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546" r:id="rId5"/>
    <p:sldId id="500" r:id="rId6"/>
    <p:sldId id="486" r:id="rId7"/>
    <p:sldId id="557" r:id="rId8"/>
    <p:sldId id="559" r:id="rId9"/>
    <p:sldId id="549" r:id="rId10"/>
    <p:sldId id="560" r:id="rId11"/>
    <p:sldId id="551" r:id="rId12"/>
    <p:sldId id="561" r:id="rId13"/>
    <p:sldId id="562" r:id="rId14"/>
    <p:sldId id="563" r:id="rId15"/>
    <p:sldId id="564" r:id="rId16"/>
    <p:sldId id="565" r:id="rId17"/>
    <p:sldId id="566" r:id="rId18"/>
    <p:sldId id="567" r:id="rId19"/>
    <p:sldId id="568" r:id="rId20"/>
    <p:sldId id="569" r:id="rId21"/>
    <p:sldId id="570" r:id="rId22"/>
    <p:sldId id="571" r:id="rId23"/>
    <p:sldId id="558" r:id="rId24"/>
    <p:sldId id="547" r:id="rId25"/>
    <p:sldId id="548" r:id="rId26"/>
    <p:sldId id="553" r:id="rId27"/>
    <p:sldId id="552" r:id="rId28"/>
    <p:sldId id="550" r:id="rId29"/>
    <p:sldId id="554" r:id="rId30"/>
    <p:sldId id="555" r:id="rId31"/>
    <p:sldId id="572" r:id="rId32"/>
    <p:sldId id="541" r:id="rId33"/>
    <p:sldId id="542" r:id="rId34"/>
    <p:sldId id="543" r:id="rId35"/>
    <p:sldId id="544" r:id="rId36"/>
    <p:sldId id="573" r:id="rId37"/>
    <p:sldId id="574" r:id="rId38"/>
    <p:sldId id="482" r:id="rId39"/>
    <p:sldId id="540" r:id="rId40"/>
    <p:sldId id="4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630A-C493-0E71-F70C-96F26E3C2FE5}" name="Debby Basu" initials="DB" userId="S::debby.basu@ASCP.org::5b36a3be-4818-4b0b-a196-fc97d23aab2f" providerId="AD"/>
  <p188:author id="{3B956324-FAD5-1149-3C23-250D46FFC2B9}" name="Jenny Diaz" initials="JD" userId="S::jenny.diaz@ascp.org::931f55de-5635-4b26-807e-8ae334dd0769" providerId="AD"/>
  <p188:author id="{F32ADE6E-589C-E5B2-5DDD-82ED793B8FAF}" name="Elena Tsai [Contractor]" initials="E[" userId="S::elena.tsai@ascp.org::0c3b64f2-393a-491a-95fa-93f09f75ca9b" providerId="AD"/>
  <p188:author id="{2301C377-0952-E593-CD61-FB34A0D95A08}" name="Danielle Jackson" initials="DJ" userId="S::danielle.jackson@ascp.org::3647c53c-ed83-45a6-a5b6-506ebd778c67" providerId="AD"/>
  <p188:author id="{5462CD7D-C623-3D1E-0A0D-8F1956CF400F}" name="jerry.santiago@fscj.edu" initials="je" userId="S::urn:spo:guest#jerry.santiago@fscj.edu::" providerId="AD"/>
  <p188:author id="{E1293790-DA1C-ABD7-63E3-B5B35392F26C}" name="Debby Basu" initials="DB" userId="S::debby.basu@ascp.org::5b36a3be-4818-4b0b-a196-fc97d23aab2f" providerId="AD"/>
  <p188:author id="{C766BDB6-EF1E-F917-9794-8F83F44CCDE5}" name="Brian Castrucci" initials="BC" userId="S::castrucci@debeaumont.org::716c4a52-31fd-455e-a248-3cf1fb6ddc0a" providerId="AD"/>
  <p188:author id="{F963F6B8-3BB1-5A52-D530-FE423E27B328}" name="Edna Garcia" initials="EG" userId="S::edna.garcia@ascp.org::9da2b29b-6e62-4f8f-a065-b495710e7477" providerId="AD"/>
  <p188:author id="{C888F1EE-11C2-2266-302B-43E87D5D05F3}" name="Elena Tsai [Contractor]" initials="ET" userId="S::elena.tsai@ASCP.org::0c3b64f2-393a-491a-95fa-93f09f75ca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3"/>
    <a:srgbClr val="4696D2"/>
    <a:srgbClr val="25408F"/>
    <a:srgbClr val="CDB268"/>
    <a:srgbClr val="08132D"/>
    <a:srgbClr val="C8815A"/>
    <a:srgbClr val="452F80"/>
    <a:srgbClr val="C66653"/>
    <a:srgbClr val="4036A8"/>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11F62-0E55-44A7-A303-F1BE663DC4B5}" v="3" dt="2026-05-18T15:47:32.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4.jpeg"/><Relationship Id="rId5" Type="http://schemas.openxmlformats.org/officeDocument/2006/relationships/hyperlink" Target="https://www.mynextmove.org/profile/summary/31-9097.00" TargetMode="External"/><Relationship Id="rId4" Type="http://schemas.openxmlformats.org/officeDocument/2006/relationships/image" Target="../media/image13.jpeg"/></Relationships>
</file>

<file path=ppt/diagrams/_rels/data4.xml.rels><?xml version="1.0" encoding="UTF-8" standalone="yes"?>
<Relationships xmlns="http://schemas.openxmlformats.org/package/2006/relationships"><Relationship Id="rId3" Type="http://schemas.openxmlformats.org/officeDocument/2006/relationships/hyperlink" Target="https://www.vecteezy.com/png/35746041-linkedin-app-logo-in-big-sur-style-3d-render-icon-design-concept-element-isolated-transparent-background" TargetMode="External"/><Relationship Id="rId2" Type="http://schemas.openxmlformats.org/officeDocument/2006/relationships/image" Target="../media/image28.png"/><Relationship Id="rId1" Type="http://schemas.openxmlformats.org/officeDocument/2006/relationships/image" Target="../media/image27.sv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4.jpeg"/><Relationship Id="rId5" Type="http://schemas.openxmlformats.org/officeDocument/2006/relationships/hyperlink" Target="https://www.mynextmove.org/profile/summary/31-9097.00" TargetMode="External"/><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vecteezy.com/png/35746041-linkedin-app-logo-in-big-sur-style-3d-render-icon-design-concept-element-isolated-transparent-background" TargetMode="External"/><Relationship Id="rId2" Type="http://schemas.openxmlformats.org/officeDocument/2006/relationships/image" Target="../media/image28.png"/><Relationship Id="rId1" Type="http://schemas.openxmlformats.org/officeDocument/2006/relationships/image" Target="../media/image27.sv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DBA97-9A72-453B-8800-600773E5C10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C418651-1481-4377-8220-0EF6EE977F3E}">
      <dgm:prSet phldrT="[Text]" phldr="0" custT="1"/>
      <dgm:spPr/>
      <dgm:t>
        <a:bodyPr/>
        <a:lstStyle/>
        <a:p>
          <a:r>
            <a:rPr lang="en-US" sz="1800">
              <a:solidFill>
                <a:schemeClr val="bg1"/>
              </a:solidFill>
            </a:rPr>
            <a:t>What my friends think I do</a:t>
          </a:r>
        </a:p>
      </dgm:t>
    </dgm:pt>
    <dgm:pt modelId="{B4C6B348-D580-4D58-A864-934DAC8877C0}" type="parTrans" cxnId="{CBA29048-0F0C-4D17-8589-A3DCED9C1FC2}">
      <dgm:prSet/>
      <dgm:spPr/>
      <dgm:t>
        <a:bodyPr/>
        <a:lstStyle/>
        <a:p>
          <a:endParaRPr lang="en-US"/>
        </a:p>
      </dgm:t>
    </dgm:pt>
    <dgm:pt modelId="{7DA533BE-3624-4A54-A4B8-5B88CFFA5E55}" type="sibTrans" cxnId="{CBA29048-0F0C-4D17-8589-A3DCED9C1FC2}">
      <dgm:prSet/>
      <dgm:spPr/>
      <dgm:t>
        <a:bodyPr/>
        <a:lstStyle/>
        <a:p>
          <a:endParaRPr lang="en-US"/>
        </a:p>
      </dgm:t>
    </dgm:pt>
    <dgm:pt modelId="{45381690-E625-4902-8304-52750C609B21}">
      <dgm:prSet phldrT="[Text]" phldr="0" custT="1"/>
      <dgm:spPr/>
      <dgm:t>
        <a:bodyPr/>
        <a:lstStyle/>
        <a:p>
          <a:r>
            <a:rPr lang="en-US" sz="1800">
              <a:solidFill>
                <a:schemeClr val="bg1"/>
              </a:solidFill>
            </a:rPr>
            <a:t>What my family thinks I do</a:t>
          </a:r>
        </a:p>
      </dgm:t>
    </dgm:pt>
    <dgm:pt modelId="{66E32DC4-6980-4026-9DF7-86BD2D8D4CF4}" type="parTrans" cxnId="{F1B501F0-DA05-49DC-97D1-7D08C2104C8B}">
      <dgm:prSet/>
      <dgm:spPr/>
      <dgm:t>
        <a:bodyPr/>
        <a:lstStyle/>
        <a:p>
          <a:endParaRPr lang="en-US"/>
        </a:p>
      </dgm:t>
    </dgm:pt>
    <dgm:pt modelId="{4D8C0F8A-7E8E-405D-9A33-761F18E445F9}" type="sibTrans" cxnId="{F1B501F0-DA05-49DC-97D1-7D08C2104C8B}">
      <dgm:prSet/>
      <dgm:spPr/>
      <dgm:t>
        <a:bodyPr/>
        <a:lstStyle/>
        <a:p>
          <a:endParaRPr lang="en-US"/>
        </a:p>
      </dgm:t>
    </dgm:pt>
    <dgm:pt modelId="{670F4BC6-14CB-42E9-ABE1-6A7D6BD019AC}">
      <dgm:prSet phldrT="[Text]" phldr="0" custT="1"/>
      <dgm:spPr/>
      <dgm:t>
        <a:bodyPr/>
        <a:lstStyle/>
        <a:p>
          <a:r>
            <a:rPr lang="en-US" sz="1800">
              <a:solidFill>
                <a:schemeClr val="bg1"/>
              </a:solidFill>
            </a:rPr>
            <a:t>What my kids think I do</a:t>
          </a:r>
        </a:p>
      </dgm:t>
    </dgm:pt>
    <dgm:pt modelId="{E9BBA281-2BDA-4739-A56E-28EE60C7B3F7}" type="parTrans" cxnId="{3D27091F-1050-4E2F-A025-266C20DA4047}">
      <dgm:prSet/>
      <dgm:spPr/>
      <dgm:t>
        <a:bodyPr/>
        <a:lstStyle/>
        <a:p>
          <a:endParaRPr lang="en-US"/>
        </a:p>
      </dgm:t>
    </dgm:pt>
    <dgm:pt modelId="{66763296-9A52-44DE-BD81-BDF2F2E89E3F}" type="sibTrans" cxnId="{3D27091F-1050-4E2F-A025-266C20DA4047}">
      <dgm:prSet/>
      <dgm:spPr/>
      <dgm:t>
        <a:bodyPr/>
        <a:lstStyle/>
        <a:p>
          <a:endParaRPr lang="en-US"/>
        </a:p>
      </dgm:t>
    </dgm:pt>
    <dgm:pt modelId="{FF960EFA-E538-4164-97C3-228D2DFB12A8}">
      <dgm:prSet phldrT="[Text]" custT="1"/>
      <dgm:spPr/>
      <dgm:t>
        <a:bodyPr/>
        <a:lstStyle/>
        <a:p>
          <a:r>
            <a:rPr lang="en-US" sz="1800">
              <a:solidFill>
                <a:schemeClr val="bg1"/>
              </a:solidFill>
            </a:rPr>
            <a:t>What I actually do</a:t>
          </a:r>
        </a:p>
      </dgm:t>
    </dgm:pt>
    <dgm:pt modelId="{523F1FBB-0D0F-4AD6-9D60-4D73F687292B}" type="parTrans" cxnId="{54E9A3BE-2B0F-479C-AC1A-0BFD560776EC}">
      <dgm:prSet/>
      <dgm:spPr/>
      <dgm:t>
        <a:bodyPr/>
        <a:lstStyle/>
        <a:p>
          <a:endParaRPr lang="en-US"/>
        </a:p>
      </dgm:t>
    </dgm:pt>
    <dgm:pt modelId="{5AF50049-0173-4A95-94FD-FD7A80C15538}" type="sibTrans" cxnId="{54E9A3BE-2B0F-479C-AC1A-0BFD560776EC}">
      <dgm:prSet/>
      <dgm:spPr/>
      <dgm:t>
        <a:bodyPr/>
        <a:lstStyle/>
        <a:p>
          <a:endParaRPr lang="en-US"/>
        </a:p>
      </dgm:t>
    </dgm:pt>
    <dgm:pt modelId="{056C1C96-E57E-4B1E-A727-1D964C2C4FCC}">
      <dgm:prSet custT="1"/>
      <dgm:spPr/>
      <dgm:t>
        <a:bodyPr/>
        <a:lstStyle/>
        <a:p>
          <a:r>
            <a:rPr lang="en-US" sz="1800">
              <a:solidFill>
                <a:schemeClr val="bg1"/>
              </a:solidFill>
            </a:rPr>
            <a:t>What society thinks I do</a:t>
          </a:r>
        </a:p>
      </dgm:t>
    </dgm:pt>
    <dgm:pt modelId="{2B0389B6-B5BB-4B78-B735-D564D0C84EA0}" type="parTrans" cxnId="{D9AB2CA2-56FA-4750-9D11-DB94304A52A8}">
      <dgm:prSet/>
      <dgm:spPr/>
      <dgm:t>
        <a:bodyPr/>
        <a:lstStyle/>
        <a:p>
          <a:endParaRPr lang="en-US"/>
        </a:p>
      </dgm:t>
    </dgm:pt>
    <dgm:pt modelId="{455B1E63-568B-4AF8-98F3-133E0E8DE5A3}" type="sibTrans" cxnId="{D9AB2CA2-56FA-4750-9D11-DB94304A52A8}">
      <dgm:prSet/>
      <dgm:spPr/>
      <dgm:t>
        <a:bodyPr/>
        <a:lstStyle/>
        <a:p>
          <a:endParaRPr lang="en-US"/>
        </a:p>
      </dgm:t>
    </dgm:pt>
    <dgm:pt modelId="{CEC8D2C7-286C-448B-B7EC-56D8CA49A50E}">
      <dgm:prSet custT="1"/>
      <dgm:spPr/>
      <dgm:t>
        <a:bodyPr/>
        <a:lstStyle/>
        <a:p>
          <a:r>
            <a:rPr lang="en-US" sz="1800">
              <a:solidFill>
                <a:schemeClr val="bg1"/>
              </a:solidFill>
            </a:rPr>
            <a:t>What I think I do</a:t>
          </a:r>
        </a:p>
      </dgm:t>
    </dgm:pt>
    <dgm:pt modelId="{106C062A-5A58-4F73-87AA-79FCA63A2ECF}" type="parTrans" cxnId="{355A1DB2-BE3C-4626-B670-A8FBC935049A}">
      <dgm:prSet/>
      <dgm:spPr/>
      <dgm:t>
        <a:bodyPr/>
        <a:lstStyle/>
        <a:p>
          <a:endParaRPr lang="en-US"/>
        </a:p>
      </dgm:t>
    </dgm:pt>
    <dgm:pt modelId="{B0C4A9DB-4292-4F0C-B497-A7A41C96DBE7}" type="sibTrans" cxnId="{355A1DB2-BE3C-4626-B670-A8FBC935049A}">
      <dgm:prSet/>
      <dgm:spPr/>
      <dgm:t>
        <a:bodyPr/>
        <a:lstStyle/>
        <a:p>
          <a:endParaRPr lang="en-US"/>
        </a:p>
      </dgm:t>
    </dgm:pt>
    <dgm:pt modelId="{BB3B5AAF-611F-46C8-AEB9-3FE5CD38AE0A}" type="pres">
      <dgm:prSet presAssocID="{62ADBA97-9A72-453B-8800-600773E5C101}" presName="Name0" presStyleCnt="0">
        <dgm:presLayoutVars>
          <dgm:dir/>
          <dgm:resizeHandles val="exact"/>
        </dgm:presLayoutVars>
      </dgm:prSet>
      <dgm:spPr/>
    </dgm:pt>
    <dgm:pt modelId="{C8DFC667-1FE2-47BA-B914-1DBBF49C35CC}" type="pres">
      <dgm:prSet presAssocID="{6C418651-1481-4377-8220-0EF6EE977F3E}" presName="compNode" presStyleCnt="0"/>
      <dgm:spPr/>
    </dgm:pt>
    <dgm:pt modelId="{9E076022-19D4-4878-86A3-5052C803C565}" type="pres">
      <dgm:prSet presAssocID="{6C418651-1481-4377-8220-0EF6EE977F3E}" presName="pictRect" presStyleLbl="node1" presStyleIdx="0" presStyleCnt="6" custScaleX="133100" custScaleY="133100"/>
      <dgm:spPr>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Researcher examining growth in a petrie dish"/>
        </a:ext>
      </dgm:extLst>
    </dgm:pt>
    <dgm:pt modelId="{CAFA3B8F-3D84-4990-89C1-41D0AB42F596}" type="pres">
      <dgm:prSet presAssocID="{6C418651-1481-4377-8220-0EF6EE977F3E}" presName="textRect" presStyleLbl="revTx" presStyleIdx="0" presStyleCnt="6" custScaleX="82645" custScaleY="82645" custLinFactNeighborX="-2586" custLinFactNeighborY="13138">
        <dgm:presLayoutVars>
          <dgm:bulletEnabled val="1"/>
        </dgm:presLayoutVars>
      </dgm:prSet>
      <dgm:spPr/>
    </dgm:pt>
    <dgm:pt modelId="{BE8C2B73-47A1-49FA-9AC9-16EAD60A5A7F}" type="pres">
      <dgm:prSet presAssocID="{7DA533BE-3624-4A54-A4B8-5B88CFFA5E55}" presName="sibTrans" presStyleLbl="sibTrans2D1" presStyleIdx="0" presStyleCnt="0"/>
      <dgm:spPr/>
    </dgm:pt>
    <dgm:pt modelId="{7080B4AF-CCB6-4587-8B7F-B9E263258D8A}" type="pres">
      <dgm:prSet presAssocID="{45381690-E625-4902-8304-52750C609B21}" presName="compNode" presStyleCnt="0"/>
      <dgm:spPr/>
    </dgm:pt>
    <dgm:pt modelId="{65EFF334-E361-4B6F-915F-A8C042E7E7EE}" type="pres">
      <dgm:prSet presAssocID="{45381690-E625-4902-8304-52750C609B21}" presName="pictRect" presStyleLbl="node1" presStyleIdx="1" presStyleCnt="6" custScaleX="133100" custScaleY="133100"/>
      <dgm:spPr>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Person wearing a white coat and stethoscope"/>
        </a:ext>
      </dgm:extLst>
    </dgm:pt>
    <dgm:pt modelId="{6B39748B-FD88-4F7D-9195-0F0AC1775E54}" type="pres">
      <dgm:prSet presAssocID="{45381690-E625-4902-8304-52750C609B21}" presName="textRect" presStyleLbl="revTx" presStyleIdx="1" presStyleCnt="6" custScaleX="75132" custScaleY="75132" custLinFactNeighborX="0" custLinFactNeighborY="9537">
        <dgm:presLayoutVars>
          <dgm:bulletEnabled val="1"/>
        </dgm:presLayoutVars>
      </dgm:prSet>
      <dgm:spPr/>
    </dgm:pt>
    <dgm:pt modelId="{13664C7B-A249-4A5A-9FF1-150C5AFB4599}" type="pres">
      <dgm:prSet presAssocID="{4D8C0F8A-7E8E-405D-9A33-761F18E445F9}" presName="sibTrans" presStyleLbl="sibTrans2D1" presStyleIdx="0" presStyleCnt="0"/>
      <dgm:spPr/>
    </dgm:pt>
    <dgm:pt modelId="{55BBC1A7-2B5D-4CDF-87B2-930F4D42E163}" type="pres">
      <dgm:prSet presAssocID="{670F4BC6-14CB-42E9-ABE1-6A7D6BD019AC}" presName="compNode" presStyleCnt="0"/>
      <dgm:spPr/>
    </dgm:pt>
    <dgm:pt modelId="{48E35E25-0D02-449F-98A4-30A6F44042E0}" type="pres">
      <dgm:prSet presAssocID="{670F4BC6-14CB-42E9-ABE1-6A7D6BD019AC}" presName="pictRect" presStyleLbl="node1" presStyleIdx="2" presStyleCnt="6" custScaleX="133100" custScaleY="133100"/>
      <dgm:spPr>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Teacher and students in laboratory"/>
        </a:ext>
      </dgm:extLst>
    </dgm:pt>
    <dgm:pt modelId="{0F00CC5E-103D-4EA9-819D-7A19FD3B27BD}" type="pres">
      <dgm:prSet presAssocID="{670F4BC6-14CB-42E9-ABE1-6A7D6BD019AC}" presName="textRect" presStyleLbl="revTx" presStyleIdx="2" presStyleCnt="6" custScaleX="68302" custScaleY="68302" custLinFactNeighborX="1857" custLinFactNeighborY="6396">
        <dgm:presLayoutVars>
          <dgm:bulletEnabled val="1"/>
        </dgm:presLayoutVars>
      </dgm:prSet>
      <dgm:spPr/>
    </dgm:pt>
    <dgm:pt modelId="{F3B489A2-E2CA-4CC6-9C26-648E21CBA11F}" type="pres">
      <dgm:prSet presAssocID="{66763296-9A52-44DE-BD81-BDF2F2E89E3F}" presName="sibTrans" presStyleLbl="sibTrans2D1" presStyleIdx="0" presStyleCnt="0"/>
      <dgm:spPr/>
    </dgm:pt>
    <dgm:pt modelId="{FC6247E8-BDAA-42CC-8A2B-2EB49B6A45E7}" type="pres">
      <dgm:prSet presAssocID="{056C1C96-E57E-4B1E-A727-1D964C2C4FCC}" presName="compNode" presStyleCnt="0"/>
      <dgm:spPr/>
    </dgm:pt>
    <dgm:pt modelId="{7B0B3495-C416-44E6-980E-36A949AF1FB2}" type="pres">
      <dgm:prSet presAssocID="{056C1C96-E57E-4B1E-A727-1D964C2C4FCC}" presName="pictRect" presStyleLbl="node1" presStyleIdx="3" presStyleCnt="6" custScaleX="133100" custScaleY="133100" custLinFactNeighborX="676" custLinFactNeighborY="-6981"/>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11000" r="-11000"/>
          </a:stretch>
        </a:blipFill>
      </dgm:spPr>
    </dgm:pt>
    <dgm:pt modelId="{179734A9-E4FD-4CA0-BF8D-ED984CEB2373}" type="pres">
      <dgm:prSet presAssocID="{056C1C96-E57E-4B1E-A727-1D964C2C4FCC}" presName="textRect" presStyleLbl="revTx" presStyleIdx="3" presStyleCnt="6" custScaleX="75132" custScaleY="75132" custLinFactNeighborX="-2955" custLinFactNeighborY="348">
        <dgm:presLayoutVars>
          <dgm:bulletEnabled val="1"/>
        </dgm:presLayoutVars>
      </dgm:prSet>
      <dgm:spPr/>
    </dgm:pt>
    <dgm:pt modelId="{0A01A0ED-F477-4359-A05B-516B199D4BDE}" type="pres">
      <dgm:prSet presAssocID="{455B1E63-568B-4AF8-98F3-133E0E8DE5A3}" presName="sibTrans" presStyleLbl="sibTrans2D1" presStyleIdx="0" presStyleCnt="0"/>
      <dgm:spPr/>
    </dgm:pt>
    <dgm:pt modelId="{0E845635-0D39-42AB-AF6A-51EBC8EF518B}" type="pres">
      <dgm:prSet presAssocID="{CEC8D2C7-286C-448B-B7EC-56D8CA49A50E}" presName="compNode" presStyleCnt="0"/>
      <dgm:spPr/>
    </dgm:pt>
    <dgm:pt modelId="{BB1DC0F9-F068-43D7-8160-D21A4401D8F2}" type="pres">
      <dgm:prSet presAssocID="{CEC8D2C7-286C-448B-B7EC-56D8CA49A50E}" presName="pictRect" presStyleLbl="node1" presStyleIdx="4" presStyleCnt="6" custScaleX="133100" custScaleY="133100" custLinFactNeighborY="-7354"/>
      <dgm:spPr>
        <a:blipFill>
          <a:blip xmlns:r="http://schemas.openxmlformats.org/officeDocument/2006/relationships" r:embed="rId6"/>
          <a:srcRect/>
          <a:stretch>
            <a:fillRect l="-2000" r="-2000"/>
          </a:stretch>
        </a:blipFill>
      </dgm:spPr>
      <dgm:extLst>
        <a:ext uri="{E40237B7-FDA0-4F09-8148-C483321AD2D9}">
          <dgm14:cNvPr xmlns:dgm14="http://schemas.microsoft.com/office/drawing/2010/diagram" id="0" name="" descr="Cat staring at shadow"/>
        </a:ext>
      </dgm:extLst>
    </dgm:pt>
    <dgm:pt modelId="{7441B726-5B65-4780-B843-E571574C2ED4}" type="pres">
      <dgm:prSet presAssocID="{CEC8D2C7-286C-448B-B7EC-56D8CA49A50E}" presName="textRect" presStyleLbl="revTx" presStyleIdx="4" presStyleCnt="6" custScaleX="75132" custScaleY="75132" custLinFactNeighborX="0" custLinFactNeighborY="348">
        <dgm:presLayoutVars>
          <dgm:bulletEnabled val="1"/>
        </dgm:presLayoutVars>
      </dgm:prSet>
      <dgm:spPr/>
    </dgm:pt>
    <dgm:pt modelId="{AB2EABDB-DB3C-438A-854E-2722238771F7}" type="pres">
      <dgm:prSet presAssocID="{B0C4A9DB-4292-4F0C-B497-A7A41C96DBE7}" presName="sibTrans" presStyleLbl="sibTrans2D1" presStyleIdx="0" presStyleCnt="0"/>
      <dgm:spPr/>
    </dgm:pt>
    <dgm:pt modelId="{22C7CC43-AA16-439D-9C14-43320E58D5EB}" type="pres">
      <dgm:prSet presAssocID="{FF960EFA-E538-4164-97C3-228D2DFB12A8}" presName="compNode" presStyleCnt="0"/>
      <dgm:spPr/>
    </dgm:pt>
    <dgm:pt modelId="{2B89C9F5-40F3-4E42-A34A-64B43C468EA3}" type="pres">
      <dgm:prSet presAssocID="{FF960EFA-E538-4164-97C3-228D2DFB12A8}" presName="pictRect" presStyleLbl="node1" presStyleIdx="5" presStyleCnt="6" custScaleX="133100" custScaleY="133100" custLinFactNeighborY="-6864"/>
      <dgm:spPr>
        <a:blipFill>
          <a:blip xmlns:r="http://schemas.openxmlformats.org/officeDocument/2006/relationships" r:embed="rId7"/>
          <a:srcRect/>
          <a:stretch>
            <a:fillRect l="-2000" r="-2000"/>
          </a:stretch>
        </a:blipFill>
      </dgm:spPr>
      <dgm:extLst>
        <a:ext uri="{E40237B7-FDA0-4F09-8148-C483321AD2D9}">
          <dgm14:cNvPr xmlns:dgm14="http://schemas.microsoft.com/office/drawing/2010/diagram" id="0" name="" descr="Scientist working in laboratory"/>
        </a:ext>
      </dgm:extLst>
    </dgm:pt>
    <dgm:pt modelId="{A561BF1D-BD94-44FC-B4BA-D0FDC2645302}" type="pres">
      <dgm:prSet presAssocID="{FF960EFA-E538-4164-97C3-228D2DFB12A8}" presName="textRect" presStyleLbl="revTx" presStyleIdx="5" presStyleCnt="6" custScaleX="75132" custScaleY="75132" custLinFactNeighborX="4380" custLinFactNeighborY="348">
        <dgm:presLayoutVars>
          <dgm:bulletEnabled val="1"/>
        </dgm:presLayoutVars>
      </dgm:prSet>
      <dgm:spPr/>
    </dgm:pt>
  </dgm:ptLst>
  <dgm:cxnLst>
    <dgm:cxn modelId="{A042021E-9D78-4A83-BB40-F90654FD27A6}" type="presOf" srcId="{B0C4A9DB-4292-4F0C-B497-A7A41C96DBE7}" destId="{AB2EABDB-DB3C-438A-854E-2722238771F7}" srcOrd="0" destOrd="0" presId="urn:microsoft.com/office/officeart/2005/8/layout/pList1"/>
    <dgm:cxn modelId="{3D27091F-1050-4E2F-A025-266C20DA4047}" srcId="{62ADBA97-9A72-453B-8800-600773E5C101}" destId="{670F4BC6-14CB-42E9-ABE1-6A7D6BD019AC}" srcOrd="2" destOrd="0" parTransId="{E9BBA281-2BDA-4739-A56E-28EE60C7B3F7}" sibTransId="{66763296-9A52-44DE-BD81-BDF2F2E89E3F}"/>
    <dgm:cxn modelId="{65522E37-9BBF-4053-B64E-D48A20A6C78A}" type="presOf" srcId="{66763296-9A52-44DE-BD81-BDF2F2E89E3F}" destId="{F3B489A2-E2CA-4CC6-9C26-648E21CBA11F}" srcOrd="0" destOrd="0" presId="urn:microsoft.com/office/officeart/2005/8/layout/pList1"/>
    <dgm:cxn modelId="{CBA29048-0F0C-4D17-8589-A3DCED9C1FC2}" srcId="{62ADBA97-9A72-453B-8800-600773E5C101}" destId="{6C418651-1481-4377-8220-0EF6EE977F3E}" srcOrd="0" destOrd="0" parTransId="{B4C6B348-D580-4D58-A864-934DAC8877C0}" sibTransId="{7DA533BE-3624-4A54-A4B8-5B88CFFA5E55}"/>
    <dgm:cxn modelId="{1844E94C-B4FC-4502-AB74-371A3DC1CEA8}" type="presOf" srcId="{CEC8D2C7-286C-448B-B7EC-56D8CA49A50E}" destId="{7441B726-5B65-4780-B843-E571574C2ED4}" srcOrd="0" destOrd="0" presId="urn:microsoft.com/office/officeart/2005/8/layout/pList1"/>
    <dgm:cxn modelId="{3B068C54-1A72-4F60-BA16-B95AC191295B}" type="presOf" srcId="{45381690-E625-4902-8304-52750C609B21}" destId="{6B39748B-FD88-4F7D-9195-0F0AC1775E54}" srcOrd="0" destOrd="0" presId="urn:microsoft.com/office/officeart/2005/8/layout/pList1"/>
    <dgm:cxn modelId="{513DC476-E945-462E-92FE-2D3FFDDC80CF}" type="presOf" srcId="{4D8C0F8A-7E8E-405D-9A33-761F18E445F9}" destId="{13664C7B-A249-4A5A-9FF1-150C5AFB4599}" srcOrd="0" destOrd="0" presId="urn:microsoft.com/office/officeart/2005/8/layout/pList1"/>
    <dgm:cxn modelId="{D9AB2CA2-56FA-4750-9D11-DB94304A52A8}" srcId="{62ADBA97-9A72-453B-8800-600773E5C101}" destId="{056C1C96-E57E-4B1E-A727-1D964C2C4FCC}" srcOrd="3" destOrd="0" parTransId="{2B0389B6-B5BB-4B78-B735-D564D0C84EA0}" sibTransId="{455B1E63-568B-4AF8-98F3-133E0E8DE5A3}"/>
    <dgm:cxn modelId="{A43E68A7-4216-47D1-8687-6297E60885F7}" type="presOf" srcId="{670F4BC6-14CB-42E9-ABE1-6A7D6BD019AC}" destId="{0F00CC5E-103D-4EA9-819D-7A19FD3B27BD}" srcOrd="0" destOrd="0" presId="urn:microsoft.com/office/officeart/2005/8/layout/pList1"/>
    <dgm:cxn modelId="{355A1DB2-BE3C-4626-B670-A8FBC935049A}" srcId="{62ADBA97-9A72-453B-8800-600773E5C101}" destId="{CEC8D2C7-286C-448B-B7EC-56D8CA49A50E}" srcOrd="4" destOrd="0" parTransId="{106C062A-5A58-4F73-87AA-79FCA63A2ECF}" sibTransId="{B0C4A9DB-4292-4F0C-B497-A7A41C96DBE7}"/>
    <dgm:cxn modelId="{54E9A3BE-2B0F-479C-AC1A-0BFD560776EC}" srcId="{62ADBA97-9A72-453B-8800-600773E5C101}" destId="{FF960EFA-E538-4164-97C3-228D2DFB12A8}" srcOrd="5" destOrd="0" parTransId="{523F1FBB-0D0F-4AD6-9D60-4D73F687292B}" sibTransId="{5AF50049-0173-4A95-94FD-FD7A80C15538}"/>
    <dgm:cxn modelId="{169F90C4-54A0-44C6-834E-5119EC8F3B8C}" type="presOf" srcId="{7DA533BE-3624-4A54-A4B8-5B88CFFA5E55}" destId="{BE8C2B73-47A1-49FA-9AC9-16EAD60A5A7F}" srcOrd="0" destOrd="0" presId="urn:microsoft.com/office/officeart/2005/8/layout/pList1"/>
    <dgm:cxn modelId="{B3B416D4-5F7F-43CB-97A1-BE763C3C1C63}" type="presOf" srcId="{455B1E63-568B-4AF8-98F3-133E0E8DE5A3}" destId="{0A01A0ED-F477-4359-A05B-516B199D4BDE}" srcOrd="0" destOrd="0" presId="urn:microsoft.com/office/officeart/2005/8/layout/pList1"/>
    <dgm:cxn modelId="{C79023D7-4991-436C-B988-1C0041CEF637}" type="presOf" srcId="{62ADBA97-9A72-453B-8800-600773E5C101}" destId="{BB3B5AAF-611F-46C8-AEB9-3FE5CD38AE0A}" srcOrd="0" destOrd="0" presId="urn:microsoft.com/office/officeart/2005/8/layout/pList1"/>
    <dgm:cxn modelId="{76C96EEC-98D0-446D-BE76-D4EF76DDEEB8}" type="presOf" srcId="{6C418651-1481-4377-8220-0EF6EE977F3E}" destId="{CAFA3B8F-3D84-4990-89C1-41D0AB42F596}" srcOrd="0" destOrd="0" presId="urn:microsoft.com/office/officeart/2005/8/layout/pList1"/>
    <dgm:cxn modelId="{F1B501F0-DA05-49DC-97D1-7D08C2104C8B}" srcId="{62ADBA97-9A72-453B-8800-600773E5C101}" destId="{45381690-E625-4902-8304-52750C609B21}" srcOrd="1" destOrd="0" parTransId="{66E32DC4-6980-4026-9DF7-86BD2D8D4CF4}" sibTransId="{4D8C0F8A-7E8E-405D-9A33-761F18E445F9}"/>
    <dgm:cxn modelId="{B9CA47F2-BE1A-4AC4-B7E4-14F355D5684B}" type="presOf" srcId="{FF960EFA-E538-4164-97C3-228D2DFB12A8}" destId="{A561BF1D-BD94-44FC-B4BA-D0FDC2645302}" srcOrd="0" destOrd="0" presId="urn:microsoft.com/office/officeart/2005/8/layout/pList1"/>
    <dgm:cxn modelId="{83A60AF6-2EED-4A35-AEBA-F497FC6F5DB9}" type="presOf" srcId="{056C1C96-E57E-4B1E-A727-1D964C2C4FCC}" destId="{179734A9-E4FD-4CA0-BF8D-ED984CEB2373}" srcOrd="0" destOrd="0" presId="urn:microsoft.com/office/officeart/2005/8/layout/pList1"/>
    <dgm:cxn modelId="{05D16CF8-8497-4FDE-93FA-C051A98A3879}" type="presParOf" srcId="{BB3B5AAF-611F-46C8-AEB9-3FE5CD38AE0A}" destId="{C8DFC667-1FE2-47BA-B914-1DBBF49C35CC}" srcOrd="0" destOrd="0" presId="urn:microsoft.com/office/officeart/2005/8/layout/pList1"/>
    <dgm:cxn modelId="{8C72A76E-075A-400C-9340-49E4496165ED}" type="presParOf" srcId="{C8DFC667-1FE2-47BA-B914-1DBBF49C35CC}" destId="{9E076022-19D4-4878-86A3-5052C803C565}" srcOrd="0" destOrd="0" presId="urn:microsoft.com/office/officeart/2005/8/layout/pList1"/>
    <dgm:cxn modelId="{6106D67E-5EA7-4ED3-8E8B-F94BD81EEAE8}" type="presParOf" srcId="{C8DFC667-1FE2-47BA-B914-1DBBF49C35CC}" destId="{CAFA3B8F-3D84-4990-89C1-41D0AB42F596}" srcOrd="1" destOrd="0" presId="urn:microsoft.com/office/officeart/2005/8/layout/pList1"/>
    <dgm:cxn modelId="{D3BDE016-5173-4C53-9CF8-04520EFE22B9}" type="presParOf" srcId="{BB3B5AAF-611F-46C8-AEB9-3FE5CD38AE0A}" destId="{BE8C2B73-47A1-49FA-9AC9-16EAD60A5A7F}" srcOrd="1" destOrd="0" presId="urn:microsoft.com/office/officeart/2005/8/layout/pList1"/>
    <dgm:cxn modelId="{6F8CEAF9-8C13-4614-80EE-C26CC9F75642}" type="presParOf" srcId="{BB3B5AAF-611F-46C8-AEB9-3FE5CD38AE0A}" destId="{7080B4AF-CCB6-4587-8B7F-B9E263258D8A}" srcOrd="2" destOrd="0" presId="urn:microsoft.com/office/officeart/2005/8/layout/pList1"/>
    <dgm:cxn modelId="{BBEAEF7B-9CDC-4ED4-B4C1-9F689EA1A3B3}" type="presParOf" srcId="{7080B4AF-CCB6-4587-8B7F-B9E263258D8A}" destId="{65EFF334-E361-4B6F-915F-A8C042E7E7EE}" srcOrd="0" destOrd="0" presId="urn:microsoft.com/office/officeart/2005/8/layout/pList1"/>
    <dgm:cxn modelId="{4E9B7368-176B-444C-9D13-01041F2F7B14}" type="presParOf" srcId="{7080B4AF-CCB6-4587-8B7F-B9E263258D8A}" destId="{6B39748B-FD88-4F7D-9195-0F0AC1775E54}" srcOrd="1" destOrd="0" presId="urn:microsoft.com/office/officeart/2005/8/layout/pList1"/>
    <dgm:cxn modelId="{A7135DC5-111E-4263-95E5-6B45E8C6BB12}" type="presParOf" srcId="{BB3B5AAF-611F-46C8-AEB9-3FE5CD38AE0A}" destId="{13664C7B-A249-4A5A-9FF1-150C5AFB4599}" srcOrd="3" destOrd="0" presId="urn:microsoft.com/office/officeart/2005/8/layout/pList1"/>
    <dgm:cxn modelId="{FCFDAB72-828E-4014-AD99-21C0B8EF9730}" type="presParOf" srcId="{BB3B5AAF-611F-46C8-AEB9-3FE5CD38AE0A}" destId="{55BBC1A7-2B5D-4CDF-87B2-930F4D42E163}" srcOrd="4" destOrd="0" presId="urn:microsoft.com/office/officeart/2005/8/layout/pList1"/>
    <dgm:cxn modelId="{2B45BF59-F245-4169-AAAE-B36CF5E5425F}" type="presParOf" srcId="{55BBC1A7-2B5D-4CDF-87B2-930F4D42E163}" destId="{48E35E25-0D02-449F-98A4-30A6F44042E0}" srcOrd="0" destOrd="0" presId="urn:microsoft.com/office/officeart/2005/8/layout/pList1"/>
    <dgm:cxn modelId="{172BBDD5-C931-4E8B-A256-4CE1D33D482B}" type="presParOf" srcId="{55BBC1A7-2B5D-4CDF-87B2-930F4D42E163}" destId="{0F00CC5E-103D-4EA9-819D-7A19FD3B27BD}" srcOrd="1" destOrd="0" presId="urn:microsoft.com/office/officeart/2005/8/layout/pList1"/>
    <dgm:cxn modelId="{828DFA20-07EF-4807-BF6A-9E4426E09F01}" type="presParOf" srcId="{BB3B5AAF-611F-46C8-AEB9-3FE5CD38AE0A}" destId="{F3B489A2-E2CA-4CC6-9C26-648E21CBA11F}" srcOrd="5" destOrd="0" presId="urn:microsoft.com/office/officeart/2005/8/layout/pList1"/>
    <dgm:cxn modelId="{A20CBD33-8BFB-43A1-882C-BF3010FA5A79}" type="presParOf" srcId="{BB3B5AAF-611F-46C8-AEB9-3FE5CD38AE0A}" destId="{FC6247E8-BDAA-42CC-8A2B-2EB49B6A45E7}" srcOrd="6" destOrd="0" presId="urn:microsoft.com/office/officeart/2005/8/layout/pList1"/>
    <dgm:cxn modelId="{44F71041-541A-4E82-8C6E-BB136B2732F2}" type="presParOf" srcId="{FC6247E8-BDAA-42CC-8A2B-2EB49B6A45E7}" destId="{7B0B3495-C416-44E6-980E-36A949AF1FB2}" srcOrd="0" destOrd="0" presId="urn:microsoft.com/office/officeart/2005/8/layout/pList1"/>
    <dgm:cxn modelId="{1587CB54-9632-4AC7-AF9C-E14F2084EE6B}" type="presParOf" srcId="{FC6247E8-BDAA-42CC-8A2B-2EB49B6A45E7}" destId="{179734A9-E4FD-4CA0-BF8D-ED984CEB2373}" srcOrd="1" destOrd="0" presId="urn:microsoft.com/office/officeart/2005/8/layout/pList1"/>
    <dgm:cxn modelId="{84794673-5D62-415F-9FB1-AFF16B02CC50}" type="presParOf" srcId="{BB3B5AAF-611F-46C8-AEB9-3FE5CD38AE0A}" destId="{0A01A0ED-F477-4359-A05B-516B199D4BDE}" srcOrd="7" destOrd="0" presId="urn:microsoft.com/office/officeart/2005/8/layout/pList1"/>
    <dgm:cxn modelId="{E0BDC9A2-D6ED-4163-92F4-461BEF96FCF8}" type="presParOf" srcId="{BB3B5AAF-611F-46C8-AEB9-3FE5CD38AE0A}" destId="{0E845635-0D39-42AB-AF6A-51EBC8EF518B}" srcOrd="8" destOrd="0" presId="urn:microsoft.com/office/officeart/2005/8/layout/pList1"/>
    <dgm:cxn modelId="{E7540148-5E10-49BD-A303-F0AD22DA4B58}" type="presParOf" srcId="{0E845635-0D39-42AB-AF6A-51EBC8EF518B}" destId="{BB1DC0F9-F068-43D7-8160-D21A4401D8F2}" srcOrd="0" destOrd="0" presId="urn:microsoft.com/office/officeart/2005/8/layout/pList1"/>
    <dgm:cxn modelId="{186075C1-4074-4E68-9E28-4261984E1A08}" type="presParOf" srcId="{0E845635-0D39-42AB-AF6A-51EBC8EF518B}" destId="{7441B726-5B65-4780-B843-E571574C2ED4}" srcOrd="1" destOrd="0" presId="urn:microsoft.com/office/officeart/2005/8/layout/pList1"/>
    <dgm:cxn modelId="{663E2AE5-FBFD-49D0-BD79-4831EF95D91F}" type="presParOf" srcId="{BB3B5AAF-611F-46C8-AEB9-3FE5CD38AE0A}" destId="{AB2EABDB-DB3C-438A-854E-2722238771F7}" srcOrd="9" destOrd="0" presId="urn:microsoft.com/office/officeart/2005/8/layout/pList1"/>
    <dgm:cxn modelId="{91F2B6F5-ED5B-4DF7-B9F2-B21D10CC17EC}" type="presParOf" srcId="{BB3B5AAF-611F-46C8-AEB9-3FE5CD38AE0A}" destId="{22C7CC43-AA16-439D-9C14-43320E58D5EB}" srcOrd="10" destOrd="0" presId="urn:microsoft.com/office/officeart/2005/8/layout/pList1"/>
    <dgm:cxn modelId="{22076B19-40C7-4180-A320-925691893206}" type="presParOf" srcId="{22C7CC43-AA16-439D-9C14-43320E58D5EB}" destId="{2B89C9F5-40F3-4E42-A34A-64B43C468EA3}" srcOrd="0" destOrd="0" presId="urn:microsoft.com/office/officeart/2005/8/layout/pList1"/>
    <dgm:cxn modelId="{B29C810F-C832-4DC9-B9D7-EDD290A63654}" type="presParOf" srcId="{22C7CC43-AA16-439D-9C14-43320E58D5EB}" destId="{A561BF1D-BD94-44FC-B4BA-D0FDC264530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07AC3-70A5-4EA8-A26A-AD7D9FB19B2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261D17E3-DA34-48EC-BE68-FFAC241C89E0}">
      <dgm:prSet phldrT="[Text]" phldr="0" custT="1"/>
      <dgm:spPr/>
      <dgm:t>
        <a:bodyPr/>
        <a:lstStyle/>
        <a:p>
          <a:r>
            <a:rPr lang="en-US" sz="2000"/>
            <a:t>Who am I in relation to the profession?</a:t>
          </a:r>
        </a:p>
      </dgm:t>
    </dgm:pt>
    <dgm:pt modelId="{29BAA06B-EFF3-4D0C-A021-C6794329872E}" type="parTrans" cxnId="{30E6FFFC-DD23-4FDC-8090-FB11362B61B6}">
      <dgm:prSet/>
      <dgm:spPr/>
      <dgm:t>
        <a:bodyPr/>
        <a:lstStyle/>
        <a:p>
          <a:endParaRPr lang="en-US"/>
        </a:p>
      </dgm:t>
    </dgm:pt>
    <dgm:pt modelId="{4510F5A2-AF23-4FBD-8B6D-BB1DD573E11B}" type="sibTrans" cxnId="{30E6FFFC-DD23-4FDC-8090-FB11362B61B6}">
      <dgm:prSet/>
      <dgm:spPr/>
      <dgm:t>
        <a:bodyPr/>
        <a:lstStyle/>
        <a:p>
          <a:endParaRPr lang="en-US"/>
        </a:p>
      </dgm:t>
    </dgm:pt>
    <dgm:pt modelId="{666B9CB5-75C5-4706-BA04-F6D0805FC17C}">
      <dgm:prSet phldrT="[Text]" phldr="0" custT="1"/>
      <dgm:spPr/>
      <dgm:t>
        <a:bodyPr/>
        <a:lstStyle/>
        <a:p>
          <a:r>
            <a:rPr lang="en-US" sz="2000"/>
            <a:t>Who am I in relation to others?</a:t>
          </a:r>
        </a:p>
      </dgm:t>
    </dgm:pt>
    <dgm:pt modelId="{0931FDB4-222F-4D4B-B4CF-74E72F495448}" type="parTrans" cxnId="{4038E57C-13AE-474C-9882-AFECAA8677D0}">
      <dgm:prSet/>
      <dgm:spPr/>
      <dgm:t>
        <a:bodyPr/>
        <a:lstStyle/>
        <a:p>
          <a:endParaRPr lang="en-US"/>
        </a:p>
      </dgm:t>
    </dgm:pt>
    <dgm:pt modelId="{C7128331-CF62-49F6-8E14-100361C3FF11}" type="sibTrans" cxnId="{4038E57C-13AE-474C-9882-AFECAA8677D0}">
      <dgm:prSet/>
      <dgm:spPr/>
      <dgm:t>
        <a:bodyPr/>
        <a:lstStyle/>
        <a:p>
          <a:endParaRPr lang="en-US"/>
        </a:p>
      </dgm:t>
    </dgm:pt>
    <dgm:pt modelId="{731ECC0E-F9FB-483B-B2C9-06900086FFAB}">
      <dgm:prSet phldrT="[Text]" phldr="0" custT="1"/>
      <dgm:spPr>
        <a:solidFill>
          <a:schemeClr val="accent5"/>
        </a:solidFill>
      </dgm:spPr>
      <dgm:t>
        <a:bodyPr/>
        <a:lstStyle/>
        <a:p>
          <a:r>
            <a:rPr lang="en-US" sz="2000"/>
            <a:t>Who am I?</a:t>
          </a:r>
        </a:p>
      </dgm:t>
    </dgm:pt>
    <dgm:pt modelId="{60B8C493-597A-47B7-9795-41188B826709}" type="parTrans" cxnId="{6746B8AB-0C12-4752-8964-78655371683B}">
      <dgm:prSet/>
      <dgm:spPr/>
      <dgm:t>
        <a:bodyPr/>
        <a:lstStyle/>
        <a:p>
          <a:endParaRPr lang="en-US"/>
        </a:p>
      </dgm:t>
    </dgm:pt>
    <dgm:pt modelId="{904324F9-FDE3-48C2-8667-E2C4F86A42B1}" type="sibTrans" cxnId="{6746B8AB-0C12-4752-8964-78655371683B}">
      <dgm:prSet/>
      <dgm:spPr/>
      <dgm:t>
        <a:bodyPr/>
        <a:lstStyle/>
        <a:p>
          <a:endParaRPr lang="en-US"/>
        </a:p>
      </dgm:t>
    </dgm:pt>
    <dgm:pt modelId="{5643838C-1B02-44DE-975A-809FC25AC8AB}" type="pres">
      <dgm:prSet presAssocID="{2E207AC3-70A5-4EA8-A26A-AD7D9FB19B28}" presName="Name0" presStyleCnt="0">
        <dgm:presLayoutVars>
          <dgm:chMax val="7"/>
          <dgm:resizeHandles val="exact"/>
        </dgm:presLayoutVars>
      </dgm:prSet>
      <dgm:spPr/>
    </dgm:pt>
    <dgm:pt modelId="{C3570B85-A1F8-44CE-9028-B4B24CF132F8}" type="pres">
      <dgm:prSet presAssocID="{2E207AC3-70A5-4EA8-A26A-AD7D9FB19B28}" presName="comp1" presStyleCnt="0"/>
      <dgm:spPr/>
    </dgm:pt>
    <dgm:pt modelId="{88C56D1E-B8EA-4DD5-89C4-C132095CE991}" type="pres">
      <dgm:prSet presAssocID="{2E207AC3-70A5-4EA8-A26A-AD7D9FB19B28}" presName="circle1" presStyleLbl="node1" presStyleIdx="0" presStyleCnt="3" custScaleX="117227"/>
      <dgm:spPr/>
    </dgm:pt>
    <dgm:pt modelId="{E27AC492-FC15-4CE7-BF97-169052A67DBC}" type="pres">
      <dgm:prSet presAssocID="{2E207AC3-70A5-4EA8-A26A-AD7D9FB19B28}" presName="c1text" presStyleLbl="node1" presStyleIdx="0" presStyleCnt="3">
        <dgm:presLayoutVars>
          <dgm:bulletEnabled val="1"/>
        </dgm:presLayoutVars>
      </dgm:prSet>
      <dgm:spPr/>
    </dgm:pt>
    <dgm:pt modelId="{5738314D-F288-4BA5-8D6E-59E8F6E71ACC}" type="pres">
      <dgm:prSet presAssocID="{2E207AC3-70A5-4EA8-A26A-AD7D9FB19B28}" presName="comp2" presStyleCnt="0"/>
      <dgm:spPr/>
    </dgm:pt>
    <dgm:pt modelId="{68629D61-D341-4E5A-BA0B-F91B5E0968CB}" type="pres">
      <dgm:prSet presAssocID="{2E207AC3-70A5-4EA8-A26A-AD7D9FB19B28}" presName="circle2" presStyleLbl="node1" presStyleIdx="1" presStyleCnt="3"/>
      <dgm:spPr/>
    </dgm:pt>
    <dgm:pt modelId="{FB0259D3-09EE-42C4-8AFE-A25C7F0BFF78}" type="pres">
      <dgm:prSet presAssocID="{2E207AC3-70A5-4EA8-A26A-AD7D9FB19B28}" presName="c2text" presStyleLbl="node1" presStyleIdx="1" presStyleCnt="3">
        <dgm:presLayoutVars>
          <dgm:bulletEnabled val="1"/>
        </dgm:presLayoutVars>
      </dgm:prSet>
      <dgm:spPr/>
    </dgm:pt>
    <dgm:pt modelId="{5715279D-5F87-4836-8986-60627059122D}" type="pres">
      <dgm:prSet presAssocID="{2E207AC3-70A5-4EA8-A26A-AD7D9FB19B28}" presName="comp3" presStyleCnt="0"/>
      <dgm:spPr/>
    </dgm:pt>
    <dgm:pt modelId="{BFDFCAEE-E6CB-4220-A6B0-E53B13557CA6}" type="pres">
      <dgm:prSet presAssocID="{2E207AC3-70A5-4EA8-A26A-AD7D9FB19B28}" presName="circle3" presStyleLbl="node1" presStyleIdx="2" presStyleCnt="3"/>
      <dgm:spPr/>
    </dgm:pt>
    <dgm:pt modelId="{3A362F00-7E05-458F-B375-0AB045DDFEDC}" type="pres">
      <dgm:prSet presAssocID="{2E207AC3-70A5-4EA8-A26A-AD7D9FB19B28}" presName="c3text" presStyleLbl="node1" presStyleIdx="2" presStyleCnt="3">
        <dgm:presLayoutVars>
          <dgm:bulletEnabled val="1"/>
        </dgm:presLayoutVars>
      </dgm:prSet>
      <dgm:spPr/>
    </dgm:pt>
  </dgm:ptLst>
  <dgm:cxnLst>
    <dgm:cxn modelId="{B2D24D10-F8A1-4072-AD9C-F8E5EF2A2D31}" type="presOf" srcId="{666B9CB5-75C5-4706-BA04-F6D0805FC17C}" destId="{68629D61-D341-4E5A-BA0B-F91B5E0968CB}" srcOrd="0" destOrd="0" presId="urn:microsoft.com/office/officeart/2005/8/layout/venn2"/>
    <dgm:cxn modelId="{7BCDFC29-F6A2-4F26-9937-D37065354DDA}" type="presOf" srcId="{666B9CB5-75C5-4706-BA04-F6D0805FC17C}" destId="{FB0259D3-09EE-42C4-8AFE-A25C7F0BFF78}" srcOrd="1" destOrd="0" presId="urn:microsoft.com/office/officeart/2005/8/layout/venn2"/>
    <dgm:cxn modelId="{B5462834-17D3-49BB-96D5-21663FFD39AD}" type="presOf" srcId="{261D17E3-DA34-48EC-BE68-FFAC241C89E0}" destId="{88C56D1E-B8EA-4DD5-89C4-C132095CE991}" srcOrd="0" destOrd="0" presId="urn:microsoft.com/office/officeart/2005/8/layout/venn2"/>
    <dgm:cxn modelId="{EA128151-8A93-4ABF-9A5A-E45283A4DE29}" type="presOf" srcId="{261D17E3-DA34-48EC-BE68-FFAC241C89E0}" destId="{E27AC492-FC15-4CE7-BF97-169052A67DBC}" srcOrd="1" destOrd="0" presId="urn:microsoft.com/office/officeart/2005/8/layout/venn2"/>
    <dgm:cxn modelId="{4038E57C-13AE-474C-9882-AFECAA8677D0}" srcId="{2E207AC3-70A5-4EA8-A26A-AD7D9FB19B28}" destId="{666B9CB5-75C5-4706-BA04-F6D0805FC17C}" srcOrd="1" destOrd="0" parTransId="{0931FDB4-222F-4D4B-B4CF-74E72F495448}" sibTransId="{C7128331-CF62-49F6-8E14-100361C3FF11}"/>
    <dgm:cxn modelId="{6746B8AB-0C12-4752-8964-78655371683B}" srcId="{2E207AC3-70A5-4EA8-A26A-AD7D9FB19B28}" destId="{731ECC0E-F9FB-483B-B2C9-06900086FFAB}" srcOrd="2" destOrd="0" parTransId="{60B8C493-597A-47B7-9795-41188B826709}" sibTransId="{904324F9-FDE3-48C2-8667-E2C4F86A42B1}"/>
    <dgm:cxn modelId="{5A980DE8-B02F-4655-AB56-BB27BA234083}" type="presOf" srcId="{731ECC0E-F9FB-483B-B2C9-06900086FFAB}" destId="{3A362F00-7E05-458F-B375-0AB045DDFEDC}" srcOrd="1" destOrd="0" presId="urn:microsoft.com/office/officeart/2005/8/layout/venn2"/>
    <dgm:cxn modelId="{CB8CDBE8-2A74-479A-9DC2-6C6C4607E416}" type="presOf" srcId="{731ECC0E-F9FB-483B-B2C9-06900086FFAB}" destId="{BFDFCAEE-E6CB-4220-A6B0-E53B13557CA6}" srcOrd="0" destOrd="0" presId="urn:microsoft.com/office/officeart/2005/8/layout/venn2"/>
    <dgm:cxn modelId="{2918B2F2-9AE7-43EC-8E3F-B74390556BAE}" type="presOf" srcId="{2E207AC3-70A5-4EA8-A26A-AD7D9FB19B28}" destId="{5643838C-1B02-44DE-975A-809FC25AC8AB}" srcOrd="0" destOrd="0" presId="urn:microsoft.com/office/officeart/2005/8/layout/venn2"/>
    <dgm:cxn modelId="{30E6FFFC-DD23-4FDC-8090-FB11362B61B6}" srcId="{2E207AC3-70A5-4EA8-A26A-AD7D9FB19B28}" destId="{261D17E3-DA34-48EC-BE68-FFAC241C89E0}" srcOrd="0" destOrd="0" parTransId="{29BAA06B-EFF3-4D0C-A021-C6794329872E}" sibTransId="{4510F5A2-AF23-4FBD-8B6D-BB1DD573E11B}"/>
    <dgm:cxn modelId="{EEAC2818-95D4-47F6-BB94-46F1FDA9904F}" type="presParOf" srcId="{5643838C-1B02-44DE-975A-809FC25AC8AB}" destId="{C3570B85-A1F8-44CE-9028-B4B24CF132F8}" srcOrd="0" destOrd="0" presId="urn:microsoft.com/office/officeart/2005/8/layout/venn2"/>
    <dgm:cxn modelId="{645183E4-F33E-4328-B2F0-BC5C286EABAF}" type="presParOf" srcId="{C3570B85-A1F8-44CE-9028-B4B24CF132F8}" destId="{88C56D1E-B8EA-4DD5-89C4-C132095CE991}" srcOrd="0" destOrd="0" presId="urn:microsoft.com/office/officeart/2005/8/layout/venn2"/>
    <dgm:cxn modelId="{A18AD047-5B47-4E55-9AA2-19CA32EBC2C8}" type="presParOf" srcId="{C3570B85-A1F8-44CE-9028-B4B24CF132F8}" destId="{E27AC492-FC15-4CE7-BF97-169052A67DBC}" srcOrd="1" destOrd="0" presId="urn:microsoft.com/office/officeart/2005/8/layout/venn2"/>
    <dgm:cxn modelId="{2A50BAF9-A348-44F7-8DC3-1A1476756FE5}" type="presParOf" srcId="{5643838C-1B02-44DE-975A-809FC25AC8AB}" destId="{5738314D-F288-4BA5-8D6E-59E8F6E71ACC}" srcOrd="1" destOrd="0" presId="urn:microsoft.com/office/officeart/2005/8/layout/venn2"/>
    <dgm:cxn modelId="{5B1D8315-6729-471D-ADD2-3C3A2010DDB4}" type="presParOf" srcId="{5738314D-F288-4BA5-8D6E-59E8F6E71ACC}" destId="{68629D61-D341-4E5A-BA0B-F91B5E0968CB}" srcOrd="0" destOrd="0" presId="urn:microsoft.com/office/officeart/2005/8/layout/venn2"/>
    <dgm:cxn modelId="{62C01F39-E2F2-4306-B865-0B6BC0197614}" type="presParOf" srcId="{5738314D-F288-4BA5-8D6E-59E8F6E71ACC}" destId="{FB0259D3-09EE-42C4-8AFE-A25C7F0BFF78}" srcOrd="1" destOrd="0" presId="urn:microsoft.com/office/officeart/2005/8/layout/venn2"/>
    <dgm:cxn modelId="{462CF226-630D-441E-BC13-E5CA706DA72C}" type="presParOf" srcId="{5643838C-1B02-44DE-975A-809FC25AC8AB}" destId="{5715279D-5F87-4836-8986-60627059122D}" srcOrd="2" destOrd="0" presId="urn:microsoft.com/office/officeart/2005/8/layout/venn2"/>
    <dgm:cxn modelId="{0C8248DC-F956-4DCC-ADF7-6D49619B1E2A}" type="presParOf" srcId="{5715279D-5F87-4836-8986-60627059122D}" destId="{BFDFCAEE-E6CB-4220-A6B0-E53B13557CA6}" srcOrd="0" destOrd="0" presId="urn:microsoft.com/office/officeart/2005/8/layout/venn2"/>
    <dgm:cxn modelId="{9A56A3A6-5B3E-4613-ADFE-5D9F3A9D8523}" type="presParOf" srcId="{5715279D-5F87-4836-8986-60627059122D}" destId="{3A362F00-7E05-458F-B375-0AB045DDFED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2A340-60D9-46F7-B32C-0AA09F2519F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E5733918-FE72-42DA-8B00-A13D94CA0581}">
      <dgm:prSet phldrT="[Text]" phldr="0" custT="1"/>
      <dgm:spPr/>
      <dgm:t>
        <a:bodyPr/>
        <a:lstStyle/>
        <a:p>
          <a:r>
            <a:rPr lang="en-US" sz="3200" b="1"/>
            <a:t>Medical Laboratory Scientist</a:t>
          </a:r>
        </a:p>
      </dgm:t>
    </dgm:pt>
    <dgm:pt modelId="{259A6D60-F074-429F-9A0B-DA5EBE4D124A}" type="parTrans" cxnId="{18DC9E7D-2088-4ADC-9566-7C8C2346588D}">
      <dgm:prSet/>
      <dgm:spPr/>
      <dgm:t>
        <a:bodyPr/>
        <a:lstStyle/>
        <a:p>
          <a:endParaRPr lang="en-US"/>
        </a:p>
      </dgm:t>
    </dgm:pt>
    <dgm:pt modelId="{45D14739-0A04-4C05-BFE0-ED10D246F3B8}" type="sibTrans" cxnId="{18DC9E7D-2088-4ADC-9566-7C8C2346588D}">
      <dgm:prSet/>
      <dgm:spPr/>
      <dgm:t>
        <a:bodyPr/>
        <a:lstStyle/>
        <a:p>
          <a:endParaRPr lang="en-US"/>
        </a:p>
      </dgm:t>
    </dgm:pt>
    <dgm:pt modelId="{C73F6A9E-5FB5-4C74-AFFF-827E023318B3}">
      <dgm:prSet phldrT="[Text]" phldr="0" custT="1"/>
      <dgm:spPr/>
      <dgm:t>
        <a:bodyPr/>
        <a:lstStyle/>
        <a:p>
          <a:r>
            <a:rPr lang="en-US" sz="3200" b="1"/>
            <a:t>Educator</a:t>
          </a:r>
        </a:p>
      </dgm:t>
    </dgm:pt>
    <dgm:pt modelId="{0A3D6DE0-66E9-4061-B2FE-C770D6ECA9BC}" type="parTrans" cxnId="{4E92FB86-A726-4A26-A483-484733250E16}">
      <dgm:prSet/>
      <dgm:spPr/>
      <dgm:t>
        <a:bodyPr/>
        <a:lstStyle/>
        <a:p>
          <a:endParaRPr lang="en-US"/>
        </a:p>
      </dgm:t>
    </dgm:pt>
    <dgm:pt modelId="{B9B756FF-EDD5-4D7C-8625-42FBDA3320CA}" type="sibTrans" cxnId="{4E92FB86-A726-4A26-A483-484733250E16}">
      <dgm:prSet/>
      <dgm:spPr/>
      <dgm:t>
        <a:bodyPr/>
        <a:lstStyle/>
        <a:p>
          <a:endParaRPr lang="en-US"/>
        </a:p>
      </dgm:t>
    </dgm:pt>
    <dgm:pt modelId="{9D7E24A1-30AA-47BD-9ABB-423045815058}">
      <dgm:prSet phldrT="[Text]" phldr="0" custT="1"/>
      <dgm:spPr/>
      <dgm:t>
        <a:bodyPr/>
        <a:lstStyle/>
        <a:p>
          <a:r>
            <a:rPr lang="en-US" sz="3200" b="1"/>
            <a:t>Leader</a:t>
          </a:r>
        </a:p>
      </dgm:t>
    </dgm:pt>
    <dgm:pt modelId="{F2964414-90E3-4826-B3FB-3E5CEFC45CB6}" type="parTrans" cxnId="{84204F8D-C13B-4CCD-8BAA-05BDDDA8441C}">
      <dgm:prSet/>
      <dgm:spPr/>
      <dgm:t>
        <a:bodyPr/>
        <a:lstStyle/>
        <a:p>
          <a:endParaRPr lang="en-US"/>
        </a:p>
      </dgm:t>
    </dgm:pt>
    <dgm:pt modelId="{5EA423F5-9872-4FB2-80DD-3C9ABBD39565}" type="sibTrans" cxnId="{84204F8D-C13B-4CCD-8BAA-05BDDDA8441C}">
      <dgm:prSet/>
      <dgm:spPr/>
      <dgm:t>
        <a:bodyPr/>
        <a:lstStyle/>
        <a:p>
          <a:endParaRPr lang="en-US"/>
        </a:p>
      </dgm:t>
    </dgm:pt>
    <dgm:pt modelId="{304E79ED-EEA6-468B-8F96-D53A7E5CAA70}">
      <dgm:prSet phldrT="[Text]" phldr="0" custT="1"/>
      <dgm:spPr/>
      <dgm:t>
        <a:bodyPr/>
        <a:lstStyle/>
        <a:p>
          <a:r>
            <a:rPr lang="en-US" sz="3200" b="1"/>
            <a:t>Public Health Professional</a:t>
          </a:r>
        </a:p>
      </dgm:t>
    </dgm:pt>
    <dgm:pt modelId="{75275128-FF98-4BF4-A707-33F16E8ED703}" type="parTrans" cxnId="{18DF61C4-90E2-4CA0-939A-37EAA4346338}">
      <dgm:prSet/>
      <dgm:spPr/>
      <dgm:t>
        <a:bodyPr/>
        <a:lstStyle/>
        <a:p>
          <a:endParaRPr lang="en-US"/>
        </a:p>
      </dgm:t>
    </dgm:pt>
    <dgm:pt modelId="{D7B61A83-9E0A-48F7-86E8-80A5B75D84AC}" type="sibTrans" cxnId="{18DF61C4-90E2-4CA0-939A-37EAA4346338}">
      <dgm:prSet/>
      <dgm:spPr/>
      <dgm:t>
        <a:bodyPr/>
        <a:lstStyle/>
        <a:p>
          <a:endParaRPr lang="en-US"/>
        </a:p>
      </dgm:t>
    </dgm:pt>
    <dgm:pt modelId="{572A6ABD-7621-45E8-9FCE-9BAA7D1D4117}">
      <dgm:prSet phldrT="[Text]" phldr="0" custT="1"/>
      <dgm:spPr/>
      <dgm:t>
        <a:bodyPr/>
        <a:lstStyle/>
        <a:p>
          <a:r>
            <a:rPr lang="en-US" sz="3200" b="1"/>
            <a:t>Advocate</a:t>
          </a:r>
        </a:p>
      </dgm:t>
    </dgm:pt>
    <dgm:pt modelId="{E27AEE22-50C0-417C-BC10-31F453A2C909}" type="parTrans" cxnId="{F1E3E4F5-77FA-4A96-B2F5-3596DEB63CFC}">
      <dgm:prSet/>
      <dgm:spPr/>
      <dgm:t>
        <a:bodyPr/>
        <a:lstStyle/>
        <a:p>
          <a:endParaRPr lang="en-US"/>
        </a:p>
      </dgm:t>
    </dgm:pt>
    <dgm:pt modelId="{FA1237E3-7225-4DE6-B6C5-4183EDD9A653}" type="sibTrans" cxnId="{F1E3E4F5-77FA-4A96-B2F5-3596DEB63CFC}">
      <dgm:prSet/>
      <dgm:spPr/>
      <dgm:t>
        <a:bodyPr/>
        <a:lstStyle/>
        <a:p>
          <a:endParaRPr lang="en-US"/>
        </a:p>
      </dgm:t>
    </dgm:pt>
    <dgm:pt modelId="{DFA20F31-F311-4AB1-A6EB-201B82920AF3}" type="pres">
      <dgm:prSet presAssocID="{6942A340-60D9-46F7-B32C-0AA09F2519F3}" presName="diagram" presStyleCnt="0">
        <dgm:presLayoutVars>
          <dgm:chMax val="1"/>
          <dgm:dir/>
          <dgm:animLvl val="ctr"/>
          <dgm:resizeHandles val="exact"/>
        </dgm:presLayoutVars>
      </dgm:prSet>
      <dgm:spPr/>
    </dgm:pt>
    <dgm:pt modelId="{D3D8EC58-7077-4013-97B0-AA69DF77C172}" type="pres">
      <dgm:prSet presAssocID="{6942A340-60D9-46F7-B32C-0AA09F2519F3}" presName="matrix" presStyleCnt="0"/>
      <dgm:spPr/>
    </dgm:pt>
    <dgm:pt modelId="{5ADE890E-4785-40B1-8D65-A794DB2D537D}" type="pres">
      <dgm:prSet presAssocID="{6942A340-60D9-46F7-B32C-0AA09F2519F3}" presName="tile1" presStyleLbl="node1" presStyleIdx="0" presStyleCnt="4"/>
      <dgm:spPr/>
    </dgm:pt>
    <dgm:pt modelId="{FF2A743E-04AF-44B5-A3AA-7CD32A7F8800}" type="pres">
      <dgm:prSet presAssocID="{6942A340-60D9-46F7-B32C-0AA09F2519F3}" presName="tile1text" presStyleLbl="node1" presStyleIdx="0" presStyleCnt="4">
        <dgm:presLayoutVars>
          <dgm:chMax val="0"/>
          <dgm:chPref val="0"/>
          <dgm:bulletEnabled val="1"/>
        </dgm:presLayoutVars>
      </dgm:prSet>
      <dgm:spPr/>
    </dgm:pt>
    <dgm:pt modelId="{786BB51D-1B76-4037-86B4-FE2658C1D6AB}" type="pres">
      <dgm:prSet presAssocID="{6942A340-60D9-46F7-B32C-0AA09F2519F3}" presName="tile2" presStyleLbl="node1" presStyleIdx="1" presStyleCnt="4"/>
      <dgm:spPr/>
    </dgm:pt>
    <dgm:pt modelId="{F1BA207E-1B88-4C92-935C-506B2F2F5D44}" type="pres">
      <dgm:prSet presAssocID="{6942A340-60D9-46F7-B32C-0AA09F2519F3}" presName="tile2text" presStyleLbl="node1" presStyleIdx="1" presStyleCnt="4">
        <dgm:presLayoutVars>
          <dgm:chMax val="0"/>
          <dgm:chPref val="0"/>
          <dgm:bulletEnabled val="1"/>
        </dgm:presLayoutVars>
      </dgm:prSet>
      <dgm:spPr/>
    </dgm:pt>
    <dgm:pt modelId="{BED8F0D7-5292-4983-8FBA-04AE05972F2A}" type="pres">
      <dgm:prSet presAssocID="{6942A340-60D9-46F7-B32C-0AA09F2519F3}" presName="tile3" presStyleLbl="node1" presStyleIdx="2" presStyleCnt="4"/>
      <dgm:spPr/>
    </dgm:pt>
    <dgm:pt modelId="{28A04E14-E7C1-435B-8DE3-654515F9EFB2}" type="pres">
      <dgm:prSet presAssocID="{6942A340-60D9-46F7-B32C-0AA09F2519F3}" presName="tile3text" presStyleLbl="node1" presStyleIdx="2" presStyleCnt="4">
        <dgm:presLayoutVars>
          <dgm:chMax val="0"/>
          <dgm:chPref val="0"/>
          <dgm:bulletEnabled val="1"/>
        </dgm:presLayoutVars>
      </dgm:prSet>
      <dgm:spPr/>
    </dgm:pt>
    <dgm:pt modelId="{309D5907-4585-4401-AFCC-20F17A3BD26D}" type="pres">
      <dgm:prSet presAssocID="{6942A340-60D9-46F7-B32C-0AA09F2519F3}" presName="tile4" presStyleLbl="node1" presStyleIdx="3" presStyleCnt="4"/>
      <dgm:spPr/>
    </dgm:pt>
    <dgm:pt modelId="{EC844397-CAFA-4EFF-ADF7-88ECB21A052D}" type="pres">
      <dgm:prSet presAssocID="{6942A340-60D9-46F7-B32C-0AA09F2519F3}" presName="tile4text" presStyleLbl="node1" presStyleIdx="3" presStyleCnt="4">
        <dgm:presLayoutVars>
          <dgm:chMax val="0"/>
          <dgm:chPref val="0"/>
          <dgm:bulletEnabled val="1"/>
        </dgm:presLayoutVars>
      </dgm:prSet>
      <dgm:spPr/>
    </dgm:pt>
    <dgm:pt modelId="{DD4128A1-0856-4F12-AF69-7C394936BC4D}" type="pres">
      <dgm:prSet presAssocID="{6942A340-60D9-46F7-B32C-0AA09F2519F3}" presName="centerTile" presStyleLbl="fgShp" presStyleIdx="0" presStyleCnt="1" custScaleX="104734" custScaleY="153759">
        <dgm:presLayoutVars>
          <dgm:chMax val="0"/>
          <dgm:chPref val="0"/>
        </dgm:presLayoutVars>
      </dgm:prSet>
      <dgm:spPr/>
    </dgm:pt>
  </dgm:ptLst>
  <dgm:cxnLst>
    <dgm:cxn modelId="{D1060410-A3F6-4838-8A84-C4D51BA3729D}" type="presOf" srcId="{C73F6A9E-5FB5-4C74-AFFF-827E023318B3}" destId="{5ADE890E-4785-40B1-8D65-A794DB2D537D}" srcOrd="0" destOrd="0" presId="urn:microsoft.com/office/officeart/2005/8/layout/matrix1"/>
    <dgm:cxn modelId="{A2670617-09A4-401C-B086-0C626EFC8FA5}" type="presOf" srcId="{304E79ED-EEA6-468B-8F96-D53A7E5CAA70}" destId="{28A04E14-E7C1-435B-8DE3-654515F9EFB2}" srcOrd="1" destOrd="0" presId="urn:microsoft.com/office/officeart/2005/8/layout/matrix1"/>
    <dgm:cxn modelId="{08FE7C19-6B6B-4F97-B2EB-880799F49204}" type="presOf" srcId="{572A6ABD-7621-45E8-9FCE-9BAA7D1D4117}" destId="{EC844397-CAFA-4EFF-ADF7-88ECB21A052D}" srcOrd="1" destOrd="0" presId="urn:microsoft.com/office/officeart/2005/8/layout/matrix1"/>
    <dgm:cxn modelId="{1440A03F-FC7D-4496-9BE9-A4BC138876F3}" type="presOf" srcId="{572A6ABD-7621-45E8-9FCE-9BAA7D1D4117}" destId="{309D5907-4585-4401-AFCC-20F17A3BD26D}" srcOrd="0" destOrd="0" presId="urn:microsoft.com/office/officeart/2005/8/layout/matrix1"/>
    <dgm:cxn modelId="{1F745347-0FE4-4291-8402-1ED178D1BCCF}" type="presOf" srcId="{E5733918-FE72-42DA-8B00-A13D94CA0581}" destId="{DD4128A1-0856-4F12-AF69-7C394936BC4D}" srcOrd="0" destOrd="0" presId="urn:microsoft.com/office/officeart/2005/8/layout/matrix1"/>
    <dgm:cxn modelId="{0164014B-5F94-4846-9DC9-92E0FF114FBB}" type="presOf" srcId="{6942A340-60D9-46F7-B32C-0AA09F2519F3}" destId="{DFA20F31-F311-4AB1-A6EB-201B82920AF3}" srcOrd="0" destOrd="0" presId="urn:microsoft.com/office/officeart/2005/8/layout/matrix1"/>
    <dgm:cxn modelId="{18DC9E7D-2088-4ADC-9566-7C8C2346588D}" srcId="{6942A340-60D9-46F7-B32C-0AA09F2519F3}" destId="{E5733918-FE72-42DA-8B00-A13D94CA0581}" srcOrd="0" destOrd="0" parTransId="{259A6D60-F074-429F-9A0B-DA5EBE4D124A}" sibTransId="{45D14739-0A04-4C05-BFE0-ED10D246F3B8}"/>
    <dgm:cxn modelId="{4E92FB86-A726-4A26-A483-484733250E16}" srcId="{E5733918-FE72-42DA-8B00-A13D94CA0581}" destId="{C73F6A9E-5FB5-4C74-AFFF-827E023318B3}" srcOrd="0" destOrd="0" parTransId="{0A3D6DE0-66E9-4061-B2FE-C770D6ECA9BC}" sibTransId="{B9B756FF-EDD5-4D7C-8625-42FBDA3320CA}"/>
    <dgm:cxn modelId="{84204F8D-C13B-4CCD-8BAA-05BDDDA8441C}" srcId="{E5733918-FE72-42DA-8B00-A13D94CA0581}" destId="{9D7E24A1-30AA-47BD-9ABB-423045815058}" srcOrd="1" destOrd="0" parTransId="{F2964414-90E3-4826-B3FB-3E5CEFC45CB6}" sibTransId="{5EA423F5-9872-4FB2-80DD-3C9ABBD39565}"/>
    <dgm:cxn modelId="{4B46AB9C-C3E5-4E5B-8876-0AED91ED7717}" type="presOf" srcId="{9D7E24A1-30AA-47BD-9ABB-423045815058}" destId="{786BB51D-1B76-4037-86B4-FE2658C1D6AB}" srcOrd="0" destOrd="0" presId="urn:microsoft.com/office/officeart/2005/8/layout/matrix1"/>
    <dgm:cxn modelId="{8FA49DA9-69A4-4D70-82A8-BD1BCB6E0962}" type="presOf" srcId="{9D7E24A1-30AA-47BD-9ABB-423045815058}" destId="{F1BA207E-1B88-4C92-935C-506B2F2F5D44}" srcOrd="1" destOrd="0" presId="urn:microsoft.com/office/officeart/2005/8/layout/matrix1"/>
    <dgm:cxn modelId="{C38CA4B7-3401-40B8-9F9F-6A65D5FB9F4A}" type="presOf" srcId="{304E79ED-EEA6-468B-8F96-D53A7E5CAA70}" destId="{BED8F0D7-5292-4983-8FBA-04AE05972F2A}" srcOrd="0" destOrd="0" presId="urn:microsoft.com/office/officeart/2005/8/layout/matrix1"/>
    <dgm:cxn modelId="{18DF61C4-90E2-4CA0-939A-37EAA4346338}" srcId="{E5733918-FE72-42DA-8B00-A13D94CA0581}" destId="{304E79ED-EEA6-468B-8F96-D53A7E5CAA70}" srcOrd="2" destOrd="0" parTransId="{75275128-FF98-4BF4-A707-33F16E8ED703}" sibTransId="{D7B61A83-9E0A-48F7-86E8-80A5B75D84AC}"/>
    <dgm:cxn modelId="{0B5715EC-D5C8-4263-8442-D8B7167CA201}" type="presOf" srcId="{C73F6A9E-5FB5-4C74-AFFF-827E023318B3}" destId="{FF2A743E-04AF-44B5-A3AA-7CD32A7F8800}" srcOrd="1" destOrd="0" presId="urn:microsoft.com/office/officeart/2005/8/layout/matrix1"/>
    <dgm:cxn modelId="{F1E3E4F5-77FA-4A96-B2F5-3596DEB63CFC}" srcId="{E5733918-FE72-42DA-8B00-A13D94CA0581}" destId="{572A6ABD-7621-45E8-9FCE-9BAA7D1D4117}" srcOrd="3" destOrd="0" parTransId="{E27AEE22-50C0-417C-BC10-31F453A2C909}" sibTransId="{FA1237E3-7225-4DE6-B6C5-4183EDD9A653}"/>
    <dgm:cxn modelId="{CADEC675-BAF5-45C4-8A0E-7577B460B115}" type="presParOf" srcId="{DFA20F31-F311-4AB1-A6EB-201B82920AF3}" destId="{D3D8EC58-7077-4013-97B0-AA69DF77C172}" srcOrd="0" destOrd="0" presId="urn:microsoft.com/office/officeart/2005/8/layout/matrix1"/>
    <dgm:cxn modelId="{D313704F-FC9E-47E0-9AD1-9022FEE40FBE}" type="presParOf" srcId="{D3D8EC58-7077-4013-97B0-AA69DF77C172}" destId="{5ADE890E-4785-40B1-8D65-A794DB2D537D}" srcOrd="0" destOrd="0" presId="urn:microsoft.com/office/officeart/2005/8/layout/matrix1"/>
    <dgm:cxn modelId="{727AAFE3-436D-4FE9-843A-C87596FFCA68}" type="presParOf" srcId="{D3D8EC58-7077-4013-97B0-AA69DF77C172}" destId="{FF2A743E-04AF-44B5-A3AA-7CD32A7F8800}" srcOrd="1" destOrd="0" presId="urn:microsoft.com/office/officeart/2005/8/layout/matrix1"/>
    <dgm:cxn modelId="{5729C177-536B-4DB9-B092-57C99678D074}" type="presParOf" srcId="{D3D8EC58-7077-4013-97B0-AA69DF77C172}" destId="{786BB51D-1B76-4037-86B4-FE2658C1D6AB}" srcOrd="2" destOrd="0" presId="urn:microsoft.com/office/officeart/2005/8/layout/matrix1"/>
    <dgm:cxn modelId="{FACE779F-096C-4603-8B70-4FC73925556C}" type="presParOf" srcId="{D3D8EC58-7077-4013-97B0-AA69DF77C172}" destId="{F1BA207E-1B88-4C92-935C-506B2F2F5D44}" srcOrd="3" destOrd="0" presId="urn:microsoft.com/office/officeart/2005/8/layout/matrix1"/>
    <dgm:cxn modelId="{9FE69F09-1280-41AF-8D7C-23B4AB7D67DA}" type="presParOf" srcId="{D3D8EC58-7077-4013-97B0-AA69DF77C172}" destId="{BED8F0D7-5292-4983-8FBA-04AE05972F2A}" srcOrd="4" destOrd="0" presId="urn:microsoft.com/office/officeart/2005/8/layout/matrix1"/>
    <dgm:cxn modelId="{D1AC1832-B1A4-4796-B6B4-8B9881DCD7CA}" type="presParOf" srcId="{D3D8EC58-7077-4013-97B0-AA69DF77C172}" destId="{28A04E14-E7C1-435B-8DE3-654515F9EFB2}" srcOrd="5" destOrd="0" presId="urn:microsoft.com/office/officeart/2005/8/layout/matrix1"/>
    <dgm:cxn modelId="{0FAB64B5-5626-4CCF-91C6-C1A833772759}" type="presParOf" srcId="{D3D8EC58-7077-4013-97B0-AA69DF77C172}" destId="{309D5907-4585-4401-AFCC-20F17A3BD26D}" srcOrd="6" destOrd="0" presId="urn:microsoft.com/office/officeart/2005/8/layout/matrix1"/>
    <dgm:cxn modelId="{EC987D2A-FE2C-4C7D-840E-3FED1ECED724}" type="presParOf" srcId="{D3D8EC58-7077-4013-97B0-AA69DF77C172}" destId="{EC844397-CAFA-4EFF-ADF7-88ECB21A052D}" srcOrd="7" destOrd="0" presId="urn:microsoft.com/office/officeart/2005/8/layout/matrix1"/>
    <dgm:cxn modelId="{0F6CC314-5144-4830-992B-8F9A87731CA0}" type="presParOf" srcId="{DFA20F31-F311-4AB1-A6EB-201B82920AF3}" destId="{DD4128A1-0856-4F12-AF69-7C394936BC4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FCF857-32E8-4ADA-A890-DCDD2A590869}"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US"/>
        </a:p>
      </dgm:t>
    </dgm:pt>
    <dgm:pt modelId="{02CE1ACF-7BA6-42A6-AD3D-7F76C76D31B4}">
      <dgm:prSet phldrT="[Text]" phldr="0"/>
      <dgm:spPr/>
      <dgm:t>
        <a:bodyPr/>
        <a:lstStyle/>
        <a:p>
          <a:r>
            <a:rPr lang="en-US"/>
            <a:t>Contact Information</a:t>
          </a:r>
        </a:p>
      </dgm:t>
    </dgm:pt>
    <dgm:pt modelId="{92298E17-ED59-48D7-80E4-B8A81862CE1E}" type="parTrans" cxnId="{E3C02BE4-B771-4177-B081-B8BF21792587}">
      <dgm:prSet/>
      <dgm:spPr/>
      <dgm:t>
        <a:bodyPr/>
        <a:lstStyle/>
        <a:p>
          <a:endParaRPr lang="en-US"/>
        </a:p>
      </dgm:t>
    </dgm:pt>
    <dgm:pt modelId="{4C5B475B-216B-45F6-954E-FF3152A407DE}" type="sibTrans" cxnId="{E3C02BE4-B771-4177-B081-B8BF21792587}">
      <dgm:prSet/>
      <dgm:spPr/>
      <dgm:t>
        <a:bodyPr/>
        <a:lstStyle/>
        <a:p>
          <a:endParaRPr lang="en-US"/>
        </a:p>
      </dgm:t>
    </dgm:pt>
    <dgm:pt modelId="{E513DD1D-3B5B-4038-B132-2790ED33D43D}">
      <dgm:prSet phldrT="[Text]" phldr="0"/>
      <dgm:spPr/>
      <dgm:t>
        <a:bodyPr/>
        <a:lstStyle/>
        <a:p>
          <a:r>
            <a:rPr lang="en-US"/>
            <a:t>dana.baker@aphl.org</a:t>
          </a:r>
        </a:p>
      </dgm:t>
    </dgm:pt>
    <dgm:pt modelId="{9716B10E-A0AC-484C-8B1F-58DFC2BDF4FB}" type="parTrans" cxnId="{6E25E844-675A-4A88-80FA-B70BAE3B1A5A}">
      <dgm:prSet/>
      <dgm:spPr/>
      <dgm:t>
        <a:bodyPr/>
        <a:lstStyle/>
        <a:p>
          <a:endParaRPr lang="en-US"/>
        </a:p>
      </dgm:t>
    </dgm:pt>
    <dgm:pt modelId="{D55B50E9-E2BC-4453-BF50-7188B4E60CC3}" type="sibTrans" cxnId="{6E25E844-675A-4A88-80FA-B70BAE3B1A5A}">
      <dgm:prSet/>
      <dgm:spPr/>
      <dgm:t>
        <a:bodyPr/>
        <a:lstStyle/>
        <a:p>
          <a:endParaRPr lang="en-US"/>
        </a:p>
      </dgm:t>
    </dgm:pt>
    <dgm:pt modelId="{AC1633D9-E725-4AF0-85DA-8E66B70B3D82}">
      <dgm:prSet phldrT="[Text]" phldr="0"/>
      <dgm:spPr/>
      <dgm:t>
        <a:bodyPr/>
        <a:lstStyle/>
        <a:p>
          <a:r>
            <a:rPr lang="en-US"/>
            <a:t>@danapowellbaker</a:t>
          </a:r>
        </a:p>
      </dgm:t>
    </dgm:pt>
    <dgm:pt modelId="{319ECF91-7DEA-4D86-9887-EF99A93F93C0}" type="parTrans" cxnId="{7A194EB0-102C-4C06-973F-4DC04D7BF290}">
      <dgm:prSet/>
      <dgm:spPr/>
      <dgm:t>
        <a:bodyPr/>
        <a:lstStyle/>
        <a:p>
          <a:endParaRPr lang="en-US"/>
        </a:p>
      </dgm:t>
    </dgm:pt>
    <dgm:pt modelId="{F242D199-1D5A-4B21-8479-19AB79F7BA7B}" type="sibTrans" cxnId="{7A194EB0-102C-4C06-973F-4DC04D7BF290}">
      <dgm:prSet/>
      <dgm:spPr/>
      <dgm:t>
        <a:bodyPr/>
        <a:lstStyle/>
        <a:p>
          <a:endParaRPr lang="en-US"/>
        </a:p>
      </dgm:t>
    </dgm:pt>
    <dgm:pt modelId="{0554EC81-AE10-4FA3-9CDE-910929744F70}">
      <dgm:prSet/>
      <dgm:spPr/>
      <dgm:t>
        <a:bodyPr/>
        <a:lstStyle/>
        <a:p>
          <a:r>
            <a:rPr lang="en-US"/>
            <a:t>@dr.danapbaker</a:t>
          </a:r>
        </a:p>
      </dgm:t>
    </dgm:pt>
    <dgm:pt modelId="{86C66711-C677-4E9A-A950-60E4976CAF93}" type="parTrans" cxnId="{8D506F29-A80C-415D-AB61-973E29A05368}">
      <dgm:prSet/>
      <dgm:spPr/>
      <dgm:t>
        <a:bodyPr/>
        <a:lstStyle/>
        <a:p>
          <a:endParaRPr lang="en-US"/>
        </a:p>
      </dgm:t>
    </dgm:pt>
    <dgm:pt modelId="{3B2E5F05-EC66-4798-96A3-11BF39397B60}" type="sibTrans" cxnId="{8D506F29-A80C-415D-AB61-973E29A05368}">
      <dgm:prSet/>
      <dgm:spPr/>
      <dgm:t>
        <a:bodyPr/>
        <a:lstStyle/>
        <a:p>
          <a:endParaRPr lang="en-US"/>
        </a:p>
      </dgm:t>
    </dgm:pt>
    <dgm:pt modelId="{A450545A-D574-40A2-B5B8-680F92C91828}" type="pres">
      <dgm:prSet presAssocID="{D0FCF857-32E8-4ADA-A890-DCDD2A590869}" presName="layout" presStyleCnt="0">
        <dgm:presLayoutVars>
          <dgm:chMax/>
          <dgm:chPref/>
          <dgm:dir/>
          <dgm:animOne val="branch"/>
          <dgm:animLvl val="lvl"/>
          <dgm:resizeHandles/>
        </dgm:presLayoutVars>
      </dgm:prSet>
      <dgm:spPr/>
    </dgm:pt>
    <dgm:pt modelId="{1B20ABDD-D0CD-4CEE-B3D6-92D6DDB15F18}" type="pres">
      <dgm:prSet presAssocID="{02CE1ACF-7BA6-42A6-AD3D-7F76C76D31B4}" presName="root" presStyleCnt="0">
        <dgm:presLayoutVars>
          <dgm:chMax/>
          <dgm:chPref val="4"/>
        </dgm:presLayoutVars>
      </dgm:prSet>
      <dgm:spPr/>
    </dgm:pt>
    <dgm:pt modelId="{DA2BDEC0-4E31-48B3-BE30-1C9F26732DB9}" type="pres">
      <dgm:prSet presAssocID="{02CE1ACF-7BA6-42A6-AD3D-7F76C76D31B4}" presName="rootComposite" presStyleCnt="0">
        <dgm:presLayoutVars/>
      </dgm:prSet>
      <dgm:spPr/>
    </dgm:pt>
    <dgm:pt modelId="{60C1BFBC-534E-47BA-9288-7F4DAE70A6CA}" type="pres">
      <dgm:prSet presAssocID="{02CE1ACF-7BA6-42A6-AD3D-7F76C76D31B4}" presName="rootText" presStyleLbl="node0" presStyleIdx="0" presStyleCnt="1">
        <dgm:presLayoutVars>
          <dgm:chMax/>
          <dgm:chPref val="4"/>
        </dgm:presLayoutVars>
      </dgm:prSet>
      <dgm:spPr/>
    </dgm:pt>
    <dgm:pt modelId="{920B1347-2744-4383-86B5-0FEC593B39B2}" type="pres">
      <dgm:prSet presAssocID="{02CE1ACF-7BA6-42A6-AD3D-7F76C76D31B4}" presName="childShape" presStyleCnt="0">
        <dgm:presLayoutVars>
          <dgm:chMax val="0"/>
          <dgm:chPref val="0"/>
        </dgm:presLayoutVars>
      </dgm:prSet>
      <dgm:spPr/>
    </dgm:pt>
    <dgm:pt modelId="{E0F8B948-2EE8-49DF-8F1B-44776FCBF66E}" type="pres">
      <dgm:prSet presAssocID="{E513DD1D-3B5B-4038-B132-2790ED33D43D}" presName="childComposite" presStyleCnt="0">
        <dgm:presLayoutVars>
          <dgm:chMax val="0"/>
          <dgm:chPref val="0"/>
        </dgm:presLayoutVars>
      </dgm:prSet>
      <dgm:spPr/>
    </dgm:pt>
    <dgm:pt modelId="{FD50ECD2-6FDB-4FE5-9C04-89BDADDAEF1F}" type="pres">
      <dgm:prSet presAssocID="{E513DD1D-3B5B-4038-B132-2790ED33D43D}" presName="Image"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Email outline"/>
        </a:ext>
      </dgm:extLst>
    </dgm:pt>
    <dgm:pt modelId="{2695AB84-5668-48D3-B9AD-D62A7A9D69DB}" type="pres">
      <dgm:prSet presAssocID="{E513DD1D-3B5B-4038-B132-2790ED33D43D}" presName="childText" presStyleLbl="lnNode1" presStyleIdx="0" presStyleCnt="3">
        <dgm:presLayoutVars>
          <dgm:chMax val="0"/>
          <dgm:chPref val="0"/>
          <dgm:bulletEnabled val="1"/>
        </dgm:presLayoutVars>
      </dgm:prSet>
      <dgm:spPr/>
    </dgm:pt>
    <dgm:pt modelId="{F23597CB-A441-433A-9162-467165235EAC}" type="pres">
      <dgm:prSet presAssocID="{AC1633D9-E725-4AF0-85DA-8E66B70B3D82}" presName="childComposite" presStyleCnt="0">
        <dgm:presLayoutVars>
          <dgm:chMax val="0"/>
          <dgm:chPref val="0"/>
        </dgm:presLayoutVars>
      </dgm:prSet>
      <dgm:spPr/>
    </dgm:pt>
    <dgm:pt modelId="{C04B4106-D560-414C-8B40-0107AF118C2E}" type="pres">
      <dgm:prSet presAssocID="{AC1633D9-E725-4AF0-85DA-8E66B70B3D82}" presName="Image" presStyleLbl="node1" presStyleIdx="1" presStyleCnt="3"/>
      <dgm:spPr>
        <a:blipFill>
          <a:blip xmlns:r="http://schemas.openxmlformats.org/officeDocument/2006/relationships" r:embed="rId2">
            <a:extLst>
              <a:ext uri="{837473B0-CC2E-450A-ABE3-18F120FF3D39}">
                <a1611:picAttrSrcUrl xmlns:a1611="http://schemas.microsoft.com/office/drawing/2016/11/main" r:id="rId3"/>
              </a:ext>
            </a:extLst>
          </a:blip>
          <a:srcRect/>
          <a:stretch>
            <a:fillRect/>
          </a:stretch>
        </a:blipFill>
      </dgm:spPr>
    </dgm:pt>
    <dgm:pt modelId="{AD4075D4-95FA-4BB6-91C2-76A675394228}" type="pres">
      <dgm:prSet presAssocID="{AC1633D9-E725-4AF0-85DA-8E66B70B3D82}" presName="childText" presStyleLbl="lnNode1" presStyleIdx="1" presStyleCnt="3">
        <dgm:presLayoutVars>
          <dgm:chMax val="0"/>
          <dgm:chPref val="0"/>
          <dgm:bulletEnabled val="1"/>
        </dgm:presLayoutVars>
      </dgm:prSet>
      <dgm:spPr/>
    </dgm:pt>
    <dgm:pt modelId="{4C91EC18-C17C-41B9-BC9C-8D554C8BD628}" type="pres">
      <dgm:prSet presAssocID="{0554EC81-AE10-4FA3-9CDE-910929744F70}" presName="childComposite" presStyleCnt="0">
        <dgm:presLayoutVars>
          <dgm:chMax val="0"/>
          <dgm:chPref val="0"/>
        </dgm:presLayoutVars>
      </dgm:prSet>
      <dgm:spPr/>
    </dgm:pt>
    <dgm:pt modelId="{100C7251-E86A-4147-B5DB-EF49F58AA859}" type="pres">
      <dgm:prSet presAssocID="{0554EC81-AE10-4FA3-9CDE-910929744F70}" presName="Image" presStyleLbl="node1" presStyleIdx="2" presStyleCnt="3"/>
      <dgm:spPr>
        <a:blipFill>
          <a:blip xmlns:r="http://schemas.openxmlformats.org/officeDocument/2006/relationships" r:embed="rId4"/>
          <a:srcRect/>
          <a:stretch>
            <a:fillRect/>
          </a:stretch>
        </a:blipFill>
      </dgm:spPr>
    </dgm:pt>
    <dgm:pt modelId="{D88D4CE9-4B57-4008-B6F8-6DE811852E39}" type="pres">
      <dgm:prSet presAssocID="{0554EC81-AE10-4FA3-9CDE-910929744F70}" presName="childText" presStyleLbl="lnNode1" presStyleIdx="2" presStyleCnt="3">
        <dgm:presLayoutVars>
          <dgm:chMax val="0"/>
          <dgm:chPref val="0"/>
          <dgm:bulletEnabled val="1"/>
        </dgm:presLayoutVars>
      </dgm:prSet>
      <dgm:spPr/>
    </dgm:pt>
  </dgm:ptLst>
  <dgm:cxnLst>
    <dgm:cxn modelId="{DBC3C70D-A683-4330-A574-223B8A7F318A}" type="presOf" srcId="{0554EC81-AE10-4FA3-9CDE-910929744F70}" destId="{D88D4CE9-4B57-4008-B6F8-6DE811852E39}" srcOrd="0" destOrd="0" presId="urn:microsoft.com/office/officeart/2008/layout/PictureAccentList"/>
    <dgm:cxn modelId="{8D506F29-A80C-415D-AB61-973E29A05368}" srcId="{02CE1ACF-7BA6-42A6-AD3D-7F76C76D31B4}" destId="{0554EC81-AE10-4FA3-9CDE-910929744F70}" srcOrd="2" destOrd="0" parTransId="{86C66711-C677-4E9A-A950-60E4976CAF93}" sibTransId="{3B2E5F05-EC66-4798-96A3-11BF39397B60}"/>
    <dgm:cxn modelId="{6E25E844-675A-4A88-80FA-B70BAE3B1A5A}" srcId="{02CE1ACF-7BA6-42A6-AD3D-7F76C76D31B4}" destId="{E513DD1D-3B5B-4038-B132-2790ED33D43D}" srcOrd="0" destOrd="0" parTransId="{9716B10E-A0AC-484C-8B1F-58DFC2BDF4FB}" sibTransId="{D55B50E9-E2BC-4453-BF50-7188B4E60CC3}"/>
    <dgm:cxn modelId="{80BAA168-1F25-4E0C-86E9-B0F4BD4E3560}" type="presOf" srcId="{02CE1ACF-7BA6-42A6-AD3D-7F76C76D31B4}" destId="{60C1BFBC-534E-47BA-9288-7F4DAE70A6CA}" srcOrd="0" destOrd="0" presId="urn:microsoft.com/office/officeart/2008/layout/PictureAccentList"/>
    <dgm:cxn modelId="{FE128F9A-CAD6-4E3A-9919-77BBC7598A26}" type="presOf" srcId="{D0FCF857-32E8-4ADA-A890-DCDD2A590869}" destId="{A450545A-D574-40A2-B5B8-680F92C91828}" srcOrd="0" destOrd="0" presId="urn:microsoft.com/office/officeart/2008/layout/PictureAccentList"/>
    <dgm:cxn modelId="{72AF81A0-C520-41AD-B3A5-F6D052B536A5}" type="presOf" srcId="{AC1633D9-E725-4AF0-85DA-8E66B70B3D82}" destId="{AD4075D4-95FA-4BB6-91C2-76A675394228}" srcOrd="0" destOrd="0" presId="urn:microsoft.com/office/officeart/2008/layout/PictureAccentList"/>
    <dgm:cxn modelId="{7A194EB0-102C-4C06-973F-4DC04D7BF290}" srcId="{02CE1ACF-7BA6-42A6-AD3D-7F76C76D31B4}" destId="{AC1633D9-E725-4AF0-85DA-8E66B70B3D82}" srcOrd="1" destOrd="0" parTransId="{319ECF91-7DEA-4D86-9887-EF99A93F93C0}" sibTransId="{F242D199-1D5A-4B21-8479-19AB79F7BA7B}"/>
    <dgm:cxn modelId="{456FDACE-DDA7-4035-B36A-3BF1B98F518A}" type="presOf" srcId="{E513DD1D-3B5B-4038-B132-2790ED33D43D}" destId="{2695AB84-5668-48D3-B9AD-D62A7A9D69DB}" srcOrd="0" destOrd="0" presId="urn:microsoft.com/office/officeart/2008/layout/PictureAccentList"/>
    <dgm:cxn modelId="{E3C02BE4-B771-4177-B081-B8BF21792587}" srcId="{D0FCF857-32E8-4ADA-A890-DCDD2A590869}" destId="{02CE1ACF-7BA6-42A6-AD3D-7F76C76D31B4}" srcOrd="0" destOrd="0" parTransId="{92298E17-ED59-48D7-80E4-B8A81862CE1E}" sibTransId="{4C5B475B-216B-45F6-954E-FF3152A407DE}"/>
    <dgm:cxn modelId="{C3B28447-E608-47EE-98A3-3A56232BF28C}" type="presParOf" srcId="{A450545A-D574-40A2-B5B8-680F92C91828}" destId="{1B20ABDD-D0CD-4CEE-B3D6-92D6DDB15F18}" srcOrd="0" destOrd="0" presId="urn:microsoft.com/office/officeart/2008/layout/PictureAccentList"/>
    <dgm:cxn modelId="{4E5BB618-B329-4524-BA0E-45EDC8773890}" type="presParOf" srcId="{1B20ABDD-D0CD-4CEE-B3D6-92D6DDB15F18}" destId="{DA2BDEC0-4E31-48B3-BE30-1C9F26732DB9}" srcOrd="0" destOrd="0" presId="urn:microsoft.com/office/officeart/2008/layout/PictureAccentList"/>
    <dgm:cxn modelId="{1CAEAFAF-F10E-4F79-A220-1F3D0248FA5A}" type="presParOf" srcId="{DA2BDEC0-4E31-48B3-BE30-1C9F26732DB9}" destId="{60C1BFBC-534E-47BA-9288-7F4DAE70A6CA}" srcOrd="0" destOrd="0" presId="urn:microsoft.com/office/officeart/2008/layout/PictureAccentList"/>
    <dgm:cxn modelId="{954A4169-FF55-4468-BB34-00DA3FCCA0BD}" type="presParOf" srcId="{1B20ABDD-D0CD-4CEE-B3D6-92D6DDB15F18}" destId="{920B1347-2744-4383-86B5-0FEC593B39B2}" srcOrd="1" destOrd="0" presId="urn:microsoft.com/office/officeart/2008/layout/PictureAccentList"/>
    <dgm:cxn modelId="{7D94FE52-AAB0-440D-89D7-B3A53AC20820}" type="presParOf" srcId="{920B1347-2744-4383-86B5-0FEC593B39B2}" destId="{E0F8B948-2EE8-49DF-8F1B-44776FCBF66E}" srcOrd="0" destOrd="0" presId="urn:microsoft.com/office/officeart/2008/layout/PictureAccentList"/>
    <dgm:cxn modelId="{039DF00C-841B-4F8C-B30A-8C6578A36719}" type="presParOf" srcId="{E0F8B948-2EE8-49DF-8F1B-44776FCBF66E}" destId="{FD50ECD2-6FDB-4FE5-9C04-89BDADDAEF1F}" srcOrd="0" destOrd="0" presId="urn:microsoft.com/office/officeart/2008/layout/PictureAccentList"/>
    <dgm:cxn modelId="{9D343F75-2355-4353-B349-0C0C22DBE17A}" type="presParOf" srcId="{E0F8B948-2EE8-49DF-8F1B-44776FCBF66E}" destId="{2695AB84-5668-48D3-B9AD-D62A7A9D69DB}" srcOrd="1" destOrd="0" presId="urn:microsoft.com/office/officeart/2008/layout/PictureAccentList"/>
    <dgm:cxn modelId="{D4EB7EAD-99E3-4B08-B181-15BF23C1FA13}" type="presParOf" srcId="{920B1347-2744-4383-86B5-0FEC593B39B2}" destId="{F23597CB-A441-433A-9162-467165235EAC}" srcOrd="1" destOrd="0" presId="urn:microsoft.com/office/officeart/2008/layout/PictureAccentList"/>
    <dgm:cxn modelId="{49C70CAD-D0F2-459E-A862-326751F8A1AD}" type="presParOf" srcId="{F23597CB-A441-433A-9162-467165235EAC}" destId="{C04B4106-D560-414C-8B40-0107AF118C2E}" srcOrd="0" destOrd="0" presId="urn:microsoft.com/office/officeart/2008/layout/PictureAccentList"/>
    <dgm:cxn modelId="{579C6288-4F74-436E-8A0E-EA34D31EC63E}" type="presParOf" srcId="{F23597CB-A441-433A-9162-467165235EAC}" destId="{AD4075D4-95FA-4BB6-91C2-76A675394228}" srcOrd="1" destOrd="0" presId="urn:microsoft.com/office/officeart/2008/layout/PictureAccentList"/>
    <dgm:cxn modelId="{5DE70EAC-47A0-4B47-96DD-B0F562DEF682}" type="presParOf" srcId="{920B1347-2744-4383-86B5-0FEC593B39B2}" destId="{4C91EC18-C17C-41B9-BC9C-8D554C8BD628}" srcOrd="2" destOrd="0" presId="urn:microsoft.com/office/officeart/2008/layout/PictureAccentList"/>
    <dgm:cxn modelId="{7E8D5F5B-6E1F-4744-B647-64FE135BD6C3}" type="presParOf" srcId="{4C91EC18-C17C-41B9-BC9C-8D554C8BD628}" destId="{100C7251-E86A-4147-B5DB-EF49F58AA859}" srcOrd="0" destOrd="0" presId="urn:microsoft.com/office/officeart/2008/layout/PictureAccentList"/>
    <dgm:cxn modelId="{A4D8814D-D41E-43A1-8D7D-0D8CDCA988A9}" type="presParOf" srcId="{4C91EC18-C17C-41B9-BC9C-8D554C8BD628}" destId="{D88D4CE9-4B57-4008-B6F8-6DE811852E3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6022-19D4-4878-86A3-5052C803C565}">
      <dsp:nvSpPr>
        <dsp:cNvPr id="0" name=""/>
        <dsp:cNvSpPr/>
      </dsp:nvSpPr>
      <dsp:spPr>
        <a:xfrm>
          <a:off x="779901" y="3076"/>
          <a:ext cx="3108883" cy="2142020"/>
        </a:xfrm>
        <a:prstGeom prst="round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A3B8F-3D84-4990-89C1-41D0AB42F596}">
      <dsp:nvSpPr>
        <dsp:cNvPr id="0" name=""/>
        <dsp:cNvSpPr/>
      </dsp:nvSpPr>
      <dsp:spPr>
        <a:xfrm>
          <a:off x="1308750" y="2067798"/>
          <a:ext cx="1930380" cy="71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my friends think I do</a:t>
          </a:r>
        </a:p>
      </dsp:txBody>
      <dsp:txXfrm>
        <a:off x="1308750" y="2067798"/>
        <a:ext cx="1930380" cy="716171"/>
      </dsp:txXfrm>
    </dsp:sp>
    <dsp:sp modelId="{65EFF334-E361-4B6F-915F-A8C042E7E7EE}">
      <dsp:nvSpPr>
        <dsp:cNvPr id="0" name=""/>
        <dsp:cNvSpPr/>
      </dsp:nvSpPr>
      <dsp:spPr>
        <a:xfrm>
          <a:off x="4122458" y="19353"/>
          <a:ext cx="3108883" cy="2142020"/>
        </a:xfrm>
        <a:prstGeom prst="round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9748B-FD88-4F7D-9195-0F0AC1775E54}">
      <dsp:nvSpPr>
        <dsp:cNvPr id="0" name=""/>
        <dsp:cNvSpPr/>
      </dsp:nvSpPr>
      <dsp:spPr>
        <a:xfrm>
          <a:off x="4799452" y="2085422"/>
          <a:ext cx="1754895" cy="6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my family thinks I do</a:t>
          </a:r>
        </a:p>
      </dsp:txBody>
      <dsp:txXfrm>
        <a:off x="4799452" y="2085422"/>
        <a:ext cx="1754895" cy="651066"/>
      </dsp:txXfrm>
    </dsp:sp>
    <dsp:sp modelId="{48E35E25-0D02-449F-98A4-30A6F44042E0}">
      <dsp:nvSpPr>
        <dsp:cNvPr id="0" name=""/>
        <dsp:cNvSpPr/>
      </dsp:nvSpPr>
      <dsp:spPr>
        <a:xfrm>
          <a:off x="7465015" y="34149"/>
          <a:ext cx="3108883" cy="2142020"/>
        </a:xfrm>
        <a:prstGeom prst="round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0CC5E-103D-4EA9-819D-7A19FD3B27BD}">
      <dsp:nvSpPr>
        <dsp:cNvPr id="0" name=""/>
        <dsp:cNvSpPr/>
      </dsp:nvSpPr>
      <dsp:spPr>
        <a:xfrm>
          <a:off x="8265149" y="2102593"/>
          <a:ext cx="1595364" cy="59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my kids think I do</a:t>
          </a:r>
        </a:p>
      </dsp:txBody>
      <dsp:txXfrm>
        <a:off x="8265149" y="2102593"/>
        <a:ext cx="1595364" cy="591880"/>
      </dsp:txXfrm>
    </dsp:sp>
    <dsp:sp modelId="{7B0B3495-C416-44E6-980E-36A949AF1FB2}">
      <dsp:nvSpPr>
        <dsp:cNvPr id="0" name=""/>
        <dsp:cNvSpPr/>
      </dsp:nvSpPr>
      <dsp:spPr>
        <a:xfrm>
          <a:off x="795690" y="2791348"/>
          <a:ext cx="3108883" cy="2142020"/>
        </a:xfrm>
        <a:prstGeom prst="roundRect">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734A9-E4FD-4CA0-BF8D-ED984CEB2373}">
      <dsp:nvSpPr>
        <dsp:cNvPr id="0" name=""/>
        <dsp:cNvSpPr/>
      </dsp:nvSpPr>
      <dsp:spPr>
        <a:xfrm>
          <a:off x="1387873" y="4890136"/>
          <a:ext cx="1754895" cy="6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society thinks I do</a:t>
          </a:r>
        </a:p>
      </dsp:txBody>
      <dsp:txXfrm>
        <a:off x="1387873" y="4890136"/>
        <a:ext cx="1754895" cy="651066"/>
      </dsp:txXfrm>
    </dsp:sp>
    <dsp:sp modelId="{BB1DC0F9-F068-43D7-8160-D21A4401D8F2}">
      <dsp:nvSpPr>
        <dsp:cNvPr id="0" name=""/>
        <dsp:cNvSpPr/>
      </dsp:nvSpPr>
      <dsp:spPr>
        <a:xfrm>
          <a:off x="4122458" y="2785345"/>
          <a:ext cx="3108883" cy="2142020"/>
        </a:xfrm>
        <a:prstGeom prst="roundRect">
          <a:avLst/>
        </a:prstGeom>
        <a:blipFill>
          <a:blip xmlns:r="http://schemas.openxmlformats.org/officeDocument/2006/relationships" r:embed="rId6"/>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1B726-5B65-4780-B843-E571574C2ED4}">
      <dsp:nvSpPr>
        <dsp:cNvPr id="0" name=""/>
        <dsp:cNvSpPr/>
      </dsp:nvSpPr>
      <dsp:spPr>
        <a:xfrm>
          <a:off x="4799452" y="4890136"/>
          <a:ext cx="1754895" cy="6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I think I do</a:t>
          </a:r>
        </a:p>
      </dsp:txBody>
      <dsp:txXfrm>
        <a:off x="4799452" y="4890136"/>
        <a:ext cx="1754895" cy="651066"/>
      </dsp:txXfrm>
    </dsp:sp>
    <dsp:sp modelId="{2B89C9F5-40F3-4E42-A34A-64B43C468EA3}">
      <dsp:nvSpPr>
        <dsp:cNvPr id="0" name=""/>
        <dsp:cNvSpPr/>
      </dsp:nvSpPr>
      <dsp:spPr>
        <a:xfrm>
          <a:off x="7465015" y="2793231"/>
          <a:ext cx="3108883" cy="2142020"/>
        </a:xfrm>
        <a:prstGeom prst="roundRect">
          <a:avLst/>
        </a:prstGeom>
        <a:blipFill>
          <a:blip xmlns:r="http://schemas.openxmlformats.org/officeDocument/2006/relationships" r:embed="rId7"/>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1BF1D-BD94-44FC-B4BA-D0FDC2645302}">
      <dsp:nvSpPr>
        <dsp:cNvPr id="0" name=""/>
        <dsp:cNvSpPr/>
      </dsp:nvSpPr>
      <dsp:spPr>
        <a:xfrm>
          <a:off x="8244314" y="4890136"/>
          <a:ext cx="1754895" cy="6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bg1"/>
              </a:solidFill>
            </a:rPr>
            <a:t>What I actually do</a:t>
          </a:r>
        </a:p>
      </dsp:txBody>
      <dsp:txXfrm>
        <a:off x="8244314" y="4890136"/>
        <a:ext cx="1754895" cy="65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56D1E-B8EA-4DD5-89C4-C132095CE991}">
      <dsp:nvSpPr>
        <dsp:cNvPr id="0" name=""/>
        <dsp:cNvSpPr/>
      </dsp:nvSpPr>
      <dsp:spPr>
        <a:xfrm>
          <a:off x="279895" y="0"/>
          <a:ext cx="5127776" cy="43742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Who am I in relation to the profession?</a:t>
          </a:r>
        </a:p>
      </dsp:txBody>
      <dsp:txXfrm>
        <a:off x="1947705" y="218711"/>
        <a:ext cx="1792157" cy="656134"/>
      </dsp:txXfrm>
    </dsp:sp>
    <dsp:sp modelId="{68629D61-D341-4E5A-BA0B-F91B5E0968CB}">
      <dsp:nvSpPr>
        <dsp:cNvPr id="0" name=""/>
        <dsp:cNvSpPr/>
      </dsp:nvSpPr>
      <dsp:spPr>
        <a:xfrm>
          <a:off x="1203448" y="1093556"/>
          <a:ext cx="3280671" cy="32806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Who am I in relation to others?</a:t>
          </a:r>
        </a:p>
      </dsp:txBody>
      <dsp:txXfrm>
        <a:off x="2079387" y="1298598"/>
        <a:ext cx="1528792" cy="615125"/>
      </dsp:txXfrm>
    </dsp:sp>
    <dsp:sp modelId="{BFDFCAEE-E6CB-4220-A6B0-E53B13557CA6}">
      <dsp:nvSpPr>
        <dsp:cNvPr id="0" name=""/>
        <dsp:cNvSpPr/>
      </dsp:nvSpPr>
      <dsp:spPr>
        <a:xfrm>
          <a:off x="1750227" y="2187114"/>
          <a:ext cx="2187114" cy="218711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Who am I?</a:t>
          </a:r>
        </a:p>
      </dsp:txBody>
      <dsp:txXfrm>
        <a:off x="2070522" y="2733892"/>
        <a:ext cx="1546523" cy="1093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E890E-4785-40B1-8D65-A794DB2D537D}">
      <dsp:nvSpPr>
        <dsp:cNvPr id="0" name=""/>
        <dsp:cNvSpPr/>
      </dsp:nvSpPr>
      <dsp:spPr>
        <a:xfrm rot="16200000">
          <a:off x="1650206" y="-1650206"/>
          <a:ext cx="1957387" cy="52578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a:t>Educator</a:t>
          </a:r>
        </a:p>
      </dsp:txBody>
      <dsp:txXfrm rot="5400000">
        <a:off x="-1" y="1"/>
        <a:ext cx="5257800" cy="1468040"/>
      </dsp:txXfrm>
    </dsp:sp>
    <dsp:sp modelId="{786BB51D-1B76-4037-86B4-FE2658C1D6AB}">
      <dsp:nvSpPr>
        <dsp:cNvPr id="0" name=""/>
        <dsp:cNvSpPr/>
      </dsp:nvSpPr>
      <dsp:spPr>
        <a:xfrm>
          <a:off x="5257800" y="0"/>
          <a:ext cx="5257800" cy="1957387"/>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a:t>Leader</a:t>
          </a:r>
        </a:p>
      </dsp:txBody>
      <dsp:txXfrm>
        <a:off x="5257800" y="0"/>
        <a:ext cx="5257800" cy="1468040"/>
      </dsp:txXfrm>
    </dsp:sp>
    <dsp:sp modelId="{BED8F0D7-5292-4983-8FBA-04AE05972F2A}">
      <dsp:nvSpPr>
        <dsp:cNvPr id="0" name=""/>
        <dsp:cNvSpPr/>
      </dsp:nvSpPr>
      <dsp:spPr>
        <a:xfrm rot="10800000">
          <a:off x="0" y="1957387"/>
          <a:ext cx="5257800" cy="1957387"/>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a:t>Public Health Professional</a:t>
          </a:r>
        </a:p>
      </dsp:txBody>
      <dsp:txXfrm rot="10800000">
        <a:off x="0" y="2446734"/>
        <a:ext cx="5257800" cy="1468040"/>
      </dsp:txXfrm>
    </dsp:sp>
    <dsp:sp modelId="{309D5907-4585-4401-AFCC-20F17A3BD26D}">
      <dsp:nvSpPr>
        <dsp:cNvPr id="0" name=""/>
        <dsp:cNvSpPr/>
      </dsp:nvSpPr>
      <dsp:spPr>
        <a:xfrm rot="5400000">
          <a:off x="6908006" y="307181"/>
          <a:ext cx="1957387"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a:t>Advocate</a:t>
          </a:r>
        </a:p>
      </dsp:txBody>
      <dsp:txXfrm rot="-5400000">
        <a:off x="5257799" y="2446734"/>
        <a:ext cx="5257800" cy="1468040"/>
      </dsp:txXfrm>
    </dsp:sp>
    <dsp:sp modelId="{DD4128A1-0856-4F12-AF69-7C394936BC4D}">
      <dsp:nvSpPr>
        <dsp:cNvPr id="0" name=""/>
        <dsp:cNvSpPr/>
      </dsp:nvSpPr>
      <dsp:spPr>
        <a:xfrm>
          <a:off x="3605788" y="1204972"/>
          <a:ext cx="3304022" cy="1504829"/>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Medical Laboratory Scientist</a:t>
          </a:r>
        </a:p>
      </dsp:txBody>
      <dsp:txXfrm>
        <a:off x="3679248" y="1278432"/>
        <a:ext cx="3157102" cy="1357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1BFBC-534E-47BA-9288-7F4DAE70A6CA}">
      <dsp:nvSpPr>
        <dsp:cNvPr id="0" name=""/>
        <dsp:cNvSpPr/>
      </dsp:nvSpPr>
      <dsp:spPr>
        <a:xfrm>
          <a:off x="322186" y="1075"/>
          <a:ext cx="6088659" cy="6465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a:t>Contact Information</a:t>
          </a:r>
        </a:p>
      </dsp:txBody>
      <dsp:txXfrm>
        <a:off x="341124" y="20013"/>
        <a:ext cx="6050783" cy="608705"/>
      </dsp:txXfrm>
    </dsp:sp>
    <dsp:sp modelId="{FD50ECD2-6FDB-4FE5-9C04-89BDADDAEF1F}">
      <dsp:nvSpPr>
        <dsp:cNvPr id="0" name=""/>
        <dsp:cNvSpPr/>
      </dsp:nvSpPr>
      <dsp:spPr>
        <a:xfrm>
          <a:off x="322186" y="764041"/>
          <a:ext cx="646581" cy="646581"/>
        </a:xfrm>
        <a:prstGeom prst="roundRect">
          <a:avLst>
            <a:gd name="adj" fmla="val 16670"/>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95AB84-5668-48D3-B9AD-D62A7A9D69DB}">
      <dsp:nvSpPr>
        <dsp:cNvPr id="0" name=""/>
        <dsp:cNvSpPr/>
      </dsp:nvSpPr>
      <dsp:spPr>
        <a:xfrm>
          <a:off x="1007562" y="764041"/>
          <a:ext cx="5403283" cy="646581"/>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dana.baker@aphl.org</a:t>
          </a:r>
        </a:p>
      </dsp:txBody>
      <dsp:txXfrm>
        <a:off x="1039131" y="795610"/>
        <a:ext cx="5340145" cy="583443"/>
      </dsp:txXfrm>
    </dsp:sp>
    <dsp:sp modelId="{C04B4106-D560-414C-8B40-0107AF118C2E}">
      <dsp:nvSpPr>
        <dsp:cNvPr id="0" name=""/>
        <dsp:cNvSpPr/>
      </dsp:nvSpPr>
      <dsp:spPr>
        <a:xfrm>
          <a:off x="322186" y="1488212"/>
          <a:ext cx="646581" cy="646581"/>
        </a:xfrm>
        <a:prstGeom prst="roundRect">
          <a:avLst>
            <a:gd name="adj" fmla="val 16670"/>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4075D4-95FA-4BB6-91C2-76A675394228}">
      <dsp:nvSpPr>
        <dsp:cNvPr id="0" name=""/>
        <dsp:cNvSpPr/>
      </dsp:nvSpPr>
      <dsp:spPr>
        <a:xfrm>
          <a:off x="1007562" y="1488212"/>
          <a:ext cx="5403283" cy="646581"/>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@danapowellbaker</a:t>
          </a:r>
        </a:p>
      </dsp:txBody>
      <dsp:txXfrm>
        <a:off x="1039131" y="1519781"/>
        <a:ext cx="5340145" cy="583443"/>
      </dsp:txXfrm>
    </dsp:sp>
    <dsp:sp modelId="{100C7251-E86A-4147-B5DB-EF49F58AA859}">
      <dsp:nvSpPr>
        <dsp:cNvPr id="0" name=""/>
        <dsp:cNvSpPr/>
      </dsp:nvSpPr>
      <dsp:spPr>
        <a:xfrm>
          <a:off x="322186" y="2212383"/>
          <a:ext cx="646581" cy="646581"/>
        </a:xfrm>
        <a:prstGeom prst="roundRect">
          <a:avLst>
            <a:gd name="adj" fmla="val 16670"/>
          </a:avLst>
        </a:prstGeom>
        <a:blipFill>
          <a:blip xmlns:r="http://schemas.openxmlformats.org/officeDocument/2006/relationships" r:embed="rId4"/>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8D4CE9-4B57-4008-B6F8-6DE811852E39}">
      <dsp:nvSpPr>
        <dsp:cNvPr id="0" name=""/>
        <dsp:cNvSpPr/>
      </dsp:nvSpPr>
      <dsp:spPr>
        <a:xfrm>
          <a:off x="1007562" y="2212383"/>
          <a:ext cx="5403283" cy="646581"/>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@dr.danapbaker</a:t>
          </a:r>
        </a:p>
      </dsp:txBody>
      <dsp:txXfrm>
        <a:off x="1039131" y="2243952"/>
        <a:ext cx="5340145" cy="58344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A5CDA-A554-914E-BE5C-C1A39AF9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562B01-CDF7-8C4A-B277-3BB7D1E2FC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0CCAC-4CB4-8D4F-B1AE-4081F521E008}" type="datetimeFigureOut">
              <a:rPr lang="en-US" smtClean="0"/>
              <a:t>6/11/26</a:t>
            </a:fld>
            <a:endParaRPr lang="en-US"/>
          </a:p>
        </p:txBody>
      </p:sp>
      <p:sp>
        <p:nvSpPr>
          <p:cNvPr id="4" name="Footer Placeholder 3">
            <a:extLst>
              <a:ext uri="{FF2B5EF4-FFF2-40B4-BE49-F238E27FC236}">
                <a16:creationId xmlns:a16="http://schemas.microsoft.com/office/drawing/2014/main" id="{ECAD0675-C19C-3648-B382-CC09190E8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DF235E-9E16-5B42-BE01-C28D21CBB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59E0D-E769-E54E-819D-F794D892BB8B}" type="slidenum">
              <a:rPr lang="en-US" smtClean="0"/>
              <a:t>‹#›</a:t>
            </a:fld>
            <a:endParaRPr lang="en-US"/>
          </a:p>
        </p:txBody>
      </p:sp>
    </p:spTree>
    <p:extLst>
      <p:ext uri="{BB962C8B-B14F-4D97-AF65-F5344CB8AC3E}">
        <p14:creationId xmlns:p14="http://schemas.microsoft.com/office/powerpoint/2010/main" val="133318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m.org/articles/2023/april/public-health-and-medical-laboratory-professiona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min</a:t>
            </a:r>
          </a:p>
        </p:txBody>
      </p:sp>
      <p:sp>
        <p:nvSpPr>
          <p:cNvPr id="4" name="Slide Number Placeholder 3"/>
          <p:cNvSpPr>
            <a:spLocks noGrp="1"/>
          </p:cNvSpPr>
          <p:nvPr>
            <p:ph type="sldNum" sz="quarter" idx="5"/>
          </p:nvPr>
        </p:nvSpPr>
        <p:spPr/>
        <p:txBody>
          <a:bodyPr/>
          <a:lstStyle/>
          <a:p>
            <a:fld id="{8F363100-FC19-A249-8E65-94EC721B5364}" type="slidenum">
              <a:rPr lang="en-US" smtClean="0"/>
              <a:t>1</a:t>
            </a:fld>
            <a:endParaRPr lang="en-US"/>
          </a:p>
        </p:txBody>
      </p:sp>
    </p:spTree>
    <p:extLst>
      <p:ext uri="{BB962C8B-B14F-4D97-AF65-F5344CB8AC3E}">
        <p14:creationId xmlns:p14="http://schemas.microsoft.com/office/powerpoint/2010/main" val="419504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21</a:t>
            </a:fld>
            <a:endParaRPr lang="en-US"/>
          </a:p>
        </p:txBody>
      </p:sp>
    </p:spTree>
    <p:extLst>
      <p:ext uri="{BB962C8B-B14F-4D97-AF65-F5344CB8AC3E}">
        <p14:creationId xmlns:p14="http://schemas.microsoft.com/office/powerpoint/2010/main" val="195735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8F363100-FC19-A249-8E65-94EC721B5364}" type="slidenum">
              <a:rPr lang="en-US" smtClean="0"/>
              <a:t>22</a:t>
            </a:fld>
            <a:endParaRPr lang="en-US"/>
          </a:p>
        </p:txBody>
      </p:sp>
    </p:spTree>
    <p:extLst>
      <p:ext uri="{BB962C8B-B14F-4D97-AF65-F5344CB8AC3E}">
        <p14:creationId xmlns:p14="http://schemas.microsoft.com/office/powerpoint/2010/main" val="226519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23</a:t>
            </a:fld>
            <a:endParaRPr lang="en-US"/>
          </a:p>
        </p:txBody>
      </p:sp>
    </p:spTree>
    <p:extLst>
      <p:ext uri="{BB962C8B-B14F-4D97-AF65-F5344CB8AC3E}">
        <p14:creationId xmlns:p14="http://schemas.microsoft.com/office/powerpoint/2010/main" val="424445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24</a:t>
            </a:fld>
            <a:endParaRPr lang="en-US"/>
          </a:p>
        </p:txBody>
      </p:sp>
    </p:spTree>
    <p:extLst>
      <p:ext uri="{BB962C8B-B14F-4D97-AF65-F5344CB8AC3E}">
        <p14:creationId xmlns:p14="http://schemas.microsoft.com/office/powerpoint/2010/main" val="189412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25</a:t>
            </a:fld>
            <a:endParaRPr lang="en-US"/>
          </a:p>
        </p:txBody>
      </p:sp>
    </p:spTree>
    <p:extLst>
      <p:ext uri="{BB962C8B-B14F-4D97-AF65-F5344CB8AC3E}">
        <p14:creationId xmlns:p14="http://schemas.microsoft.com/office/powerpoint/2010/main" val="223305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26</a:t>
            </a:fld>
            <a:endParaRPr lang="en-US"/>
          </a:p>
        </p:txBody>
      </p:sp>
    </p:spTree>
    <p:extLst>
      <p:ext uri="{BB962C8B-B14F-4D97-AF65-F5344CB8AC3E}">
        <p14:creationId xmlns:p14="http://schemas.microsoft.com/office/powerpoint/2010/main" val="148545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27</a:t>
            </a:fld>
            <a:endParaRPr lang="en-US"/>
          </a:p>
        </p:txBody>
      </p:sp>
    </p:spTree>
    <p:extLst>
      <p:ext uri="{BB962C8B-B14F-4D97-AF65-F5344CB8AC3E}">
        <p14:creationId xmlns:p14="http://schemas.microsoft.com/office/powerpoint/2010/main" val="388439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Influential factors that shaped the foundation of my professional identity (from healthcare to a profession-specific role on the healthcare team)</a:t>
            </a:r>
          </a:p>
          <a:p>
            <a:r>
              <a:rPr lang="en-US"/>
              <a:t>Limited to no exposure to this role before choosing major in college (early and often exposure is key)</a:t>
            </a:r>
          </a:p>
        </p:txBody>
      </p:sp>
      <p:sp>
        <p:nvSpPr>
          <p:cNvPr id="4" name="Slide Number Placeholder 3"/>
          <p:cNvSpPr>
            <a:spLocks noGrp="1"/>
          </p:cNvSpPr>
          <p:nvPr>
            <p:ph type="sldNum" sz="quarter" idx="5"/>
          </p:nvPr>
        </p:nvSpPr>
        <p:spPr/>
        <p:txBody>
          <a:bodyPr/>
          <a:lstStyle/>
          <a:p>
            <a:fld id="{8F363100-FC19-A249-8E65-94EC721B5364}" type="slidenum">
              <a:rPr lang="en-US" smtClean="0"/>
              <a:t>9</a:t>
            </a:fld>
            <a:endParaRPr lang="en-US"/>
          </a:p>
        </p:txBody>
      </p:sp>
    </p:spTree>
    <p:extLst>
      <p:ext uri="{BB962C8B-B14F-4D97-AF65-F5344CB8AC3E}">
        <p14:creationId xmlns:p14="http://schemas.microsoft.com/office/powerpoint/2010/main" val="319336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about challenges and opportunities for the medical and public health laboratory workforce.</a:t>
            </a:r>
          </a:p>
        </p:txBody>
      </p:sp>
      <p:sp>
        <p:nvSpPr>
          <p:cNvPr id="4" name="Slide Number Placeholder 3"/>
          <p:cNvSpPr>
            <a:spLocks noGrp="1"/>
          </p:cNvSpPr>
          <p:nvPr>
            <p:ph type="sldNum" sz="quarter" idx="5"/>
          </p:nvPr>
        </p:nvSpPr>
        <p:spPr/>
        <p:txBody>
          <a:bodyPr/>
          <a:lstStyle/>
          <a:p>
            <a:fld id="{8F363100-FC19-A249-8E65-94EC721B5364}" type="slidenum">
              <a:rPr lang="en-US" smtClean="0"/>
              <a:t>10</a:t>
            </a:fld>
            <a:endParaRPr lang="en-US"/>
          </a:p>
        </p:txBody>
      </p:sp>
    </p:spTree>
    <p:extLst>
      <p:ext uri="{BB962C8B-B14F-4D97-AF65-F5344CB8AC3E}">
        <p14:creationId xmlns:p14="http://schemas.microsoft.com/office/powerpoint/2010/main" val="114269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about my professional identity</a:t>
            </a:r>
          </a:p>
        </p:txBody>
      </p:sp>
      <p:sp>
        <p:nvSpPr>
          <p:cNvPr id="4" name="Slide Number Placeholder 3"/>
          <p:cNvSpPr>
            <a:spLocks noGrp="1"/>
          </p:cNvSpPr>
          <p:nvPr>
            <p:ph type="sldNum" sz="quarter" idx="5"/>
          </p:nvPr>
        </p:nvSpPr>
        <p:spPr/>
        <p:txBody>
          <a:bodyPr/>
          <a:lstStyle/>
          <a:p>
            <a:fld id="{8F363100-FC19-A249-8E65-94EC721B5364}" type="slidenum">
              <a:rPr lang="en-US" smtClean="0"/>
              <a:t>11</a:t>
            </a:fld>
            <a:endParaRPr lang="en-US"/>
          </a:p>
        </p:txBody>
      </p:sp>
    </p:spTree>
    <p:extLst>
      <p:ext uri="{BB962C8B-B14F-4D97-AF65-F5344CB8AC3E}">
        <p14:creationId xmlns:p14="http://schemas.microsoft.com/office/powerpoint/2010/main" val="410899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MLS is my foundation, with all other career roles connecting to this professional identity</a:t>
            </a:r>
          </a:p>
        </p:txBody>
      </p:sp>
      <p:sp>
        <p:nvSpPr>
          <p:cNvPr id="4" name="Slide Number Placeholder 3"/>
          <p:cNvSpPr>
            <a:spLocks noGrp="1"/>
          </p:cNvSpPr>
          <p:nvPr>
            <p:ph type="sldNum" sz="quarter" idx="5"/>
          </p:nvPr>
        </p:nvSpPr>
        <p:spPr/>
        <p:txBody>
          <a:bodyPr/>
          <a:lstStyle/>
          <a:p>
            <a:fld id="{8F363100-FC19-A249-8E65-94EC721B5364}" type="slidenum">
              <a:rPr lang="en-US" smtClean="0"/>
              <a:t>12</a:t>
            </a:fld>
            <a:endParaRPr lang="en-US"/>
          </a:p>
        </p:txBody>
      </p:sp>
    </p:spTree>
    <p:extLst>
      <p:ext uri="{BB962C8B-B14F-4D97-AF65-F5344CB8AC3E}">
        <p14:creationId xmlns:p14="http://schemas.microsoft.com/office/powerpoint/2010/main" val="275307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STEM is an essential part of our professional identity. There are opportunities to enhance visibility of the medical and public health laboratory workforces in STEM. We all belong in STEM and our roles (including MLS) should become increasingly recognized as a part of STEM fields.</a:t>
            </a:r>
          </a:p>
        </p:txBody>
      </p:sp>
      <p:sp>
        <p:nvSpPr>
          <p:cNvPr id="4" name="Slide Number Placeholder 3"/>
          <p:cNvSpPr>
            <a:spLocks noGrp="1"/>
          </p:cNvSpPr>
          <p:nvPr>
            <p:ph type="sldNum" sz="quarter" idx="5"/>
          </p:nvPr>
        </p:nvSpPr>
        <p:spPr/>
        <p:txBody>
          <a:bodyPr/>
          <a:lstStyle/>
          <a:p>
            <a:fld id="{8F363100-FC19-A249-8E65-94EC721B5364}" type="slidenum">
              <a:rPr lang="en-US" smtClean="0"/>
              <a:t>13</a:t>
            </a:fld>
            <a:endParaRPr lang="en-US"/>
          </a:p>
        </p:txBody>
      </p:sp>
    </p:spTree>
    <p:extLst>
      <p:ext uri="{BB962C8B-B14F-4D97-AF65-F5344CB8AC3E}">
        <p14:creationId xmlns:p14="http://schemas.microsoft.com/office/powerpoint/2010/main" val="421181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Identity is used to describe how learners develop their identity through their associations with multiple groups in society and the impact of how they are identified within a community (Learning for Justice, 2019). The concept of identity includes visible and invisible characteristics such as language, career, and education. In an article about professional identity, Otto (2018) expanded upon the education, professional culture, and careers of laboratory professionals. Professional competencies, such as ‘work in interprofessional teams’ and ‘provide patient-centered care,’ were identified as approaches to emphasize the professional identity of laboratory professionals, thereby improving patient safety and reinforcing our critical role as vital members of the healthcare team (Otto, 2018).</a:t>
            </a:r>
          </a:p>
        </p:txBody>
      </p:sp>
      <p:sp>
        <p:nvSpPr>
          <p:cNvPr id="4" name="Slide Number Placeholder 3"/>
          <p:cNvSpPr>
            <a:spLocks noGrp="1"/>
          </p:cNvSpPr>
          <p:nvPr>
            <p:ph type="sldNum" sz="quarter" idx="5"/>
          </p:nvPr>
        </p:nvSpPr>
        <p:spPr/>
        <p:txBody>
          <a:bodyPr/>
          <a:lstStyle/>
          <a:p>
            <a:fld id="{8F363100-FC19-A249-8E65-94EC721B5364}" type="slidenum">
              <a:rPr lang="en-US" smtClean="0"/>
              <a:t>14</a:t>
            </a:fld>
            <a:endParaRPr lang="en-US"/>
          </a:p>
        </p:txBody>
      </p:sp>
    </p:spTree>
    <p:extLst>
      <p:ext uri="{BB962C8B-B14F-4D97-AF65-F5344CB8AC3E}">
        <p14:creationId xmlns:p14="http://schemas.microsoft.com/office/powerpoint/2010/main" val="118409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points about the value of PI through perspectives as a MLS (perspectives can be broadly applied)</a:t>
            </a:r>
          </a:p>
        </p:txBody>
      </p:sp>
      <p:sp>
        <p:nvSpPr>
          <p:cNvPr id="4" name="Slide Number Placeholder 3"/>
          <p:cNvSpPr>
            <a:spLocks noGrp="1"/>
          </p:cNvSpPr>
          <p:nvPr>
            <p:ph type="sldNum" sz="quarter" idx="5"/>
          </p:nvPr>
        </p:nvSpPr>
        <p:spPr/>
        <p:txBody>
          <a:bodyPr/>
          <a:lstStyle/>
          <a:p>
            <a:fld id="{8F363100-FC19-A249-8E65-94EC721B5364}" type="slidenum">
              <a:rPr lang="en-US" smtClean="0"/>
              <a:t>16</a:t>
            </a:fld>
            <a:endParaRPr lang="en-US"/>
          </a:p>
        </p:txBody>
      </p:sp>
    </p:spTree>
    <p:extLst>
      <p:ext uri="{BB962C8B-B14F-4D97-AF65-F5344CB8AC3E}">
        <p14:creationId xmlns:p14="http://schemas.microsoft.com/office/powerpoint/2010/main" val="342815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it out! Link: </a:t>
            </a:r>
            <a:r>
              <a:rPr lang="en-US">
                <a:hlinkClick r:id="rId3"/>
              </a:rPr>
              <a:t>Public Health and Medical Laboratory Professional Identity</a:t>
            </a:r>
            <a:endParaRPr lang="en-US"/>
          </a:p>
        </p:txBody>
      </p:sp>
      <p:sp>
        <p:nvSpPr>
          <p:cNvPr id="4" name="Slide Number Placeholder 3"/>
          <p:cNvSpPr>
            <a:spLocks noGrp="1"/>
          </p:cNvSpPr>
          <p:nvPr>
            <p:ph type="sldNum" sz="quarter" idx="5"/>
          </p:nvPr>
        </p:nvSpPr>
        <p:spPr/>
        <p:txBody>
          <a:bodyPr/>
          <a:lstStyle/>
          <a:p>
            <a:fld id="{8F363100-FC19-A249-8E65-94EC721B5364}" type="slidenum">
              <a:rPr lang="en-US" smtClean="0"/>
              <a:t>17</a:t>
            </a:fld>
            <a:endParaRPr lang="en-US"/>
          </a:p>
        </p:txBody>
      </p:sp>
    </p:spTree>
    <p:extLst>
      <p:ext uri="{BB962C8B-B14F-4D97-AF65-F5344CB8AC3E}">
        <p14:creationId xmlns:p14="http://schemas.microsoft.com/office/powerpoint/2010/main" val="3310204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488D9B2B-C02A-D727-4325-DBBB6E185D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080" y="1270000"/>
            <a:ext cx="12535132" cy="4277360"/>
          </a:xfrm>
          <a:prstGeom prst="rect">
            <a:avLst/>
          </a:prstGeom>
        </p:spPr>
      </p:pic>
      <p:pic>
        <p:nvPicPr>
          <p:cNvPr id="7" name="Picture 6" descr="Women in white lab coats looking at a notebook&#10;&#10;Description automatically generated">
            <a:extLst>
              <a:ext uri="{FF2B5EF4-FFF2-40B4-BE49-F238E27FC236}">
                <a16:creationId xmlns:a16="http://schemas.microsoft.com/office/drawing/2014/main" id="{76346187-C3F2-259D-E243-1CDAC65A371C}"/>
              </a:ext>
            </a:extLst>
          </p:cNvPr>
          <p:cNvPicPr>
            <a:picLocks noChangeAspect="1"/>
          </p:cNvPicPr>
          <p:nvPr userDrawn="1"/>
        </p:nvPicPr>
        <p:blipFill rotWithShape="1">
          <a:blip r:embed="rId3" cstate="print">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2080" y="1270000"/>
            <a:ext cx="12623010" cy="427736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775386" y="1950718"/>
            <a:ext cx="9244914" cy="3332481"/>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defRPr>
            </a:lvl1pPr>
          </a:lstStyle>
          <a:p>
            <a:endParaRPr lang="en-US"/>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p:nvPr>
        </p:nvSpPr>
        <p:spPr>
          <a:xfrm>
            <a:off x="876300" y="5730239"/>
            <a:ext cx="9144000" cy="995680"/>
          </a:xfrm>
        </p:spPr>
        <p:txBody>
          <a:bodyPr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a:solidFill>
                  <a:srgbClr val="2540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4" name="Picture 3" descr="A picture containing logo&#10;&#10;Description automatically generated">
            <a:extLst>
              <a:ext uri="{FF2B5EF4-FFF2-40B4-BE49-F238E27FC236}">
                <a16:creationId xmlns:a16="http://schemas.microsoft.com/office/drawing/2014/main" id="{C55E0C60-D741-A55F-750E-AD4121CAD1A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69264" y="364885"/>
            <a:ext cx="2810256" cy="590154"/>
          </a:xfrm>
          <a:prstGeom prst="rect">
            <a:avLst/>
          </a:prstGeom>
        </p:spPr>
      </p:pic>
      <p:sp>
        <p:nvSpPr>
          <p:cNvPr id="8" name="Rectangle 7">
            <a:extLst>
              <a:ext uri="{FF2B5EF4-FFF2-40B4-BE49-F238E27FC236}">
                <a16:creationId xmlns:a16="http://schemas.microsoft.com/office/drawing/2014/main" id="{50275340-F6EE-6406-07E7-D9FA0FFE7A8F}"/>
              </a:ext>
            </a:extLst>
          </p:cNvPr>
          <p:cNvSpPr/>
          <p:nvPr userDrawn="1"/>
        </p:nvSpPr>
        <p:spPr>
          <a:xfrm>
            <a:off x="-132081" y="1257297"/>
            <a:ext cx="3200399"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949117-83BF-4553-DC3E-C8659D4068C5}"/>
              </a:ext>
            </a:extLst>
          </p:cNvPr>
          <p:cNvSpPr/>
          <p:nvPr userDrawn="1"/>
        </p:nvSpPr>
        <p:spPr>
          <a:xfrm>
            <a:off x="1295400" y="1525271"/>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A51B08-4AD7-26E1-4684-9A213F6B92A8}"/>
              </a:ext>
            </a:extLst>
          </p:cNvPr>
          <p:cNvSpPr/>
          <p:nvPr userDrawn="1"/>
        </p:nvSpPr>
        <p:spPr>
          <a:xfrm>
            <a:off x="8848230" y="508508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55616-A5F1-759C-7841-1FC7AA3EF01F}"/>
              </a:ext>
            </a:extLst>
          </p:cNvPr>
          <p:cNvSpPr/>
          <p:nvPr userDrawn="1"/>
        </p:nvSpPr>
        <p:spPr>
          <a:xfrm>
            <a:off x="7506713" y="5264404"/>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pic>
        <p:nvPicPr>
          <p:cNvPr id="4" name="Picture 3" descr="A group of people in lab coats looking at a computer&#10;&#10;Description automatically generated">
            <a:extLst>
              <a:ext uri="{FF2B5EF4-FFF2-40B4-BE49-F238E27FC236}">
                <a16:creationId xmlns:a16="http://schemas.microsoft.com/office/drawing/2014/main" id="{EC4D9886-E7EB-B2BC-17B0-8B0A92EA1D21}"/>
              </a:ext>
            </a:extLst>
          </p:cNvPr>
          <p:cNvPicPr>
            <a:picLocks noChangeAspect="1"/>
          </p:cNvPicPr>
          <p:nvPr userDrawn="1"/>
        </p:nvPicPr>
        <p:blipFill>
          <a:blip r:embed="rId3" cstate="print">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2700" y="0"/>
            <a:ext cx="13696904" cy="722376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35200"/>
            <a:ext cx="9144000" cy="2387600"/>
          </a:xfrm>
        </p:spPr>
        <p:txBody>
          <a:bodyPr anchor="ctr" anchorCtr="0"/>
          <a:lstStyle>
            <a:lvl1pPr algn="ctr">
              <a:defRPr sz="6000">
                <a:solidFill>
                  <a:schemeClr val="bg1"/>
                </a:solidFill>
              </a:defRPr>
            </a:lvl1pPr>
          </a:lstStyle>
          <a:p>
            <a:r>
              <a:rPr lang="en-US"/>
              <a:t>Click to edit Master title style</a:t>
            </a:r>
          </a:p>
        </p:txBody>
      </p:sp>
      <p:sp>
        <p:nvSpPr>
          <p:cNvPr id="6" name="Rectangle 5">
            <a:extLst>
              <a:ext uri="{FF2B5EF4-FFF2-40B4-BE49-F238E27FC236}">
                <a16:creationId xmlns:a16="http://schemas.microsoft.com/office/drawing/2014/main" id="{E9AB49F9-02A3-7F2E-FC07-330029F60BF6}"/>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D343B-5EA7-C4F4-5612-A39EF6B9ED2B}"/>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DC91C-7CF2-5BCC-7084-9BD23961BC9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51BAD2-04FB-315E-9AEB-74186E834018}"/>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4CA1C9-905A-AFF0-B85D-A1108DB1000D}"/>
              </a:ext>
            </a:extLst>
          </p:cNvPr>
          <p:cNvSpPr/>
          <p:nvPr userDrawn="1"/>
        </p:nvSpPr>
        <p:spPr>
          <a:xfrm>
            <a:off x="487680" y="5303520"/>
            <a:ext cx="2084832"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2_Title Only">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17799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hasCustomPrompt="1"/>
          </p:nvPr>
        </p:nvSpPr>
        <p:spPr>
          <a:xfrm>
            <a:off x="1524000" y="2514600"/>
            <a:ext cx="9144000" cy="1160526"/>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r>
              <a:rPr lang="en-US"/>
              <a:t>The webinar will begin shortly</a:t>
            </a:r>
          </a:p>
        </p:txBody>
      </p:sp>
      <p:sp>
        <p:nvSpPr>
          <p:cNvPr id="6" name="Rectangle 5">
            <a:extLst>
              <a:ext uri="{FF2B5EF4-FFF2-40B4-BE49-F238E27FC236}">
                <a16:creationId xmlns:a16="http://schemas.microsoft.com/office/drawing/2014/main" id="{E9AB49F9-02A3-7F2E-FC07-330029F60BF6}"/>
              </a:ext>
            </a:extLst>
          </p:cNvPr>
          <p:cNvSpPr/>
          <p:nvPr userDrawn="1"/>
        </p:nvSpPr>
        <p:spPr>
          <a:xfrm>
            <a:off x="-12700" y="1757680"/>
            <a:ext cx="3091180" cy="756920"/>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D343B-5EA7-C4F4-5612-A39EF6B9ED2B}"/>
              </a:ext>
            </a:extLst>
          </p:cNvPr>
          <p:cNvSpPr/>
          <p:nvPr userDrawn="1"/>
        </p:nvSpPr>
        <p:spPr>
          <a:xfrm>
            <a:off x="1414780" y="2073910"/>
            <a:ext cx="3200400" cy="161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DC91C-7CF2-5BCC-7084-9BD23961BC97}"/>
              </a:ext>
            </a:extLst>
          </p:cNvPr>
          <p:cNvSpPr/>
          <p:nvPr userDrawn="1"/>
        </p:nvSpPr>
        <p:spPr>
          <a:xfrm>
            <a:off x="8831580" y="5623560"/>
            <a:ext cx="3516606" cy="553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51BAD2-04FB-315E-9AEB-74186E834018}"/>
              </a:ext>
            </a:extLst>
          </p:cNvPr>
          <p:cNvSpPr/>
          <p:nvPr userDrawn="1"/>
        </p:nvSpPr>
        <p:spPr>
          <a:xfrm>
            <a:off x="7505722" y="5808980"/>
            <a:ext cx="4940278" cy="164592"/>
          </a:xfrm>
          <a:prstGeom prst="rect">
            <a:avLst/>
          </a:prstGeom>
          <a:solidFill>
            <a:srgbClr val="469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C18EB75-1181-DEC5-D6A2-B4DC72DBA3BC}"/>
              </a:ext>
            </a:extLst>
          </p:cNvPr>
          <p:cNvSpPr>
            <a:spLocks noGrp="1"/>
          </p:cNvSpPr>
          <p:nvPr>
            <p:ph type="subTitle" idx="1" hasCustomPrompt="1"/>
          </p:nvPr>
        </p:nvSpPr>
        <p:spPr>
          <a:xfrm>
            <a:off x="1524000" y="3685794"/>
            <a:ext cx="9144000" cy="1937766"/>
          </a:xfrm>
        </p:spPr>
        <p:txBody>
          <a:bodyPr anchor="ctr">
            <a:normAutofit/>
          </a:bodyPr>
          <a:lstStyle>
            <a:lvl1pPr marL="0" marR="0" indent="0" algn="ctr"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&amp; Date</a:t>
            </a:r>
          </a:p>
        </p:txBody>
      </p:sp>
      <p:pic>
        <p:nvPicPr>
          <p:cNvPr id="15" name="Picture 14" descr="A black background with white text&#10;&#10;Description automatically generated">
            <a:extLst>
              <a:ext uri="{FF2B5EF4-FFF2-40B4-BE49-F238E27FC236}">
                <a16:creationId xmlns:a16="http://schemas.microsoft.com/office/drawing/2014/main" id="{5DFA26AD-D743-3088-4378-764D2B318A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0" y="673806"/>
            <a:ext cx="3091180" cy="739703"/>
          </a:xfrm>
          <a:prstGeom prst="rect">
            <a:avLst/>
          </a:prstGeom>
        </p:spPr>
      </p:pic>
    </p:spTree>
    <p:extLst>
      <p:ext uri="{BB962C8B-B14F-4D97-AF65-F5344CB8AC3E}">
        <p14:creationId xmlns:p14="http://schemas.microsoft.com/office/powerpoint/2010/main" val="140538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274863-7F9D-694B-A57F-A307E72E0DE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515600" cy="3914538"/>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logo&#10;&#10;Description automatically generated">
            <a:extLst>
              <a:ext uri="{FF2B5EF4-FFF2-40B4-BE49-F238E27FC236}">
                <a16:creationId xmlns:a16="http://schemas.microsoft.com/office/drawing/2014/main" id="{A344B125-BF6E-89D1-68B2-AA3F83BC11F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8" name="Rectangle 7">
            <a:extLst>
              <a:ext uri="{FF2B5EF4-FFF2-40B4-BE49-F238E27FC236}">
                <a16:creationId xmlns:a16="http://schemas.microsoft.com/office/drawing/2014/main" id="{C7067AE6-8348-CF48-AC76-55EDEB5981DC}"/>
              </a:ext>
            </a:extLst>
          </p:cNvPr>
          <p:cNvSpPr/>
          <p:nvPr/>
        </p:nvSpPr>
        <p:spPr>
          <a:xfrm>
            <a:off x="7510013" y="1"/>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0"/>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pic>
        <p:nvPicPr>
          <p:cNvPr id="9" name="Picture 8" descr="A blue and white rectangular object&#10;&#10;Description automatically generated">
            <a:extLst>
              <a:ext uri="{FF2B5EF4-FFF2-40B4-BE49-F238E27FC236}">
                <a16:creationId xmlns:a16="http://schemas.microsoft.com/office/drawing/2014/main" id="{CE80527F-A8EA-7585-7E5A-6027474B8D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10013" y="2114104"/>
            <a:ext cx="2845440" cy="3770661"/>
          </a:xfrm>
          <a:prstGeom prst="rect">
            <a:avLst/>
          </a:prstGeom>
        </p:spPr>
      </p:pic>
      <p:sp>
        <p:nvSpPr>
          <p:cNvPr id="7" name="Picture Placeholder 2">
            <a:extLst>
              <a:ext uri="{FF2B5EF4-FFF2-40B4-BE49-F238E27FC236}">
                <a16:creationId xmlns:a16="http://schemas.microsoft.com/office/drawing/2014/main" id="{C7B723A6-88CD-F148-AFA9-606C88377390}"/>
              </a:ext>
            </a:extLst>
          </p:cNvPr>
          <p:cNvSpPr>
            <a:spLocks noGrp="1"/>
          </p:cNvSpPr>
          <p:nvPr>
            <p:ph type="pic" idx="10" hasCustomPrompt="1"/>
          </p:nvPr>
        </p:nvSpPr>
        <p:spPr>
          <a:xfrm>
            <a:off x="7581133" y="2284934"/>
            <a:ext cx="2670307" cy="25613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Here to add QR code</a:t>
            </a:r>
          </a:p>
        </p:txBody>
      </p:sp>
      <p:sp>
        <p:nvSpPr>
          <p:cNvPr id="11" name="TextBox 10">
            <a:extLst>
              <a:ext uri="{FF2B5EF4-FFF2-40B4-BE49-F238E27FC236}">
                <a16:creationId xmlns:a16="http://schemas.microsoft.com/office/drawing/2014/main" id="{F128B41B-26F8-EE2E-044C-32F4C26CE46C}"/>
              </a:ext>
            </a:extLst>
          </p:cNvPr>
          <p:cNvSpPr txBox="1"/>
          <p:nvPr userDrawn="1"/>
        </p:nvSpPr>
        <p:spPr>
          <a:xfrm>
            <a:off x="5868286" y="5286494"/>
            <a:ext cx="6096000" cy="369332"/>
          </a:xfrm>
          <a:prstGeom prst="rect">
            <a:avLst/>
          </a:prstGeom>
          <a:noFill/>
        </p:spPr>
        <p:txBody>
          <a:bodyPr wrap="square">
            <a:spAutoFit/>
          </a:bodyPr>
          <a:lstStyle/>
          <a:p>
            <a:pPr algn="ctr"/>
            <a:r>
              <a:rPr lang="en-US" b="1">
                <a:solidFill>
                  <a:schemeClr val="bg1"/>
                </a:solidFill>
                <a:latin typeface="Arial" panose="020B0604020202020204" pitchFamily="34" charset="0"/>
                <a:cs typeface="Arial" panose="020B0604020202020204" pitchFamily="34" charset="0"/>
              </a:rPr>
              <a:t>SCAN ME!</a:t>
            </a:r>
          </a:p>
        </p:txBody>
      </p:sp>
    </p:spTree>
    <p:extLst>
      <p:ext uri="{BB962C8B-B14F-4D97-AF65-F5344CB8AC3E}">
        <p14:creationId xmlns:p14="http://schemas.microsoft.com/office/powerpoint/2010/main" val="704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03131"/>
            <a:ext cx="10337801"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059142"/>
          </a:xfrm>
        </p:spPr>
        <p:txBody>
          <a:bodyPr/>
          <a:lstStyle>
            <a:lvl1pPr>
              <a:buClr>
                <a:srgbClr val="4696D2"/>
              </a:buClr>
              <a:defRPr/>
            </a:lvl1pPr>
            <a:lvl2pPr>
              <a:buClr>
                <a:srgbClr val="4696D2"/>
              </a:buClr>
              <a:defRPr/>
            </a:lvl2pPr>
            <a:lvl3pPr>
              <a:buClr>
                <a:srgbClr val="4696D2"/>
              </a:buClr>
              <a:defRPr/>
            </a:lvl3pPr>
            <a:lvl4pPr>
              <a:buClr>
                <a:srgbClr val="4696D2"/>
              </a:buClr>
              <a:defRPr/>
            </a:lvl4pPr>
            <a:lvl5pPr>
              <a:buClr>
                <a:srgbClr val="4696D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D8E48EAB-DF11-0945-BC55-A096BD5A8AF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 userDrawn="1">
          <p15:clr>
            <a:srgbClr val="FBAE40"/>
          </p15:clr>
        </p15:guide>
        <p15:guide id="2"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D2B79-698D-E842-9FB4-5B4CE39FB661}"/>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3868039"/>
          </a:xfrm>
        </p:spPr>
        <p:txBody>
          <a:bodyPr>
            <a:noAutofit/>
          </a:bodyPr>
          <a:lstStyle>
            <a:lvl1pPr>
              <a:lnSpc>
                <a:spcPct val="120000"/>
              </a:lnSpc>
              <a:buClr>
                <a:srgbClr val="4696D2"/>
              </a:buClr>
              <a:defRPr>
                <a:solidFill>
                  <a:schemeClr val="tx1">
                    <a:lumMod val="95000"/>
                    <a:lumOff val="5000"/>
                  </a:schemeClr>
                </a:solidFill>
              </a:defRPr>
            </a:lvl1pPr>
            <a:lvl2pPr>
              <a:lnSpc>
                <a:spcPct val="120000"/>
              </a:lnSpc>
              <a:buClr>
                <a:srgbClr val="4696D2"/>
              </a:buClr>
              <a:defRPr>
                <a:solidFill>
                  <a:schemeClr val="tx1">
                    <a:lumMod val="95000"/>
                    <a:lumOff val="5000"/>
                  </a:schemeClr>
                </a:solidFill>
              </a:defRPr>
            </a:lvl2pPr>
            <a:lvl3pPr>
              <a:lnSpc>
                <a:spcPct val="120000"/>
              </a:lnSpc>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lnSpc>
                <a:spcPct val="120000"/>
              </a:lnSpc>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3868039"/>
          </a:xfrm>
        </p:spPr>
        <p:txBody>
          <a:bodyPr>
            <a:noAutofit/>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logo&#10;&#10;Description automatically generated">
            <a:extLst>
              <a:ext uri="{FF2B5EF4-FFF2-40B4-BE49-F238E27FC236}">
                <a16:creationId xmlns:a16="http://schemas.microsoft.com/office/drawing/2014/main" id="{74FF8162-A65E-0F60-1590-5CD1A5FE307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82E5E-A7CF-C24C-B23A-2EBEC8CBE44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3873"/>
            <a:ext cx="10515600" cy="1325563"/>
          </a:xfrm>
        </p:spPr>
        <p:txBody>
          <a:bodyPr>
            <a:normAutofit/>
          </a:bodyPr>
          <a:lstStyle>
            <a:lvl1pPr>
              <a:defRPr sz="2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BD4A4FC4-97D0-1B72-E907-4DBAC931AAC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buClr>
                <a:srgbClr val="4696D2"/>
              </a:buClr>
              <a:defRPr>
                <a:solidFill>
                  <a:schemeClr val="tx1">
                    <a:lumMod val="95000"/>
                    <a:lumOff val="5000"/>
                  </a:schemeClr>
                </a:solidFill>
              </a:defRPr>
            </a:lvl1pPr>
            <a:lvl2pPr>
              <a:lnSpc>
                <a:spcPct val="100000"/>
              </a:lnSpc>
              <a:buClr>
                <a:srgbClr val="4696D2"/>
              </a:buClr>
              <a:defRPr>
                <a:solidFill>
                  <a:schemeClr val="tx1">
                    <a:lumMod val="95000"/>
                    <a:lumOff val="5000"/>
                  </a:schemeClr>
                </a:solidFill>
              </a:defRPr>
            </a:lvl2pPr>
            <a:lvl3pPr>
              <a:lnSpc>
                <a:spcPct val="100000"/>
              </a:lnSpc>
              <a:buClr>
                <a:srgbClr val="4696D2"/>
              </a:buClr>
              <a:defRPr>
                <a:solidFill>
                  <a:schemeClr val="tx1">
                    <a:lumMod val="95000"/>
                    <a:lumOff val="5000"/>
                  </a:schemeClr>
                </a:solidFill>
              </a:defRPr>
            </a:lvl3pPr>
            <a:lvl4pPr>
              <a:lnSpc>
                <a:spcPct val="100000"/>
              </a:lnSpc>
              <a:buClr>
                <a:srgbClr val="4696D2"/>
              </a:buClr>
              <a:defRPr>
                <a:solidFill>
                  <a:schemeClr val="tx1">
                    <a:lumMod val="95000"/>
                    <a:lumOff val="5000"/>
                  </a:schemeClr>
                </a:solidFill>
              </a:defRPr>
            </a:lvl4pPr>
            <a:lvl5pPr>
              <a:lnSpc>
                <a:spcPct val="100000"/>
              </a:lnSpc>
              <a:buClr>
                <a:srgbClr val="4696D2"/>
              </a:buCl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icture containing logo&#10;&#10;Description automatically generated">
            <a:extLst>
              <a:ext uri="{FF2B5EF4-FFF2-40B4-BE49-F238E27FC236}">
                <a16:creationId xmlns:a16="http://schemas.microsoft.com/office/drawing/2014/main" id="{4F246641-F973-D5F7-CE60-330E877C8AA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buClr>
                <a:srgbClr val="4696D2"/>
              </a:buClr>
              <a:defRPr>
                <a:solidFill>
                  <a:schemeClr val="bg1"/>
                </a:solidFill>
              </a:defRPr>
            </a:lvl1pPr>
            <a:lvl2pPr>
              <a:buClr>
                <a:srgbClr val="4696D2"/>
              </a:buClr>
              <a:defRPr>
                <a:solidFill>
                  <a:schemeClr val="bg1"/>
                </a:solidFill>
              </a:defRPr>
            </a:lvl2pPr>
            <a:lvl3pPr>
              <a:buClr>
                <a:srgbClr val="4696D2"/>
              </a:buClr>
              <a:defRPr>
                <a:solidFill>
                  <a:schemeClr val="bg1"/>
                </a:solidFill>
              </a:defRPr>
            </a:lvl3pPr>
            <a:lvl4pPr>
              <a:buClr>
                <a:srgbClr val="4696D2"/>
              </a:buClr>
              <a:defRPr>
                <a:solidFill>
                  <a:schemeClr val="bg1"/>
                </a:solidFill>
              </a:defRPr>
            </a:lvl4pPr>
            <a:lvl5pPr>
              <a:buClr>
                <a:srgbClr val="4696D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D81483C9-6F13-0F46-BF9D-65B7980A797D}"/>
              </a:ext>
            </a:extLst>
          </p:cNvPr>
          <p:cNvSpPr/>
          <p:nvPr/>
        </p:nvSpPr>
        <p:spPr>
          <a:xfrm>
            <a:off x="6900076" y="1598753"/>
            <a:ext cx="3648973" cy="366049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12E02D-8366-3144-9462-D2A34A87C563}"/>
              </a:ext>
            </a:extLst>
          </p:cNvPr>
          <p:cNvSpPr>
            <a:spLocks noGrp="1"/>
          </p:cNvSpPr>
          <p:nvPr>
            <p:ph type="pic" idx="10"/>
          </p:nvPr>
        </p:nvSpPr>
        <p:spPr>
          <a:xfrm>
            <a:off x="6900075" y="1598753"/>
            <a:ext cx="3648974" cy="3660494"/>
          </a:xfrm>
          <a:ln w="635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6" name="Picture 5" descr="A picture containing logo&#10;&#10;Description automatically generated">
            <a:extLst>
              <a:ext uri="{FF2B5EF4-FFF2-40B4-BE49-F238E27FC236}">
                <a16:creationId xmlns:a16="http://schemas.microsoft.com/office/drawing/2014/main" id="{EBF232B7-632F-6C0B-9E51-1B5B8F4EA4A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3904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 id="2147483690" r:id="rId5"/>
    <p:sldLayoutId id="2147483664" r:id="rId6"/>
    <p:sldLayoutId id="2147483665" r:id="rId7"/>
    <p:sldLayoutId id="2147483666" r:id="rId8"/>
    <p:sldLayoutId id="2147483667" r:id="rId9"/>
    <p:sldLayoutId id="2147483669" r:id="rId10"/>
    <p:sldLayoutId id="2147483668" r:id="rId11"/>
    <p:sldLayoutId id="2147483670" r:id="rId12"/>
    <p:sldLayoutId id="2147483692" r:id="rId13"/>
    <p:sldLayoutId id="214748369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0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8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asm.org/articles/2023/april/public-health-and-medical-laboratory-profession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07/s41979-024-0013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researchoutreach.org/articles/the-social-scientist-providing-stem-career-guidance-global-mentors/"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ascls.org/patient-safety-advocacy/" TargetMode="External"/><Relationship Id="rId2" Type="http://schemas.openxmlformats.org/officeDocument/2006/relationships/hyperlink" Target="https://ascls.org/how-do-i-become-a-laboratory-professional/" TargetMode="External"/><Relationship Id="rId1" Type="http://schemas.openxmlformats.org/officeDocument/2006/relationships/slideLayout" Target="../slideLayouts/slideLayout2.xml"/><Relationship Id="rId6" Type="http://schemas.openxmlformats.org/officeDocument/2006/relationships/hyperlink" Target="https://doi.org/10.1007/s41979-024-00131-2" TargetMode="External"/><Relationship Id="rId5" Type="http://schemas.openxmlformats.org/officeDocument/2006/relationships/hyperlink" Target="https://doi.org/10.29074/ascls.2018000570" TargetMode="External"/><Relationship Id="rId4" Type="http://schemas.openxmlformats.org/officeDocument/2006/relationships/hyperlink" Target="https://asm.org/articles/2023/april/public-health-and-medical-laboratory-professional"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svg"/><Relationship Id="rId1" Type="http://schemas.openxmlformats.org/officeDocument/2006/relationships/slideLayout" Target="../slideLayouts/slideLayout6.xml"/><Relationship Id="rId5" Type="http://schemas.openxmlformats.org/officeDocument/2006/relationships/image" Target="../media/image45.svg"/><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sv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svg"/><Relationship Id="rId1" Type="http://schemas.openxmlformats.org/officeDocument/2006/relationships/slideLayout" Target="../slideLayouts/slideLayout6.xml"/><Relationship Id="rId5" Type="http://schemas.openxmlformats.org/officeDocument/2006/relationships/image" Target="../media/image57.svg"/><Relationship Id="rId4" Type="http://schemas.openxmlformats.org/officeDocument/2006/relationships/image" Target="../media/image56.sv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EB1BED-24C5-BDE9-4CD0-3BFD6E80B967}"/>
              </a:ext>
            </a:extLst>
          </p:cNvPr>
          <p:cNvSpPr/>
          <p:nvPr/>
        </p:nvSpPr>
        <p:spPr>
          <a:xfrm>
            <a:off x="6096001" y="0"/>
            <a:ext cx="6096000" cy="6212910"/>
          </a:xfrm>
          <a:prstGeom prst="rect">
            <a:avLst/>
          </a:prstGeom>
          <a:solidFill>
            <a:srgbClr val="1C4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40A476-12EB-000E-6AC5-CE6F78B76766}"/>
              </a:ext>
            </a:extLst>
          </p:cNvPr>
          <p:cNvPicPr>
            <a:picLocks noChangeAspect="1"/>
          </p:cNvPicPr>
          <p:nvPr/>
        </p:nvPicPr>
        <p:blipFill>
          <a:blip r:embed="rId3">
            <a:extLst>
              <a:ext uri="{28A0092B-C50C-407E-A947-70E740481C1C}">
                <a14:useLocalDpi xmlns:a14="http://schemas.microsoft.com/office/drawing/2010/main" val="0"/>
              </a:ext>
            </a:extLst>
          </a:blip>
          <a:srcRect r="1318" b="34"/>
          <a:stretch>
            <a:fillRect/>
          </a:stretch>
        </p:blipFill>
        <p:spPr>
          <a:xfrm>
            <a:off x="1" y="0"/>
            <a:ext cx="6096000" cy="6175332"/>
          </a:xfrm>
          <a:prstGeom prst="rect">
            <a:avLst/>
          </a:prstGeom>
        </p:spPr>
      </p:pic>
      <p:sp>
        <p:nvSpPr>
          <p:cNvPr id="5" name="Rectangle 4">
            <a:extLst>
              <a:ext uri="{FF2B5EF4-FFF2-40B4-BE49-F238E27FC236}">
                <a16:creationId xmlns:a16="http://schemas.microsoft.com/office/drawing/2014/main" id="{D37C6CE4-AE62-26CC-C12C-718F4A00851A}"/>
              </a:ext>
            </a:extLst>
          </p:cNvPr>
          <p:cNvSpPr/>
          <p:nvPr/>
        </p:nvSpPr>
        <p:spPr>
          <a:xfrm>
            <a:off x="0" y="6181594"/>
            <a:ext cx="12192000" cy="688932"/>
          </a:xfrm>
          <a:prstGeom prst="rect">
            <a:avLst/>
          </a:prstGeom>
          <a:solidFill>
            <a:srgbClr val="E11F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1B35F-9327-F9CC-1999-F24068BAA03D}"/>
              </a:ext>
            </a:extLst>
          </p:cNvPr>
          <p:cNvSpPr>
            <a:spLocks noGrp="1"/>
          </p:cNvSpPr>
          <p:nvPr>
            <p:ph type="ctrTitle" idx="4294967295"/>
          </p:nvPr>
        </p:nvSpPr>
        <p:spPr>
          <a:xfrm>
            <a:off x="7027101" y="688932"/>
            <a:ext cx="4680878" cy="4997885"/>
          </a:xfrm>
        </p:spPr>
        <p:txBody>
          <a:bodyPr>
            <a:normAutofit/>
          </a:bodyPr>
          <a:lstStyle/>
          <a:p>
            <a:r>
              <a:rPr lang="en-US" b="0">
                <a:solidFill>
                  <a:schemeClr val="bg1"/>
                </a:solidFill>
                <a:latin typeface="Arial"/>
                <a:cs typeface="Arial"/>
              </a:rPr>
              <a:t>This Lab Week, </a:t>
            </a:r>
            <a:br>
              <a:rPr lang="en-US" b="0"/>
            </a:br>
            <a:r>
              <a:rPr lang="en-US" b="0">
                <a:solidFill>
                  <a:schemeClr val="bg1"/>
                </a:solidFill>
                <a:latin typeface="Arial"/>
                <a:cs typeface="Arial"/>
              </a:rPr>
              <a:t>we celebrate </a:t>
            </a:r>
            <a:r>
              <a:rPr lang="en-US">
                <a:solidFill>
                  <a:schemeClr val="bg1"/>
                </a:solidFill>
                <a:latin typeface="Arial"/>
                <a:cs typeface="Arial"/>
              </a:rPr>
              <a:t>connecting and supporting Medical Laboratory Professionals </a:t>
            </a:r>
            <a:r>
              <a:rPr lang="en-US" b="0">
                <a:solidFill>
                  <a:schemeClr val="bg1"/>
                </a:solidFill>
                <a:latin typeface="Arial"/>
                <a:cs typeface="Arial"/>
              </a:rPr>
              <a:t>with </a:t>
            </a:r>
            <a:r>
              <a:rPr lang="en-US" b="0" i="1">
                <a:solidFill>
                  <a:schemeClr val="bg1"/>
                </a:solidFill>
                <a:latin typeface="Arial"/>
                <a:cs typeface="Arial"/>
              </a:rPr>
              <a:t>Building Bridges</a:t>
            </a:r>
            <a:r>
              <a:rPr lang="en-US" b="0">
                <a:solidFill>
                  <a:schemeClr val="bg1"/>
                </a:solidFill>
                <a:latin typeface="Arial"/>
                <a:cs typeface="Arial"/>
              </a:rPr>
              <a:t>. </a:t>
            </a:r>
          </a:p>
        </p:txBody>
      </p:sp>
      <p:sp>
        <p:nvSpPr>
          <p:cNvPr id="3" name="Subtitle 2">
            <a:extLst>
              <a:ext uri="{FF2B5EF4-FFF2-40B4-BE49-F238E27FC236}">
                <a16:creationId xmlns:a16="http://schemas.microsoft.com/office/drawing/2014/main" id="{4C317985-C619-CB43-831C-3052E9BB34E4}"/>
              </a:ext>
            </a:extLst>
          </p:cNvPr>
          <p:cNvSpPr>
            <a:spLocks noGrp="1"/>
          </p:cNvSpPr>
          <p:nvPr>
            <p:ph type="subTitle" idx="4294967295"/>
          </p:nvPr>
        </p:nvSpPr>
        <p:spPr>
          <a:xfrm>
            <a:off x="501040" y="6331907"/>
            <a:ext cx="11210795" cy="438410"/>
          </a:xfrm>
        </p:spPr>
        <p:txBody>
          <a:bodyPr>
            <a:normAutofit fontScale="92500"/>
          </a:bodyPr>
          <a:lstStyle/>
          <a:p>
            <a:pPr marL="0" indent="0" algn="ctr">
              <a:buNone/>
            </a:pPr>
            <a:r>
              <a:rPr lang="en-US" b="1">
                <a:solidFill>
                  <a:schemeClr val="bg1"/>
                </a:solidFill>
                <a:latin typeface="Helvetica" panose="020B0604020202020204" pitchFamily="34" charset="0"/>
                <a:cs typeface="Helvetica" panose="020B0604020202020204" pitchFamily="34" charset="0"/>
              </a:rPr>
              <a:t>MEDICAL LABORATORY PROFESSIONALS WEEK  |  </a:t>
            </a:r>
            <a:r>
              <a:rPr lang="en-US" b="1">
                <a:solidFill>
                  <a:schemeClr val="bg1"/>
                </a:solidFill>
              </a:rPr>
              <a:t>April 19-25, 2026</a:t>
            </a:r>
          </a:p>
        </p:txBody>
      </p:sp>
    </p:spTree>
    <p:extLst>
      <p:ext uri="{BB962C8B-B14F-4D97-AF65-F5344CB8AC3E}">
        <p14:creationId xmlns:p14="http://schemas.microsoft.com/office/powerpoint/2010/main" val="39651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ECE3-1CE9-3E67-3B88-8853B04DE8E2}"/>
              </a:ext>
            </a:extLst>
          </p:cNvPr>
          <p:cNvSpPr>
            <a:spLocks noGrp="1"/>
          </p:cNvSpPr>
          <p:nvPr>
            <p:ph type="title"/>
          </p:nvPr>
        </p:nvSpPr>
        <p:spPr/>
        <p:txBody>
          <a:bodyPr/>
          <a:lstStyle/>
          <a:p>
            <a:r>
              <a:rPr lang="en-US"/>
              <a:t>What is My Professional Identity?</a:t>
            </a:r>
          </a:p>
        </p:txBody>
      </p:sp>
      <p:graphicFrame>
        <p:nvGraphicFramePr>
          <p:cNvPr id="4" name="Content Placeholder 3">
            <a:extLst>
              <a:ext uri="{FF2B5EF4-FFF2-40B4-BE49-F238E27FC236}">
                <a16:creationId xmlns:a16="http://schemas.microsoft.com/office/drawing/2014/main" id="{1523BDE6-3C83-1187-6522-93360F1A3031}"/>
              </a:ext>
            </a:extLst>
          </p:cNvPr>
          <p:cNvGraphicFramePr>
            <a:graphicFrameLocks noGrp="1"/>
          </p:cNvGraphicFramePr>
          <p:nvPr>
            <p:ph sz="half" idx="1"/>
          </p:nvPr>
        </p:nvGraphicFramePr>
        <p:xfrm>
          <a:off x="5666232" y="1752252"/>
          <a:ext cx="5687568" cy="437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id="{AA5BD889-BD8C-B5AB-0C87-1AFBDA8B350E}"/>
              </a:ext>
            </a:extLst>
          </p:cNvPr>
          <p:cNvPicPr>
            <a:picLocks noGrp="1" noChangeAspect="1"/>
          </p:cNvPicPr>
          <p:nvPr>
            <p:ph sz="half" idx="2"/>
          </p:nvPr>
        </p:nvPicPr>
        <p:blipFill>
          <a:blip r:embed="rId8"/>
          <a:stretch>
            <a:fillRect/>
          </a:stretch>
        </p:blipFill>
        <p:spPr>
          <a:xfrm>
            <a:off x="838200" y="1761616"/>
            <a:ext cx="4565904" cy="4160754"/>
          </a:xfrm>
          <a:prstGeom prst="rect">
            <a:avLst/>
          </a:prstGeom>
        </p:spPr>
      </p:pic>
      <p:sp>
        <p:nvSpPr>
          <p:cNvPr id="7" name="TextBox 6">
            <a:extLst>
              <a:ext uri="{FF2B5EF4-FFF2-40B4-BE49-F238E27FC236}">
                <a16:creationId xmlns:a16="http://schemas.microsoft.com/office/drawing/2014/main" id="{DD6D4412-8D9B-14E5-6F12-F7D5422C4D39}"/>
              </a:ext>
            </a:extLst>
          </p:cNvPr>
          <p:cNvSpPr txBox="1"/>
          <p:nvPr/>
        </p:nvSpPr>
        <p:spPr>
          <a:xfrm>
            <a:off x="2633472" y="6126480"/>
            <a:ext cx="8720328" cy="523220"/>
          </a:xfrm>
          <a:prstGeom prst="rect">
            <a:avLst/>
          </a:prstGeom>
          <a:noFill/>
        </p:spPr>
        <p:txBody>
          <a:bodyPr wrap="square" rtlCol="0">
            <a:spAutoFit/>
          </a:bodyPr>
          <a:lstStyle/>
          <a:p>
            <a:r>
              <a:rPr lang="en-US" altLang="en-US" sz="1400"/>
              <a:t>Baker, D. P., &amp; Rohde, R. E. (2023, April 28). </a:t>
            </a:r>
            <a:r>
              <a:rPr lang="en-US" altLang="en-US" sz="1400" i="1"/>
              <a:t>Public Health and Medical Laboratory Professional Identity</a:t>
            </a:r>
            <a:r>
              <a:rPr lang="en-US" altLang="en-US" sz="1400"/>
              <a:t>. American Society for Microbiology. </a:t>
            </a:r>
            <a:r>
              <a:rPr lang="en-US" altLang="en-US" sz="1400">
                <a:hlinkClick r:id="rId9"/>
              </a:rPr>
              <a:t>https://asm.org/articles/2023/april/public-health-and-medical-laboratory-professional</a:t>
            </a:r>
            <a:endParaRPr lang="en-US" altLang="en-US" sz="1400"/>
          </a:p>
        </p:txBody>
      </p:sp>
    </p:spTree>
    <p:extLst>
      <p:ext uri="{BB962C8B-B14F-4D97-AF65-F5344CB8AC3E}">
        <p14:creationId xmlns:p14="http://schemas.microsoft.com/office/powerpoint/2010/main" val="321951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0BDD-BBFE-A527-BEA1-57767057FBDA}"/>
              </a:ext>
            </a:extLst>
          </p:cNvPr>
          <p:cNvSpPr>
            <a:spLocks noGrp="1"/>
          </p:cNvSpPr>
          <p:nvPr>
            <p:ph type="title"/>
          </p:nvPr>
        </p:nvSpPr>
        <p:spPr/>
        <p:txBody>
          <a:bodyPr/>
          <a:lstStyle/>
          <a:p>
            <a:r>
              <a:rPr lang="en-US"/>
              <a:t>Who Am I?</a:t>
            </a:r>
          </a:p>
        </p:txBody>
      </p:sp>
      <p:sp>
        <p:nvSpPr>
          <p:cNvPr id="3" name="Content Placeholder 2">
            <a:extLst>
              <a:ext uri="{FF2B5EF4-FFF2-40B4-BE49-F238E27FC236}">
                <a16:creationId xmlns:a16="http://schemas.microsoft.com/office/drawing/2014/main" id="{CF7A3A48-1273-092E-4034-7A8A812C6D32}"/>
              </a:ext>
            </a:extLst>
          </p:cNvPr>
          <p:cNvSpPr>
            <a:spLocks noGrp="1"/>
          </p:cNvSpPr>
          <p:nvPr>
            <p:ph idx="1"/>
          </p:nvPr>
        </p:nvSpPr>
        <p:spPr/>
        <p:txBody>
          <a:bodyPr>
            <a:normAutofit fontScale="92500" lnSpcReduction="20000"/>
          </a:bodyPr>
          <a:lstStyle/>
          <a:p>
            <a:r>
              <a:rPr lang="en-US" sz="2200" b="1"/>
              <a:t>Medical Technologist </a:t>
            </a:r>
            <a:r>
              <a:rPr lang="en-US" sz="2200" b="1">
                <a:sym typeface="Wingdings" panose="05000000000000000000" pitchFamily="2" charset="2"/>
              </a:rPr>
              <a:t> Medical Laboratory Scientist</a:t>
            </a:r>
          </a:p>
          <a:p>
            <a:pPr lvl="1">
              <a:buFont typeface="Courier New" panose="02070309020205020404" pitchFamily="49" charset="0"/>
              <a:buChar char="o"/>
            </a:pPr>
            <a:r>
              <a:rPr lang="en-US" sz="2200">
                <a:sym typeface="Wingdings" panose="05000000000000000000" pitchFamily="2" charset="2"/>
              </a:rPr>
              <a:t>Graduate of a NAACLS-accredited program</a:t>
            </a:r>
          </a:p>
          <a:p>
            <a:pPr lvl="1">
              <a:buFont typeface="Courier New" panose="02070309020205020404" pitchFamily="49" charset="0"/>
              <a:buChar char="o"/>
            </a:pPr>
            <a:r>
              <a:rPr lang="en-US" sz="2200">
                <a:sym typeface="Wingdings" panose="05000000000000000000" pitchFamily="2" charset="2"/>
              </a:rPr>
              <a:t>ASCLS Code of Ethics</a:t>
            </a:r>
          </a:p>
          <a:p>
            <a:r>
              <a:rPr lang="en-US" sz="2200" b="1">
                <a:sym typeface="Wingdings" panose="05000000000000000000" pitchFamily="2" charset="2"/>
              </a:rPr>
              <a:t>Stages of Career and Professional Growth</a:t>
            </a:r>
          </a:p>
          <a:p>
            <a:pPr lvl="1">
              <a:buFont typeface="Courier New" panose="02070309020205020404" pitchFamily="49" charset="0"/>
              <a:buChar char="o"/>
            </a:pPr>
            <a:r>
              <a:rPr lang="en-US" sz="2200" i="1">
                <a:sym typeface="Wingdings" panose="05000000000000000000" pitchFamily="2" charset="2"/>
              </a:rPr>
              <a:t>“I want to advance into laboratory leadership”</a:t>
            </a:r>
            <a:r>
              <a:rPr lang="en-US" sz="2200">
                <a:sym typeface="Wingdings" panose="05000000000000000000" pitchFamily="2" charset="2"/>
              </a:rPr>
              <a:t>: MBA</a:t>
            </a:r>
          </a:p>
          <a:p>
            <a:pPr lvl="1">
              <a:buFont typeface="Courier New" panose="02070309020205020404" pitchFamily="49" charset="0"/>
              <a:buChar char="o"/>
            </a:pPr>
            <a:r>
              <a:rPr lang="en-US" sz="2200" i="1">
                <a:sym typeface="Wingdings" panose="05000000000000000000" pitchFamily="2" charset="2"/>
              </a:rPr>
              <a:t>“I am ready to find my niche”</a:t>
            </a:r>
            <a:r>
              <a:rPr lang="en-US" sz="2200">
                <a:sym typeface="Wingdings" panose="05000000000000000000" pitchFamily="2" charset="2"/>
              </a:rPr>
              <a:t>: Advanced degree in Healthcare Simulation</a:t>
            </a:r>
          </a:p>
          <a:p>
            <a:pPr lvl="1">
              <a:buFont typeface="Courier New" panose="02070309020205020404" pitchFamily="49" charset="0"/>
              <a:buChar char="o"/>
            </a:pPr>
            <a:r>
              <a:rPr lang="en-US" sz="2200" i="1">
                <a:sym typeface="Wingdings" panose="05000000000000000000" pitchFamily="2" charset="2"/>
              </a:rPr>
              <a:t>“I’m in my transition from bench to academia”</a:t>
            </a:r>
            <a:r>
              <a:rPr lang="en-US" sz="2200">
                <a:sym typeface="Wingdings" panose="05000000000000000000" pitchFamily="2" charset="2"/>
              </a:rPr>
              <a:t>: Doctoral degree</a:t>
            </a:r>
          </a:p>
          <a:p>
            <a:pPr lvl="1">
              <a:buFont typeface="Courier New" panose="02070309020205020404" pitchFamily="49" charset="0"/>
              <a:buChar char="o"/>
            </a:pPr>
            <a:r>
              <a:rPr lang="en-US" sz="2200" i="1">
                <a:sym typeface="Wingdings" panose="05000000000000000000" pitchFamily="2" charset="2"/>
              </a:rPr>
              <a:t>“I want to demonstrate my competency in public health”</a:t>
            </a:r>
            <a:r>
              <a:rPr lang="en-US" sz="2200">
                <a:sym typeface="Wingdings" panose="05000000000000000000" pitchFamily="2" charset="2"/>
              </a:rPr>
              <a:t>:</a:t>
            </a:r>
            <a:r>
              <a:rPr lang="en-US" sz="2200" i="1">
                <a:sym typeface="Wingdings" panose="05000000000000000000" pitchFamily="2" charset="2"/>
              </a:rPr>
              <a:t> </a:t>
            </a:r>
            <a:r>
              <a:rPr lang="en-US" sz="2200">
                <a:sym typeface="Wingdings" panose="05000000000000000000" pitchFamily="2" charset="2"/>
              </a:rPr>
              <a:t>CPH (NBPHE)</a:t>
            </a:r>
          </a:p>
          <a:p>
            <a:r>
              <a:rPr lang="en-US" sz="2200">
                <a:sym typeface="Wingdings" panose="05000000000000000000" pitchFamily="2" charset="2"/>
              </a:rPr>
              <a:t>Consideration of the development of transferable skills</a:t>
            </a:r>
          </a:p>
          <a:p>
            <a:endParaRPr lang="en-US"/>
          </a:p>
        </p:txBody>
      </p:sp>
      <p:pic>
        <p:nvPicPr>
          <p:cNvPr id="5" name="Picture 4">
            <a:extLst>
              <a:ext uri="{FF2B5EF4-FFF2-40B4-BE49-F238E27FC236}">
                <a16:creationId xmlns:a16="http://schemas.microsoft.com/office/drawing/2014/main" id="{CA060FA1-5B10-00CB-270C-D6CFBCE52B7A}"/>
              </a:ext>
            </a:extLst>
          </p:cNvPr>
          <p:cNvPicPr>
            <a:picLocks noChangeAspect="1"/>
          </p:cNvPicPr>
          <p:nvPr/>
        </p:nvPicPr>
        <p:blipFill>
          <a:blip r:embed="rId3"/>
          <a:stretch>
            <a:fillRect/>
          </a:stretch>
        </p:blipFill>
        <p:spPr>
          <a:xfrm>
            <a:off x="9378695" y="1825625"/>
            <a:ext cx="2578609" cy="1828800"/>
          </a:xfrm>
          <a:prstGeom prst="rect">
            <a:avLst/>
          </a:prstGeom>
        </p:spPr>
      </p:pic>
      <p:pic>
        <p:nvPicPr>
          <p:cNvPr id="7" name="Picture 6">
            <a:extLst>
              <a:ext uri="{FF2B5EF4-FFF2-40B4-BE49-F238E27FC236}">
                <a16:creationId xmlns:a16="http://schemas.microsoft.com/office/drawing/2014/main" id="{F9755E2A-931B-7635-AB0A-67E6B3364AD1}"/>
              </a:ext>
            </a:extLst>
          </p:cNvPr>
          <p:cNvPicPr>
            <a:picLocks noChangeAspect="1"/>
          </p:cNvPicPr>
          <p:nvPr/>
        </p:nvPicPr>
        <p:blipFill>
          <a:blip r:embed="rId4"/>
          <a:stretch>
            <a:fillRect/>
          </a:stretch>
        </p:blipFill>
        <p:spPr>
          <a:xfrm>
            <a:off x="10585704" y="4030614"/>
            <a:ext cx="1371600" cy="13716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494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31BA-A90B-953D-A2E3-E4022A067989}"/>
              </a:ext>
            </a:extLst>
          </p:cNvPr>
          <p:cNvSpPr>
            <a:spLocks noGrp="1"/>
          </p:cNvSpPr>
          <p:nvPr>
            <p:ph type="title"/>
          </p:nvPr>
        </p:nvSpPr>
        <p:spPr/>
        <p:txBody>
          <a:bodyPr/>
          <a:lstStyle/>
          <a:p>
            <a:r>
              <a:rPr lang="en-US"/>
              <a:t>I am a/an…</a:t>
            </a:r>
          </a:p>
        </p:txBody>
      </p:sp>
      <p:graphicFrame>
        <p:nvGraphicFramePr>
          <p:cNvPr id="4" name="Content Placeholder 3">
            <a:extLst>
              <a:ext uri="{FF2B5EF4-FFF2-40B4-BE49-F238E27FC236}">
                <a16:creationId xmlns:a16="http://schemas.microsoft.com/office/drawing/2014/main" id="{4C953B7E-CD09-5CA4-EF89-22A0D6089BEE}"/>
              </a:ext>
            </a:extLst>
          </p:cNvPr>
          <p:cNvGraphicFramePr>
            <a:graphicFrameLocks noGrp="1"/>
          </p:cNvGraphicFramePr>
          <p:nvPr>
            <p:ph idx="1"/>
          </p:nvPr>
        </p:nvGraphicFramePr>
        <p:xfrm>
          <a:off x="838200" y="1825625"/>
          <a:ext cx="10515600" cy="39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28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22D-B473-1C10-6AA0-FBBC9065D628}"/>
              </a:ext>
            </a:extLst>
          </p:cNvPr>
          <p:cNvSpPr>
            <a:spLocks noGrp="1"/>
          </p:cNvSpPr>
          <p:nvPr>
            <p:ph type="title"/>
          </p:nvPr>
        </p:nvSpPr>
        <p:spPr/>
        <p:txBody>
          <a:bodyPr/>
          <a:lstStyle/>
          <a:p>
            <a:r>
              <a:rPr lang="en-US"/>
              <a:t>Professional Identity and STEM</a:t>
            </a:r>
          </a:p>
        </p:txBody>
      </p:sp>
      <p:sp>
        <p:nvSpPr>
          <p:cNvPr id="3" name="Content Placeholder 2">
            <a:extLst>
              <a:ext uri="{FF2B5EF4-FFF2-40B4-BE49-F238E27FC236}">
                <a16:creationId xmlns:a16="http://schemas.microsoft.com/office/drawing/2014/main" id="{33396021-1AB6-57BB-E7EC-0E866313C219}"/>
              </a:ext>
            </a:extLst>
          </p:cNvPr>
          <p:cNvSpPr>
            <a:spLocks noGrp="1"/>
          </p:cNvSpPr>
          <p:nvPr>
            <p:ph idx="1"/>
          </p:nvPr>
        </p:nvSpPr>
        <p:spPr>
          <a:xfrm>
            <a:off x="838200" y="1825625"/>
            <a:ext cx="10515600" cy="3914538"/>
          </a:xfrm>
        </p:spPr>
        <p:txBody>
          <a:bodyPr>
            <a:noAutofit/>
          </a:bodyPr>
          <a:lstStyle/>
          <a:p>
            <a:r>
              <a:rPr lang="en-US" sz="2000"/>
              <a:t>The study explored how professionals in STEM (Science, Technology, Engineering, Mathematics, and Medicine) define their identities.</a:t>
            </a:r>
          </a:p>
          <a:p>
            <a:r>
              <a:rPr lang="en-US" sz="2000"/>
              <a:t>The key findings that emerged from the study are as follows:</a:t>
            </a:r>
          </a:p>
          <a:p>
            <a:pPr marL="914400" lvl="1" indent="-457200">
              <a:buFont typeface="+mj-lt"/>
              <a:buAutoNum type="arabicPeriod"/>
            </a:pPr>
            <a:r>
              <a:rPr lang="en-US" sz="1800"/>
              <a:t>Participants primarily defined themselves by their job-related responsibilities in STEM fields.</a:t>
            </a:r>
          </a:p>
          <a:p>
            <a:pPr marL="914400" lvl="1" indent="-457200">
              <a:buFont typeface="+mj-lt"/>
              <a:buAutoNum type="arabicPeriod"/>
            </a:pPr>
            <a:r>
              <a:rPr lang="en-US" sz="1800"/>
              <a:t>They emphasized their competence in STEM through their educational backgrounds and areas of expertise.</a:t>
            </a:r>
          </a:p>
          <a:p>
            <a:pPr marL="914400" lvl="1" indent="-457200">
              <a:buFont typeface="+mj-lt"/>
              <a:buAutoNum type="arabicPeriod"/>
            </a:pPr>
            <a:r>
              <a:rPr lang="en-US" sz="1800"/>
              <a:t>Recognition from others was influenced by their perceived job performance and related skills.</a:t>
            </a:r>
          </a:p>
          <a:p>
            <a:pPr marL="914400" lvl="1" indent="-457200">
              <a:buFont typeface="+mj-lt"/>
              <a:buAutoNum type="arabicPeriod"/>
            </a:pPr>
            <a:r>
              <a:rPr lang="en-US" sz="1800"/>
              <a:t>STEM professionals expressed a desire to advance in their careers and to stay at the forefront of their fields by pursuing continuous learning and making positive contributions to society.</a:t>
            </a:r>
          </a:p>
        </p:txBody>
      </p:sp>
      <p:sp>
        <p:nvSpPr>
          <p:cNvPr id="4" name="TextBox 3">
            <a:extLst>
              <a:ext uri="{FF2B5EF4-FFF2-40B4-BE49-F238E27FC236}">
                <a16:creationId xmlns:a16="http://schemas.microsoft.com/office/drawing/2014/main" id="{F2CFB705-14BC-B846-F155-C30CBBBE6394}"/>
              </a:ext>
            </a:extLst>
          </p:cNvPr>
          <p:cNvSpPr txBox="1"/>
          <p:nvPr/>
        </p:nvSpPr>
        <p:spPr>
          <a:xfrm>
            <a:off x="3712464" y="6210907"/>
            <a:ext cx="7641336" cy="523220"/>
          </a:xfrm>
          <a:prstGeom prst="rect">
            <a:avLst/>
          </a:prstGeom>
          <a:noFill/>
        </p:spPr>
        <p:txBody>
          <a:bodyPr wrap="square" rtlCol="0">
            <a:spAutoFit/>
          </a:bodyPr>
          <a:lstStyle/>
          <a:p>
            <a:r>
              <a:rPr lang="en-US" sz="1400" b="1"/>
              <a:t>Source: </a:t>
            </a:r>
            <a:r>
              <a:rPr lang="en-US" sz="1400"/>
              <a:t>Tripp, J.N. &amp; Liu, X (2025). Towards Defining STEM Professional Identity: A Qualitative Survey Study. Journal for STEM Education Research, 8, 348–386. </a:t>
            </a:r>
            <a:r>
              <a:rPr lang="en-US" sz="1400">
                <a:hlinkClick r:id="rId3"/>
              </a:rPr>
              <a:t>https://doi.org/10.1007/s41979-024-00131-2</a:t>
            </a:r>
            <a:endParaRPr lang="en-US" sz="1400"/>
          </a:p>
        </p:txBody>
      </p:sp>
      <p:pic>
        <p:nvPicPr>
          <p:cNvPr id="6" name="Picture 5">
            <a:extLst>
              <a:ext uri="{FF2B5EF4-FFF2-40B4-BE49-F238E27FC236}">
                <a16:creationId xmlns:a16="http://schemas.microsoft.com/office/drawing/2014/main" id="{2E6842DA-1B63-E67E-BD44-3451AB0B421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970" t="12029" r="5555" b="19447"/>
          <a:stretch>
            <a:fillRect/>
          </a:stretch>
        </p:blipFill>
        <p:spPr>
          <a:xfrm>
            <a:off x="8436864" y="123872"/>
            <a:ext cx="2916936" cy="1325563"/>
          </a:xfrm>
          <a:prstGeom prst="rect">
            <a:avLst/>
          </a:prstGeom>
        </p:spPr>
      </p:pic>
    </p:spTree>
    <p:extLst>
      <p:ext uri="{BB962C8B-B14F-4D97-AF65-F5344CB8AC3E}">
        <p14:creationId xmlns:p14="http://schemas.microsoft.com/office/powerpoint/2010/main" val="7525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02C8-15C4-2D73-E046-96B7C0400383}"/>
              </a:ext>
            </a:extLst>
          </p:cNvPr>
          <p:cNvSpPr>
            <a:spLocks noGrp="1"/>
          </p:cNvSpPr>
          <p:nvPr>
            <p:ph type="title"/>
          </p:nvPr>
        </p:nvSpPr>
        <p:spPr>
          <a:xfrm>
            <a:off x="757667" y="1152421"/>
            <a:ext cx="4923765" cy="1325563"/>
          </a:xfrm>
        </p:spPr>
        <p:txBody>
          <a:bodyPr anchor="ctr">
            <a:normAutofit/>
          </a:bodyPr>
          <a:lstStyle/>
          <a:p>
            <a:r>
              <a:rPr lang="en-US"/>
              <a:t>Advocacy and Visibility</a:t>
            </a:r>
          </a:p>
        </p:txBody>
      </p:sp>
      <p:sp>
        <p:nvSpPr>
          <p:cNvPr id="3" name="Content Placeholder 2">
            <a:extLst>
              <a:ext uri="{FF2B5EF4-FFF2-40B4-BE49-F238E27FC236}">
                <a16:creationId xmlns:a16="http://schemas.microsoft.com/office/drawing/2014/main" id="{6492677E-84DB-5294-F3E9-077972E31396}"/>
              </a:ext>
            </a:extLst>
          </p:cNvPr>
          <p:cNvSpPr>
            <a:spLocks noGrp="1"/>
          </p:cNvSpPr>
          <p:nvPr>
            <p:ph idx="1"/>
          </p:nvPr>
        </p:nvSpPr>
        <p:spPr>
          <a:xfrm>
            <a:off x="757667" y="2550275"/>
            <a:ext cx="5338333" cy="3427831"/>
          </a:xfrm>
        </p:spPr>
        <p:txBody>
          <a:bodyPr>
            <a:normAutofit fontScale="92500"/>
          </a:bodyPr>
          <a:lstStyle/>
          <a:p>
            <a:pPr>
              <a:lnSpc>
                <a:spcPct val="100000"/>
              </a:lnSpc>
            </a:pPr>
            <a:r>
              <a:rPr lang="en-US"/>
              <a:t>The intersection of education, organizational role, and career level is significant.</a:t>
            </a:r>
          </a:p>
          <a:p>
            <a:pPr>
              <a:lnSpc>
                <a:spcPct val="100000"/>
              </a:lnSpc>
            </a:pPr>
            <a:r>
              <a:rPr lang="en-US"/>
              <a:t>Professional identity comprises the attributes and experiences that shape who we are in our occupation.</a:t>
            </a:r>
          </a:p>
          <a:p>
            <a:pPr>
              <a:lnSpc>
                <a:spcPct val="100000"/>
              </a:lnSpc>
            </a:pPr>
            <a:r>
              <a:rPr lang="en-US"/>
              <a:t>Engage in advocacy for the profession to increase awareness and visibility of our work, </a:t>
            </a:r>
            <a:r>
              <a:rPr lang="en-US" b="1"/>
              <a:t>including societal impact</a:t>
            </a:r>
            <a:r>
              <a:rPr lang="en-US"/>
              <a:t>.</a:t>
            </a:r>
            <a:endParaRPr lang="en-US" b="1"/>
          </a:p>
        </p:txBody>
      </p:sp>
      <p:pic>
        <p:nvPicPr>
          <p:cNvPr id="5" name="Content Placeholder 4">
            <a:extLst>
              <a:ext uri="{FF2B5EF4-FFF2-40B4-BE49-F238E27FC236}">
                <a16:creationId xmlns:a16="http://schemas.microsoft.com/office/drawing/2014/main" id="{29004473-DED6-BA99-F2E2-766AC7C99DEE}"/>
              </a:ext>
            </a:extLst>
          </p:cNvPr>
          <p:cNvPicPr>
            <a:picLocks noGrp="1" noChangeAspect="1"/>
          </p:cNvPicPr>
          <p:nvPr>
            <p:ph type="pic" idx="10"/>
          </p:nvPr>
        </p:nvPicPr>
        <p:blipFill>
          <a:blip r:embed="rId3"/>
          <a:srcRect t="1507" r="-2" b="23255"/>
          <a:stretch>
            <a:fillRect/>
          </a:stretch>
        </p:blipFill>
        <p:spPr>
          <a:xfrm>
            <a:off x="6900075" y="1598753"/>
            <a:ext cx="3648974" cy="3660494"/>
          </a:xfrm>
          <a:prstGeom prst="rect">
            <a:avLst/>
          </a:prstGeom>
          <a:noFill/>
        </p:spPr>
      </p:pic>
    </p:spTree>
    <p:extLst>
      <p:ext uri="{BB962C8B-B14F-4D97-AF65-F5344CB8AC3E}">
        <p14:creationId xmlns:p14="http://schemas.microsoft.com/office/powerpoint/2010/main" val="151521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99EF-2057-8407-8FA7-71ACA9281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A6BFC-BAED-6CF2-B74D-FF8162742DC3}"/>
              </a:ext>
            </a:extLst>
          </p:cNvPr>
          <p:cNvSpPr>
            <a:spLocks noGrp="1"/>
          </p:cNvSpPr>
          <p:nvPr>
            <p:ph type="title"/>
          </p:nvPr>
        </p:nvSpPr>
        <p:spPr/>
        <p:txBody>
          <a:bodyPr/>
          <a:lstStyle/>
          <a:p>
            <a:r>
              <a:rPr lang="en-US"/>
              <a:t>Promotion of the Profession</a:t>
            </a:r>
          </a:p>
        </p:txBody>
      </p:sp>
      <p:sp>
        <p:nvSpPr>
          <p:cNvPr id="5" name="Content Placeholder 4">
            <a:extLst>
              <a:ext uri="{FF2B5EF4-FFF2-40B4-BE49-F238E27FC236}">
                <a16:creationId xmlns:a16="http://schemas.microsoft.com/office/drawing/2014/main" id="{625C06C7-66D1-BD9B-BA4F-5CF15B8785E5}"/>
              </a:ext>
            </a:extLst>
          </p:cNvPr>
          <p:cNvSpPr>
            <a:spLocks noGrp="1"/>
          </p:cNvSpPr>
          <p:nvPr>
            <p:ph idx="1"/>
          </p:nvPr>
        </p:nvSpPr>
        <p:spPr>
          <a:xfrm>
            <a:off x="3813048" y="932688"/>
            <a:ext cx="7662672" cy="5093207"/>
          </a:xfrm>
        </p:spPr>
        <p:txBody>
          <a:bodyPr>
            <a:noAutofit/>
          </a:bodyPr>
          <a:lstStyle/>
          <a:p>
            <a:r>
              <a:rPr lang="en-US" sz="2000"/>
              <a:t>Own your voice — promote the profession with confidence</a:t>
            </a:r>
          </a:p>
          <a:p>
            <a:pPr lvl="1">
              <a:buFont typeface="Courier New" panose="02070309020205020404" pitchFamily="49" charset="0"/>
              <a:buChar char="o"/>
            </a:pPr>
            <a:r>
              <a:rPr lang="en-US"/>
              <a:t>Share your story</a:t>
            </a:r>
          </a:p>
          <a:p>
            <a:r>
              <a:rPr lang="en-US" sz="2000"/>
              <a:t>Leverage social media strategically</a:t>
            </a:r>
          </a:p>
          <a:p>
            <a:pPr lvl="1">
              <a:buFont typeface="Courier New" panose="02070309020205020404" pitchFamily="49" charset="0"/>
              <a:buChar char="o"/>
            </a:pPr>
            <a:r>
              <a:rPr lang="en-US"/>
              <a:t>Use platforms to showcase your expertise and interact with others in our professional community</a:t>
            </a:r>
          </a:p>
          <a:p>
            <a:r>
              <a:rPr lang="en-US" sz="2000"/>
              <a:t>Identify and develop your niche</a:t>
            </a:r>
          </a:p>
          <a:p>
            <a:r>
              <a:rPr lang="en-US" sz="2000"/>
              <a:t>Engage with professional associations</a:t>
            </a:r>
          </a:p>
          <a:p>
            <a:pPr lvl="1">
              <a:buFont typeface="Courier New" panose="02070309020205020404" pitchFamily="49" charset="0"/>
              <a:buChar char="o"/>
            </a:pPr>
            <a:r>
              <a:rPr lang="en-US"/>
              <a:t>Stay informed and connect with other colleagues</a:t>
            </a:r>
          </a:p>
          <a:p>
            <a:r>
              <a:rPr lang="en-US" sz="2000"/>
              <a:t>Volunteer for committees and leadership roles</a:t>
            </a:r>
          </a:p>
          <a:p>
            <a:r>
              <a:rPr lang="en-US" sz="2000"/>
              <a:t>Participate in outreach activities and events in your communities</a:t>
            </a:r>
          </a:p>
          <a:p>
            <a:r>
              <a:rPr lang="en-US" sz="2000"/>
              <a:t>Gain experience and enhance your own understanding of your role in the profession</a:t>
            </a:r>
          </a:p>
        </p:txBody>
      </p:sp>
    </p:spTree>
    <p:extLst>
      <p:ext uri="{BB962C8B-B14F-4D97-AF65-F5344CB8AC3E}">
        <p14:creationId xmlns:p14="http://schemas.microsoft.com/office/powerpoint/2010/main" val="314024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1F05-2C1E-A96D-240E-F7D41A3F7A66}"/>
              </a:ext>
            </a:extLst>
          </p:cNvPr>
          <p:cNvSpPr>
            <a:spLocks noGrp="1"/>
          </p:cNvSpPr>
          <p:nvPr>
            <p:ph type="title"/>
          </p:nvPr>
        </p:nvSpPr>
        <p:spPr/>
        <p:txBody>
          <a:bodyPr/>
          <a:lstStyle/>
          <a:p>
            <a:r>
              <a:rPr lang="en-US"/>
              <a:t>The Path to Professional Identity</a:t>
            </a:r>
          </a:p>
        </p:txBody>
      </p:sp>
      <p:sp>
        <p:nvSpPr>
          <p:cNvPr id="3" name="Content Placeholder 2">
            <a:extLst>
              <a:ext uri="{FF2B5EF4-FFF2-40B4-BE49-F238E27FC236}">
                <a16:creationId xmlns:a16="http://schemas.microsoft.com/office/drawing/2014/main" id="{EFD24939-226C-41F4-A161-F70D593970AB}"/>
              </a:ext>
            </a:extLst>
          </p:cNvPr>
          <p:cNvSpPr>
            <a:spLocks noGrp="1"/>
          </p:cNvSpPr>
          <p:nvPr>
            <p:ph sz="half" idx="1"/>
          </p:nvPr>
        </p:nvSpPr>
        <p:spPr>
          <a:xfrm>
            <a:off x="838200" y="1715897"/>
            <a:ext cx="5181600" cy="4465447"/>
          </a:xfrm>
        </p:spPr>
        <p:txBody>
          <a:bodyPr/>
          <a:lstStyle/>
          <a:p>
            <a:r>
              <a:rPr lang="en-US" sz="2000"/>
              <a:t>Effective mentorship is crucial</a:t>
            </a:r>
          </a:p>
          <a:p>
            <a:r>
              <a:rPr lang="en-US" sz="2000"/>
              <a:t>Showcase your skills and expertise with relevant credentials</a:t>
            </a:r>
          </a:p>
          <a:p>
            <a:r>
              <a:rPr lang="en-US" sz="2000"/>
              <a:t>Understand best practices within the laboratory workforce</a:t>
            </a:r>
          </a:p>
          <a:p>
            <a:r>
              <a:rPr lang="en-US" sz="2000"/>
              <a:t>Expand your professional network</a:t>
            </a:r>
          </a:p>
          <a:p>
            <a:r>
              <a:rPr lang="en-US" sz="2000"/>
              <a:t>Participate in ongoing professional development and lifelong learning</a:t>
            </a:r>
          </a:p>
          <a:p>
            <a:r>
              <a:rPr lang="en-US" sz="2000"/>
              <a:t>Focus on personal growth as a key element</a:t>
            </a:r>
          </a:p>
        </p:txBody>
      </p:sp>
      <p:pic>
        <p:nvPicPr>
          <p:cNvPr id="6" name="Content Placeholder 5" descr="People at graduation">
            <a:extLst>
              <a:ext uri="{FF2B5EF4-FFF2-40B4-BE49-F238E27FC236}">
                <a16:creationId xmlns:a16="http://schemas.microsoft.com/office/drawing/2014/main" id="{ED588E29-AAB7-028F-E2E0-AEF12FF005D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33680"/>
            <a:ext cx="5181600" cy="3452628"/>
          </a:xfrm>
        </p:spPr>
      </p:pic>
    </p:spTree>
    <p:extLst>
      <p:ext uri="{BB962C8B-B14F-4D97-AF65-F5344CB8AC3E}">
        <p14:creationId xmlns:p14="http://schemas.microsoft.com/office/powerpoint/2010/main" val="42261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CFDC-C537-F83C-A85D-DB3D55867055}"/>
              </a:ext>
            </a:extLst>
          </p:cNvPr>
          <p:cNvSpPr>
            <a:spLocks noGrp="1"/>
          </p:cNvSpPr>
          <p:nvPr>
            <p:ph type="title"/>
          </p:nvPr>
        </p:nvSpPr>
        <p:spPr/>
        <p:txBody>
          <a:bodyPr/>
          <a:lstStyle/>
          <a:p>
            <a:r>
              <a:rPr lang="en-US"/>
              <a:t>Publication: #LabWeek</a:t>
            </a:r>
          </a:p>
        </p:txBody>
      </p:sp>
      <p:pic>
        <p:nvPicPr>
          <p:cNvPr id="6" name="Content Placeholder 5">
            <a:extLst>
              <a:ext uri="{FF2B5EF4-FFF2-40B4-BE49-F238E27FC236}">
                <a16:creationId xmlns:a16="http://schemas.microsoft.com/office/drawing/2014/main" id="{D30685CD-7C55-F509-45BE-B93E8ABDF447}"/>
              </a:ext>
            </a:extLst>
          </p:cNvPr>
          <p:cNvPicPr>
            <a:picLocks noGrp="1" noChangeAspect="1"/>
          </p:cNvPicPr>
          <p:nvPr>
            <p:ph idx="1"/>
          </p:nvPr>
        </p:nvPicPr>
        <p:blipFill>
          <a:blip r:embed="rId3"/>
          <a:srcRect r="6515"/>
          <a:stretch>
            <a:fillRect/>
          </a:stretch>
        </p:blipFill>
        <p:spPr>
          <a:xfrm>
            <a:off x="838201" y="1908061"/>
            <a:ext cx="6170676" cy="3279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Placeholder 11">
            <a:extLst>
              <a:ext uri="{FF2B5EF4-FFF2-40B4-BE49-F238E27FC236}">
                <a16:creationId xmlns:a16="http://schemas.microsoft.com/office/drawing/2014/main" id="{11832AF9-E2B4-7FC2-67D5-FA6B72F31789}"/>
              </a:ext>
            </a:extLst>
          </p:cNvPr>
          <p:cNvPicPr>
            <a:picLocks noGrp="1" noChangeAspect="1"/>
          </p:cNvPicPr>
          <p:nvPr>
            <p:ph type="pic" idx="10"/>
          </p:nvPr>
        </p:nvPicPr>
        <p:blipFill>
          <a:blip r:embed="rId4">
            <a:extLst>
              <a:ext uri="{28A0092B-C50C-407E-A947-70E740481C1C}">
                <a14:useLocalDpi xmlns:a14="http://schemas.microsoft.com/office/drawing/2010/main" val="0"/>
              </a:ext>
            </a:extLst>
          </a:blip>
          <a:srcRect t="2021" b="2021"/>
          <a:stretch>
            <a:fillRect/>
          </a:stretch>
        </p:blipFill>
        <p:spPr>
          <a:xfrm>
            <a:off x="7705935" y="2358189"/>
            <a:ext cx="2468503" cy="2367814"/>
          </a:xfrm>
          <a:prstGeom prst="rect">
            <a:avLst/>
          </a:prstGeom>
        </p:spPr>
      </p:pic>
      <p:pic>
        <p:nvPicPr>
          <p:cNvPr id="13" name="Picture 12">
            <a:extLst>
              <a:ext uri="{FF2B5EF4-FFF2-40B4-BE49-F238E27FC236}">
                <a16:creationId xmlns:a16="http://schemas.microsoft.com/office/drawing/2014/main" id="{4C17D92A-E6A6-B82A-CAE3-490AE78E43F7}"/>
              </a:ext>
            </a:extLst>
          </p:cNvPr>
          <p:cNvPicPr>
            <a:picLocks noChangeAspect="1"/>
          </p:cNvPicPr>
          <p:nvPr/>
        </p:nvPicPr>
        <p:blipFill>
          <a:blip r:embed="rId5"/>
          <a:srcRect t="6400" b="10666"/>
          <a:stretch>
            <a:fillRect/>
          </a:stretch>
        </p:blipFill>
        <p:spPr>
          <a:xfrm>
            <a:off x="5183124" y="3542096"/>
            <a:ext cx="1825753" cy="284378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1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4B5272-1342-127A-F219-198B5B1B1851}"/>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BC1ABDF1-1A55-5CCA-2CF3-474E94AE9DF9}"/>
              </a:ext>
            </a:extLst>
          </p:cNvPr>
          <p:cNvSpPr>
            <a:spLocks noGrp="1"/>
          </p:cNvSpPr>
          <p:nvPr>
            <p:ph idx="1"/>
          </p:nvPr>
        </p:nvSpPr>
        <p:spPr>
          <a:xfrm>
            <a:off x="838200" y="1825625"/>
            <a:ext cx="10515600" cy="4218559"/>
          </a:xfrm>
        </p:spPr>
        <p:txBody>
          <a:bodyPr>
            <a:normAutofit fontScale="92500" lnSpcReduction="20000"/>
          </a:bodyPr>
          <a:lstStyle/>
          <a:p>
            <a:r>
              <a:rPr lang="en-US" sz="2000"/>
              <a:t>American Society for Clinical Laboratory Science. (2021). Becoming a clinical laboratory professional. </a:t>
            </a:r>
            <a:r>
              <a:rPr lang="en-US" sz="2000">
                <a:hlinkClick r:id="rId2"/>
              </a:rPr>
              <a:t>https://ascls.org/how-do-i-become-a-laboratory-professional/</a:t>
            </a:r>
            <a:r>
              <a:rPr lang="en-US" sz="2000"/>
              <a:t> </a:t>
            </a:r>
          </a:p>
          <a:p>
            <a:r>
              <a:rPr lang="en-US" sz="2000"/>
              <a:t>American Society for Clinical Laboratory Science. (2021). Patient safety advocacy. </a:t>
            </a:r>
            <a:r>
              <a:rPr lang="en-US" sz="2000">
                <a:hlinkClick r:id="rId3"/>
              </a:rPr>
              <a:t>https://ascls.org/patient-safety-advocacy/</a:t>
            </a:r>
            <a:endParaRPr lang="en-US" sz="2000"/>
          </a:p>
          <a:p>
            <a:r>
              <a:rPr lang="en-US" altLang="en-US" sz="2000">
                <a:solidFill>
                  <a:schemeClr val="tx1"/>
                </a:solidFill>
              </a:rPr>
              <a:t>Baker, D. P., &amp; Rohde, R. E. (2023, April 28). </a:t>
            </a:r>
            <a:r>
              <a:rPr lang="en-US" altLang="en-US" sz="2000" i="1">
                <a:solidFill>
                  <a:schemeClr val="tx1"/>
                </a:solidFill>
              </a:rPr>
              <a:t>Public Health and Medical Laboratory Professional Identity</a:t>
            </a:r>
            <a:r>
              <a:rPr lang="en-US" altLang="en-US" sz="2000">
                <a:solidFill>
                  <a:schemeClr val="tx1"/>
                </a:solidFill>
              </a:rPr>
              <a:t>. American Society for Microbiology. </a:t>
            </a:r>
            <a:r>
              <a:rPr lang="en-US" altLang="en-US" sz="2000">
                <a:solidFill>
                  <a:schemeClr val="tx1"/>
                </a:solidFill>
                <a:hlinkClick r:id="rId4"/>
              </a:rPr>
              <a:t>https://asm.org/articles/2023/april/public-health-and-medical-laboratory-professional</a:t>
            </a:r>
            <a:endParaRPr lang="en-US" altLang="en-US" sz="2000">
              <a:solidFill>
                <a:schemeClr val="tx1"/>
              </a:solidFill>
            </a:endParaRPr>
          </a:p>
          <a:p>
            <a:r>
              <a:rPr lang="en-US" altLang="en-US" sz="2000">
                <a:solidFill>
                  <a:schemeClr val="tx1"/>
                </a:solidFill>
              </a:rPr>
              <a:t>Otto, C. N. (2018). Professions, Professionalism, and Professional Identity. </a:t>
            </a:r>
            <a:r>
              <a:rPr lang="en-US" altLang="en-US" sz="2000" i="1">
                <a:solidFill>
                  <a:schemeClr val="tx1"/>
                </a:solidFill>
              </a:rPr>
              <a:t>Clinical Laboratory Science, 31</a:t>
            </a:r>
            <a:r>
              <a:rPr lang="en-US" altLang="en-US" sz="2000">
                <a:solidFill>
                  <a:schemeClr val="tx1"/>
                </a:solidFill>
              </a:rPr>
              <a:t>(3), 142-147. </a:t>
            </a:r>
            <a:r>
              <a:rPr lang="en-US" altLang="en-US" sz="2000">
                <a:solidFill>
                  <a:schemeClr val="tx1"/>
                </a:solidFill>
                <a:hlinkClick r:id="rId5"/>
              </a:rPr>
              <a:t>https://doi.org/10.29074/ascls.2018000570</a:t>
            </a:r>
            <a:endParaRPr lang="en-US" altLang="en-US" sz="2000">
              <a:solidFill>
                <a:schemeClr val="tx1"/>
              </a:solidFill>
            </a:endParaRPr>
          </a:p>
          <a:p>
            <a:r>
              <a:rPr lang="en-US" sz="2000"/>
              <a:t>Tripp, J.N. &amp; Liu, X (2025). Towards Defining STEM Professional Identity: A Qualitative Survey Study. </a:t>
            </a:r>
            <a:r>
              <a:rPr lang="en-US" sz="2000" i="1"/>
              <a:t>Journal for STEM Education Research, 8</a:t>
            </a:r>
            <a:r>
              <a:rPr lang="en-US" sz="2000"/>
              <a:t>, 348–386. </a:t>
            </a:r>
            <a:r>
              <a:rPr lang="en-US" sz="2000">
                <a:hlinkClick r:id="rId6"/>
              </a:rPr>
              <a:t>https://doi.org/10.1007/s41979-024-00131-2</a:t>
            </a:r>
            <a:endParaRPr lang="en-US" altLang="en-US" sz="2000">
              <a:solidFill>
                <a:schemeClr val="tx1"/>
              </a:solidFill>
            </a:endParaRPr>
          </a:p>
          <a:p>
            <a:endParaRPr lang="en-US" sz="2000"/>
          </a:p>
          <a:p>
            <a:endParaRPr lang="en-US" sz="2000"/>
          </a:p>
          <a:p>
            <a:endParaRPr lang="en-US" sz="2000"/>
          </a:p>
        </p:txBody>
      </p:sp>
    </p:spTree>
    <p:extLst>
      <p:ext uri="{BB962C8B-B14F-4D97-AF65-F5344CB8AC3E}">
        <p14:creationId xmlns:p14="http://schemas.microsoft.com/office/powerpoint/2010/main" val="5104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C047-37E4-211E-73A0-2C94CDDFD9A4}"/>
              </a:ext>
            </a:extLst>
          </p:cNvPr>
          <p:cNvSpPr>
            <a:spLocks noGrp="1"/>
          </p:cNvSpPr>
          <p:nvPr>
            <p:ph type="title"/>
          </p:nvPr>
        </p:nvSpPr>
        <p:spPr/>
        <p:txBody>
          <a:bodyPr/>
          <a:lstStyle/>
          <a:p>
            <a:r>
              <a:rPr lang="en-US"/>
              <a:t>Thank You</a:t>
            </a:r>
          </a:p>
        </p:txBody>
      </p:sp>
      <p:graphicFrame>
        <p:nvGraphicFramePr>
          <p:cNvPr id="4" name="Content Placeholder 3">
            <a:extLst>
              <a:ext uri="{FF2B5EF4-FFF2-40B4-BE49-F238E27FC236}">
                <a16:creationId xmlns:a16="http://schemas.microsoft.com/office/drawing/2014/main" id="{C8C68F9A-495F-A1D5-9B06-FD152AB662E5}"/>
              </a:ext>
            </a:extLst>
          </p:cNvPr>
          <p:cNvGraphicFramePr>
            <a:graphicFrameLocks noGrp="1"/>
          </p:cNvGraphicFramePr>
          <p:nvPr>
            <p:ph idx="1"/>
          </p:nvPr>
        </p:nvGraphicFramePr>
        <p:xfrm>
          <a:off x="838200" y="1998980"/>
          <a:ext cx="6733032" cy="28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DE4B90A-3261-0B59-2AF0-3F8A0FCCDDF6}"/>
              </a:ext>
            </a:extLst>
          </p:cNvPr>
          <p:cNvPicPr>
            <a:picLocks noChangeAspect="1"/>
          </p:cNvPicPr>
          <p:nvPr/>
        </p:nvPicPr>
        <p:blipFill>
          <a:blip r:embed="rId7"/>
          <a:srcRect l="2344" t="10400" b="11066"/>
          <a:stretch>
            <a:fillRect/>
          </a:stretch>
        </p:blipFill>
        <p:spPr>
          <a:xfrm>
            <a:off x="7571232" y="1998980"/>
            <a:ext cx="341365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55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331A6-32F3-71A6-61D7-D2A6405CF34D}"/>
              </a:ext>
            </a:extLst>
          </p:cNvPr>
          <p:cNvSpPr>
            <a:spLocks noGrp="1"/>
          </p:cNvSpPr>
          <p:nvPr>
            <p:ph type="ctrTitle"/>
          </p:nvPr>
        </p:nvSpPr>
        <p:spPr>
          <a:xfrm>
            <a:off x="1680672" y="2849310"/>
            <a:ext cx="9144000" cy="1160526"/>
          </a:xfrm>
        </p:spPr>
        <p:txBody>
          <a:bodyPr>
            <a:noAutofit/>
          </a:bodyPr>
          <a:lstStyle/>
          <a:p>
            <a:r>
              <a:rPr lang="en-US">
                <a:latin typeface="Arial"/>
                <a:cs typeface="Arial"/>
              </a:rPr>
              <a:t>Building Bridges Across Laboratory Community</a:t>
            </a:r>
            <a:endParaRPr lang="en-US"/>
          </a:p>
        </p:txBody>
      </p:sp>
      <p:sp>
        <p:nvSpPr>
          <p:cNvPr id="5" name="Subtitle 4">
            <a:extLst>
              <a:ext uri="{FF2B5EF4-FFF2-40B4-BE49-F238E27FC236}">
                <a16:creationId xmlns:a16="http://schemas.microsoft.com/office/drawing/2014/main" id="{7FF9F9A4-5737-4C0B-EDFF-3244F9945457}"/>
              </a:ext>
            </a:extLst>
          </p:cNvPr>
          <p:cNvSpPr>
            <a:spLocks noGrp="1"/>
          </p:cNvSpPr>
          <p:nvPr>
            <p:ph type="subTitle" idx="1"/>
          </p:nvPr>
        </p:nvSpPr>
        <p:spPr>
          <a:xfrm>
            <a:off x="1680673" y="3856710"/>
            <a:ext cx="9144000" cy="1937766"/>
          </a:xfrm>
        </p:spPr>
        <p:txBody>
          <a:bodyPr/>
          <a:lstStyle/>
          <a:p>
            <a:r>
              <a:rPr lang="en-US">
                <a:latin typeface="Arial"/>
                <a:cs typeface="Arial"/>
              </a:rPr>
              <a:t>April 22, 2026 </a:t>
            </a:r>
            <a:endParaRPr lang="en-US"/>
          </a:p>
        </p:txBody>
      </p:sp>
    </p:spTree>
    <p:extLst>
      <p:ext uri="{BB962C8B-B14F-4D97-AF65-F5344CB8AC3E}">
        <p14:creationId xmlns:p14="http://schemas.microsoft.com/office/powerpoint/2010/main" val="26026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04CF-DCE3-8FBC-560C-D172B69E2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161C3-9562-FD40-D690-EBDB0A2EF54D}"/>
              </a:ext>
            </a:extLst>
          </p:cNvPr>
          <p:cNvSpPr>
            <a:spLocks noGrp="1"/>
          </p:cNvSpPr>
          <p:nvPr>
            <p:ph type="ctrTitle"/>
          </p:nvPr>
        </p:nvSpPr>
        <p:spPr/>
        <p:txBody>
          <a:bodyPr/>
          <a:lstStyle/>
          <a:p>
            <a:r>
              <a:rPr lang="en-US"/>
              <a:t>Professional Identity: Cytology</a:t>
            </a:r>
          </a:p>
        </p:txBody>
      </p:sp>
      <p:sp>
        <p:nvSpPr>
          <p:cNvPr id="3" name="Subtitle 2">
            <a:extLst>
              <a:ext uri="{FF2B5EF4-FFF2-40B4-BE49-F238E27FC236}">
                <a16:creationId xmlns:a16="http://schemas.microsoft.com/office/drawing/2014/main" id="{0AD8870A-BF7A-648F-5AC5-55D328EE824D}"/>
              </a:ext>
            </a:extLst>
          </p:cNvPr>
          <p:cNvSpPr>
            <a:spLocks noGrp="1"/>
          </p:cNvSpPr>
          <p:nvPr>
            <p:ph type="subTitle" idx="1"/>
          </p:nvPr>
        </p:nvSpPr>
        <p:spPr>
          <a:xfrm>
            <a:off x="163919" y="5730239"/>
            <a:ext cx="9144000" cy="995680"/>
          </a:xfrm>
        </p:spPr>
        <p:txBody>
          <a:bodyPr>
            <a:normAutofit/>
          </a:bodyPr>
          <a:lstStyle/>
          <a:p>
            <a:pPr lvl="1" algn="l"/>
            <a:r>
              <a:rPr lang="en-US" sz="2800" b="1">
                <a:latin typeface="Arial"/>
                <a:cs typeface="Arial"/>
              </a:rPr>
              <a:t>Catherine Bammert, PhD, CT(ASCP)MB</a:t>
            </a:r>
            <a:r>
              <a:rPr lang="en-US" sz="2800" b="1" baseline="30000">
                <a:latin typeface="Arial"/>
                <a:cs typeface="Arial"/>
              </a:rPr>
              <a:t>CM</a:t>
            </a:r>
            <a:r>
              <a:rPr lang="en-US" sz="2800" b="1">
                <a:latin typeface="Arial"/>
                <a:cs typeface="Arial"/>
              </a:rPr>
              <a:t>, CMIAC</a:t>
            </a:r>
            <a:endParaRPr lang="en-US" sz="2800"/>
          </a:p>
        </p:txBody>
      </p:sp>
      <p:sp>
        <p:nvSpPr>
          <p:cNvPr id="4" name="AutoShape 4">
            <a:extLst>
              <a:ext uri="{FF2B5EF4-FFF2-40B4-BE49-F238E27FC236}">
                <a16:creationId xmlns:a16="http://schemas.microsoft.com/office/drawing/2014/main" id="{F67FC2E0-6DAE-AC91-6E02-29525D1086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EFDD44B-608E-B01C-D410-8B5065B3B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330" y="1570353"/>
            <a:ext cx="2264166" cy="3345194"/>
          </a:xfrm>
          <a:prstGeom prst="rect">
            <a:avLst/>
          </a:prstGeom>
        </p:spPr>
      </p:pic>
    </p:spTree>
    <p:extLst>
      <p:ext uri="{BB962C8B-B14F-4D97-AF65-F5344CB8AC3E}">
        <p14:creationId xmlns:p14="http://schemas.microsoft.com/office/powerpoint/2010/main" val="14521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C081-BCBD-FD48-5A6A-F154492E67D0}"/>
              </a:ext>
            </a:extLst>
          </p:cNvPr>
          <p:cNvSpPr>
            <a:spLocks noGrp="1"/>
          </p:cNvSpPr>
          <p:nvPr>
            <p:ph type="title"/>
          </p:nvPr>
        </p:nvSpPr>
        <p:spPr>
          <a:xfrm>
            <a:off x="176276" y="3001113"/>
            <a:ext cx="3033464" cy="1325563"/>
          </a:xfrm>
        </p:spPr>
        <p:txBody>
          <a:bodyPr/>
          <a:lstStyle/>
          <a:p>
            <a:r>
              <a:rPr lang="en-US"/>
              <a:t>Professional Identity: </a:t>
            </a:r>
          </a:p>
        </p:txBody>
      </p:sp>
      <p:sp>
        <p:nvSpPr>
          <p:cNvPr id="3" name="Content Placeholder 2">
            <a:extLst>
              <a:ext uri="{FF2B5EF4-FFF2-40B4-BE49-F238E27FC236}">
                <a16:creationId xmlns:a16="http://schemas.microsoft.com/office/drawing/2014/main" id="{7E5C8584-77C2-389A-58F4-205E25595E76}"/>
              </a:ext>
            </a:extLst>
          </p:cNvPr>
          <p:cNvSpPr>
            <a:spLocks noGrp="1"/>
          </p:cNvSpPr>
          <p:nvPr>
            <p:ph idx="1"/>
          </p:nvPr>
        </p:nvSpPr>
        <p:spPr>
          <a:xfrm>
            <a:off x="3555198" y="886326"/>
            <a:ext cx="7572067" cy="5971674"/>
          </a:xfrm>
        </p:spPr>
        <p:txBody>
          <a:bodyPr>
            <a:normAutofit fontScale="92500" lnSpcReduction="10000"/>
          </a:bodyPr>
          <a:lstStyle/>
          <a:p>
            <a:pPr>
              <a:lnSpc>
                <a:spcPct val="110000"/>
              </a:lnSpc>
              <a:spcBef>
                <a:spcPts val="0"/>
              </a:spcBef>
            </a:pPr>
            <a:r>
              <a:rPr lang="en-US" sz="2500"/>
              <a:t>Definition: </a:t>
            </a:r>
            <a:r>
              <a:rPr lang="en-US" sz="2500">
                <a:solidFill>
                  <a:schemeClr val="tx1"/>
                </a:solidFill>
              </a:rPr>
              <a:t>how professionals perceive their role, responsibilities, and value</a:t>
            </a:r>
            <a:endParaRPr lang="en-US" sz="2500"/>
          </a:p>
          <a:p>
            <a:pPr>
              <a:lnSpc>
                <a:spcPct val="110000"/>
              </a:lnSpc>
              <a:spcBef>
                <a:spcPts val="0"/>
              </a:spcBef>
            </a:pPr>
            <a:endParaRPr lang="en-US" sz="2500"/>
          </a:p>
          <a:p>
            <a:pPr>
              <a:lnSpc>
                <a:spcPct val="110000"/>
              </a:lnSpc>
              <a:spcBef>
                <a:spcPts val="0"/>
              </a:spcBef>
            </a:pPr>
            <a:r>
              <a:rPr lang="en-US" sz="2500"/>
              <a:t>Shaped by the professions: </a:t>
            </a:r>
          </a:p>
          <a:p>
            <a:pPr lvl="1">
              <a:lnSpc>
                <a:spcPct val="110000"/>
              </a:lnSpc>
              <a:spcBef>
                <a:spcPts val="0"/>
              </a:spcBef>
            </a:pPr>
            <a:r>
              <a:rPr lang="en-US" sz="2500">
                <a:solidFill>
                  <a:schemeClr val="tx1"/>
                </a:solidFill>
              </a:rPr>
              <a:t>education, professional governance, organizational culture, expertise, and impact on patient care.</a:t>
            </a:r>
          </a:p>
          <a:p>
            <a:pPr>
              <a:lnSpc>
                <a:spcPct val="110000"/>
              </a:lnSpc>
              <a:spcBef>
                <a:spcPts val="0"/>
              </a:spcBef>
            </a:pPr>
            <a:endParaRPr lang="en-US" sz="2500"/>
          </a:p>
          <a:p>
            <a:pPr>
              <a:lnSpc>
                <a:spcPct val="110000"/>
              </a:lnSpc>
              <a:spcBef>
                <a:spcPts val="0"/>
              </a:spcBef>
            </a:pPr>
            <a:r>
              <a:rPr lang="en-US" sz="2500"/>
              <a:t>Dynamic</a:t>
            </a:r>
          </a:p>
          <a:p>
            <a:pPr lvl="1">
              <a:lnSpc>
                <a:spcPct val="110000"/>
              </a:lnSpc>
              <a:spcBef>
                <a:spcPts val="0"/>
              </a:spcBef>
            </a:pPr>
            <a:r>
              <a:rPr lang="en-US" sz="2500"/>
              <a:t>evolves over time</a:t>
            </a:r>
          </a:p>
          <a:p>
            <a:pPr>
              <a:lnSpc>
                <a:spcPct val="110000"/>
              </a:lnSpc>
              <a:spcBef>
                <a:spcPts val="0"/>
              </a:spcBef>
            </a:pPr>
            <a:endParaRPr lang="en-US" sz="2500"/>
          </a:p>
          <a:p>
            <a:pPr>
              <a:lnSpc>
                <a:spcPct val="110000"/>
              </a:lnSpc>
              <a:spcBef>
                <a:spcPts val="0"/>
              </a:spcBef>
            </a:pPr>
            <a:r>
              <a:rPr lang="en-US" sz="2500"/>
              <a:t>Important because it </a:t>
            </a:r>
            <a:r>
              <a:rPr lang="en-US" sz="2500">
                <a:solidFill>
                  <a:schemeClr val="tx1"/>
                </a:solidFill>
              </a:rPr>
              <a:t>strengthens clarity of role, guides practice, supports patient care, and reinforces the value of a profession within the broader healthcare system.</a:t>
            </a:r>
          </a:p>
          <a:p>
            <a:pPr>
              <a:lnSpc>
                <a:spcPct val="110000"/>
              </a:lnSpc>
              <a:spcBef>
                <a:spcPts val="0"/>
              </a:spcBef>
            </a:pPr>
            <a:endParaRPr lang="en-US"/>
          </a:p>
          <a:p>
            <a:endParaRPr lang="en-US"/>
          </a:p>
          <a:p>
            <a:pPr lvl="1"/>
            <a:endParaRPr lang="en-US"/>
          </a:p>
        </p:txBody>
      </p:sp>
      <p:pic>
        <p:nvPicPr>
          <p:cNvPr id="4" name="Picture 3">
            <a:extLst>
              <a:ext uri="{FF2B5EF4-FFF2-40B4-BE49-F238E27FC236}">
                <a16:creationId xmlns:a16="http://schemas.microsoft.com/office/drawing/2014/main" id="{8EE662FF-C106-BAFC-C506-1C1954D4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06" y="512927"/>
            <a:ext cx="2479805" cy="1747673"/>
          </a:xfrm>
          <a:prstGeom prst="rect">
            <a:avLst/>
          </a:prstGeom>
          <a:ln>
            <a:solidFill>
              <a:schemeClr val="bg1"/>
            </a:solidFill>
          </a:ln>
        </p:spPr>
      </p:pic>
    </p:spTree>
    <p:extLst>
      <p:ext uri="{BB962C8B-B14F-4D97-AF65-F5344CB8AC3E}">
        <p14:creationId xmlns:p14="http://schemas.microsoft.com/office/powerpoint/2010/main" val="224860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9C6D-BB95-3C59-83FB-BB840FB35ED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1B49236-7231-8F11-5F56-33DD09F2ADF6}"/>
              </a:ext>
            </a:extLst>
          </p:cNvPr>
          <p:cNvSpPr>
            <a:spLocks noGrp="1"/>
          </p:cNvSpPr>
          <p:nvPr>
            <p:ph type="title"/>
          </p:nvPr>
        </p:nvSpPr>
        <p:spPr>
          <a:xfrm>
            <a:off x="657726" y="328410"/>
            <a:ext cx="10515600" cy="1325563"/>
          </a:xfrm>
        </p:spPr>
        <p:txBody>
          <a:bodyPr/>
          <a:lstStyle/>
          <a:p>
            <a:r>
              <a:rPr lang="en-US" b="0">
                <a:latin typeface="Segoe UI" panose="020B0502040204020203" pitchFamily="34" charset="0"/>
              </a:rPr>
              <a:t>National Factors Shaping and Elevating Cytology’s Professional Identity: CAAHEP</a:t>
            </a:r>
            <a:br>
              <a:rPr lang="en-US" b="0">
                <a:latin typeface="Segoe UI" panose="020B0502040204020203" pitchFamily="34" charset="0"/>
              </a:rPr>
            </a:br>
            <a:endParaRPr lang="en-US"/>
          </a:p>
        </p:txBody>
      </p:sp>
      <p:sp>
        <p:nvSpPr>
          <p:cNvPr id="4" name="Content Placeholder 3">
            <a:extLst>
              <a:ext uri="{FF2B5EF4-FFF2-40B4-BE49-F238E27FC236}">
                <a16:creationId xmlns:a16="http://schemas.microsoft.com/office/drawing/2014/main" id="{06078833-4758-C527-47F6-7021770905B9}"/>
              </a:ext>
            </a:extLst>
          </p:cNvPr>
          <p:cNvSpPr>
            <a:spLocks noGrp="1"/>
          </p:cNvSpPr>
          <p:nvPr>
            <p:ph idx="1"/>
          </p:nvPr>
        </p:nvSpPr>
        <p:spPr>
          <a:xfrm>
            <a:off x="414969" y="1653973"/>
            <a:ext cx="11362062" cy="4966283"/>
          </a:xfrm>
        </p:spPr>
        <p:txBody>
          <a:bodyPr>
            <a:normAutofit/>
          </a:bodyPr>
          <a:lstStyle/>
          <a:p>
            <a:pPr>
              <a:lnSpc>
                <a:spcPct val="100000"/>
              </a:lnSpc>
              <a:spcBef>
                <a:spcPts val="0"/>
              </a:spcBef>
              <a:spcAft>
                <a:spcPts val="0"/>
              </a:spcAft>
            </a:pPr>
            <a:r>
              <a:rPr lang="en-US" sz="1900"/>
              <a:t>The Commission on Accreditation of Allied Health Education Programs (CAAHEP) </a:t>
            </a:r>
          </a:p>
          <a:p>
            <a:pPr lvl="1">
              <a:lnSpc>
                <a:spcPct val="100000"/>
              </a:lnSpc>
              <a:spcBef>
                <a:spcPts val="0"/>
              </a:spcBef>
              <a:spcAft>
                <a:spcPts val="0"/>
              </a:spcAft>
            </a:pPr>
            <a:r>
              <a:rPr lang="en-US" sz="1900"/>
              <a:t>Accredits all educational cytology programs across the nation</a:t>
            </a:r>
          </a:p>
          <a:p>
            <a:pPr lvl="1">
              <a:lnSpc>
                <a:spcPct val="100000"/>
              </a:lnSpc>
              <a:spcBef>
                <a:spcPts val="0"/>
              </a:spcBef>
              <a:spcAft>
                <a:spcPts val="0"/>
              </a:spcAft>
            </a:pPr>
            <a:r>
              <a:rPr lang="en-US" sz="1900"/>
              <a:t>Issues Standards and Guidelines </a:t>
            </a:r>
          </a:p>
          <a:p>
            <a:pPr lvl="2">
              <a:lnSpc>
                <a:spcPct val="100000"/>
              </a:lnSpc>
              <a:spcBef>
                <a:spcPts val="0"/>
              </a:spcBef>
              <a:spcAft>
                <a:spcPts val="0"/>
              </a:spcAft>
            </a:pPr>
            <a:r>
              <a:rPr lang="en-US" sz="1900"/>
              <a:t>Reflects the needs of the profession, current scope of practice, and expectations of entry-level cytologists in the field.</a:t>
            </a:r>
          </a:p>
          <a:p>
            <a:pPr lvl="2">
              <a:lnSpc>
                <a:spcPct val="100000"/>
              </a:lnSpc>
              <a:spcBef>
                <a:spcPts val="0"/>
              </a:spcBef>
              <a:spcAft>
                <a:spcPts val="0"/>
              </a:spcAft>
            </a:pPr>
            <a:r>
              <a:rPr lang="en-US" sz="1900"/>
              <a:t>Are regularly updated as field evolves</a:t>
            </a:r>
          </a:p>
          <a:p>
            <a:pPr lvl="2">
              <a:lnSpc>
                <a:spcPct val="100000"/>
              </a:lnSpc>
              <a:spcBef>
                <a:spcPts val="0"/>
              </a:spcBef>
              <a:spcAft>
                <a:spcPts val="0"/>
              </a:spcAft>
            </a:pPr>
            <a:endParaRPr lang="en-US" sz="1900"/>
          </a:p>
          <a:p>
            <a:pPr lvl="1">
              <a:lnSpc>
                <a:spcPct val="100000"/>
              </a:lnSpc>
              <a:spcBef>
                <a:spcPts val="0"/>
              </a:spcBef>
              <a:spcAft>
                <a:spcPts val="0"/>
              </a:spcAft>
            </a:pPr>
            <a:r>
              <a:rPr lang="en-US" sz="1900"/>
              <a:t>On Jan.1, 2025, Standards and Guidelines were expanded to also include:</a:t>
            </a:r>
          </a:p>
          <a:p>
            <a:pPr lvl="2">
              <a:lnSpc>
                <a:spcPct val="100000"/>
              </a:lnSpc>
              <a:spcBef>
                <a:spcPts val="0"/>
              </a:spcBef>
              <a:spcAft>
                <a:spcPts val="0"/>
              </a:spcAft>
            </a:pPr>
            <a:r>
              <a:rPr lang="en-US" sz="1900"/>
              <a:t>Small biopsy grossing</a:t>
            </a:r>
          </a:p>
          <a:p>
            <a:pPr lvl="2">
              <a:lnSpc>
                <a:spcPct val="100000"/>
              </a:lnSpc>
              <a:spcBef>
                <a:spcPts val="0"/>
              </a:spcBef>
              <a:spcAft>
                <a:spcPts val="0"/>
              </a:spcAft>
            </a:pPr>
            <a:r>
              <a:rPr lang="en-US" sz="1900"/>
              <a:t>Ancillary testing (e.g. principles, clinical indications, clinical significance, correlation with cytomorphology)</a:t>
            </a:r>
          </a:p>
          <a:p>
            <a:pPr lvl="2">
              <a:lnSpc>
                <a:spcPct val="100000"/>
              </a:lnSpc>
              <a:spcBef>
                <a:spcPts val="0"/>
              </a:spcBef>
              <a:spcAft>
                <a:spcPts val="0"/>
              </a:spcAft>
            </a:pPr>
            <a:r>
              <a:rPr lang="en-US" sz="1900"/>
              <a:t>Digital cytology (</a:t>
            </a:r>
            <a:r>
              <a:rPr lang="en-US" sz="1900" err="1"/>
              <a:t>telecytology</a:t>
            </a:r>
            <a:r>
              <a:rPr lang="en-US" sz="1900"/>
              <a:t> / ROSE)</a:t>
            </a:r>
          </a:p>
          <a:p>
            <a:pPr lvl="2">
              <a:lnSpc>
                <a:spcPct val="100000"/>
              </a:lnSpc>
              <a:spcBef>
                <a:spcPts val="0"/>
              </a:spcBef>
              <a:spcAft>
                <a:spcPts val="0"/>
              </a:spcAft>
            </a:pPr>
            <a:r>
              <a:rPr lang="en-US" sz="1900"/>
              <a:t>Specimen curation (e.g. small sample stewardship, specimen triage, adequacy for downstream testing)</a:t>
            </a:r>
          </a:p>
          <a:p>
            <a:pPr lvl="2">
              <a:lnSpc>
                <a:spcPct val="100000"/>
              </a:lnSpc>
              <a:spcBef>
                <a:spcPts val="0"/>
              </a:spcBef>
              <a:spcAft>
                <a:spcPts val="0"/>
              </a:spcAft>
            </a:pPr>
            <a:r>
              <a:rPr lang="en-US" sz="1900"/>
              <a:t>Communication and teamwork (e.g. healthcare inequities, diversity, equity, inclusion)</a:t>
            </a:r>
          </a:p>
          <a:p>
            <a:endParaRPr lang="en-US" sz="2100"/>
          </a:p>
          <a:p>
            <a:pPr lvl="1"/>
            <a:endParaRPr lang="en-US"/>
          </a:p>
        </p:txBody>
      </p:sp>
    </p:spTree>
    <p:extLst>
      <p:ext uri="{BB962C8B-B14F-4D97-AF65-F5344CB8AC3E}">
        <p14:creationId xmlns:p14="http://schemas.microsoft.com/office/powerpoint/2010/main" val="135803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FDD7-092B-919B-38CE-7D960E0485F6}"/>
              </a:ext>
            </a:extLst>
          </p:cNvPr>
          <p:cNvSpPr>
            <a:spLocks noGrp="1"/>
          </p:cNvSpPr>
          <p:nvPr>
            <p:ph type="title"/>
          </p:nvPr>
        </p:nvSpPr>
        <p:spPr/>
        <p:txBody>
          <a:bodyPr/>
          <a:lstStyle/>
          <a:p>
            <a:r>
              <a:rPr lang="en-US" b="0">
                <a:latin typeface="Segoe UI" panose="020B0502040204020203" pitchFamily="34" charset="0"/>
              </a:rPr>
              <a:t>National Factors Shaping and Elevating Cytology’s Professional Identity: CAAHEP</a:t>
            </a:r>
            <a:endParaRPr lang="en-US"/>
          </a:p>
        </p:txBody>
      </p:sp>
      <p:sp>
        <p:nvSpPr>
          <p:cNvPr id="3" name="Content Placeholder 2">
            <a:extLst>
              <a:ext uri="{FF2B5EF4-FFF2-40B4-BE49-F238E27FC236}">
                <a16:creationId xmlns:a16="http://schemas.microsoft.com/office/drawing/2014/main" id="{8AFAD8D5-19A6-6B7C-2033-E171A3B5D7F0}"/>
              </a:ext>
            </a:extLst>
          </p:cNvPr>
          <p:cNvSpPr>
            <a:spLocks noGrp="1"/>
          </p:cNvSpPr>
          <p:nvPr>
            <p:ph idx="1"/>
          </p:nvPr>
        </p:nvSpPr>
        <p:spPr>
          <a:xfrm>
            <a:off x="673100" y="1714500"/>
            <a:ext cx="10916387" cy="4787900"/>
          </a:xfrm>
        </p:spPr>
        <p:txBody>
          <a:bodyPr>
            <a:normAutofit fontScale="70000" lnSpcReduction="20000"/>
          </a:bodyPr>
          <a:lstStyle/>
          <a:p>
            <a:pPr>
              <a:lnSpc>
                <a:spcPct val="100000"/>
              </a:lnSpc>
            </a:pPr>
            <a:r>
              <a:rPr lang="en-US" sz="2600"/>
              <a:t>Change in degree requirement:</a:t>
            </a:r>
          </a:p>
          <a:p>
            <a:pPr lvl="1">
              <a:lnSpc>
                <a:spcPct val="100000"/>
              </a:lnSpc>
            </a:pPr>
            <a:r>
              <a:rPr lang="en-US" sz="2600"/>
              <a:t>All accredited programs must award a minimum of a Masters degree upon completion by 2030</a:t>
            </a:r>
          </a:p>
          <a:p>
            <a:pPr>
              <a:lnSpc>
                <a:spcPct val="100000"/>
              </a:lnSpc>
            </a:pPr>
            <a:endParaRPr lang="en-US" sz="2600"/>
          </a:p>
          <a:p>
            <a:pPr>
              <a:lnSpc>
                <a:spcPct val="100000"/>
              </a:lnSpc>
            </a:pPr>
            <a:r>
              <a:rPr lang="en-US" sz="2600"/>
              <a:t>Change in professional name to “Cytologist” and “Cytology”</a:t>
            </a:r>
          </a:p>
          <a:p>
            <a:pPr lvl="1">
              <a:lnSpc>
                <a:spcPct val="100000"/>
              </a:lnSpc>
            </a:pPr>
            <a:r>
              <a:rPr lang="en-US" sz="2600"/>
              <a:t>Dropped “technologist” terminology</a:t>
            </a:r>
          </a:p>
          <a:p>
            <a:pPr lvl="1">
              <a:lnSpc>
                <a:spcPct val="100000"/>
              </a:lnSpc>
            </a:pPr>
            <a:endParaRPr lang="en-US" sz="2600"/>
          </a:p>
          <a:p>
            <a:pPr>
              <a:lnSpc>
                <a:spcPct val="100000"/>
              </a:lnSpc>
            </a:pPr>
            <a:r>
              <a:rPr lang="en-US" sz="2600"/>
              <a:t>These changes:</a:t>
            </a:r>
          </a:p>
          <a:p>
            <a:pPr lvl="1">
              <a:lnSpc>
                <a:spcPct val="100000"/>
              </a:lnSpc>
              <a:spcBef>
                <a:spcPts val="0"/>
              </a:spcBef>
              <a:spcAft>
                <a:spcPts val="0"/>
              </a:spcAft>
              <a:buClrTx/>
              <a:buSzTx/>
              <a:defRPr/>
            </a:pPr>
            <a:r>
              <a:rPr lang="en-US" sz="2600">
                <a:solidFill>
                  <a:schemeClr val="tx1"/>
                </a:solidFill>
              </a:rPr>
              <a:t>Reflect the complexity of the scope of practice and the essential contributions cytologists make to healthcare and patient care.</a:t>
            </a:r>
          </a:p>
          <a:p>
            <a:pPr lvl="1">
              <a:lnSpc>
                <a:spcPct val="100000"/>
              </a:lnSpc>
              <a:spcBef>
                <a:spcPts val="0"/>
              </a:spcBef>
              <a:spcAft>
                <a:spcPts val="0"/>
              </a:spcAft>
              <a:buClrTx/>
              <a:buSzTx/>
              <a:defRPr/>
            </a:pPr>
            <a:endParaRPr lang="en-US" sz="2600">
              <a:solidFill>
                <a:schemeClr val="tx1"/>
              </a:solidFill>
            </a:endParaRPr>
          </a:p>
          <a:p>
            <a:pPr lvl="1">
              <a:lnSpc>
                <a:spcPct val="100000"/>
              </a:lnSpc>
            </a:pPr>
            <a:r>
              <a:rPr lang="en-US" sz="2600"/>
              <a:t>Validate and clarify the cytologist’s professional identity within the healthcare ecosystem.</a:t>
            </a:r>
          </a:p>
          <a:p>
            <a:pPr lvl="1">
              <a:lnSpc>
                <a:spcPct val="100000"/>
              </a:lnSpc>
            </a:pPr>
            <a:r>
              <a:rPr lang="en-US" sz="2600">
                <a:solidFill>
                  <a:schemeClr val="tx1"/>
                </a:solidFill>
              </a:rPr>
              <a:t>Increase the visibility of the entire medical laboratory sciences workforce which may help alleviate staffing shortages.</a:t>
            </a:r>
          </a:p>
          <a:p>
            <a:pPr lvl="1">
              <a:lnSpc>
                <a:spcPct val="100000"/>
              </a:lnSpc>
            </a:pPr>
            <a:endParaRPr lang="en-US" sz="2400"/>
          </a:p>
          <a:p>
            <a:pPr lvl="1">
              <a:lnSpc>
                <a:spcPct val="100000"/>
              </a:lnSpc>
            </a:pPr>
            <a:endParaRPr lang="en-US" sz="2400"/>
          </a:p>
          <a:p>
            <a:pPr>
              <a:lnSpc>
                <a:spcPct val="100000"/>
              </a:lnSpc>
            </a:pPr>
            <a:endParaRPr lang="en-US" sz="2500"/>
          </a:p>
          <a:p>
            <a:pPr lvl="1">
              <a:lnSpc>
                <a:spcPct val="100000"/>
              </a:lnSpc>
            </a:pPr>
            <a:endParaRPr lang="en-US" sz="2200"/>
          </a:p>
          <a:p>
            <a:endParaRPr lang="en-US"/>
          </a:p>
        </p:txBody>
      </p:sp>
    </p:spTree>
    <p:extLst>
      <p:ext uri="{BB962C8B-B14F-4D97-AF65-F5344CB8AC3E}">
        <p14:creationId xmlns:p14="http://schemas.microsoft.com/office/powerpoint/2010/main" val="34840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3821-C5AE-ED72-8F6D-614D29BB2D01}"/>
              </a:ext>
            </a:extLst>
          </p:cNvPr>
          <p:cNvSpPr>
            <a:spLocks noGrp="1"/>
          </p:cNvSpPr>
          <p:nvPr>
            <p:ph type="title"/>
          </p:nvPr>
        </p:nvSpPr>
        <p:spPr>
          <a:xfrm>
            <a:off x="466946" y="257886"/>
            <a:ext cx="6671813" cy="1167046"/>
          </a:xfrm>
        </p:spPr>
        <p:txBody>
          <a:bodyPr>
            <a:normAutofit/>
          </a:bodyPr>
          <a:lstStyle/>
          <a:p>
            <a:r>
              <a:rPr lang="en-US" b="0">
                <a:latin typeface="Segoe UI" panose="020B0502040204020203" pitchFamily="34" charset="0"/>
              </a:rPr>
              <a:t>Shaping the Cytologist’s Professional Identity through Academic Experiences</a:t>
            </a:r>
            <a:endParaRPr lang="en-US"/>
          </a:p>
        </p:txBody>
      </p:sp>
      <p:sp>
        <p:nvSpPr>
          <p:cNvPr id="3" name="Content Placeholder 2">
            <a:extLst>
              <a:ext uri="{FF2B5EF4-FFF2-40B4-BE49-F238E27FC236}">
                <a16:creationId xmlns:a16="http://schemas.microsoft.com/office/drawing/2014/main" id="{19F61163-17D9-D745-A444-FC85C052A9A3}"/>
              </a:ext>
            </a:extLst>
          </p:cNvPr>
          <p:cNvSpPr>
            <a:spLocks noGrp="1"/>
          </p:cNvSpPr>
          <p:nvPr>
            <p:ph idx="1"/>
          </p:nvPr>
        </p:nvSpPr>
        <p:spPr>
          <a:xfrm>
            <a:off x="193584" y="1610627"/>
            <a:ext cx="7181773" cy="4917295"/>
          </a:xfrm>
        </p:spPr>
        <p:txBody>
          <a:bodyPr>
            <a:normAutofit lnSpcReduction="10000"/>
          </a:bodyPr>
          <a:lstStyle/>
          <a:p>
            <a:pPr>
              <a:lnSpc>
                <a:spcPct val="100000"/>
              </a:lnSpc>
              <a:spcBef>
                <a:spcPts val="0"/>
              </a:spcBef>
              <a:spcAft>
                <a:spcPts val="0"/>
              </a:spcAft>
              <a:buClrTx/>
              <a:buSzTx/>
              <a:defRPr/>
            </a:pPr>
            <a:r>
              <a:rPr lang="en-US" sz="1800">
                <a:solidFill>
                  <a:schemeClr val="tx1"/>
                </a:solidFill>
              </a:rPr>
              <a:t>Academic experiences play a key role in shaping professional identity.</a:t>
            </a:r>
          </a:p>
          <a:p>
            <a:pPr>
              <a:lnSpc>
                <a:spcPct val="100000"/>
              </a:lnSpc>
              <a:spcBef>
                <a:spcPts val="0"/>
              </a:spcBef>
              <a:spcAft>
                <a:spcPts val="0"/>
              </a:spcAft>
              <a:buClrTx/>
              <a:buSzTx/>
              <a:defRPr/>
            </a:pPr>
            <a:endParaRPr lang="en-US" sz="1200">
              <a:solidFill>
                <a:schemeClr val="tx1"/>
              </a:solidFill>
            </a:endParaRPr>
          </a:p>
          <a:p>
            <a:pPr>
              <a:lnSpc>
                <a:spcPct val="100000"/>
              </a:lnSpc>
              <a:spcBef>
                <a:spcPts val="0"/>
              </a:spcBef>
              <a:spcAft>
                <a:spcPts val="0"/>
              </a:spcAft>
              <a:buClrTx/>
              <a:buSzTx/>
              <a:defRPr/>
            </a:pPr>
            <a:r>
              <a:rPr lang="en-US" sz="1800">
                <a:solidFill>
                  <a:schemeClr val="tx1"/>
                </a:solidFill>
              </a:rPr>
              <a:t>How?</a:t>
            </a:r>
          </a:p>
          <a:p>
            <a:pPr lvl="1">
              <a:lnSpc>
                <a:spcPct val="100000"/>
              </a:lnSpc>
              <a:spcBef>
                <a:spcPts val="0"/>
              </a:spcBef>
              <a:spcAft>
                <a:spcPts val="0"/>
              </a:spcAft>
              <a:buClrTx/>
              <a:buSzTx/>
              <a:defRPr/>
            </a:pPr>
            <a:r>
              <a:rPr lang="en-US" sz="1800">
                <a:solidFill>
                  <a:schemeClr val="tx1"/>
                </a:solidFill>
              </a:rPr>
              <a:t>Model the cytologist’s clinical role, scope of practice, and responsibilities </a:t>
            </a:r>
          </a:p>
          <a:p>
            <a:pPr lvl="2">
              <a:lnSpc>
                <a:spcPct val="100000"/>
              </a:lnSpc>
              <a:spcBef>
                <a:spcPts val="0"/>
              </a:spcBef>
              <a:spcAft>
                <a:spcPts val="0"/>
              </a:spcAft>
              <a:buClrTx/>
              <a:buSzTx/>
              <a:defRPr/>
            </a:pPr>
            <a:r>
              <a:rPr lang="en-US">
                <a:solidFill>
                  <a:schemeClr val="tx1"/>
                </a:solidFill>
              </a:rPr>
              <a:t>Hands-on training using industry‑standard and emerging clinically relevant instruments</a:t>
            </a:r>
          </a:p>
          <a:p>
            <a:pPr lvl="2">
              <a:lnSpc>
                <a:spcPct val="100000"/>
              </a:lnSpc>
              <a:spcBef>
                <a:spcPts val="0"/>
              </a:spcBef>
              <a:spcAft>
                <a:spcPts val="0"/>
              </a:spcAft>
              <a:buClrTx/>
              <a:buSzTx/>
              <a:defRPr/>
            </a:pPr>
            <a:r>
              <a:rPr lang="en-US">
                <a:solidFill>
                  <a:schemeClr val="tx1"/>
                </a:solidFill>
              </a:rPr>
              <a:t>Replicate authentic workplace conditions</a:t>
            </a:r>
          </a:p>
          <a:p>
            <a:pPr lvl="2">
              <a:lnSpc>
                <a:spcPct val="100000"/>
              </a:lnSpc>
              <a:spcBef>
                <a:spcPts val="0"/>
              </a:spcBef>
              <a:spcAft>
                <a:spcPts val="0"/>
              </a:spcAft>
              <a:buClrTx/>
              <a:buSzTx/>
              <a:defRPr/>
            </a:pPr>
            <a:r>
              <a:rPr lang="en-US">
                <a:solidFill>
                  <a:schemeClr val="tx1"/>
                </a:solidFill>
              </a:rPr>
              <a:t>Leverage interdisciplinary simulation activities</a:t>
            </a:r>
          </a:p>
          <a:p>
            <a:pPr lvl="2">
              <a:lnSpc>
                <a:spcPct val="100000"/>
              </a:lnSpc>
              <a:spcBef>
                <a:spcPts val="0"/>
              </a:spcBef>
              <a:spcAft>
                <a:spcPts val="0"/>
              </a:spcAft>
              <a:buClrTx/>
              <a:buSzTx/>
              <a:defRPr/>
            </a:pPr>
            <a:r>
              <a:rPr lang="en-US">
                <a:solidFill>
                  <a:schemeClr val="tx1"/>
                </a:solidFill>
              </a:rPr>
              <a:t>Cultivate “patient centered” culture</a:t>
            </a:r>
          </a:p>
          <a:p>
            <a:pPr lvl="2">
              <a:lnSpc>
                <a:spcPct val="100000"/>
              </a:lnSpc>
              <a:spcBef>
                <a:spcPts val="0"/>
              </a:spcBef>
              <a:spcAft>
                <a:spcPts val="0"/>
              </a:spcAft>
              <a:buClrTx/>
              <a:buSzTx/>
              <a:defRPr/>
            </a:pPr>
            <a:endParaRPr lang="en-US" sz="1200">
              <a:solidFill>
                <a:schemeClr val="tx1"/>
              </a:solidFill>
            </a:endParaRPr>
          </a:p>
          <a:p>
            <a:pPr>
              <a:lnSpc>
                <a:spcPct val="100000"/>
              </a:lnSpc>
              <a:spcBef>
                <a:spcPts val="0"/>
              </a:spcBef>
              <a:spcAft>
                <a:spcPts val="0"/>
              </a:spcAft>
              <a:buClrTx/>
              <a:buSzTx/>
              <a:defRPr/>
            </a:pPr>
            <a:r>
              <a:rPr lang="en-US" sz="1800">
                <a:solidFill>
                  <a:schemeClr val="tx1"/>
                </a:solidFill>
              </a:rPr>
              <a:t>Outcomes</a:t>
            </a:r>
          </a:p>
          <a:p>
            <a:pPr lvl="1">
              <a:lnSpc>
                <a:spcPct val="100000"/>
              </a:lnSpc>
              <a:spcBef>
                <a:spcPts val="0"/>
              </a:spcBef>
              <a:spcAft>
                <a:spcPts val="0"/>
              </a:spcAft>
              <a:buClrTx/>
              <a:buSzTx/>
              <a:defRPr/>
            </a:pPr>
            <a:r>
              <a:rPr lang="en-US" sz="1800">
                <a:solidFill>
                  <a:schemeClr val="tx1"/>
                </a:solidFill>
              </a:rPr>
              <a:t>Mastery of entry‑level competencies while reinforcing professional standards, ethical practice, and quality expectations</a:t>
            </a:r>
          </a:p>
          <a:p>
            <a:pPr lvl="1">
              <a:lnSpc>
                <a:spcPct val="100000"/>
              </a:lnSpc>
              <a:spcBef>
                <a:spcPts val="0"/>
              </a:spcBef>
              <a:spcAft>
                <a:spcPts val="0"/>
              </a:spcAft>
              <a:buClrTx/>
              <a:buSzTx/>
              <a:defRPr/>
            </a:pPr>
            <a:endParaRPr lang="en-US" sz="1400">
              <a:solidFill>
                <a:schemeClr val="tx1"/>
              </a:solidFill>
            </a:endParaRPr>
          </a:p>
          <a:p>
            <a:pPr lvl="1">
              <a:lnSpc>
                <a:spcPct val="100000"/>
              </a:lnSpc>
              <a:spcBef>
                <a:spcPts val="0"/>
              </a:spcBef>
              <a:spcAft>
                <a:spcPts val="0"/>
              </a:spcAft>
              <a:buClrTx/>
              <a:buSzTx/>
              <a:defRPr/>
            </a:pPr>
            <a:r>
              <a:rPr lang="en-US" sz="1800">
                <a:solidFill>
                  <a:schemeClr val="tx1"/>
                </a:solidFill>
              </a:rPr>
              <a:t>Cultivate confidence as individuals take ownership of their role as cytologists</a:t>
            </a:r>
          </a:p>
          <a:p>
            <a:pPr lvl="1">
              <a:lnSpc>
                <a:spcPct val="100000"/>
              </a:lnSpc>
              <a:spcBef>
                <a:spcPts val="0"/>
              </a:spcBef>
              <a:spcAft>
                <a:spcPts val="0"/>
              </a:spcAft>
              <a:buClrTx/>
              <a:buSzTx/>
              <a:defRPr/>
            </a:pPr>
            <a:endParaRPr lang="en-US" sz="2400">
              <a:solidFill>
                <a:schemeClr val="tx1"/>
              </a:solidFill>
            </a:endParaRPr>
          </a:p>
          <a:p>
            <a:pPr lvl="1">
              <a:lnSpc>
                <a:spcPct val="100000"/>
              </a:lnSpc>
              <a:spcBef>
                <a:spcPts val="0"/>
              </a:spcBef>
              <a:spcAft>
                <a:spcPts val="0"/>
              </a:spcAft>
              <a:buClrTx/>
              <a:buSzTx/>
              <a:defRPr/>
            </a:pPr>
            <a:endParaRPr lang="en-US" sz="2400">
              <a:solidFill>
                <a:schemeClr val="tx1"/>
              </a:solidFill>
            </a:endParaRPr>
          </a:p>
          <a:p>
            <a:pPr marL="0" indent="0">
              <a:lnSpc>
                <a:spcPct val="100000"/>
              </a:lnSpc>
              <a:spcBef>
                <a:spcPts val="0"/>
              </a:spcBef>
              <a:spcAft>
                <a:spcPts val="0"/>
              </a:spcAft>
              <a:buClrTx/>
              <a:buSzTx/>
              <a:buNone/>
              <a:defRPr/>
            </a:pPr>
            <a:endParaRPr lang="en-US">
              <a:solidFill>
                <a:schemeClr val="tx1"/>
              </a:solidFill>
            </a:endParaRPr>
          </a:p>
          <a:p>
            <a:pPr>
              <a:lnSpc>
                <a:spcPct val="100000"/>
              </a:lnSpc>
              <a:spcBef>
                <a:spcPts val="0"/>
              </a:spcBef>
              <a:spcAft>
                <a:spcPts val="0"/>
              </a:spcAft>
              <a:buClrTx/>
              <a:buSzTx/>
              <a:defRPr/>
            </a:pPr>
            <a:endParaRPr lang="en-US">
              <a:solidFill>
                <a:schemeClr val="tx1"/>
              </a:solidFill>
            </a:endParaRPr>
          </a:p>
          <a:p>
            <a:endParaRPr lang="en-US"/>
          </a:p>
        </p:txBody>
      </p:sp>
      <p:pic>
        <p:nvPicPr>
          <p:cNvPr id="8" name="Picture 7">
            <a:extLst>
              <a:ext uri="{FF2B5EF4-FFF2-40B4-BE49-F238E27FC236}">
                <a16:creationId xmlns:a16="http://schemas.microsoft.com/office/drawing/2014/main" id="{C3A44C08-7046-6475-1228-CBB5319A59D9}"/>
              </a:ext>
            </a:extLst>
          </p:cNvPr>
          <p:cNvPicPr>
            <a:picLocks noChangeAspect="1"/>
          </p:cNvPicPr>
          <p:nvPr/>
        </p:nvPicPr>
        <p:blipFill>
          <a:blip r:embed="rId3" cstate="print">
            <a:extLst>
              <a:ext uri="{28A0092B-C50C-407E-A947-70E740481C1C}">
                <a14:useLocalDpi xmlns:a14="http://schemas.microsoft.com/office/drawing/2010/main" val="0"/>
              </a:ext>
            </a:extLst>
          </a:blip>
          <a:srcRect l="13020" t="27546" r="27916" b="23967"/>
          <a:stretch>
            <a:fillRect/>
          </a:stretch>
        </p:blipFill>
        <p:spPr>
          <a:xfrm>
            <a:off x="7523630" y="0"/>
            <a:ext cx="3656131" cy="1682819"/>
          </a:xfrm>
          <a:prstGeom prst="rect">
            <a:avLst/>
          </a:prstGeom>
        </p:spPr>
      </p:pic>
      <p:pic>
        <p:nvPicPr>
          <p:cNvPr id="10" name="Picture 9">
            <a:extLst>
              <a:ext uri="{FF2B5EF4-FFF2-40B4-BE49-F238E27FC236}">
                <a16:creationId xmlns:a16="http://schemas.microsoft.com/office/drawing/2014/main" id="{CB8CC1A4-6B15-C35C-F2B6-84546B60E8B7}"/>
              </a:ext>
            </a:extLst>
          </p:cNvPr>
          <p:cNvPicPr>
            <a:picLocks noChangeAspect="1"/>
          </p:cNvPicPr>
          <p:nvPr/>
        </p:nvPicPr>
        <p:blipFill>
          <a:blip r:embed="rId4" cstate="print">
            <a:extLst>
              <a:ext uri="{28A0092B-C50C-407E-A947-70E740481C1C}">
                <a14:useLocalDpi xmlns:a14="http://schemas.microsoft.com/office/drawing/2010/main" val="0"/>
              </a:ext>
            </a:extLst>
          </a:blip>
          <a:srcRect l="2737" t="21481"/>
          <a:stretch>
            <a:fillRect/>
          </a:stretch>
        </p:blipFill>
        <p:spPr>
          <a:xfrm>
            <a:off x="9233406" y="4338199"/>
            <a:ext cx="1946355" cy="2362541"/>
          </a:xfrm>
          <a:prstGeom prst="rect">
            <a:avLst/>
          </a:prstGeom>
          <a:ln>
            <a:solidFill>
              <a:schemeClr val="tx1"/>
            </a:solidFill>
          </a:ln>
        </p:spPr>
      </p:pic>
      <p:pic>
        <p:nvPicPr>
          <p:cNvPr id="14" name="Picture 13">
            <a:extLst>
              <a:ext uri="{FF2B5EF4-FFF2-40B4-BE49-F238E27FC236}">
                <a16:creationId xmlns:a16="http://schemas.microsoft.com/office/drawing/2014/main" id="{D8E0877C-EC36-B24F-C97B-FD63E6C61A46}"/>
              </a:ext>
            </a:extLst>
          </p:cNvPr>
          <p:cNvPicPr>
            <a:picLocks noChangeAspect="1"/>
          </p:cNvPicPr>
          <p:nvPr/>
        </p:nvPicPr>
        <p:blipFill>
          <a:blip r:embed="rId5">
            <a:extLst>
              <a:ext uri="{28A0092B-C50C-407E-A947-70E740481C1C}">
                <a14:useLocalDpi xmlns:a14="http://schemas.microsoft.com/office/drawing/2010/main" val="0"/>
              </a:ext>
            </a:extLst>
          </a:blip>
          <a:srcRect t="45185" r="6790" b="28908"/>
          <a:stretch>
            <a:fillRect/>
          </a:stretch>
        </p:blipFill>
        <p:spPr>
          <a:xfrm>
            <a:off x="7523630" y="1682819"/>
            <a:ext cx="3656131" cy="1386901"/>
          </a:xfrm>
          <a:prstGeom prst="rect">
            <a:avLst/>
          </a:prstGeom>
          <a:ln>
            <a:solidFill>
              <a:schemeClr val="tx1"/>
            </a:solidFill>
          </a:ln>
        </p:spPr>
      </p:pic>
      <p:pic>
        <p:nvPicPr>
          <p:cNvPr id="1026" name="Picture 2">
            <a:extLst>
              <a:ext uri="{FF2B5EF4-FFF2-40B4-BE49-F238E27FC236}">
                <a16:creationId xmlns:a16="http://schemas.microsoft.com/office/drawing/2014/main" id="{9224311B-F99C-D509-3EF5-D292893EC6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07" t="35174" r="4887" b="29271"/>
          <a:stretch>
            <a:fillRect/>
          </a:stretch>
        </p:blipFill>
        <p:spPr bwMode="auto">
          <a:xfrm>
            <a:off x="7523630" y="3096165"/>
            <a:ext cx="3656131" cy="12155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9493C90-FB5E-F35D-57E1-9827F4CF23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674" t="46589" r="26215" b="17786"/>
          <a:stretch>
            <a:fillRect/>
          </a:stretch>
        </p:blipFill>
        <p:spPr bwMode="auto">
          <a:xfrm>
            <a:off x="7523630" y="4338200"/>
            <a:ext cx="1796082" cy="2362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0A935-DFB9-8604-983F-41E89B83B46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C0AE6EE-4E56-2617-E265-560C63689B85}"/>
              </a:ext>
            </a:extLst>
          </p:cNvPr>
          <p:cNvSpPr>
            <a:spLocks noGrp="1"/>
          </p:cNvSpPr>
          <p:nvPr>
            <p:ph type="title"/>
          </p:nvPr>
        </p:nvSpPr>
        <p:spPr>
          <a:xfrm>
            <a:off x="838200" y="123873"/>
            <a:ext cx="10515600" cy="1325563"/>
          </a:xfrm>
        </p:spPr>
        <p:txBody>
          <a:bodyPr/>
          <a:lstStyle/>
          <a:p>
            <a:r>
              <a:rPr lang="en-US"/>
              <a:t>Common Misconceptions About Cytology</a:t>
            </a:r>
          </a:p>
        </p:txBody>
      </p:sp>
      <p:sp>
        <p:nvSpPr>
          <p:cNvPr id="10" name="Content Placeholder 2">
            <a:extLst>
              <a:ext uri="{FF2B5EF4-FFF2-40B4-BE49-F238E27FC236}">
                <a16:creationId xmlns:a16="http://schemas.microsoft.com/office/drawing/2014/main" id="{F9978575-FEA3-7940-CA2A-F799B93020A9}"/>
              </a:ext>
            </a:extLst>
          </p:cNvPr>
          <p:cNvSpPr>
            <a:spLocks noGrp="1"/>
          </p:cNvSpPr>
          <p:nvPr>
            <p:ph idx="1"/>
          </p:nvPr>
        </p:nvSpPr>
        <p:spPr>
          <a:xfrm>
            <a:off x="838200" y="1698624"/>
            <a:ext cx="10515600" cy="4537076"/>
          </a:xfrm>
        </p:spPr>
        <p:txBody>
          <a:bodyPr>
            <a:normAutofit fontScale="92500" lnSpcReduction="10000"/>
          </a:bodyPr>
          <a:lstStyle/>
          <a:p>
            <a:r>
              <a:rPr lang="en-US"/>
              <a:t>Only work at the microscope</a:t>
            </a:r>
          </a:p>
          <a:p>
            <a:pPr lvl="1"/>
            <a:r>
              <a:rPr lang="en-US"/>
              <a:t>Cytologists are highly-specialized laboratory scientists who are often cross-trained to perform a variety of interdisciplinary tests:  ROSE / specimen triage, </a:t>
            </a:r>
            <a:r>
              <a:rPr lang="en-US" err="1"/>
              <a:t>cytoprep</a:t>
            </a:r>
            <a:r>
              <a:rPr lang="en-US"/>
              <a:t>, flow cytometry, molecular testing, research, new instrument / test validations, etc.</a:t>
            </a:r>
          </a:p>
          <a:p>
            <a:pPr lvl="1"/>
            <a:endParaRPr lang="en-US"/>
          </a:p>
          <a:p>
            <a:r>
              <a:rPr lang="en-US"/>
              <a:t>Mostly evaluate gynecologic cytology</a:t>
            </a:r>
          </a:p>
          <a:p>
            <a:pPr lvl="1"/>
            <a:r>
              <a:rPr lang="en-US"/>
              <a:t>Cytologists working in full-service hospitals predominately evaluate non-gyn specimens</a:t>
            </a:r>
          </a:p>
          <a:p>
            <a:pPr lvl="1"/>
            <a:endParaRPr lang="en-US"/>
          </a:p>
          <a:p>
            <a:r>
              <a:rPr lang="en-US"/>
              <a:t>Field will be “sunset” by AI</a:t>
            </a:r>
          </a:p>
          <a:p>
            <a:pPr lvl="1"/>
            <a:r>
              <a:rPr lang="en-US"/>
              <a:t>AI improves efficiency and performance, but human expertise remains essential for rendering the final diagnosis</a:t>
            </a:r>
          </a:p>
        </p:txBody>
      </p:sp>
    </p:spTree>
    <p:extLst>
      <p:ext uri="{BB962C8B-B14F-4D97-AF65-F5344CB8AC3E}">
        <p14:creationId xmlns:p14="http://schemas.microsoft.com/office/powerpoint/2010/main" val="20386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C2BAAF-BD41-33C7-0A0C-D56AB90CD950}"/>
              </a:ext>
            </a:extLst>
          </p:cNvPr>
          <p:cNvSpPr>
            <a:spLocks noGrp="1"/>
          </p:cNvSpPr>
          <p:nvPr>
            <p:ph type="title"/>
          </p:nvPr>
        </p:nvSpPr>
        <p:spPr>
          <a:xfrm>
            <a:off x="838200" y="123873"/>
            <a:ext cx="10515600" cy="1325563"/>
          </a:xfrm>
        </p:spPr>
        <p:txBody>
          <a:bodyPr/>
          <a:lstStyle/>
          <a:p>
            <a:r>
              <a:rPr lang="en-US"/>
              <a:t>Advice to Early Career Professionals</a:t>
            </a:r>
          </a:p>
        </p:txBody>
      </p:sp>
      <p:sp>
        <p:nvSpPr>
          <p:cNvPr id="10" name="Content Placeholder 2">
            <a:extLst>
              <a:ext uri="{FF2B5EF4-FFF2-40B4-BE49-F238E27FC236}">
                <a16:creationId xmlns:a16="http://schemas.microsoft.com/office/drawing/2014/main" id="{5F74BBD7-9975-A62C-D680-F58C5B1B6AAE}"/>
              </a:ext>
            </a:extLst>
          </p:cNvPr>
          <p:cNvSpPr>
            <a:spLocks noGrp="1"/>
          </p:cNvSpPr>
          <p:nvPr>
            <p:ph idx="1"/>
          </p:nvPr>
        </p:nvSpPr>
        <p:spPr>
          <a:xfrm>
            <a:off x="1249502" y="1743185"/>
            <a:ext cx="8593666" cy="4363509"/>
          </a:xfrm>
        </p:spPr>
        <p:txBody>
          <a:bodyPr>
            <a:normAutofit fontScale="92500" lnSpcReduction="20000"/>
          </a:bodyPr>
          <a:lstStyle/>
          <a:p>
            <a:r>
              <a:rPr lang="en-US"/>
              <a:t>Say “yes” to opportunities to grow</a:t>
            </a:r>
          </a:p>
          <a:p>
            <a:pPr lvl="1"/>
            <a:r>
              <a:rPr lang="en-US"/>
              <a:t>Examples:  cross-training, leadership, research</a:t>
            </a:r>
          </a:p>
          <a:p>
            <a:pPr lvl="1"/>
            <a:r>
              <a:rPr lang="en-US"/>
              <a:t>Prepares you for expanded roles and new professional adventures</a:t>
            </a:r>
          </a:p>
          <a:p>
            <a:pPr lvl="1"/>
            <a:endParaRPr lang="en-US" sz="1700"/>
          </a:p>
          <a:p>
            <a:r>
              <a:rPr lang="en-US"/>
              <a:t>Remain passionate about your field and life-long learners</a:t>
            </a:r>
          </a:p>
          <a:p>
            <a:pPr lvl="1"/>
            <a:r>
              <a:rPr lang="en-US"/>
              <a:t>Stay abreast of the changes in our field</a:t>
            </a:r>
          </a:p>
          <a:p>
            <a:pPr lvl="1"/>
            <a:r>
              <a:rPr lang="en-US"/>
              <a:t>Participate in upskilling initiatives</a:t>
            </a:r>
          </a:p>
          <a:p>
            <a:pPr lvl="1"/>
            <a:endParaRPr lang="en-US" sz="1700"/>
          </a:p>
          <a:p>
            <a:r>
              <a:rPr lang="en-US"/>
              <a:t>Become active members of professional communities</a:t>
            </a:r>
          </a:p>
          <a:p>
            <a:pPr lvl="1"/>
            <a:r>
              <a:rPr lang="en-US"/>
              <a:t>Learn, network, collaborate, advocate, share your knowledge </a:t>
            </a:r>
          </a:p>
          <a:p>
            <a:endParaRPr lang="en-US"/>
          </a:p>
        </p:txBody>
      </p:sp>
    </p:spTree>
    <p:extLst>
      <p:ext uri="{BB962C8B-B14F-4D97-AF65-F5344CB8AC3E}">
        <p14:creationId xmlns:p14="http://schemas.microsoft.com/office/powerpoint/2010/main" val="42020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A95E9-3597-F39A-C706-704375DA2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1237F-91BE-0C98-773F-D4B1D2B4EE0A}"/>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C3D194C3-050E-684E-CD35-21DB41ED87E5}"/>
              </a:ext>
            </a:extLst>
          </p:cNvPr>
          <p:cNvSpPr>
            <a:spLocks noGrp="1"/>
          </p:cNvSpPr>
          <p:nvPr>
            <p:ph idx="1"/>
          </p:nvPr>
        </p:nvSpPr>
        <p:spPr>
          <a:xfrm>
            <a:off x="3913271" y="696119"/>
            <a:ext cx="7097619" cy="4964112"/>
          </a:xfrm>
        </p:spPr>
        <p:txBody>
          <a:bodyPr/>
          <a:lstStyle/>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54EF0633-CB27-4CA8-F7DC-F7DE205FEE85}"/>
              </a:ext>
            </a:extLst>
          </p:cNvPr>
          <p:cNvSpPr txBox="1"/>
          <p:nvPr/>
        </p:nvSpPr>
        <p:spPr>
          <a:xfrm>
            <a:off x="3913271" y="762129"/>
            <a:ext cx="7293536" cy="4832092"/>
          </a:xfrm>
          <a:prstGeom prst="rect">
            <a:avLst/>
          </a:prstGeom>
          <a:noFill/>
        </p:spPr>
        <p:txBody>
          <a:bodyPr wrap="square">
            <a:spAutoFit/>
          </a:bodyPr>
          <a:lstStyle/>
          <a:p>
            <a:pPr marL="285750" lvl="0" indent="-285750">
              <a:buFont typeface="Arial" panose="020B0604020202020204" pitchFamily="34" charset="0"/>
              <a:buChar char="•"/>
              <a:defRPr/>
            </a:pPr>
            <a:r>
              <a:rPr lang="en-US" sz="2200" b="1"/>
              <a:t>Professional identity formation is central to preparing cytologists for an expanded, mid‑practitioner scope of practice</a:t>
            </a:r>
            <a:r>
              <a:rPr lang="en-US" sz="2200"/>
              <a:t> </a:t>
            </a:r>
          </a:p>
          <a:p>
            <a:pPr marL="285750" lvl="0" indent="-285750">
              <a:buFont typeface="Arial" panose="020B0604020202020204" pitchFamily="34" charset="0"/>
              <a:buChar char="•"/>
              <a:defRPr/>
            </a:pPr>
            <a:endParaRPr lang="en-US" sz="2200" b="1"/>
          </a:p>
          <a:p>
            <a:pPr marL="285750" lvl="0" indent="-285750">
              <a:buFont typeface="Arial" panose="020B0604020202020204" pitchFamily="34" charset="0"/>
              <a:buChar char="•"/>
              <a:defRPr/>
            </a:pPr>
            <a:r>
              <a:rPr lang="en-US" sz="2200" b="1"/>
              <a:t>Academic experiences intentionally shape how learners think, act, and identify as clinical cytology professionals</a:t>
            </a:r>
            <a:r>
              <a:rPr lang="en-US" sz="2200"/>
              <a:t> </a:t>
            </a:r>
          </a:p>
          <a:p>
            <a:pPr marL="285750" lvl="0" indent="-285750">
              <a:buFont typeface="Arial" panose="020B0604020202020204" pitchFamily="34" charset="0"/>
              <a:buChar char="•"/>
              <a:defRPr/>
            </a:pPr>
            <a:endParaRPr lang="en-US" sz="2200" b="1"/>
          </a:p>
          <a:p>
            <a:pPr marL="285750" lvl="0" indent="-285750">
              <a:buFont typeface="Arial" panose="020B0604020202020204" pitchFamily="34" charset="0"/>
              <a:buChar char="•"/>
              <a:defRPr/>
            </a:pPr>
            <a:r>
              <a:rPr lang="en-US" sz="2200" b="1"/>
              <a:t>Aligning education with workforce and laboratory needs reinforces accountability, autonomy, and professional responsibility</a:t>
            </a:r>
            <a:r>
              <a:rPr lang="en-US" sz="2200"/>
              <a:t> </a:t>
            </a:r>
          </a:p>
          <a:p>
            <a:pPr marL="285750" lvl="0" indent="-285750">
              <a:buFont typeface="Arial" panose="020B0604020202020204" pitchFamily="34" charset="0"/>
              <a:buChar char="•"/>
              <a:defRPr/>
            </a:pPr>
            <a:endParaRPr lang="en-US" sz="2200" b="1"/>
          </a:p>
          <a:p>
            <a:pPr marL="285750" lvl="0" indent="-285750">
              <a:buFont typeface="Arial" panose="020B0604020202020204" pitchFamily="34" charset="0"/>
              <a:buChar char="•"/>
              <a:defRPr/>
            </a:pPr>
            <a:r>
              <a:rPr lang="en-US" sz="2200" b="1"/>
              <a:t>This model supports professional growth across laboratory disciplines, setting a framework for broader role recognition and advancement</a:t>
            </a:r>
            <a:endParaRPr lang="en-US" sz="2200"/>
          </a:p>
        </p:txBody>
      </p:sp>
    </p:spTree>
    <p:extLst>
      <p:ext uri="{BB962C8B-B14F-4D97-AF65-F5344CB8AC3E}">
        <p14:creationId xmlns:p14="http://schemas.microsoft.com/office/powerpoint/2010/main" val="232540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B713-3AE5-6BD8-0186-EC24C0E27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A460F-BC36-AEA5-A956-D330DAEB6CC2}"/>
              </a:ext>
            </a:extLst>
          </p:cNvPr>
          <p:cNvSpPr>
            <a:spLocks noGrp="1"/>
          </p:cNvSpPr>
          <p:nvPr>
            <p:ph type="ctrTitle"/>
          </p:nvPr>
        </p:nvSpPr>
        <p:spPr>
          <a:xfrm>
            <a:off x="775386" y="1950718"/>
            <a:ext cx="6805628" cy="3332481"/>
          </a:xfrm>
        </p:spPr>
        <p:txBody>
          <a:bodyPr/>
          <a:lstStyle/>
          <a:p>
            <a:r>
              <a:rPr lang="en-US" dirty="0"/>
              <a:t>Professional Identity: Histotechnology</a:t>
            </a:r>
          </a:p>
        </p:txBody>
      </p:sp>
      <p:sp>
        <p:nvSpPr>
          <p:cNvPr id="3" name="Subtitle 2">
            <a:extLst>
              <a:ext uri="{FF2B5EF4-FFF2-40B4-BE49-F238E27FC236}">
                <a16:creationId xmlns:a16="http://schemas.microsoft.com/office/drawing/2014/main" id="{E61F500B-EC6E-7323-C649-56CBFCDC7FC3}"/>
              </a:ext>
            </a:extLst>
          </p:cNvPr>
          <p:cNvSpPr>
            <a:spLocks noGrp="1"/>
          </p:cNvSpPr>
          <p:nvPr>
            <p:ph type="subTitle" idx="1"/>
          </p:nvPr>
        </p:nvSpPr>
        <p:spPr>
          <a:xfrm>
            <a:off x="163919" y="5730239"/>
            <a:ext cx="9144000" cy="995680"/>
          </a:xfrm>
        </p:spPr>
        <p:txBody>
          <a:bodyPr>
            <a:normAutofit/>
          </a:bodyPr>
          <a:lstStyle/>
          <a:p>
            <a:pPr lvl="1" algn="l"/>
            <a:r>
              <a:rPr lang="en-US" sz="2800" b="1">
                <a:latin typeface="Arial"/>
                <a:cs typeface="Arial"/>
              </a:rPr>
              <a:t>Jerry Santiago, PhD, HTL(ASCP)QIHC</a:t>
            </a:r>
            <a:r>
              <a:rPr lang="en-US" sz="2800" b="1" baseline="30000">
                <a:latin typeface="Arial"/>
                <a:cs typeface="Arial"/>
              </a:rPr>
              <a:t>CM</a:t>
            </a:r>
            <a:endParaRPr lang="en-US" sz="3200"/>
          </a:p>
        </p:txBody>
      </p:sp>
      <p:sp>
        <p:nvSpPr>
          <p:cNvPr id="4" name="AutoShape 4">
            <a:extLst>
              <a:ext uri="{FF2B5EF4-FFF2-40B4-BE49-F238E27FC236}">
                <a16:creationId xmlns:a16="http://schemas.microsoft.com/office/drawing/2014/main" id="{4874E0B0-02EC-17E6-A0E4-3D79E73055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Placeholder 6">
            <a:extLst>
              <a:ext uri="{FF2B5EF4-FFF2-40B4-BE49-F238E27FC236}">
                <a16:creationId xmlns:a16="http://schemas.microsoft.com/office/drawing/2014/main" id="{301093EF-0955-2F09-C029-8DDA5F1306CA}"/>
              </a:ext>
            </a:extLst>
          </p:cNvPr>
          <p:cNvPicPr>
            <a:picLocks noChangeAspect="1"/>
          </p:cNvPicPr>
          <p:nvPr/>
        </p:nvPicPr>
        <p:blipFill>
          <a:blip r:embed="rId2">
            <a:extLst>
              <a:ext uri="{28A0092B-C50C-407E-A947-70E740481C1C}">
                <a14:useLocalDpi xmlns:a14="http://schemas.microsoft.com/office/drawing/2010/main" val="0"/>
              </a:ext>
            </a:extLst>
          </a:blip>
          <a:srcRect l="12764" r="12764"/>
          <a:stretch/>
        </p:blipFill>
        <p:spPr>
          <a:xfrm>
            <a:off x="7768539" y="0"/>
            <a:ext cx="3648075" cy="6858000"/>
          </a:xfrm>
          <a:prstGeom prst="rect">
            <a:avLst/>
          </a:prstGeom>
        </p:spPr>
      </p:pic>
    </p:spTree>
    <p:extLst>
      <p:ext uri="{BB962C8B-B14F-4D97-AF65-F5344CB8AC3E}">
        <p14:creationId xmlns:p14="http://schemas.microsoft.com/office/powerpoint/2010/main" val="13165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C081-BCBD-FD48-5A6A-F154492E67D0}"/>
              </a:ext>
            </a:extLst>
          </p:cNvPr>
          <p:cNvSpPr>
            <a:spLocks noGrp="1"/>
          </p:cNvSpPr>
          <p:nvPr>
            <p:ph type="title"/>
          </p:nvPr>
        </p:nvSpPr>
        <p:spPr/>
        <p:txBody>
          <a:bodyPr/>
          <a:lstStyle/>
          <a:p>
            <a:pPr algn="ctr"/>
            <a:r>
              <a:rPr lang="en-US" sz="2400"/>
              <a:t>Histotechnology</a:t>
            </a:r>
          </a:p>
        </p:txBody>
      </p:sp>
      <p:sp>
        <p:nvSpPr>
          <p:cNvPr id="10" name="TextBox 9">
            <a:extLst>
              <a:ext uri="{FF2B5EF4-FFF2-40B4-BE49-F238E27FC236}">
                <a16:creationId xmlns:a16="http://schemas.microsoft.com/office/drawing/2014/main" id="{FB7AD185-F9D9-0156-ADCC-42BCCC92FB95}"/>
              </a:ext>
            </a:extLst>
          </p:cNvPr>
          <p:cNvSpPr txBox="1"/>
          <p:nvPr/>
        </p:nvSpPr>
        <p:spPr>
          <a:xfrm>
            <a:off x="3987100" y="3950985"/>
            <a:ext cx="7855494" cy="923330"/>
          </a:xfrm>
          <a:prstGeom prst="rect">
            <a:avLst/>
          </a:prstGeom>
          <a:noFill/>
        </p:spPr>
        <p:txBody>
          <a:bodyPr wrap="square">
            <a:spAutoFit/>
          </a:bodyPr>
          <a:lstStyle/>
          <a:p>
            <a:r>
              <a:rPr lang="en-US" err="1">
                <a:latin typeface="Arial" panose="020B0604020202020204" pitchFamily="34" charset="0"/>
                <a:cs typeface="Arial" panose="020B0604020202020204" pitchFamily="34" charset="0"/>
              </a:rPr>
              <a:t>Histotechnicians</a:t>
            </a:r>
            <a:r>
              <a:rPr lang="en-US">
                <a:latin typeface="Arial" panose="020B0604020202020204" pitchFamily="34" charset="0"/>
                <a:cs typeface="Arial" panose="020B0604020202020204" pitchFamily="34" charset="0"/>
              </a:rPr>
              <a:t> (HT) and Scientists in Histotechnology (HTL) are medical laboratory professionals who </a:t>
            </a:r>
            <a:r>
              <a:rPr lang="en-US" i="1">
                <a:latin typeface="Arial" panose="020B0604020202020204" pitchFamily="34" charset="0"/>
                <a:cs typeface="Arial" panose="020B0604020202020204" pitchFamily="34" charset="0"/>
              </a:rPr>
              <a:t>prepare tissue samples to be analyzed microscopically</a:t>
            </a:r>
            <a:r>
              <a:rPr lang="en-US">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9770767F-0E2E-A7C5-895F-0C8F57583D40}"/>
              </a:ext>
            </a:extLst>
          </p:cNvPr>
          <p:cNvSpPr txBox="1"/>
          <p:nvPr/>
        </p:nvSpPr>
        <p:spPr>
          <a:xfrm>
            <a:off x="3987099" y="5117177"/>
            <a:ext cx="7855494" cy="923330"/>
          </a:xfrm>
          <a:prstGeom prst="rect">
            <a:avLst/>
          </a:prstGeom>
          <a:noFill/>
        </p:spPr>
        <p:txBody>
          <a:bodyPr wrap="square">
            <a:spAutoFit/>
          </a:bodyPr>
          <a:lstStyle/>
          <a:p>
            <a:r>
              <a:rPr lang="en-US">
                <a:latin typeface="Arial" panose="020B0604020202020204" pitchFamily="34" charset="0"/>
                <a:cs typeface="Arial" panose="020B0604020202020204" pitchFamily="34" charset="0"/>
              </a:rPr>
              <a:t>A </a:t>
            </a:r>
            <a:r>
              <a:rPr lang="en-US" i="1">
                <a:latin typeface="Arial" panose="020B0604020202020204" pitchFamily="34" charset="0"/>
                <a:cs typeface="Arial" panose="020B0604020202020204" pitchFamily="34" charset="0"/>
              </a:rPr>
              <a:t>Scientist in Histotechnology </a:t>
            </a:r>
            <a:r>
              <a:rPr lang="en-US">
                <a:latin typeface="Arial" panose="020B0604020202020204" pitchFamily="34" charset="0"/>
                <a:cs typeface="Arial" panose="020B0604020202020204" pitchFamily="34" charset="0"/>
              </a:rPr>
              <a:t>is a medical scientist who prepares, examines and tests samples and specimens from humans, animals and plants.</a:t>
            </a:r>
          </a:p>
        </p:txBody>
      </p:sp>
      <p:sp>
        <p:nvSpPr>
          <p:cNvPr id="16" name="TextBox 15">
            <a:extLst>
              <a:ext uri="{FF2B5EF4-FFF2-40B4-BE49-F238E27FC236}">
                <a16:creationId xmlns:a16="http://schemas.microsoft.com/office/drawing/2014/main" id="{45C75631-4688-7704-CBFA-A0111B550FC3}"/>
              </a:ext>
            </a:extLst>
          </p:cNvPr>
          <p:cNvSpPr txBox="1"/>
          <p:nvPr/>
        </p:nvSpPr>
        <p:spPr>
          <a:xfrm>
            <a:off x="3891774" y="256890"/>
            <a:ext cx="8118089" cy="646331"/>
          </a:xfrm>
          <a:prstGeom prst="rect">
            <a:avLst/>
          </a:prstGeom>
          <a:noFill/>
        </p:spPr>
        <p:txBody>
          <a:bodyPr wrap="square">
            <a:spAutoFit/>
          </a:bodyPr>
          <a:lstStyle/>
          <a:p>
            <a:r>
              <a:rPr lang="en-US" i="1">
                <a:latin typeface="Arial" panose="020B0604020202020204" pitchFamily="34" charset="0"/>
                <a:cs typeface="Arial" panose="020B0604020202020204" pitchFamily="34" charset="0"/>
              </a:rPr>
              <a:t>Histotechnology</a:t>
            </a:r>
            <a:r>
              <a:rPr lang="en-US">
                <a:latin typeface="Arial" panose="020B0604020202020204" pitchFamily="34" charset="0"/>
                <a:cs typeface="Arial" panose="020B0604020202020204" pitchFamily="34" charset="0"/>
              </a:rPr>
              <a:t> is a hands-on profession, requiring mastery of equipment, excellent manual dexterity, and practice staining tissue samples.</a:t>
            </a:r>
          </a:p>
        </p:txBody>
      </p:sp>
      <p:pic>
        <p:nvPicPr>
          <p:cNvPr id="1028" name="Picture 4" descr="HISTOTECHNOLOGY: HELLO FROM THE OTHER SIDE OF THE LABORATORY - ASCLS">
            <a:extLst>
              <a:ext uri="{FF2B5EF4-FFF2-40B4-BE49-F238E27FC236}">
                <a16:creationId xmlns:a16="http://schemas.microsoft.com/office/drawing/2014/main" id="{8606EB62-C921-6C27-53D0-9B98B02888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680" y="1146083"/>
            <a:ext cx="2560320" cy="255733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ealth Professions: Histotechnician | RACC">
            <a:extLst>
              <a:ext uri="{FF2B5EF4-FFF2-40B4-BE49-F238E27FC236}">
                <a16:creationId xmlns:a16="http://schemas.microsoft.com/office/drawing/2014/main" id="{C84D12FA-CF04-2930-6AF3-1A62093EC7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778" y="1143097"/>
            <a:ext cx="2560320" cy="2560320"/>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istotechnician Program | RACC">
            <a:extLst>
              <a:ext uri="{FF2B5EF4-FFF2-40B4-BE49-F238E27FC236}">
                <a16:creationId xmlns:a16="http://schemas.microsoft.com/office/drawing/2014/main" id="{D7BA77F0-5A90-7A4C-AC8B-CB327BE548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876" y="1143097"/>
            <a:ext cx="2560320" cy="256032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a:t>Format of Today’s Session</a:t>
            </a:r>
          </a:p>
        </p:txBody>
      </p:sp>
      <p:sp>
        <p:nvSpPr>
          <p:cNvPr id="3" name="Content Placeholder 2">
            <a:extLst>
              <a:ext uri="{FF2B5EF4-FFF2-40B4-BE49-F238E27FC236}">
                <a16:creationId xmlns:a16="http://schemas.microsoft.com/office/drawing/2014/main" id="{07FC3C1D-173D-474D-A66D-E94C8F19CCF4}"/>
              </a:ext>
            </a:extLst>
          </p:cNvPr>
          <p:cNvSpPr>
            <a:spLocks noGrp="1"/>
          </p:cNvSpPr>
          <p:nvPr>
            <p:ph idx="1"/>
          </p:nvPr>
        </p:nvSpPr>
        <p:spPr>
          <a:xfrm>
            <a:off x="838200" y="1919284"/>
            <a:ext cx="10971228" cy="4472290"/>
          </a:xfrm>
        </p:spPr>
        <p:txBody>
          <a:bodyPr vert="horz" lIns="91440" tIns="45720" rIns="91440" bIns="45720" rtlCol="0" anchor="t">
            <a:normAutofit fontScale="77500" lnSpcReduction="20000"/>
          </a:bodyPr>
          <a:lstStyle/>
          <a:p>
            <a:pPr marL="457200" indent="-457200">
              <a:buAutoNum type="arabicPeriod"/>
            </a:pPr>
            <a:r>
              <a:rPr lang="en-US">
                <a:latin typeface="Arial"/>
                <a:cs typeface="Arial"/>
              </a:rPr>
              <a:t>Introduction of </a:t>
            </a:r>
            <a:r>
              <a:rPr lang="en-US" i="1">
                <a:latin typeface="Arial"/>
                <a:cs typeface="Arial"/>
              </a:rPr>
              <a:t>Building Bridges</a:t>
            </a:r>
            <a:r>
              <a:rPr lang="en-US">
                <a:latin typeface="Arial"/>
                <a:cs typeface="Arial"/>
              </a:rPr>
              <a:t> Webinar</a:t>
            </a:r>
            <a:endParaRPr lang="en-US"/>
          </a:p>
          <a:p>
            <a:pPr marL="457200" lvl="1" indent="0">
              <a:buNone/>
            </a:pPr>
            <a:r>
              <a:rPr lang="en-US" b="1" i="1">
                <a:latin typeface="Arial"/>
                <a:cs typeface="Arial"/>
              </a:rPr>
              <a:t>"Professional Identity"</a:t>
            </a:r>
          </a:p>
          <a:p>
            <a:pPr marL="457200" indent="-457200">
              <a:buAutoNum type="arabicPeriod"/>
            </a:pPr>
            <a:r>
              <a:rPr lang="en-US">
                <a:latin typeface="Arial"/>
                <a:cs typeface="Arial"/>
              </a:rPr>
              <a:t>Best Practices </a:t>
            </a:r>
            <a:r>
              <a:rPr lang="en-US">
                <a:solidFill>
                  <a:schemeClr val="tx1"/>
                </a:solidFill>
                <a:latin typeface="Arial"/>
                <a:cs typeface="Arial"/>
              </a:rPr>
              <a:t>from today's speakers</a:t>
            </a:r>
          </a:p>
          <a:p>
            <a:pPr marL="914400" lvl="1" indent="-457200">
              <a:buFont typeface="Courier New" panose="020B0604020202020204" pitchFamily="34" charset="0"/>
              <a:buChar char="o"/>
            </a:pPr>
            <a:r>
              <a:rPr lang="en-US" b="1">
                <a:solidFill>
                  <a:srgbClr val="0D0D0D"/>
                </a:solidFill>
                <a:latin typeface="Arial"/>
                <a:cs typeface="Arial"/>
              </a:rPr>
              <a:t>Dana</a:t>
            </a:r>
            <a:r>
              <a:rPr lang="en-US" b="1">
                <a:latin typeface="Arial"/>
                <a:cs typeface="Arial"/>
              </a:rPr>
              <a:t> Powell Baker, EdD, MBA, MS, MLS(ASCP)</a:t>
            </a:r>
            <a:r>
              <a:rPr lang="en-US" b="1" baseline="30000">
                <a:latin typeface="Arial"/>
                <a:cs typeface="Arial"/>
              </a:rPr>
              <a:t>CM</a:t>
            </a:r>
            <a:r>
              <a:rPr lang="en-US">
                <a:latin typeface="Arial"/>
                <a:cs typeface="Arial"/>
              </a:rPr>
              <a:t>, </a:t>
            </a:r>
            <a:r>
              <a:rPr lang="en-US" b="1">
                <a:latin typeface="Arial"/>
                <a:cs typeface="Arial"/>
              </a:rPr>
              <a:t>CPH</a:t>
            </a:r>
            <a:endParaRPr lang="en-US">
              <a:solidFill>
                <a:srgbClr val="000000"/>
              </a:solidFill>
            </a:endParaRPr>
          </a:p>
          <a:p>
            <a:pPr marL="457200" lvl="1" indent="0">
              <a:buNone/>
            </a:pPr>
            <a:r>
              <a:rPr lang="en-US">
                <a:latin typeface="Arial"/>
                <a:cs typeface="Arial"/>
              </a:rPr>
              <a:t>   Senior Manager, Academic Partnerships – Experiential Learning, Association of Public Health Laboratories </a:t>
            </a:r>
            <a:endParaRPr lang="en-US"/>
          </a:p>
          <a:p>
            <a:pPr marL="800100" lvl="1" indent="-342900">
              <a:buFont typeface="Courier New" panose="020B0604020202020204" pitchFamily="34" charset="0"/>
              <a:buChar char="o"/>
            </a:pPr>
            <a:r>
              <a:rPr lang="en-US" b="1">
                <a:latin typeface="Arial"/>
                <a:cs typeface="Arial"/>
              </a:rPr>
              <a:t>Catherine Bammert, PhD, CT(ASCP)MB</a:t>
            </a:r>
            <a:r>
              <a:rPr lang="en-US" b="1" baseline="30000">
                <a:latin typeface="Arial"/>
                <a:cs typeface="Arial"/>
              </a:rPr>
              <a:t>CM</a:t>
            </a:r>
            <a:r>
              <a:rPr lang="en-US" b="1">
                <a:latin typeface="Arial"/>
                <a:cs typeface="Arial"/>
              </a:rPr>
              <a:t>, CMIAC</a:t>
            </a:r>
            <a:endParaRPr lang="en-US"/>
          </a:p>
          <a:p>
            <a:pPr marL="457200" lvl="1" indent="0">
              <a:buNone/>
            </a:pPr>
            <a:r>
              <a:rPr lang="en-US">
                <a:latin typeface="Arial"/>
                <a:cs typeface="Arial"/>
              </a:rPr>
              <a:t>   Program Director, Diagnostic Cytology Program, Associate Professor, UT MD Anderson Cancer Center </a:t>
            </a:r>
          </a:p>
          <a:p>
            <a:pPr marL="800100" lvl="1" indent="-342900">
              <a:buFont typeface="Courier New" panose="020B0604020202020204" pitchFamily="34" charset="0"/>
              <a:buChar char="o"/>
            </a:pPr>
            <a:r>
              <a:rPr lang="en-US" b="1">
                <a:latin typeface="Arial"/>
                <a:cs typeface="Arial"/>
              </a:rPr>
              <a:t>Jerry Santiago, PhD, HTL(ASCP)QIHC</a:t>
            </a:r>
            <a:r>
              <a:rPr lang="en-US" b="1" baseline="30000">
                <a:latin typeface="Arial"/>
                <a:cs typeface="Arial"/>
              </a:rPr>
              <a:t>CM</a:t>
            </a:r>
            <a:endParaRPr lang="en-US" sz="2400" baseline="30000"/>
          </a:p>
          <a:p>
            <a:pPr marL="1028700" lvl="2" indent="0">
              <a:buNone/>
            </a:pPr>
            <a:r>
              <a:rPr lang="en-US">
                <a:latin typeface="Arial"/>
                <a:cs typeface="Arial"/>
              </a:rPr>
              <a:t>Professor of Histology, Program Director Histologic Technology, Florida State College at Jacksonville</a:t>
            </a:r>
            <a:endParaRPr lang="en-US" sz="2200">
              <a:latin typeface="Arial"/>
              <a:cs typeface="Arial"/>
            </a:endParaRPr>
          </a:p>
          <a:p>
            <a:pPr marL="457200" indent="-457200">
              <a:buAutoNum type="arabicPeriod"/>
            </a:pPr>
            <a:r>
              <a:rPr lang="en-US">
                <a:latin typeface="Arial"/>
                <a:cs typeface="Arial"/>
              </a:rPr>
              <a:t>Q &amp; A </a:t>
            </a:r>
            <a:endParaRPr lang="en-US" i="1">
              <a:latin typeface="Arial"/>
              <a:cs typeface="Arial"/>
            </a:endParaRPr>
          </a:p>
          <a:p>
            <a:pPr marL="457200" indent="-457200">
              <a:buAutoNum type="arabicPeriod"/>
            </a:pPr>
            <a:r>
              <a:rPr lang="en-US">
                <a:latin typeface="Arial"/>
                <a:cs typeface="Arial"/>
              </a:rPr>
              <a:t>Session Wrap-Up</a:t>
            </a:r>
            <a:endParaRPr lang="en-US" i="1">
              <a:latin typeface="Arial"/>
              <a:cs typeface="Arial"/>
            </a:endParaRPr>
          </a:p>
        </p:txBody>
      </p:sp>
    </p:spTree>
    <p:extLst>
      <p:ext uri="{BB962C8B-B14F-4D97-AF65-F5344CB8AC3E}">
        <p14:creationId xmlns:p14="http://schemas.microsoft.com/office/powerpoint/2010/main" val="97314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C2BAAF-BD41-33C7-0A0C-D56AB90CD950}"/>
              </a:ext>
            </a:extLst>
          </p:cNvPr>
          <p:cNvSpPr>
            <a:spLocks noGrp="1"/>
          </p:cNvSpPr>
          <p:nvPr>
            <p:ph type="title"/>
          </p:nvPr>
        </p:nvSpPr>
        <p:spPr>
          <a:xfrm>
            <a:off x="838200" y="123873"/>
            <a:ext cx="10515600" cy="1325563"/>
          </a:xfrm>
        </p:spPr>
        <p:txBody>
          <a:bodyPr/>
          <a:lstStyle/>
          <a:p>
            <a:r>
              <a:rPr lang="en-US"/>
              <a:t>Misconceptions About Histotechnology</a:t>
            </a:r>
          </a:p>
        </p:txBody>
      </p:sp>
      <p:sp>
        <p:nvSpPr>
          <p:cNvPr id="2" name="Oval 1">
            <a:extLst>
              <a:ext uri="{FF2B5EF4-FFF2-40B4-BE49-F238E27FC236}">
                <a16:creationId xmlns:a16="http://schemas.microsoft.com/office/drawing/2014/main" id="{23E4C73A-BBFC-0B45-720A-B7164EE2AE11}"/>
              </a:ext>
            </a:extLst>
          </p:cNvPr>
          <p:cNvSpPr/>
          <p:nvPr/>
        </p:nvSpPr>
        <p:spPr>
          <a:xfrm>
            <a:off x="240145" y="2382982"/>
            <a:ext cx="2817091" cy="279861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800">
              <a:solidFill>
                <a:srgbClr val="4036A8"/>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0B419AE8-8FFC-843C-026B-A748DF3C1662}"/>
              </a:ext>
            </a:extLst>
          </p:cNvPr>
          <p:cNvSpPr/>
          <p:nvPr/>
        </p:nvSpPr>
        <p:spPr>
          <a:xfrm>
            <a:off x="3144984" y="2382982"/>
            <a:ext cx="2817091" cy="279861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88AD58A-C110-FD37-BE80-EA212D65A499}"/>
              </a:ext>
            </a:extLst>
          </p:cNvPr>
          <p:cNvSpPr/>
          <p:nvPr/>
        </p:nvSpPr>
        <p:spPr>
          <a:xfrm>
            <a:off x="6059058" y="2382982"/>
            <a:ext cx="2817091" cy="279861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782B28-3FE2-EAD6-5A71-644AB6AFF9BC}"/>
              </a:ext>
            </a:extLst>
          </p:cNvPr>
          <p:cNvSpPr/>
          <p:nvPr/>
        </p:nvSpPr>
        <p:spPr>
          <a:xfrm>
            <a:off x="8954659" y="2382982"/>
            <a:ext cx="2817091" cy="2798618"/>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DB6957-DFFD-8D49-FCDE-5CA4A13060C6}"/>
              </a:ext>
            </a:extLst>
          </p:cNvPr>
          <p:cNvSpPr txBox="1"/>
          <p:nvPr/>
        </p:nvSpPr>
        <p:spPr>
          <a:xfrm>
            <a:off x="480290" y="2874350"/>
            <a:ext cx="2336800" cy="1815882"/>
          </a:xfrm>
          <a:prstGeom prst="rect">
            <a:avLst/>
          </a:prstGeom>
          <a:noFill/>
        </p:spPr>
        <p:txBody>
          <a:bodyPr wrap="square" rtlCol="0">
            <a:spAutoFit/>
          </a:bodyPr>
          <a:lstStyle/>
          <a:p>
            <a:pPr algn="ctr"/>
            <a:r>
              <a:rPr lang="en-US" sz="2800">
                <a:solidFill>
                  <a:srgbClr val="4036A8"/>
                </a:solidFill>
                <a:latin typeface="Arial" panose="020B0604020202020204" pitchFamily="34" charset="0"/>
                <a:cs typeface="Arial" panose="020B0604020202020204" pitchFamily="34" charset="0"/>
              </a:rPr>
              <a:t>Seen as routine or technical work</a:t>
            </a:r>
          </a:p>
        </p:txBody>
      </p:sp>
      <p:sp>
        <p:nvSpPr>
          <p:cNvPr id="9" name="TextBox 8">
            <a:extLst>
              <a:ext uri="{FF2B5EF4-FFF2-40B4-BE49-F238E27FC236}">
                <a16:creationId xmlns:a16="http://schemas.microsoft.com/office/drawing/2014/main" id="{1E67BAAA-5DFF-3249-07B7-B8FFB548454E}"/>
              </a:ext>
            </a:extLst>
          </p:cNvPr>
          <p:cNvSpPr txBox="1"/>
          <p:nvPr/>
        </p:nvSpPr>
        <p:spPr>
          <a:xfrm>
            <a:off x="3297381" y="3089793"/>
            <a:ext cx="2540001" cy="1384995"/>
          </a:xfrm>
          <a:prstGeom prst="rect">
            <a:avLst/>
          </a:prstGeom>
          <a:noFill/>
        </p:spPr>
        <p:txBody>
          <a:bodyPr wrap="square" rtlCol="0">
            <a:spAutoFit/>
          </a:bodyPr>
          <a:lstStyle/>
          <a:p>
            <a:pPr algn="ctr"/>
            <a:r>
              <a:rPr lang="en-US" sz="2800">
                <a:solidFill>
                  <a:srgbClr val="4036A8"/>
                </a:solidFill>
                <a:latin typeface="Arial" panose="020B0604020202020204" pitchFamily="34" charset="0"/>
                <a:cs typeface="Arial" panose="020B0604020202020204" pitchFamily="34" charset="0"/>
              </a:rPr>
              <a:t>Underestimate scientific expertise</a:t>
            </a:r>
          </a:p>
        </p:txBody>
      </p:sp>
      <p:sp>
        <p:nvSpPr>
          <p:cNvPr id="11" name="TextBox 10">
            <a:extLst>
              <a:ext uri="{FF2B5EF4-FFF2-40B4-BE49-F238E27FC236}">
                <a16:creationId xmlns:a16="http://schemas.microsoft.com/office/drawing/2014/main" id="{04577AB5-81CE-B0A3-A063-C0B46B150FA1}"/>
              </a:ext>
            </a:extLst>
          </p:cNvPr>
          <p:cNvSpPr txBox="1"/>
          <p:nvPr/>
        </p:nvSpPr>
        <p:spPr>
          <a:xfrm>
            <a:off x="6197602" y="3089792"/>
            <a:ext cx="2540001" cy="1384995"/>
          </a:xfrm>
          <a:prstGeom prst="rect">
            <a:avLst/>
          </a:prstGeom>
          <a:noFill/>
        </p:spPr>
        <p:txBody>
          <a:bodyPr wrap="square" rtlCol="0">
            <a:spAutoFit/>
          </a:bodyPr>
          <a:lstStyle/>
          <a:p>
            <a:pPr algn="ctr"/>
            <a:r>
              <a:rPr lang="en-US" sz="2800">
                <a:solidFill>
                  <a:srgbClr val="4036A8"/>
                </a:solidFill>
                <a:latin typeface="Arial" panose="020B0604020202020204" pitchFamily="34" charset="0"/>
                <a:cs typeface="Arial" panose="020B0604020202020204" pitchFamily="34" charset="0"/>
              </a:rPr>
              <a:t>Limited visibility in patient care</a:t>
            </a:r>
          </a:p>
        </p:txBody>
      </p:sp>
      <p:sp>
        <p:nvSpPr>
          <p:cNvPr id="12" name="TextBox 11">
            <a:extLst>
              <a:ext uri="{FF2B5EF4-FFF2-40B4-BE49-F238E27FC236}">
                <a16:creationId xmlns:a16="http://schemas.microsoft.com/office/drawing/2014/main" id="{F02C6DC2-607C-0A43-D9D4-B488668FAA3D}"/>
              </a:ext>
            </a:extLst>
          </p:cNvPr>
          <p:cNvSpPr txBox="1"/>
          <p:nvPr/>
        </p:nvSpPr>
        <p:spPr>
          <a:xfrm>
            <a:off x="9093203" y="2974109"/>
            <a:ext cx="2540001" cy="1384995"/>
          </a:xfrm>
          <a:prstGeom prst="rect">
            <a:avLst/>
          </a:prstGeom>
          <a:noFill/>
        </p:spPr>
        <p:txBody>
          <a:bodyPr wrap="square" rtlCol="0">
            <a:spAutoFit/>
          </a:bodyPr>
          <a:lstStyle/>
          <a:p>
            <a:pPr algn="ctr"/>
            <a:r>
              <a:rPr lang="en-US" sz="2800">
                <a:solidFill>
                  <a:srgbClr val="4036A8"/>
                </a:solidFill>
              </a:rPr>
              <a:t>Critical role often overlooked</a:t>
            </a:r>
          </a:p>
        </p:txBody>
      </p:sp>
    </p:spTree>
    <p:extLst>
      <p:ext uri="{BB962C8B-B14F-4D97-AF65-F5344CB8AC3E}">
        <p14:creationId xmlns:p14="http://schemas.microsoft.com/office/powerpoint/2010/main" val="27465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E436C8-C786-8585-9250-520EAB07F089}"/>
              </a:ext>
            </a:extLst>
          </p:cNvPr>
          <p:cNvSpPr>
            <a:spLocks noGrp="1"/>
          </p:cNvSpPr>
          <p:nvPr>
            <p:ph type="title"/>
          </p:nvPr>
        </p:nvSpPr>
        <p:spPr>
          <a:xfrm>
            <a:off x="838200" y="123873"/>
            <a:ext cx="10515600" cy="1325563"/>
          </a:xfrm>
        </p:spPr>
        <p:txBody>
          <a:bodyPr/>
          <a:lstStyle/>
          <a:p>
            <a:r>
              <a:rPr lang="en-US"/>
              <a:t>Professional Identity &amp; Decision-Making</a:t>
            </a:r>
          </a:p>
        </p:txBody>
      </p:sp>
      <p:sp>
        <p:nvSpPr>
          <p:cNvPr id="3" name="Rounded Rectangle 2">
            <a:extLst>
              <a:ext uri="{FF2B5EF4-FFF2-40B4-BE49-F238E27FC236}">
                <a16:creationId xmlns:a16="http://schemas.microsoft.com/office/drawing/2014/main" id="{4F38F146-1396-EA6A-2413-0CFE1CBAE2D5}"/>
              </a:ext>
            </a:extLst>
          </p:cNvPr>
          <p:cNvSpPr/>
          <p:nvPr/>
        </p:nvSpPr>
        <p:spPr>
          <a:xfrm>
            <a:off x="1625599" y="1870613"/>
            <a:ext cx="8719127" cy="726374"/>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Arial" panose="020B0604020202020204" pitchFamily="34" charset="0"/>
                <a:cs typeface="Arial" panose="020B0604020202020204" pitchFamily="34" charset="0"/>
              </a:rPr>
              <a:t>Focus on precision and quality</a:t>
            </a:r>
          </a:p>
        </p:txBody>
      </p:sp>
      <p:sp>
        <p:nvSpPr>
          <p:cNvPr id="4" name="Rounded Rectangle 3">
            <a:extLst>
              <a:ext uri="{FF2B5EF4-FFF2-40B4-BE49-F238E27FC236}">
                <a16:creationId xmlns:a16="http://schemas.microsoft.com/office/drawing/2014/main" id="{6AC5B7F6-0C26-EACE-503A-5F2654EC837D}"/>
              </a:ext>
            </a:extLst>
          </p:cNvPr>
          <p:cNvSpPr/>
          <p:nvPr/>
        </p:nvSpPr>
        <p:spPr>
          <a:xfrm>
            <a:off x="1625599" y="296724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Arial" panose="020B0604020202020204" pitchFamily="34" charset="0"/>
                <a:cs typeface="Arial" panose="020B0604020202020204" pitchFamily="34" charset="0"/>
              </a:rPr>
              <a:t>Commitment to patient safety</a:t>
            </a:r>
          </a:p>
        </p:txBody>
      </p:sp>
      <p:sp>
        <p:nvSpPr>
          <p:cNvPr id="5" name="Rounded Rectangle 4">
            <a:extLst>
              <a:ext uri="{FF2B5EF4-FFF2-40B4-BE49-F238E27FC236}">
                <a16:creationId xmlns:a16="http://schemas.microsoft.com/office/drawing/2014/main" id="{54088FDA-2ACC-EEA6-3206-4EDCA5D88816}"/>
              </a:ext>
            </a:extLst>
          </p:cNvPr>
          <p:cNvSpPr/>
          <p:nvPr/>
        </p:nvSpPr>
        <p:spPr>
          <a:xfrm>
            <a:off x="1625600" y="402086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Arial" panose="020B0604020202020204" pitchFamily="34" charset="0"/>
                <a:cs typeface="Arial" panose="020B0604020202020204" pitchFamily="34" charset="0"/>
              </a:rPr>
              <a:t>Adherence to CLIA &amp; CAP standards</a:t>
            </a:r>
          </a:p>
        </p:txBody>
      </p:sp>
      <p:sp>
        <p:nvSpPr>
          <p:cNvPr id="6" name="Rounded Rectangle 5">
            <a:extLst>
              <a:ext uri="{FF2B5EF4-FFF2-40B4-BE49-F238E27FC236}">
                <a16:creationId xmlns:a16="http://schemas.microsoft.com/office/drawing/2014/main" id="{0331A473-59AD-86FD-3E5E-354DA3F3A382}"/>
              </a:ext>
            </a:extLst>
          </p:cNvPr>
          <p:cNvSpPr/>
          <p:nvPr/>
        </p:nvSpPr>
        <p:spPr>
          <a:xfrm>
            <a:off x="1625599" y="5101277"/>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Arial" panose="020B0604020202020204" pitchFamily="34" charset="0"/>
                <a:cs typeface="Arial" panose="020B0604020202020204" pitchFamily="34" charset="0"/>
              </a:rPr>
              <a:t>Accountability in every step</a:t>
            </a:r>
          </a:p>
        </p:txBody>
      </p:sp>
      <p:pic>
        <p:nvPicPr>
          <p:cNvPr id="13" name="Graphic 12" descr="Bug under magnifying glass outline">
            <a:extLst>
              <a:ext uri="{FF2B5EF4-FFF2-40B4-BE49-F238E27FC236}">
                <a16:creationId xmlns:a16="http://schemas.microsoft.com/office/drawing/2014/main" id="{155CA96D-5873-614D-9EA0-3ECE0DA60B2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35412" y="1870613"/>
            <a:ext cx="726374" cy="726374"/>
          </a:xfrm>
          <a:prstGeom prst="rect">
            <a:avLst/>
          </a:prstGeom>
        </p:spPr>
      </p:pic>
      <p:pic>
        <p:nvPicPr>
          <p:cNvPr id="15" name="Graphic 14" descr="Sling outline">
            <a:extLst>
              <a:ext uri="{FF2B5EF4-FFF2-40B4-BE49-F238E27FC236}">
                <a16:creationId xmlns:a16="http://schemas.microsoft.com/office/drawing/2014/main" id="{AFDE3DB1-7EDF-69B2-DA28-AF32BFBFAA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0749" y="2963410"/>
            <a:ext cx="691037" cy="691037"/>
          </a:xfrm>
          <a:prstGeom prst="rect">
            <a:avLst/>
          </a:prstGeom>
        </p:spPr>
      </p:pic>
      <p:pic>
        <p:nvPicPr>
          <p:cNvPr id="17" name="Graphic 16" descr="Medal outline">
            <a:extLst>
              <a:ext uri="{FF2B5EF4-FFF2-40B4-BE49-F238E27FC236}">
                <a16:creationId xmlns:a16="http://schemas.microsoft.com/office/drawing/2014/main" id="{A086FB92-41EA-A7EE-42E1-E99B539D694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59066" y="4008639"/>
            <a:ext cx="802719" cy="706074"/>
          </a:xfrm>
          <a:prstGeom prst="rect">
            <a:avLst/>
          </a:prstGeom>
        </p:spPr>
      </p:pic>
      <p:pic>
        <p:nvPicPr>
          <p:cNvPr id="19" name="Graphic 18" descr="Aspiration outline">
            <a:extLst>
              <a:ext uri="{FF2B5EF4-FFF2-40B4-BE49-F238E27FC236}">
                <a16:creationId xmlns:a16="http://schemas.microsoft.com/office/drawing/2014/main" id="{84EE8A10-C687-2E04-217C-C5157A922F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4197" y="5072745"/>
            <a:ext cx="722376" cy="722376"/>
          </a:xfrm>
          <a:prstGeom prst="rect">
            <a:avLst/>
          </a:prstGeom>
        </p:spPr>
      </p:pic>
    </p:spTree>
    <p:extLst>
      <p:ext uri="{BB962C8B-B14F-4D97-AF65-F5344CB8AC3E}">
        <p14:creationId xmlns:p14="http://schemas.microsoft.com/office/powerpoint/2010/main" val="17744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C3C7EC-AFD8-EAD0-991D-D5ADC47318FD}"/>
              </a:ext>
            </a:extLst>
          </p:cNvPr>
          <p:cNvSpPr>
            <a:spLocks noGrp="1"/>
          </p:cNvSpPr>
          <p:nvPr>
            <p:ph type="title"/>
          </p:nvPr>
        </p:nvSpPr>
        <p:spPr>
          <a:xfrm>
            <a:off x="839788" y="123873"/>
            <a:ext cx="10515600" cy="1325563"/>
          </a:xfrm>
        </p:spPr>
        <p:txBody>
          <a:bodyPr/>
          <a:lstStyle/>
          <a:p>
            <a:r>
              <a:rPr lang="en-US"/>
              <a:t>Impact of Greater Role Awareness</a:t>
            </a:r>
          </a:p>
        </p:txBody>
      </p:sp>
      <p:sp>
        <p:nvSpPr>
          <p:cNvPr id="4" name="Rounded Rectangle 3">
            <a:extLst>
              <a:ext uri="{FF2B5EF4-FFF2-40B4-BE49-F238E27FC236}">
                <a16:creationId xmlns:a16="http://schemas.microsoft.com/office/drawing/2014/main" id="{208C236C-CA0F-6087-32BF-81D7FFCD77BC}"/>
              </a:ext>
            </a:extLst>
          </p:cNvPr>
          <p:cNvSpPr/>
          <p:nvPr/>
        </p:nvSpPr>
        <p:spPr>
          <a:xfrm>
            <a:off x="1625599" y="1870613"/>
            <a:ext cx="8719127" cy="726374"/>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Increased recognition of lab role</a:t>
            </a:r>
          </a:p>
        </p:txBody>
      </p:sp>
      <p:sp>
        <p:nvSpPr>
          <p:cNvPr id="5" name="Rounded Rectangle 4">
            <a:extLst>
              <a:ext uri="{FF2B5EF4-FFF2-40B4-BE49-F238E27FC236}">
                <a16:creationId xmlns:a16="http://schemas.microsoft.com/office/drawing/2014/main" id="{593E9352-9E78-FA15-69E8-C446554C9D2D}"/>
              </a:ext>
            </a:extLst>
          </p:cNvPr>
          <p:cNvSpPr/>
          <p:nvPr/>
        </p:nvSpPr>
        <p:spPr>
          <a:xfrm>
            <a:off x="1625599" y="296724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Improved collaboration with clinicians</a:t>
            </a:r>
          </a:p>
        </p:txBody>
      </p:sp>
      <p:sp>
        <p:nvSpPr>
          <p:cNvPr id="6" name="Rounded Rectangle 5">
            <a:extLst>
              <a:ext uri="{FF2B5EF4-FFF2-40B4-BE49-F238E27FC236}">
                <a16:creationId xmlns:a16="http://schemas.microsoft.com/office/drawing/2014/main" id="{E467FEE2-BD76-DF66-73D5-8DD4754A5217}"/>
              </a:ext>
            </a:extLst>
          </p:cNvPr>
          <p:cNvSpPr/>
          <p:nvPr/>
        </p:nvSpPr>
        <p:spPr>
          <a:xfrm>
            <a:off x="1625600" y="402086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More investment in lab resources</a:t>
            </a:r>
          </a:p>
        </p:txBody>
      </p:sp>
      <p:sp>
        <p:nvSpPr>
          <p:cNvPr id="7" name="Rounded Rectangle 6">
            <a:extLst>
              <a:ext uri="{FF2B5EF4-FFF2-40B4-BE49-F238E27FC236}">
                <a16:creationId xmlns:a16="http://schemas.microsoft.com/office/drawing/2014/main" id="{78E34503-FDDF-ED2E-B92E-61DFB964643D}"/>
              </a:ext>
            </a:extLst>
          </p:cNvPr>
          <p:cNvSpPr/>
          <p:nvPr/>
        </p:nvSpPr>
        <p:spPr>
          <a:xfrm>
            <a:off x="1625599" y="5101277"/>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Enhanced patient outcomes</a:t>
            </a:r>
          </a:p>
        </p:txBody>
      </p:sp>
      <p:pic>
        <p:nvPicPr>
          <p:cNvPr id="10" name="Graphic 9" descr="Microscope outline">
            <a:extLst>
              <a:ext uri="{FF2B5EF4-FFF2-40B4-BE49-F238E27FC236}">
                <a16:creationId xmlns:a16="http://schemas.microsoft.com/office/drawing/2014/main" id="{96B0094D-72AA-BFA1-5BB5-FFE068EDC9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81200" y="1868640"/>
            <a:ext cx="695093" cy="695093"/>
          </a:xfrm>
          <a:prstGeom prst="rect">
            <a:avLst/>
          </a:prstGeom>
        </p:spPr>
      </p:pic>
      <p:pic>
        <p:nvPicPr>
          <p:cNvPr id="18" name="Graphic 17" descr="Doctor male outline">
            <a:extLst>
              <a:ext uri="{FF2B5EF4-FFF2-40B4-BE49-F238E27FC236}">
                <a16:creationId xmlns:a16="http://schemas.microsoft.com/office/drawing/2014/main" id="{DA8E8E68-ED9F-35DF-E260-42F998015A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81200" y="2911504"/>
            <a:ext cx="804747" cy="804747"/>
          </a:xfrm>
          <a:prstGeom prst="rect">
            <a:avLst/>
          </a:prstGeom>
        </p:spPr>
      </p:pic>
      <p:pic>
        <p:nvPicPr>
          <p:cNvPr id="20" name="Graphic 19" descr="Beaker outline">
            <a:extLst>
              <a:ext uri="{FF2B5EF4-FFF2-40B4-BE49-F238E27FC236}">
                <a16:creationId xmlns:a16="http://schemas.microsoft.com/office/drawing/2014/main" id="{F0A69513-F0C2-DE8F-2B4F-4C0F957510E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36027" y="3993325"/>
            <a:ext cx="749920" cy="749920"/>
          </a:xfrm>
          <a:prstGeom prst="rect">
            <a:avLst/>
          </a:prstGeom>
        </p:spPr>
      </p:pic>
      <p:pic>
        <p:nvPicPr>
          <p:cNvPr id="22" name="Graphic 21" descr="Inpatient outline">
            <a:extLst>
              <a:ext uri="{FF2B5EF4-FFF2-40B4-BE49-F238E27FC236}">
                <a16:creationId xmlns:a16="http://schemas.microsoft.com/office/drawing/2014/main" id="{CCC57DFD-51E0-8D52-D55E-18E96296389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81200" y="5073733"/>
            <a:ext cx="839802" cy="839802"/>
          </a:xfrm>
          <a:prstGeom prst="rect">
            <a:avLst/>
          </a:prstGeom>
        </p:spPr>
      </p:pic>
    </p:spTree>
    <p:extLst>
      <p:ext uri="{BB962C8B-B14F-4D97-AF65-F5344CB8AC3E}">
        <p14:creationId xmlns:p14="http://schemas.microsoft.com/office/powerpoint/2010/main" val="87361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55581-20A2-78C1-B937-F4C59D89FEB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5674646-BE56-B12D-2601-4D6473C6A106}"/>
              </a:ext>
            </a:extLst>
          </p:cNvPr>
          <p:cNvSpPr>
            <a:spLocks noGrp="1"/>
          </p:cNvSpPr>
          <p:nvPr>
            <p:ph type="title"/>
          </p:nvPr>
        </p:nvSpPr>
        <p:spPr>
          <a:xfrm>
            <a:off x="839788" y="123873"/>
            <a:ext cx="10515600" cy="1325563"/>
          </a:xfrm>
        </p:spPr>
        <p:txBody>
          <a:bodyPr/>
          <a:lstStyle/>
          <a:p>
            <a:r>
              <a:rPr lang="en-US"/>
              <a:t>Strengthening Professional Identity</a:t>
            </a:r>
          </a:p>
        </p:txBody>
      </p:sp>
      <p:grpSp>
        <p:nvGrpSpPr>
          <p:cNvPr id="29" name="Group 28">
            <a:extLst>
              <a:ext uri="{FF2B5EF4-FFF2-40B4-BE49-F238E27FC236}">
                <a16:creationId xmlns:a16="http://schemas.microsoft.com/office/drawing/2014/main" id="{863905BC-4B08-4D1F-5FB4-BD454A365B25}"/>
              </a:ext>
            </a:extLst>
          </p:cNvPr>
          <p:cNvGrpSpPr/>
          <p:nvPr/>
        </p:nvGrpSpPr>
        <p:grpSpPr>
          <a:xfrm>
            <a:off x="417561" y="2159765"/>
            <a:ext cx="11356878" cy="3546932"/>
            <a:chOff x="401444" y="2126312"/>
            <a:chExt cx="11356878" cy="3546932"/>
          </a:xfrm>
        </p:grpSpPr>
        <p:pic>
          <p:nvPicPr>
            <p:cNvPr id="2050" name="Picture 2" descr="Celebrating 50: Air Force's unsung Biomedical Corps maintains health,  mission capability &gt; Joint Base Elmendorf-Richardson &gt; Articles">
              <a:extLst>
                <a:ext uri="{FF2B5EF4-FFF2-40B4-BE49-F238E27FC236}">
                  <a16:creationId xmlns:a16="http://schemas.microsoft.com/office/drawing/2014/main" id="{5CBBE9DC-A82F-2DBE-66E4-AE413E403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45" y="2136921"/>
              <a:ext cx="2756365" cy="22120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77FEB7F-55A1-5BC9-3B00-7982A62C70F2}"/>
                </a:ext>
              </a:extLst>
            </p:cNvPr>
            <p:cNvSpPr/>
            <p:nvPr/>
          </p:nvSpPr>
          <p:spPr>
            <a:xfrm>
              <a:off x="401444" y="4348977"/>
              <a:ext cx="2749418" cy="551956"/>
            </a:xfrm>
            <a:prstGeom prst="rect">
              <a:avLst/>
            </a:pr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Increase visibility</a:t>
              </a:r>
            </a:p>
          </p:txBody>
        </p:sp>
        <p:pic>
          <p:nvPicPr>
            <p:cNvPr id="2052" name="Picture 4" descr="The Benefits of a Collaborative Approach for Enhanced Lab Efficiency |">
              <a:extLst>
                <a:ext uri="{FF2B5EF4-FFF2-40B4-BE49-F238E27FC236}">
                  <a16:creationId xmlns:a16="http://schemas.microsoft.com/office/drawing/2014/main" id="{F5CA646B-7E7D-CFC2-3F8B-B107473516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310" y="2142496"/>
              <a:ext cx="2749418" cy="22064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8D74E2-465F-A9EF-D534-A61C9FFF813D}"/>
                </a:ext>
              </a:extLst>
            </p:cNvPr>
            <p:cNvSpPr/>
            <p:nvPr/>
          </p:nvSpPr>
          <p:spPr>
            <a:xfrm>
              <a:off x="3279059" y="4337825"/>
              <a:ext cx="2737669" cy="551956"/>
            </a:xfrm>
            <a:prstGeom prst="rect">
              <a:avLst/>
            </a:pr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Interdisciplinary collaboration</a:t>
              </a:r>
            </a:p>
          </p:txBody>
        </p:sp>
        <p:pic>
          <p:nvPicPr>
            <p:cNvPr id="2054" name="Picture 6" descr="HTL - Scientist in Histotechnology">
              <a:extLst>
                <a:ext uri="{FF2B5EF4-FFF2-40B4-BE49-F238E27FC236}">
                  <a16:creationId xmlns:a16="http://schemas.microsoft.com/office/drawing/2014/main" id="{753EA993-E161-8B0A-9710-F5CEE7974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519" y="2136921"/>
              <a:ext cx="2756366" cy="22120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8B608E-BBEE-6F31-D670-FD1D2BDE53CC}"/>
                </a:ext>
              </a:extLst>
            </p:cNvPr>
            <p:cNvSpPr/>
            <p:nvPr/>
          </p:nvSpPr>
          <p:spPr>
            <a:xfrm>
              <a:off x="6096000" y="4348977"/>
              <a:ext cx="2779885" cy="551956"/>
            </a:xfrm>
            <a:prstGeom prst="rect">
              <a:avLst/>
            </a:pr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Credentialing</a:t>
              </a:r>
            </a:p>
          </p:txBody>
        </p:sp>
        <p:sp>
          <p:nvSpPr>
            <p:cNvPr id="12" name="Rectangle 11">
              <a:extLst>
                <a:ext uri="{FF2B5EF4-FFF2-40B4-BE49-F238E27FC236}">
                  <a16:creationId xmlns:a16="http://schemas.microsoft.com/office/drawing/2014/main" id="{A3B6A0D3-8416-C7F2-7FBC-E566AC9E995D}"/>
                </a:ext>
              </a:extLst>
            </p:cNvPr>
            <p:cNvSpPr/>
            <p:nvPr/>
          </p:nvSpPr>
          <p:spPr>
            <a:xfrm>
              <a:off x="6096000" y="5121288"/>
              <a:ext cx="2779885" cy="551956"/>
            </a:xfrm>
            <a:prstGeom prst="rect">
              <a:avLst/>
            </a:prstGeom>
            <a:solidFill>
              <a:srgbClr val="403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Continued education</a:t>
              </a:r>
            </a:p>
          </p:txBody>
        </p:sp>
        <p:cxnSp>
          <p:nvCxnSpPr>
            <p:cNvPr id="14" name="Straight Connector 13">
              <a:extLst>
                <a:ext uri="{FF2B5EF4-FFF2-40B4-BE49-F238E27FC236}">
                  <a16:creationId xmlns:a16="http://schemas.microsoft.com/office/drawing/2014/main" id="{BE6D1BAB-B5B3-DBA0-8DCD-12859702FB48}"/>
                </a:ext>
              </a:extLst>
            </p:cNvPr>
            <p:cNvCxnSpPr>
              <a:cxnSpLocks/>
              <a:stCxn id="11" idx="2"/>
              <a:endCxn id="12" idx="0"/>
            </p:cNvCxnSpPr>
            <p:nvPr/>
          </p:nvCxnSpPr>
          <p:spPr>
            <a:xfrm>
              <a:off x="7485943" y="4900933"/>
              <a:ext cx="0" cy="220355"/>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2060" name="Picture 12" descr="Advocacy through Empowerment: A Transformational Approach to Leadership">
              <a:extLst>
                <a:ext uri="{FF2B5EF4-FFF2-40B4-BE49-F238E27FC236}">
                  <a16:creationId xmlns:a16="http://schemas.microsoft.com/office/drawing/2014/main" id="{32D9506E-EB43-20AB-2277-BB01EAA56E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8437" y="2126312"/>
              <a:ext cx="2773477" cy="2198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3843682-21B9-4366-DB1B-9F3A0AD93018}"/>
                </a:ext>
              </a:extLst>
            </p:cNvPr>
            <p:cNvSpPr/>
            <p:nvPr/>
          </p:nvSpPr>
          <p:spPr>
            <a:xfrm>
              <a:off x="8978437" y="4324415"/>
              <a:ext cx="2779885" cy="551956"/>
            </a:xfrm>
            <a:prstGeom prst="rect">
              <a:avLst/>
            </a:pr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Leadership</a:t>
              </a:r>
            </a:p>
          </p:txBody>
        </p:sp>
        <p:sp>
          <p:nvSpPr>
            <p:cNvPr id="27" name="Rectangle 26">
              <a:extLst>
                <a:ext uri="{FF2B5EF4-FFF2-40B4-BE49-F238E27FC236}">
                  <a16:creationId xmlns:a16="http://schemas.microsoft.com/office/drawing/2014/main" id="{016F68DB-9FB7-FDC0-5D94-48F1C8EC562C}"/>
                </a:ext>
              </a:extLst>
            </p:cNvPr>
            <p:cNvSpPr/>
            <p:nvPr/>
          </p:nvSpPr>
          <p:spPr>
            <a:xfrm>
              <a:off x="8978437" y="5096726"/>
              <a:ext cx="2779885" cy="551956"/>
            </a:xfrm>
            <a:prstGeom prst="rect">
              <a:avLst/>
            </a:prstGeom>
            <a:solidFill>
              <a:srgbClr val="403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Advocacy</a:t>
              </a:r>
            </a:p>
          </p:txBody>
        </p:sp>
        <p:cxnSp>
          <p:nvCxnSpPr>
            <p:cNvPr id="28" name="Straight Connector 27">
              <a:extLst>
                <a:ext uri="{FF2B5EF4-FFF2-40B4-BE49-F238E27FC236}">
                  <a16:creationId xmlns:a16="http://schemas.microsoft.com/office/drawing/2014/main" id="{2500EDC7-999D-94D7-49F0-52EE9B04C91F}"/>
                </a:ext>
              </a:extLst>
            </p:cNvPr>
            <p:cNvCxnSpPr>
              <a:cxnSpLocks/>
              <a:stCxn id="26" idx="2"/>
              <a:endCxn id="27" idx="0"/>
            </p:cNvCxnSpPr>
            <p:nvPr/>
          </p:nvCxnSpPr>
          <p:spPr>
            <a:xfrm>
              <a:off x="10368380" y="4876371"/>
              <a:ext cx="0" cy="220355"/>
            </a:xfrm>
            <a:prstGeom prst="line">
              <a:avLst/>
            </a:prstGeom>
            <a:ln w="444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38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D06E-EDC0-7D20-A17A-76A34612C41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A1E9C01-756D-FF1C-38D0-9E34F1FB4721}"/>
              </a:ext>
            </a:extLst>
          </p:cNvPr>
          <p:cNvSpPr>
            <a:spLocks noGrp="1"/>
          </p:cNvSpPr>
          <p:nvPr>
            <p:ph type="title"/>
          </p:nvPr>
        </p:nvSpPr>
        <p:spPr>
          <a:xfrm>
            <a:off x="838200" y="123873"/>
            <a:ext cx="10515600" cy="1325563"/>
          </a:xfrm>
        </p:spPr>
        <p:txBody>
          <a:bodyPr/>
          <a:lstStyle/>
          <a:p>
            <a:r>
              <a:rPr lang="en-US"/>
              <a:t>Advice for Early-Career Professionals</a:t>
            </a:r>
          </a:p>
        </p:txBody>
      </p:sp>
      <p:sp>
        <p:nvSpPr>
          <p:cNvPr id="3" name="Rounded Rectangle 2">
            <a:extLst>
              <a:ext uri="{FF2B5EF4-FFF2-40B4-BE49-F238E27FC236}">
                <a16:creationId xmlns:a16="http://schemas.microsoft.com/office/drawing/2014/main" id="{70505C98-A96D-074F-A708-E78D9AAEA310}"/>
              </a:ext>
            </a:extLst>
          </p:cNvPr>
          <p:cNvSpPr/>
          <p:nvPr/>
        </p:nvSpPr>
        <p:spPr>
          <a:xfrm>
            <a:off x="1625599" y="1870613"/>
            <a:ext cx="8719127" cy="726374"/>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Build strong technical foundation</a:t>
            </a:r>
          </a:p>
        </p:txBody>
      </p:sp>
      <p:sp>
        <p:nvSpPr>
          <p:cNvPr id="4" name="Rounded Rectangle 3">
            <a:extLst>
              <a:ext uri="{FF2B5EF4-FFF2-40B4-BE49-F238E27FC236}">
                <a16:creationId xmlns:a16="http://schemas.microsoft.com/office/drawing/2014/main" id="{280964DA-22F9-C269-6902-4C88A791F7CD}"/>
              </a:ext>
            </a:extLst>
          </p:cNvPr>
          <p:cNvSpPr/>
          <p:nvPr/>
        </p:nvSpPr>
        <p:spPr>
          <a:xfrm>
            <a:off x="1625599" y="296724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Develop critical thinking skills</a:t>
            </a:r>
          </a:p>
        </p:txBody>
      </p:sp>
      <p:sp>
        <p:nvSpPr>
          <p:cNvPr id="5" name="Rounded Rectangle 4">
            <a:extLst>
              <a:ext uri="{FF2B5EF4-FFF2-40B4-BE49-F238E27FC236}">
                <a16:creationId xmlns:a16="http://schemas.microsoft.com/office/drawing/2014/main" id="{AA4A7250-449D-5B28-E204-2727106DFBB4}"/>
              </a:ext>
            </a:extLst>
          </p:cNvPr>
          <p:cNvSpPr/>
          <p:nvPr/>
        </p:nvSpPr>
        <p:spPr>
          <a:xfrm>
            <a:off x="1625600" y="4020869"/>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Commit to lifelong learning</a:t>
            </a:r>
          </a:p>
        </p:txBody>
      </p:sp>
      <p:sp>
        <p:nvSpPr>
          <p:cNvPr id="6" name="Rounded Rectangle 5">
            <a:extLst>
              <a:ext uri="{FF2B5EF4-FFF2-40B4-BE49-F238E27FC236}">
                <a16:creationId xmlns:a16="http://schemas.microsoft.com/office/drawing/2014/main" id="{AD79FFAB-3090-423A-E692-B1B83335EEF0}"/>
              </a:ext>
            </a:extLst>
          </p:cNvPr>
          <p:cNvSpPr/>
          <p:nvPr/>
        </p:nvSpPr>
        <p:spPr>
          <a:xfrm>
            <a:off x="1625599" y="5101277"/>
            <a:ext cx="8719127" cy="722376"/>
          </a:xfrm>
          <a:prstGeom prst="roundRect">
            <a:avLst/>
          </a:prstGeom>
          <a:solidFill>
            <a:srgbClr val="2540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Advocate for your role</a:t>
            </a:r>
          </a:p>
        </p:txBody>
      </p:sp>
      <p:pic>
        <p:nvPicPr>
          <p:cNvPr id="11" name="Graphic 10" descr="Muscular arm outline">
            <a:extLst>
              <a:ext uri="{FF2B5EF4-FFF2-40B4-BE49-F238E27FC236}">
                <a16:creationId xmlns:a16="http://schemas.microsoft.com/office/drawing/2014/main" id="{41FD7E0B-9ECE-0EE7-B96C-4CBB964E2C1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48106" y="1868440"/>
            <a:ext cx="728547" cy="728547"/>
          </a:xfrm>
          <a:prstGeom prst="rect">
            <a:avLst/>
          </a:prstGeom>
        </p:spPr>
      </p:pic>
      <p:pic>
        <p:nvPicPr>
          <p:cNvPr id="13" name="Graphic 12" descr="Brain in head outline">
            <a:extLst>
              <a:ext uri="{FF2B5EF4-FFF2-40B4-BE49-F238E27FC236}">
                <a16:creationId xmlns:a16="http://schemas.microsoft.com/office/drawing/2014/main" id="{4342D81C-AFAB-AE1B-0818-9EA359A8DD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48106" y="2955019"/>
            <a:ext cx="728547" cy="728547"/>
          </a:xfrm>
          <a:prstGeom prst="rect">
            <a:avLst/>
          </a:prstGeom>
        </p:spPr>
      </p:pic>
      <p:pic>
        <p:nvPicPr>
          <p:cNvPr id="15" name="Graphic 14" descr="Books outline">
            <a:extLst>
              <a:ext uri="{FF2B5EF4-FFF2-40B4-BE49-F238E27FC236}">
                <a16:creationId xmlns:a16="http://schemas.microsoft.com/office/drawing/2014/main" id="{F7EF5E58-918E-295E-7D62-A4A3BDFDE0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48106" y="4012886"/>
            <a:ext cx="728547" cy="728547"/>
          </a:xfrm>
          <a:prstGeom prst="rect">
            <a:avLst/>
          </a:prstGeom>
        </p:spPr>
      </p:pic>
      <p:pic>
        <p:nvPicPr>
          <p:cNvPr id="17" name="Graphic 16" descr="Scales of justice outline">
            <a:extLst>
              <a:ext uri="{FF2B5EF4-FFF2-40B4-BE49-F238E27FC236}">
                <a16:creationId xmlns:a16="http://schemas.microsoft.com/office/drawing/2014/main" id="{0B45CEFF-1A88-FE8E-B144-E46B5D7DC32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22085" y="5057206"/>
            <a:ext cx="732265" cy="732265"/>
          </a:xfrm>
          <a:prstGeom prst="rect">
            <a:avLst/>
          </a:prstGeom>
        </p:spPr>
      </p:pic>
    </p:spTree>
    <p:extLst>
      <p:ext uri="{BB962C8B-B14F-4D97-AF65-F5344CB8AC3E}">
        <p14:creationId xmlns:p14="http://schemas.microsoft.com/office/powerpoint/2010/main" val="574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7824AE18-A7BB-2DC1-0DFF-37FBB5E824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594" y="643466"/>
            <a:ext cx="7710811" cy="5571067"/>
          </a:xfrm>
          <a:prstGeom prst="rect">
            <a:avLst/>
          </a:prstGeom>
        </p:spPr>
      </p:pic>
    </p:spTree>
    <p:extLst>
      <p:ext uri="{BB962C8B-B14F-4D97-AF65-F5344CB8AC3E}">
        <p14:creationId xmlns:p14="http://schemas.microsoft.com/office/powerpoint/2010/main" val="7975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5626-0A62-1E6C-A140-6A0BBF43835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69F9C0-E496-C0B9-9C1C-FB1280CFE124}"/>
              </a:ext>
            </a:extLst>
          </p:cNvPr>
          <p:cNvSpPr>
            <a:spLocks noGrp="1"/>
          </p:cNvSpPr>
          <p:nvPr>
            <p:ph type="title"/>
          </p:nvPr>
        </p:nvSpPr>
        <p:spPr>
          <a:xfrm>
            <a:off x="838200" y="123873"/>
            <a:ext cx="10515600" cy="1325563"/>
          </a:xfrm>
        </p:spPr>
        <p:txBody>
          <a:bodyPr anchor="ctr">
            <a:normAutofit/>
          </a:bodyPr>
          <a:lstStyle/>
          <a:p>
            <a:r>
              <a:rPr lang="en-US" sz="3600" i="1">
                <a:latin typeface="Arial Nova"/>
              </a:rPr>
              <a:t>Access more ASCP Resources:</a:t>
            </a:r>
            <a:endParaRPr lang="en-US" sz="3600" b="0">
              <a:solidFill>
                <a:srgbClr val="000000"/>
              </a:solidFill>
              <a:latin typeface="Arial Nova"/>
            </a:endParaRPr>
          </a:p>
        </p:txBody>
      </p:sp>
      <p:sp>
        <p:nvSpPr>
          <p:cNvPr id="4" name="TextBox 3">
            <a:extLst>
              <a:ext uri="{FF2B5EF4-FFF2-40B4-BE49-F238E27FC236}">
                <a16:creationId xmlns:a16="http://schemas.microsoft.com/office/drawing/2014/main" id="{2AE6506D-7B45-3E13-8807-258110FEC712}"/>
              </a:ext>
            </a:extLst>
          </p:cNvPr>
          <p:cNvSpPr txBox="1"/>
          <p:nvPr/>
        </p:nvSpPr>
        <p:spPr>
          <a:xfrm>
            <a:off x="1231668" y="2064794"/>
            <a:ext cx="5323495" cy="42729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a:latin typeface="Arial"/>
                <a:ea typeface="Calibri"/>
                <a:cs typeface="Arial"/>
              </a:rPr>
              <a:t>Support CDC </a:t>
            </a:r>
            <a:r>
              <a:rPr lang="en-US" b="1" err="1">
                <a:latin typeface="Arial"/>
                <a:ea typeface="Calibri"/>
                <a:cs typeface="Arial"/>
              </a:rPr>
              <a:t>OneLab</a:t>
            </a:r>
            <a:endParaRPr lang="en-US" b="1" err="1">
              <a:latin typeface="Arial"/>
              <a:cs typeface="Arial"/>
            </a:endParaRPr>
          </a:p>
        </p:txBody>
      </p:sp>
      <p:pic>
        <p:nvPicPr>
          <p:cNvPr id="10" name="Picture 9" descr="A qr code with a blue circle and a white circle&#10;&#10;AI-generated content may be incorrect.">
            <a:extLst>
              <a:ext uri="{FF2B5EF4-FFF2-40B4-BE49-F238E27FC236}">
                <a16:creationId xmlns:a16="http://schemas.microsoft.com/office/drawing/2014/main" id="{D81EE69E-E077-8CB0-BE1E-57853655C99E}"/>
              </a:ext>
            </a:extLst>
          </p:cNvPr>
          <p:cNvPicPr>
            <a:picLocks noChangeAspect="1"/>
          </p:cNvPicPr>
          <p:nvPr/>
        </p:nvPicPr>
        <p:blipFill>
          <a:blip r:embed="rId2"/>
          <a:stretch>
            <a:fillRect/>
          </a:stretch>
        </p:blipFill>
        <p:spPr>
          <a:xfrm>
            <a:off x="7736056" y="2496413"/>
            <a:ext cx="3027238" cy="2963367"/>
          </a:xfrm>
          <a:prstGeom prst="rect">
            <a:avLst/>
          </a:prstGeom>
        </p:spPr>
      </p:pic>
      <p:pic>
        <p:nvPicPr>
          <p:cNvPr id="12" name="Picture 11" descr="A qr code with a blue circle and a logo&#10;&#10;AI-generated content may be incorrect.">
            <a:extLst>
              <a:ext uri="{FF2B5EF4-FFF2-40B4-BE49-F238E27FC236}">
                <a16:creationId xmlns:a16="http://schemas.microsoft.com/office/drawing/2014/main" id="{9B66A6BB-6B33-74D9-63A7-187F8346898F}"/>
              </a:ext>
            </a:extLst>
          </p:cNvPr>
          <p:cNvPicPr>
            <a:picLocks noChangeAspect="1"/>
          </p:cNvPicPr>
          <p:nvPr/>
        </p:nvPicPr>
        <p:blipFill>
          <a:blip r:embed="rId3"/>
          <a:stretch>
            <a:fillRect/>
          </a:stretch>
        </p:blipFill>
        <p:spPr>
          <a:xfrm>
            <a:off x="1233973" y="2495161"/>
            <a:ext cx="2803849" cy="2964024"/>
          </a:xfrm>
          <a:prstGeom prst="rect">
            <a:avLst/>
          </a:prstGeom>
        </p:spPr>
      </p:pic>
      <p:sp>
        <p:nvSpPr>
          <p:cNvPr id="13" name="TextBox 12">
            <a:extLst>
              <a:ext uri="{FF2B5EF4-FFF2-40B4-BE49-F238E27FC236}">
                <a16:creationId xmlns:a16="http://schemas.microsoft.com/office/drawing/2014/main" id="{B5787DE2-9FCA-6A70-4951-4A02D0C9EBE5}"/>
              </a:ext>
            </a:extLst>
          </p:cNvPr>
          <p:cNvSpPr txBox="1"/>
          <p:nvPr/>
        </p:nvSpPr>
        <p:spPr>
          <a:xfrm>
            <a:off x="7822163" y="2068286"/>
            <a:ext cx="40043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baseline="0">
                <a:latin typeface="Arial"/>
              </a:rPr>
              <a:t>Workforce Initiatives </a:t>
            </a:r>
            <a:r>
              <a:rPr lang="en-US" b="1">
                <a:latin typeface="Arial"/>
              </a:rPr>
              <a:t>Website</a:t>
            </a:r>
            <a:r>
              <a:rPr lang="en-US" b="1">
                <a:solidFill>
                  <a:srgbClr val="FFFFFF"/>
                </a:solidFill>
                <a:latin typeface="Arial"/>
              </a:rPr>
              <a:t>t</a:t>
            </a:r>
            <a:endParaRPr lang="en-US"/>
          </a:p>
          <a:p>
            <a:pPr algn="ctr"/>
            <a:endParaRPr lang="en-US"/>
          </a:p>
        </p:txBody>
      </p:sp>
    </p:spTree>
    <p:extLst>
      <p:ext uri="{BB962C8B-B14F-4D97-AF65-F5344CB8AC3E}">
        <p14:creationId xmlns:p14="http://schemas.microsoft.com/office/powerpoint/2010/main" val="1174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AD0BA-C712-2B44-9398-393282A92D00}"/>
              </a:ext>
            </a:extLst>
          </p:cNvPr>
          <p:cNvSpPr>
            <a:spLocks noGrp="1"/>
          </p:cNvSpPr>
          <p:nvPr>
            <p:ph type="ctrTitle"/>
          </p:nvPr>
        </p:nvSpPr>
        <p:spPr>
          <a:xfrm>
            <a:off x="534112" y="1833820"/>
            <a:ext cx="12185192" cy="2387600"/>
          </a:xfrm>
        </p:spPr>
        <p:txBody>
          <a:bodyPr>
            <a:normAutofit fontScale="90000"/>
          </a:bodyPr>
          <a:lstStyle/>
          <a:p>
            <a:pPr algn="l"/>
            <a:r>
              <a:rPr lang="en-US" sz="4000">
                <a:latin typeface="Arial"/>
                <a:cs typeface="Arial"/>
              </a:rPr>
              <a:t>Next Month's Webinar: </a:t>
            </a:r>
            <a:br>
              <a:rPr lang="en-US" sz="4000">
                <a:latin typeface="Arial"/>
                <a:cs typeface="Arial"/>
              </a:rPr>
            </a:br>
            <a:br>
              <a:rPr lang="en-US" sz="4000">
                <a:latin typeface="Arial"/>
                <a:cs typeface="Arial"/>
              </a:rPr>
            </a:br>
            <a:br>
              <a:rPr lang="en-US" sz="4000">
                <a:latin typeface="Arial"/>
                <a:cs typeface="Arial"/>
              </a:rPr>
            </a:br>
            <a:br>
              <a:rPr lang="en-US" sz="4000">
                <a:latin typeface="Arial"/>
                <a:cs typeface="Arial"/>
              </a:rPr>
            </a:br>
            <a:r>
              <a:rPr lang="en-US" sz="4000">
                <a:latin typeface="Arial"/>
                <a:cs typeface="Arial"/>
              </a:rPr>
              <a:t> </a:t>
            </a:r>
            <a:br>
              <a:rPr lang="en-US" sz="4000">
                <a:latin typeface="Arial"/>
                <a:cs typeface="Arial"/>
              </a:rPr>
            </a:br>
            <a:r>
              <a:rPr lang="en-US" sz="4000">
                <a:latin typeface="Arial"/>
                <a:cs typeface="Arial"/>
              </a:rPr>
              <a:t>TOPIC: Making the Lab’s Value Heard in the C-Suite </a:t>
            </a:r>
            <a:br>
              <a:rPr lang="en-US" sz="4000" i="1"/>
            </a:br>
            <a:br>
              <a:rPr lang="en-US" sz="4000">
                <a:latin typeface="Arial"/>
                <a:cs typeface="Arial"/>
              </a:rPr>
            </a:br>
            <a:r>
              <a:rPr lang="en-US" sz="4000">
                <a:latin typeface="Arial"/>
                <a:cs typeface="Arial"/>
              </a:rPr>
              <a:t>DATE: May 20, 2026, 11am – 12:30pm CDT</a:t>
            </a:r>
          </a:p>
        </p:txBody>
      </p:sp>
      <p:grpSp>
        <p:nvGrpSpPr>
          <p:cNvPr id="12" name="Group 11">
            <a:extLst>
              <a:ext uri="{FF2B5EF4-FFF2-40B4-BE49-F238E27FC236}">
                <a16:creationId xmlns:a16="http://schemas.microsoft.com/office/drawing/2014/main" id="{0F5790D6-BB96-247A-C41B-3D8EF1CEB2F0}"/>
              </a:ext>
            </a:extLst>
          </p:cNvPr>
          <p:cNvGrpSpPr/>
          <p:nvPr/>
        </p:nvGrpSpPr>
        <p:grpSpPr>
          <a:xfrm>
            <a:off x="9887729" y="376305"/>
            <a:ext cx="2494257" cy="2062788"/>
            <a:chOff x="8473691" y="2921816"/>
            <a:chExt cx="3444618" cy="2666033"/>
          </a:xfrm>
        </p:grpSpPr>
        <p:pic>
          <p:nvPicPr>
            <p:cNvPr id="4" name="Picture Placeholder 6" descr="A qr code with a logo&#10;&#10;AI-generated content may be incorrect.">
              <a:extLst>
                <a:ext uri="{FF2B5EF4-FFF2-40B4-BE49-F238E27FC236}">
                  <a16:creationId xmlns:a16="http://schemas.microsoft.com/office/drawing/2014/main" id="{6F1C541E-2335-4822-0650-FD3619227239}"/>
                </a:ext>
              </a:extLst>
            </p:cNvPr>
            <p:cNvPicPr>
              <a:picLocks noChangeAspect="1"/>
            </p:cNvPicPr>
            <p:nvPr/>
          </p:nvPicPr>
          <p:blipFill>
            <a:blip r:embed="rId2" cstate="print">
              <a:extLst>
                <a:ext uri="{28A0092B-C50C-407E-A947-70E740481C1C}">
                  <a14:useLocalDpi xmlns:a14="http://schemas.microsoft.com/office/drawing/2010/main" val="0"/>
                </a:ext>
              </a:extLst>
            </a:blip>
            <a:srcRect t="2021" b="2021"/>
            <a:stretch>
              <a:fillRect/>
            </a:stretch>
          </p:blipFill>
          <p:spPr>
            <a:xfrm>
              <a:off x="8473691" y="2921816"/>
              <a:ext cx="2403587" cy="2305546"/>
            </a:xfrm>
            <a:prstGeom prst="rect">
              <a:avLst/>
            </a:prstGeom>
          </p:spPr>
        </p:pic>
        <p:sp>
          <p:nvSpPr>
            <p:cNvPr id="11" name="TextBox 10">
              <a:extLst>
                <a:ext uri="{FF2B5EF4-FFF2-40B4-BE49-F238E27FC236}">
                  <a16:creationId xmlns:a16="http://schemas.microsoft.com/office/drawing/2014/main" id="{EA3B9098-268C-650B-6092-3962D4E51617}"/>
                </a:ext>
              </a:extLst>
            </p:cNvPr>
            <p:cNvSpPr txBox="1"/>
            <p:nvPr/>
          </p:nvSpPr>
          <p:spPr>
            <a:xfrm>
              <a:off x="8485299" y="5218517"/>
              <a:ext cx="3433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ea typeface="Calibri"/>
                  <a:cs typeface="Arial"/>
                </a:rPr>
                <a:t>Sign up for the webinar here! </a:t>
              </a:r>
              <a:endParaRPr lang="en-US" b="1">
                <a:solidFill>
                  <a:schemeClr val="bg1"/>
                </a:solidFill>
                <a:latin typeface="Arial"/>
                <a:cs typeface="Arial"/>
              </a:endParaRPr>
            </a:p>
          </p:txBody>
        </p:sp>
      </p:grpSp>
    </p:spTree>
    <p:extLst>
      <p:ext uri="{BB962C8B-B14F-4D97-AF65-F5344CB8AC3E}">
        <p14:creationId xmlns:p14="http://schemas.microsoft.com/office/powerpoint/2010/main" val="30703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732C-B2C1-72C6-9A12-90731F56C578}"/>
              </a:ext>
            </a:extLst>
          </p:cNvPr>
          <p:cNvSpPr>
            <a:spLocks noGrp="1"/>
          </p:cNvSpPr>
          <p:nvPr>
            <p:ph type="ctrTitle"/>
          </p:nvPr>
        </p:nvSpPr>
        <p:spPr>
          <a:xfrm>
            <a:off x="775384" y="1950718"/>
            <a:ext cx="10994857" cy="3332481"/>
          </a:xfrm>
        </p:spPr>
        <p:txBody>
          <a:bodyPr/>
          <a:lstStyle/>
          <a:p>
            <a:r>
              <a:rPr lang="en-US"/>
              <a:t>Professional Identity: </a:t>
            </a:r>
            <a:br>
              <a:rPr lang="en-US"/>
            </a:br>
            <a:r>
              <a:rPr lang="en-US"/>
              <a:t>Medical Laboratory Scientists</a:t>
            </a:r>
          </a:p>
        </p:txBody>
      </p:sp>
      <p:sp>
        <p:nvSpPr>
          <p:cNvPr id="3" name="Subtitle 2">
            <a:extLst>
              <a:ext uri="{FF2B5EF4-FFF2-40B4-BE49-F238E27FC236}">
                <a16:creationId xmlns:a16="http://schemas.microsoft.com/office/drawing/2014/main" id="{5EA79254-20BE-FCA5-C15C-C5F3AD371809}"/>
              </a:ext>
            </a:extLst>
          </p:cNvPr>
          <p:cNvSpPr>
            <a:spLocks noGrp="1"/>
          </p:cNvSpPr>
          <p:nvPr>
            <p:ph type="subTitle" idx="1"/>
          </p:nvPr>
        </p:nvSpPr>
        <p:spPr>
          <a:xfrm>
            <a:off x="163918" y="5730239"/>
            <a:ext cx="10160295" cy="995680"/>
          </a:xfrm>
        </p:spPr>
        <p:txBody>
          <a:bodyPr>
            <a:normAutofit/>
          </a:bodyPr>
          <a:lstStyle/>
          <a:p>
            <a:pPr lvl="1"/>
            <a:r>
              <a:rPr lang="en-US" sz="2800" b="1">
                <a:solidFill>
                  <a:srgbClr val="0D0D0D"/>
                </a:solidFill>
                <a:latin typeface="Arial"/>
                <a:cs typeface="Arial"/>
              </a:rPr>
              <a:t>Dana</a:t>
            </a:r>
            <a:r>
              <a:rPr lang="en-US" sz="2800" b="1">
                <a:latin typeface="Arial"/>
                <a:cs typeface="Arial"/>
              </a:rPr>
              <a:t> Powell Baker, EdD, MBA, MS, MLS(ASCP)</a:t>
            </a:r>
            <a:r>
              <a:rPr lang="en-US" sz="2800" b="1" baseline="30000">
                <a:latin typeface="Arial"/>
                <a:cs typeface="Arial"/>
              </a:rPr>
              <a:t>CM</a:t>
            </a:r>
            <a:r>
              <a:rPr lang="en-US" sz="2800">
                <a:latin typeface="Arial"/>
                <a:cs typeface="Arial"/>
              </a:rPr>
              <a:t>, </a:t>
            </a:r>
            <a:r>
              <a:rPr lang="en-US" sz="2800" b="1">
                <a:latin typeface="Arial"/>
                <a:cs typeface="Arial"/>
              </a:rPr>
              <a:t>CPH</a:t>
            </a:r>
            <a:endParaRPr lang="en-US" sz="2800">
              <a:solidFill>
                <a:srgbClr val="000000"/>
              </a:solidFill>
            </a:endParaRPr>
          </a:p>
        </p:txBody>
      </p:sp>
      <p:sp>
        <p:nvSpPr>
          <p:cNvPr id="4" name="AutoShape 4">
            <a:extLst>
              <a:ext uri="{FF2B5EF4-FFF2-40B4-BE49-F238E27FC236}">
                <a16:creationId xmlns:a16="http://schemas.microsoft.com/office/drawing/2014/main" id="{605574D7-59B2-1D12-915B-FE20BA230C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134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B4051-906F-8616-A2C0-9A429EB5B9EC}"/>
              </a:ext>
            </a:extLst>
          </p:cNvPr>
          <p:cNvSpPr>
            <a:spLocks noGrp="1"/>
          </p:cNvSpPr>
          <p:nvPr>
            <p:ph type="title"/>
          </p:nvPr>
        </p:nvSpPr>
        <p:spPr>
          <a:xfrm>
            <a:off x="838200" y="203129"/>
            <a:ext cx="6671813" cy="1167046"/>
          </a:xfrm>
        </p:spPr>
        <p:txBody>
          <a:bodyPr anchor="ctr">
            <a:normAutofit/>
          </a:bodyPr>
          <a:lstStyle/>
          <a:p>
            <a:r>
              <a:rPr lang="en-US"/>
              <a:t>Hello</a:t>
            </a:r>
          </a:p>
        </p:txBody>
      </p:sp>
      <p:sp>
        <p:nvSpPr>
          <p:cNvPr id="6" name="Content Placeholder 5">
            <a:extLst>
              <a:ext uri="{FF2B5EF4-FFF2-40B4-BE49-F238E27FC236}">
                <a16:creationId xmlns:a16="http://schemas.microsoft.com/office/drawing/2014/main" id="{BA78D8F1-2073-3862-8E94-F1E08EFDF155}"/>
              </a:ext>
            </a:extLst>
          </p:cNvPr>
          <p:cNvSpPr>
            <a:spLocks noGrp="1"/>
          </p:cNvSpPr>
          <p:nvPr>
            <p:ph idx="1"/>
          </p:nvPr>
        </p:nvSpPr>
        <p:spPr>
          <a:xfrm>
            <a:off x="838200" y="1825625"/>
            <a:ext cx="6422136" cy="4059140"/>
          </a:xfrm>
        </p:spPr>
        <p:txBody>
          <a:bodyPr>
            <a:normAutofit/>
          </a:bodyPr>
          <a:lstStyle/>
          <a:p>
            <a:pPr>
              <a:lnSpc>
                <a:spcPct val="100000"/>
              </a:lnSpc>
            </a:pPr>
            <a:r>
              <a:rPr lang="en-US" sz="2000"/>
              <a:t>Senior Manager, Academic Partnerships</a:t>
            </a:r>
          </a:p>
          <a:p>
            <a:pPr lvl="1">
              <a:lnSpc>
                <a:spcPct val="100000"/>
              </a:lnSpc>
              <a:buFont typeface="Arial" panose="020B0604020202020204" pitchFamily="34" charset="0"/>
              <a:buChar char="‒"/>
            </a:pPr>
            <a:r>
              <a:rPr lang="en-US"/>
              <a:t>Association of Public Health Laboratories (APHL)</a:t>
            </a:r>
          </a:p>
          <a:p>
            <a:pPr>
              <a:lnSpc>
                <a:spcPct val="100000"/>
              </a:lnSpc>
            </a:pPr>
            <a:r>
              <a:rPr lang="en-US" sz="2000"/>
              <a:t>ASCP-certified Medical Laboratory Scientist</a:t>
            </a:r>
          </a:p>
          <a:p>
            <a:pPr>
              <a:lnSpc>
                <a:spcPct val="100000"/>
              </a:lnSpc>
            </a:pPr>
            <a:r>
              <a:rPr lang="en-US" sz="2000"/>
              <a:t>Certified in Public Health</a:t>
            </a:r>
          </a:p>
          <a:p>
            <a:pPr>
              <a:lnSpc>
                <a:spcPct val="100000"/>
              </a:lnSpc>
            </a:pPr>
            <a:r>
              <a:rPr lang="en-US" sz="2000"/>
              <a:t>ASCP Career Ambassador &amp; CPH Ambassador</a:t>
            </a:r>
          </a:p>
          <a:p>
            <a:pPr>
              <a:lnSpc>
                <a:spcPct val="100000"/>
              </a:lnSpc>
            </a:pPr>
            <a:r>
              <a:rPr lang="en-US" sz="2000"/>
              <a:t>ASCP Commission on Continuing Professional Development</a:t>
            </a:r>
          </a:p>
          <a:p>
            <a:pPr>
              <a:lnSpc>
                <a:spcPct val="100000"/>
              </a:lnSpc>
            </a:pPr>
            <a:r>
              <a:rPr lang="en-US" sz="2000"/>
              <a:t>Areas of Expertise: Strategic Partnerships, Leadership, Healthcare Simulation, Interprofessional Education, Postsecondary Education</a:t>
            </a:r>
          </a:p>
        </p:txBody>
      </p:sp>
      <p:pic>
        <p:nvPicPr>
          <p:cNvPr id="9" name="Picture Placeholder 8">
            <a:extLst>
              <a:ext uri="{FF2B5EF4-FFF2-40B4-BE49-F238E27FC236}">
                <a16:creationId xmlns:a16="http://schemas.microsoft.com/office/drawing/2014/main" id="{96B538BF-672F-4FF9-216E-6F481A7D17EC}"/>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841" r="17448"/>
          <a:stretch>
            <a:fillRect/>
          </a:stretch>
        </p:blipFill>
        <p:spPr>
          <a:xfrm>
            <a:off x="7510013" y="10"/>
            <a:ext cx="3648974" cy="6857990"/>
          </a:xfrm>
          <a:prstGeom prst="rect">
            <a:avLst/>
          </a:prstGeom>
          <a:noFill/>
        </p:spPr>
      </p:pic>
    </p:spTree>
    <p:extLst>
      <p:ext uri="{BB962C8B-B14F-4D97-AF65-F5344CB8AC3E}">
        <p14:creationId xmlns:p14="http://schemas.microsoft.com/office/powerpoint/2010/main" val="34156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77F2F4-ADEB-B544-192E-C4A5886EE984}"/>
              </a:ext>
            </a:extLst>
          </p:cNvPr>
          <p:cNvSpPr>
            <a:spLocks noGrp="1"/>
          </p:cNvSpPr>
          <p:nvPr>
            <p:ph type="title" idx="4294967295"/>
          </p:nvPr>
        </p:nvSpPr>
        <p:spPr>
          <a:xfrm>
            <a:off x="838200" y="123826"/>
            <a:ext cx="10515600" cy="1069086"/>
          </a:xfrm>
        </p:spPr>
        <p:txBody>
          <a:bodyPr/>
          <a:lstStyle/>
          <a:p>
            <a:pPr algn="ctr"/>
            <a:r>
              <a:rPr lang="en-US">
                <a:solidFill>
                  <a:schemeClr val="bg1"/>
                </a:solidFill>
              </a:rPr>
              <a:t>Medical Laboratory Scientists</a:t>
            </a:r>
          </a:p>
        </p:txBody>
      </p:sp>
      <p:graphicFrame>
        <p:nvGraphicFramePr>
          <p:cNvPr id="7" name="Content Placeholder 6">
            <a:extLst>
              <a:ext uri="{FF2B5EF4-FFF2-40B4-BE49-F238E27FC236}">
                <a16:creationId xmlns:a16="http://schemas.microsoft.com/office/drawing/2014/main" id="{6C4CFD23-C072-0E94-E230-C6CA3EA8A9F9}"/>
              </a:ext>
            </a:extLst>
          </p:cNvPr>
          <p:cNvGraphicFramePr>
            <a:graphicFrameLocks noGrp="1"/>
          </p:cNvGraphicFramePr>
          <p:nvPr>
            <p:ph idx="4294967295"/>
          </p:nvPr>
        </p:nvGraphicFramePr>
        <p:xfrm>
          <a:off x="419100" y="1192911"/>
          <a:ext cx="1135380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7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3BDD-88DC-7719-22D1-4AAFC442361F}"/>
              </a:ext>
            </a:extLst>
          </p:cNvPr>
          <p:cNvSpPr>
            <a:spLocks noGrp="1"/>
          </p:cNvSpPr>
          <p:nvPr>
            <p:ph type="title"/>
          </p:nvPr>
        </p:nvSpPr>
        <p:spPr/>
        <p:txBody>
          <a:bodyPr/>
          <a:lstStyle/>
          <a:p>
            <a:r>
              <a:rPr lang="en-US"/>
              <a:t>What is Professional Identity?</a:t>
            </a:r>
          </a:p>
        </p:txBody>
      </p:sp>
      <p:sp>
        <p:nvSpPr>
          <p:cNvPr id="3" name="Content Placeholder 2">
            <a:extLst>
              <a:ext uri="{FF2B5EF4-FFF2-40B4-BE49-F238E27FC236}">
                <a16:creationId xmlns:a16="http://schemas.microsoft.com/office/drawing/2014/main" id="{0A513EC9-07D2-72BD-F880-03AA18721035}"/>
              </a:ext>
            </a:extLst>
          </p:cNvPr>
          <p:cNvSpPr>
            <a:spLocks noGrp="1"/>
          </p:cNvSpPr>
          <p:nvPr>
            <p:ph idx="1"/>
          </p:nvPr>
        </p:nvSpPr>
        <p:spPr/>
        <p:txBody>
          <a:bodyPr>
            <a:normAutofit fontScale="85000" lnSpcReduction="10000"/>
          </a:bodyPr>
          <a:lstStyle/>
          <a:p>
            <a:r>
              <a:rPr lang="en-US"/>
              <a:t>Refers to the values, beliefs, and behaviors with the expectations (and norms) of a profession</a:t>
            </a:r>
          </a:p>
          <a:p>
            <a:r>
              <a:rPr lang="en-US"/>
              <a:t>Represents how individuals define themselves and their experiences in relation to their work roles, professional communities, and career trajectories in the profession.</a:t>
            </a:r>
          </a:p>
          <a:p>
            <a:r>
              <a:rPr lang="en-US"/>
              <a:t>Key aspects include:</a:t>
            </a:r>
          </a:p>
          <a:p>
            <a:pPr lvl="1">
              <a:buFont typeface="Courier New" panose="02070309020205020404" pitchFamily="49" charset="0"/>
              <a:buChar char="o"/>
            </a:pPr>
            <a:r>
              <a:rPr lang="en-US" sz="2100" b="1"/>
              <a:t>Values</a:t>
            </a:r>
            <a:r>
              <a:rPr lang="en-US" sz="2100"/>
              <a:t> guiding one’s professional behavior</a:t>
            </a:r>
          </a:p>
          <a:p>
            <a:pPr lvl="1">
              <a:buFont typeface="Courier New" panose="02070309020205020404" pitchFamily="49" charset="0"/>
              <a:buChar char="o"/>
            </a:pPr>
            <a:r>
              <a:rPr lang="en-US" sz="2100" b="1"/>
              <a:t>Skills</a:t>
            </a:r>
            <a:r>
              <a:rPr lang="en-US" sz="2100"/>
              <a:t> or competencies that define one’s professional abilities and contributions to the work</a:t>
            </a:r>
          </a:p>
          <a:p>
            <a:pPr lvl="1">
              <a:buFont typeface="Courier New" panose="02070309020205020404" pitchFamily="49" charset="0"/>
              <a:buChar char="o"/>
            </a:pPr>
            <a:r>
              <a:rPr lang="en-US" sz="2100" b="1"/>
              <a:t>Belonging</a:t>
            </a:r>
            <a:r>
              <a:rPr lang="en-US" sz="2100"/>
              <a:t> and connection to other colleagues in the profession, including involvement with professional associations and engagement with professional communities</a:t>
            </a:r>
          </a:p>
          <a:p>
            <a:pPr lvl="1">
              <a:buFont typeface="Courier New" panose="02070309020205020404" pitchFamily="49" charset="0"/>
              <a:buChar char="o"/>
            </a:pPr>
            <a:r>
              <a:rPr lang="en-US" sz="2100" b="1"/>
              <a:t>Role perception </a:t>
            </a:r>
            <a:r>
              <a:rPr lang="en-US" sz="2100"/>
              <a:t>in how individuals view their responsibilities in the profession.</a:t>
            </a:r>
          </a:p>
        </p:txBody>
      </p:sp>
    </p:spTree>
    <p:extLst>
      <p:ext uri="{BB962C8B-B14F-4D97-AF65-F5344CB8AC3E}">
        <p14:creationId xmlns:p14="http://schemas.microsoft.com/office/powerpoint/2010/main" val="2719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D5181-CFD5-C00E-8F85-6AA9F62B5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70B80-943D-E350-FF48-60E6F486BF11}"/>
              </a:ext>
            </a:extLst>
          </p:cNvPr>
          <p:cNvSpPr>
            <a:spLocks noGrp="1"/>
          </p:cNvSpPr>
          <p:nvPr>
            <p:ph type="title"/>
          </p:nvPr>
        </p:nvSpPr>
        <p:spPr/>
        <p:txBody>
          <a:bodyPr/>
          <a:lstStyle/>
          <a:p>
            <a:r>
              <a:rPr lang="en-US"/>
              <a:t>The Development of Professional Identity</a:t>
            </a:r>
          </a:p>
        </p:txBody>
      </p:sp>
      <p:sp>
        <p:nvSpPr>
          <p:cNvPr id="3" name="Content Placeholder 2">
            <a:extLst>
              <a:ext uri="{FF2B5EF4-FFF2-40B4-BE49-F238E27FC236}">
                <a16:creationId xmlns:a16="http://schemas.microsoft.com/office/drawing/2014/main" id="{B9F34026-203C-F41F-7C0D-0AF387B06284}"/>
              </a:ext>
            </a:extLst>
          </p:cNvPr>
          <p:cNvSpPr>
            <a:spLocks noGrp="1"/>
          </p:cNvSpPr>
          <p:nvPr>
            <p:ph idx="1"/>
          </p:nvPr>
        </p:nvSpPr>
        <p:spPr/>
        <p:txBody>
          <a:bodyPr>
            <a:normAutofit/>
          </a:bodyPr>
          <a:lstStyle/>
          <a:p>
            <a:r>
              <a:rPr lang="en-US"/>
              <a:t>Shaped by educational settings, workplace interactions, and professional networks</a:t>
            </a:r>
          </a:p>
          <a:p>
            <a:r>
              <a:rPr lang="en-US"/>
              <a:t>Strong professional identity = enhanced job satisfaction, psychological well-being, and staff retention</a:t>
            </a:r>
          </a:p>
          <a:p>
            <a:r>
              <a:rPr lang="en-US"/>
              <a:t>“Not so strong” professional identity = work-related stress and increased staff turnover within the laboratory workforce</a:t>
            </a:r>
          </a:p>
          <a:p>
            <a:r>
              <a:rPr lang="en-US"/>
              <a:t>Otto (2018) stated that the foundation of identity is acquired during the academic preparation of clinical laboratory science students.</a:t>
            </a:r>
          </a:p>
        </p:txBody>
      </p:sp>
    </p:spTree>
    <p:extLst>
      <p:ext uri="{BB962C8B-B14F-4D97-AF65-F5344CB8AC3E}">
        <p14:creationId xmlns:p14="http://schemas.microsoft.com/office/powerpoint/2010/main" val="222307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5F4-2943-3D12-FEB2-4259AA6E0BBE}"/>
              </a:ext>
            </a:extLst>
          </p:cNvPr>
          <p:cNvSpPr>
            <a:spLocks noGrp="1"/>
          </p:cNvSpPr>
          <p:nvPr>
            <p:ph type="title"/>
          </p:nvPr>
        </p:nvSpPr>
        <p:spPr/>
        <p:txBody>
          <a:bodyPr/>
          <a:lstStyle/>
          <a:p>
            <a:r>
              <a:rPr lang="en-US"/>
              <a:t>Education to Career Pathway to MLS</a:t>
            </a:r>
          </a:p>
        </p:txBody>
      </p:sp>
      <p:sp>
        <p:nvSpPr>
          <p:cNvPr id="3" name="Content Placeholder 2">
            <a:extLst>
              <a:ext uri="{FF2B5EF4-FFF2-40B4-BE49-F238E27FC236}">
                <a16:creationId xmlns:a16="http://schemas.microsoft.com/office/drawing/2014/main" id="{60B399AB-F693-9CF8-7EEE-5A8CE2E112F8}"/>
              </a:ext>
            </a:extLst>
          </p:cNvPr>
          <p:cNvSpPr>
            <a:spLocks noGrp="1"/>
          </p:cNvSpPr>
          <p:nvPr>
            <p:ph sz="half" idx="1"/>
          </p:nvPr>
        </p:nvSpPr>
        <p:spPr>
          <a:xfrm>
            <a:off x="838199" y="1825625"/>
            <a:ext cx="5742431" cy="4264279"/>
          </a:xfrm>
        </p:spPr>
        <p:txBody>
          <a:bodyPr/>
          <a:lstStyle/>
          <a:p>
            <a:pPr marL="0" indent="0">
              <a:buNone/>
            </a:pPr>
            <a:r>
              <a:rPr lang="en-US" sz="2000" b="1" u="sng"/>
              <a:t>Education</a:t>
            </a:r>
          </a:p>
          <a:p>
            <a:r>
              <a:rPr lang="en-US" sz="2000" b="1"/>
              <a:t>High School: </a:t>
            </a:r>
            <a:r>
              <a:rPr lang="en-US" sz="2000"/>
              <a:t>Health Occupations</a:t>
            </a:r>
          </a:p>
          <a:p>
            <a:r>
              <a:rPr lang="en-US" sz="2000" b="1"/>
              <a:t>Undergraduate: </a:t>
            </a:r>
            <a:r>
              <a:rPr lang="en-US" sz="2000"/>
              <a:t>BS, Medical Technology</a:t>
            </a:r>
          </a:p>
          <a:p>
            <a:pPr lvl="1">
              <a:buFont typeface="Courier New" panose="02070309020205020404" pitchFamily="49" charset="0"/>
              <a:buChar char="o"/>
            </a:pPr>
            <a:r>
              <a:rPr lang="en-US"/>
              <a:t>Participation in student organizations</a:t>
            </a:r>
          </a:p>
          <a:p>
            <a:pPr marL="0" indent="0">
              <a:buNone/>
            </a:pPr>
            <a:r>
              <a:rPr lang="en-US" sz="2000" b="1" u="sng"/>
              <a:t>Clinical Training</a:t>
            </a:r>
          </a:p>
          <a:p>
            <a:r>
              <a:rPr lang="en-US" sz="2000" b="1"/>
              <a:t>Internship/Practicum: </a:t>
            </a:r>
            <a:r>
              <a:rPr lang="en-US" sz="2000"/>
              <a:t>Interactions with mentors, preceptors, and trainers</a:t>
            </a:r>
          </a:p>
          <a:p>
            <a:r>
              <a:rPr lang="en-US" sz="2000" b="1"/>
              <a:t>Professional Associations: </a:t>
            </a:r>
            <a:r>
              <a:rPr lang="en-US" sz="2000"/>
              <a:t>ASCLS and ASCP Student Memberships</a:t>
            </a:r>
          </a:p>
        </p:txBody>
      </p:sp>
      <p:pic>
        <p:nvPicPr>
          <p:cNvPr id="6" name="Picture 5">
            <a:extLst>
              <a:ext uri="{FF2B5EF4-FFF2-40B4-BE49-F238E27FC236}">
                <a16:creationId xmlns:a16="http://schemas.microsoft.com/office/drawing/2014/main" id="{EB3EE08C-3060-8397-5AAD-0816E3969FD2}"/>
              </a:ext>
            </a:extLst>
          </p:cNvPr>
          <p:cNvPicPr>
            <a:picLocks noChangeAspect="1"/>
          </p:cNvPicPr>
          <p:nvPr/>
        </p:nvPicPr>
        <p:blipFill>
          <a:blip r:embed="rId3"/>
          <a:srcRect l="13505" t="7086" r="6646" b="13123"/>
          <a:stretch>
            <a:fillRect/>
          </a:stretch>
        </p:blipFill>
        <p:spPr>
          <a:xfrm>
            <a:off x="6580630" y="1828800"/>
            <a:ext cx="2402050" cy="3200400"/>
          </a:xfrm>
          <a:prstGeom prst="snip2DiagRect">
            <a:avLst/>
          </a:prstGeom>
          <a:solidFill>
            <a:srgbClr val="FFFFFF">
              <a:shade val="85000"/>
            </a:srgbClr>
          </a:solidFill>
          <a:ln w="88900" cap="sq">
            <a:solidFill>
              <a:schemeClr val="tx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a:extLst>
              <a:ext uri="{FF2B5EF4-FFF2-40B4-BE49-F238E27FC236}">
                <a16:creationId xmlns:a16="http://schemas.microsoft.com/office/drawing/2014/main" id="{AA514C0B-4FCF-080B-9F5D-9F655E7F83E7}"/>
              </a:ext>
            </a:extLst>
          </p:cNvPr>
          <p:cNvPicPr>
            <a:picLocks noGrp="1" noChangeAspect="1"/>
          </p:cNvPicPr>
          <p:nvPr>
            <p:ph sz="half" idx="2"/>
          </p:nvPr>
        </p:nvPicPr>
        <p:blipFill>
          <a:blip r:embed="rId4"/>
          <a:stretch>
            <a:fillRect/>
          </a:stretch>
        </p:blipFill>
        <p:spPr>
          <a:xfrm>
            <a:off x="9269924" y="2889504"/>
            <a:ext cx="2402050" cy="3200400"/>
          </a:xfrm>
          <a:prstGeom prst="snip2DiagRect">
            <a:avLst/>
          </a:prstGeom>
          <a:solidFill>
            <a:srgbClr val="FFFFFF">
              <a:shade val="85000"/>
            </a:srgbClr>
          </a:solidFill>
          <a:ln w="88900" cap="sq">
            <a:solidFill>
              <a:schemeClr val="tx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227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210340-MT_Executive_Board Meeting_Volunteer Program [54]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9EC482CBE05468610E3386D28C790" ma:contentTypeVersion="10" ma:contentTypeDescription="Create a new document." ma:contentTypeScope="" ma:versionID="fddc809a8f8f270f1b3b2b6790ce6ceb">
  <xsd:schema xmlns:xsd="http://www.w3.org/2001/XMLSchema" xmlns:xs="http://www.w3.org/2001/XMLSchema" xmlns:p="http://schemas.microsoft.com/office/2006/metadata/properties" xmlns:ns2="4084e704-fa1f-45c8-8902-8c160f359ad5" xmlns:ns3="6c8134dc-5b2c-4941-9d29-65f0fc72f374" targetNamespace="http://schemas.microsoft.com/office/2006/metadata/properties" ma:root="true" ma:fieldsID="3ef9b1889822dcb767d0a00a6cba0c3c" ns2:_="" ns3:_="">
    <xsd:import namespace="4084e704-fa1f-45c8-8902-8c160f359ad5"/>
    <xsd:import namespace="6c8134dc-5b2c-4941-9d29-65f0fc72f3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4e704-fa1f-45c8-8902-8c160f359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448d13f-cc16-440a-b209-a462631fa2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134dc-5b2c-4941-9d29-65f0fc72f3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7e1020-2b8f-4a49-9ee2-25680db5c004}" ma:internalName="TaxCatchAll" ma:showField="CatchAllData" ma:web="6c8134dc-5b2c-4941-9d29-65f0fc72f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8134dc-5b2c-4941-9d29-65f0fc72f374" xsi:nil="true"/>
    <lcf76f155ced4ddcb4097134ff3c332f xmlns="4084e704-fa1f-45c8-8902-8c160f359a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02A5A-CD9B-40D9-BD48-BCCBAE411A16}">
  <ds:schemaRefs>
    <ds:schemaRef ds:uri="4084e704-fa1f-45c8-8902-8c160f359ad5"/>
    <ds:schemaRef ds:uri="6c8134dc-5b2c-4941-9d29-65f0fc72f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725DE2-F52B-4CB9-9FB3-FAD4B7EC2AC0}">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6c8134dc-5b2c-4941-9d29-65f0fc72f374"/>
    <ds:schemaRef ds:uri="4084e704-fa1f-45c8-8902-8c160f359ad5"/>
  </ds:schemaRefs>
</ds:datastoreItem>
</file>

<file path=customXml/itemProps3.xml><?xml version="1.0" encoding="utf-8"?>
<ds:datastoreItem xmlns:ds="http://schemas.openxmlformats.org/officeDocument/2006/customXml" ds:itemID="{A03C16CF-4702-4FF3-AF53-347FB564A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0</TotalTime>
  <Words>2332</Words>
  <Application>Microsoft Macintosh PowerPoint</Application>
  <PresentationFormat>Widescreen</PresentationFormat>
  <Paragraphs>273</Paragraphs>
  <Slides>37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Nova</vt:lpstr>
      <vt:lpstr>Calibri</vt:lpstr>
      <vt:lpstr>Courier New</vt:lpstr>
      <vt:lpstr>Helvetica</vt:lpstr>
      <vt:lpstr>Segoe UI</vt:lpstr>
      <vt:lpstr>Wingdings</vt:lpstr>
      <vt:lpstr>23-210340-MT_Executive_Board Meeting_Volunteer Program [54]  -  Read-Only</vt:lpstr>
      <vt:lpstr>This Lab Week,  we celebrate connecting and supporting Medical Laboratory Professionals with Building Bridges. </vt:lpstr>
      <vt:lpstr>Building Bridges Across Laboratory Community</vt:lpstr>
      <vt:lpstr>Format of Today’s Session</vt:lpstr>
      <vt:lpstr>Professional Identity:  Medical Laboratory Scientists</vt:lpstr>
      <vt:lpstr>Hello</vt:lpstr>
      <vt:lpstr>Medical Laboratory Scientists</vt:lpstr>
      <vt:lpstr>What is Professional Identity?</vt:lpstr>
      <vt:lpstr>The Development of Professional Identity</vt:lpstr>
      <vt:lpstr>Education to Career Pathway to MLS</vt:lpstr>
      <vt:lpstr>What is My Professional Identity?</vt:lpstr>
      <vt:lpstr>Who Am I?</vt:lpstr>
      <vt:lpstr>I am a/an…</vt:lpstr>
      <vt:lpstr>Professional Identity and STEM</vt:lpstr>
      <vt:lpstr>Advocacy and Visibility</vt:lpstr>
      <vt:lpstr>Promotion of the Profession</vt:lpstr>
      <vt:lpstr>The Path to Professional Identity</vt:lpstr>
      <vt:lpstr>Publication: #LabWeek</vt:lpstr>
      <vt:lpstr>References</vt:lpstr>
      <vt:lpstr>Thank You</vt:lpstr>
      <vt:lpstr>Professional Identity: Cytology</vt:lpstr>
      <vt:lpstr>Professional Identity: </vt:lpstr>
      <vt:lpstr>National Factors Shaping and Elevating Cytology’s Professional Identity: CAAHEP </vt:lpstr>
      <vt:lpstr>National Factors Shaping and Elevating Cytology’s Professional Identity: CAAHEP</vt:lpstr>
      <vt:lpstr>Shaping the Cytologist’s Professional Identity through Academic Experiences</vt:lpstr>
      <vt:lpstr>Common Misconceptions About Cytology</vt:lpstr>
      <vt:lpstr>Advice to Early Career Professionals</vt:lpstr>
      <vt:lpstr>Summary</vt:lpstr>
      <vt:lpstr>Professional Identity: Histotechnology</vt:lpstr>
      <vt:lpstr>Histotechnology</vt:lpstr>
      <vt:lpstr>Misconceptions About Histotechnology</vt:lpstr>
      <vt:lpstr>Professional Identity &amp; Decision-Making</vt:lpstr>
      <vt:lpstr>Impact of Greater Role Awareness</vt:lpstr>
      <vt:lpstr>Strengthening Professional Identity</vt:lpstr>
      <vt:lpstr>Advice for Early-Career Professionals</vt:lpstr>
      <vt:lpstr>PowerPoint Presentation</vt:lpstr>
      <vt:lpstr>Access more ASCP Resources:</vt:lpstr>
      <vt:lpstr>Next Month's Webinar:       TOPIC: Making the Lab’s Value Heard in the C-Suite   DATE: May 20, 2026, 11am – 12:30pm CDT</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Abby Cloos</cp:lastModifiedBy>
  <cp:revision>3</cp:revision>
  <cp:lastPrinted>2021-05-22T14:22:41Z</cp:lastPrinted>
  <dcterms:created xsi:type="dcterms:W3CDTF">2021-05-10T16:15:42Z</dcterms:created>
  <dcterms:modified xsi:type="dcterms:W3CDTF">2026-06-11T21:44:34Z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0x0101003DB9EC482CBE05468610E3386D28C790</vt:lpwstr>
  </property>
  <property fmtid="{D5CDD505-2E9C-101B-9397-08002B2CF9AE}" pid="3" name="MediaServiceImageTags">
    <vt:lpwstr/>
  </property>
  <property fmtid="{D5CDD505-2E9C-101B-9397-08002B2CF9AE}" pid="4" name="MSIP_Label_4dfd4032-9be4-4836-8760-5b03795e722f_Enabled">
    <vt:lpwstr>true</vt:lpwstr>
  </property>
  <property fmtid="{D5CDD505-2E9C-101B-9397-08002B2CF9AE}" pid="5" name="MSIP_Label_4dfd4032-9be4-4836-8760-5b03795e722f_SetDate">
    <vt:lpwstr>2026-03-10T16:11:47Z</vt:lpwstr>
  </property>
  <property fmtid="{D5CDD505-2E9C-101B-9397-08002B2CF9AE}" pid="6" name="MSIP_Label_4dfd4032-9be4-4836-8760-5b03795e722f_Method">
    <vt:lpwstr>Standard</vt:lpwstr>
  </property>
  <property fmtid="{D5CDD505-2E9C-101B-9397-08002B2CF9AE}" pid="7" name="MSIP_Label_4dfd4032-9be4-4836-8760-5b03795e722f_Name">
    <vt:lpwstr>defa4170-0d19-0005-0004-bc88714345d2</vt:lpwstr>
  </property>
  <property fmtid="{D5CDD505-2E9C-101B-9397-08002B2CF9AE}" pid="8" name="MSIP_Label_4dfd4032-9be4-4836-8760-5b03795e722f_SiteId">
    <vt:lpwstr>c0c799d2-8588-42b3-8c1e-83c4652bc813</vt:lpwstr>
  </property>
  <property fmtid="{D5CDD505-2E9C-101B-9397-08002B2CF9AE}" pid="9" name="MSIP_Label_4dfd4032-9be4-4836-8760-5b03795e722f_ActionId">
    <vt:lpwstr>4c554222-402b-4b89-a93e-fe787b75e5c6</vt:lpwstr>
  </property>
  <property fmtid="{D5CDD505-2E9C-101B-9397-08002B2CF9AE}" pid="10" name="MSIP_Label_4dfd4032-9be4-4836-8760-5b03795e722f_ContentBits">
    <vt:lpwstr>0</vt:lpwstr>
  </property>
  <property fmtid="{D5CDD505-2E9C-101B-9397-08002B2CF9AE}" pid="11" name="MSIP_Label_4dfd4032-9be4-4836-8760-5b03795e722f_Tag">
    <vt:lpwstr>10, 3, 0, 2</vt:lpwstr>
  </property>
</Properties>
</file>