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8"/>
  </p:notesMasterIdLst>
  <p:handoutMasterIdLst>
    <p:handoutMasterId r:id="rId59"/>
  </p:handoutMasterIdLst>
  <p:sldIdLst>
    <p:sldId id="500" r:id="rId5"/>
    <p:sldId id="594" r:id="rId6"/>
    <p:sldId id="593" r:id="rId7"/>
    <p:sldId id="572" r:id="rId8"/>
    <p:sldId id="578" r:id="rId9"/>
    <p:sldId id="579" r:id="rId10"/>
    <p:sldId id="580" r:id="rId11"/>
    <p:sldId id="586" r:id="rId12"/>
    <p:sldId id="587" r:id="rId13"/>
    <p:sldId id="581" r:id="rId14"/>
    <p:sldId id="583" r:id="rId15"/>
    <p:sldId id="585" r:id="rId16"/>
    <p:sldId id="588" r:id="rId17"/>
    <p:sldId id="589" r:id="rId18"/>
    <p:sldId id="603" r:id="rId19"/>
    <p:sldId id="309" r:id="rId20"/>
    <p:sldId id="259" r:id="rId21"/>
    <p:sldId id="260" r:id="rId22"/>
    <p:sldId id="261" r:id="rId23"/>
    <p:sldId id="262" r:id="rId24"/>
    <p:sldId id="258" r:id="rId25"/>
    <p:sldId id="2581" r:id="rId26"/>
    <p:sldId id="2580" r:id="rId27"/>
    <p:sldId id="266" r:id="rId28"/>
    <p:sldId id="2583" r:id="rId29"/>
    <p:sldId id="2586" r:id="rId30"/>
    <p:sldId id="2568" r:id="rId31"/>
    <p:sldId id="268" r:id="rId32"/>
    <p:sldId id="269" r:id="rId33"/>
    <p:sldId id="270" r:id="rId34"/>
    <p:sldId id="271" r:id="rId35"/>
    <p:sldId id="2569" r:id="rId36"/>
    <p:sldId id="2588" r:id="rId37"/>
    <p:sldId id="2571" r:id="rId38"/>
    <p:sldId id="273" r:id="rId39"/>
    <p:sldId id="2589" r:id="rId40"/>
    <p:sldId id="2572" r:id="rId41"/>
    <p:sldId id="2578" r:id="rId42"/>
    <p:sldId id="272" r:id="rId43"/>
    <p:sldId id="557" r:id="rId44"/>
    <p:sldId id="595" r:id="rId45"/>
    <p:sldId id="596" r:id="rId46"/>
    <p:sldId id="597" r:id="rId47"/>
    <p:sldId id="559" r:id="rId48"/>
    <p:sldId id="598" r:id="rId49"/>
    <p:sldId id="599" r:id="rId50"/>
    <p:sldId id="582" r:id="rId51"/>
    <p:sldId id="600" r:id="rId52"/>
    <p:sldId id="601" r:id="rId53"/>
    <p:sldId id="602" r:id="rId54"/>
    <p:sldId id="482" r:id="rId55"/>
    <p:sldId id="487" r:id="rId56"/>
    <p:sldId id="540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2A630A-C493-0E71-F70C-96F26E3C2FE5}" name="Debby Basu" initials="DB" userId="S::debby.basu@ASCP.org::5b36a3be-4818-4b0b-a196-fc97d23aab2f" providerId="AD"/>
  <p188:author id="{3B956324-FAD5-1149-3C23-250D46FFC2B9}" name="Jenny Diaz" initials="JD" userId="S::jenny.diaz@ascp.org::931f55de-5635-4b26-807e-8ae334dd0769" providerId="AD"/>
  <p188:author id="{F32ADE6E-589C-E5B2-5DDD-82ED793B8FAF}" name="Elena Tsai [Contractor]" initials="E[" userId="S::elena.tsai@ascp.org::0c3b64f2-393a-491a-95fa-93f09f75ca9b" providerId="AD"/>
  <p188:author id="{2301C377-0952-E593-CD61-FB34A0D95A08}" name="Danielle Jackson" initials="DJ" userId="S::danielle.jackson@ascp.org::3647c53c-ed83-45a6-a5b6-506ebd778c67" providerId="AD"/>
  <p188:author id="{5462CD7D-C623-3D1E-0A0D-8F1956CF400F}" name="jerry.santiago@fscj.edu" initials="je" userId="S::urn:spo:guest#jerry.santiago@fscj.edu::" providerId="AD"/>
  <p188:author id="{E1293790-DA1C-ABD7-63E3-B5B35392F26C}" name="Debby Basu" initials="DB" userId="S::debby.basu@ascp.org::5b36a3be-4818-4b0b-a196-fc97d23aab2f" providerId="AD"/>
  <p188:author id="{C766BDB6-EF1E-F917-9794-8F83F44CCDE5}" name="Brian Castrucci" initials="BC" userId="S::castrucci@debeaumont.org::716c4a52-31fd-455e-a248-3cf1fb6ddc0a" providerId="AD"/>
  <p188:author id="{F963F6B8-3BB1-5A52-D530-FE423E27B328}" name="Edna Garcia" initials="EG" userId="S::edna.garcia@ascp.org::9da2b29b-6e62-4f8f-a065-b495710e7477" providerId="AD"/>
  <p188:author id="{C888F1EE-11C2-2266-302B-43E87D5D05F3}" name="Elena Tsai [Contractor]" initials="ET" userId="S::elena.tsai@ASCP.org::0c3b64f2-393a-491a-95fa-93f09f75ca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3"/>
    <a:srgbClr val="4696D2"/>
    <a:srgbClr val="25408F"/>
    <a:srgbClr val="CDB268"/>
    <a:srgbClr val="08132D"/>
    <a:srgbClr val="C8815A"/>
    <a:srgbClr val="452F80"/>
    <a:srgbClr val="C66653"/>
    <a:srgbClr val="4036A8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E04761-C20C-FB27-CBCF-7C5CBE8F88D3}" v="64" dt="2026-05-20T15:35:58.289"/>
    <p1510:client id="{989B6F8B-1DC3-0B6D-DE80-8A3AAC7A9895}" v="1" dt="2026-05-20T15:36:59.358"/>
    <p1510:client id="{9EE412ED-C80F-4D48-9450-5E38000203BE}" v="351" dt="2026-05-20T15:36:10.922"/>
    <p1510:client id="{CF75ECEC-5382-5574-82C9-20AAAECA12E2}" v="22" dt="2026-05-20T13:06:55.985"/>
    <p1510:client id="{E714C659-A136-E4CA-C5E0-0DA69124919F}" v="12" dt="2026-05-20T15:22:09.045"/>
    <p1510:client id="{E7B86A39-B50E-271E-D8FD-36FE1DC5630F}" v="8" dt="2026-05-20T13:00:20.783"/>
    <p1510:client id="{F80C1689-651F-458C-9F05-E876326ABDFD}" v="4" dt="2026-05-20T13:01:19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9C5A7-D834-4571-89D5-4FF248662EA3}" type="doc">
      <dgm:prSet loTypeId="urn:microsoft.com/office/officeart/2005/8/layout/venn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88D339F-3DCA-40F2-8DEC-D051EAC8D659}">
      <dgm:prSet/>
      <dgm:spPr/>
      <dgm:t>
        <a:bodyPr/>
        <a:lstStyle/>
        <a:p>
          <a:r>
            <a:rPr lang="en-US" b="1"/>
            <a:t>Growth Potential</a:t>
          </a:r>
        </a:p>
      </dgm:t>
    </dgm:pt>
    <dgm:pt modelId="{6C3D1A1E-7E84-482E-9398-B5D299ACD925}" type="parTrans" cxnId="{B2A56074-88B6-4919-A438-00BD915C5E6A}">
      <dgm:prSet/>
      <dgm:spPr/>
      <dgm:t>
        <a:bodyPr/>
        <a:lstStyle/>
        <a:p>
          <a:endParaRPr lang="en-US" b="1"/>
        </a:p>
      </dgm:t>
    </dgm:pt>
    <dgm:pt modelId="{7CE78948-B36A-43D6-BC27-6B1ACB681370}" type="sibTrans" cxnId="{B2A56074-88B6-4919-A438-00BD915C5E6A}">
      <dgm:prSet/>
      <dgm:spPr/>
      <dgm:t>
        <a:bodyPr/>
        <a:lstStyle/>
        <a:p>
          <a:endParaRPr lang="en-US" b="1"/>
        </a:p>
      </dgm:t>
    </dgm:pt>
    <dgm:pt modelId="{427C4E6E-D2B7-4262-A38C-2A90D204FAEA}">
      <dgm:prSet/>
      <dgm:spPr/>
      <dgm:t>
        <a:bodyPr/>
        <a:lstStyle/>
        <a:p>
          <a:r>
            <a:rPr lang="en-US" b="1"/>
            <a:t>Financial Return</a:t>
          </a:r>
        </a:p>
      </dgm:t>
    </dgm:pt>
    <dgm:pt modelId="{479E89AF-ABB7-49AB-A97C-6BB483DCEB91}" type="parTrans" cxnId="{08BFB8FA-97A3-45E3-A937-D0C156D91D6B}">
      <dgm:prSet/>
      <dgm:spPr/>
      <dgm:t>
        <a:bodyPr/>
        <a:lstStyle/>
        <a:p>
          <a:endParaRPr lang="en-US" b="1"/>
        </a:p>
      </dgm:t>
    </dgm:pt>
    <dgm:pt modelId="{8FA333F1-14CF-47FA-B7AD-7A531796D433}" type="sibTrans" cxnId="{08BFB8FA-97A3-45E3-A937-D0C156D91D6B}">
      <dgm:prSet/>
      <dgm:spPr/>
      <dgm:t>
        <a:bodyPr/>
        <a:lstStyle/>
        <a:p>
          <a:endParaRPr lang="en-US" b="1"/>
        </a:p>
      </dgm:t>
    </dgm:pt>
    <dgm:pt modelId="{B355442F-642C-4785-9951-FA0053886230}">
      <dgm:prSet/>
      <dgm:spPr/>
      <dgm:t>
        <a:bodyPr/>
        <a:lstStyle/>
        <a:p>
          <a:r>
            <a:rPr lang="en-US" b="1"/>
            <a:t>Strategic Alignment</a:t>
          </a:r>
        </a:p>
      </dgm:t>
    </dgm:pt>
    <dgm:pt modelId="{79E7DBF5-2401-45D2-88DC-307EECBDA7D7}" type="parTrans" cxnId="{3A47827D-F670-47BC-B1B2-1A964F7149C1}">
      <dgm:prSet/>
      <dgm:spPr/>
      <dgm:t>
        <a:bodyPr/>
        <a:lstStyle/>
        <a:p>
          <a:endParaRPr lang="en-US" b="1"/>
        </a:p>
      </dgm:t>
    </dgm:pt>
    <dgm:pt modelId="{506A1E9E-2006-4B88-A9A2-13912C802586}" type="sibTrans" cxnId="{3A47827D-F670-47BC-B1B2-1A964F7149C1}">
      <dgm:prSet/>
      <dgm:spPr/>
      <dgm:t>
        <a:bodyPr/>
        <a:lstStyle/>
        <a:p>
          <a:endParaRPr lang="en-US" b="1"/>
        </a:p>
      </dgm:t>
    </dgm:pt>
    <dgm:pt modelId="{A493B7BE-3874-4B0C-AB54-E922D0C6C464}" type="pres">
      <dgm:prSet presAssocID="{5749C5A7-D834-4571-89D5-4FF248662EA3}" presName="compositeShape" presStyleCnt="0">
        <dgm:presLayoutVars>
          <dgm:chMax val="7"/>
          <dgm:dir/>
          <dgm:resizeHandles val="exact"/>
        </dgm:presLayoutVars>
      </dgm:prSet>
      <dgm:spPr/>
    </dgm:pt>
    <dgm:pt modelId="{783C0CBE-944C-41A6-A194-871EFC5BE6FB}" type="pres">
      <dgm:prSet presAssocID="{A88D339F-3DCA-40F2-8DEC-D051EAC8D659}" presName="circ1" presStyleLbl="vennNode1" presStyleIdx="0" presStyleCnt="3"/>
      <dgm:spPr/>
    </dgm:pt>
    <dgm:pt modelId="{A2EBF464-66E8-436F-9D11-37577E6EC0A1}" type="pres">
      <dgm:prSet presAssocID="{A88D339F-3DCA-40F2-8DEC-D051EAC8D65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412B362-C123-4749-8AD5-0CE7F7461372}" type="pres">
      <dgm:prSet presAssocID="{427C4E6E-D2B7-4262-A38C-2A90D204FAEA}" presName="circ2" presStyleLbl="vennNode1" presStyleIdx="1" presStyleCnt="3"/>
      <dgm:spPr/>
    </dgm:pt>
    <dgm:pt modelId="{CE69610E-4F00-49D2-9351-C6159679CF1E}" type="pres">
      <dgm:prSet presAssocID="{427C4E6E-D2B7-4262-A38C-2A90D204FA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9FEA669-2C2E-4DBB-81A0-BD388C2B794A}" type="pres">
      <dgm:prSet presAssocID="{B355442F-642C-4785-9951-FA0053886230}" presName="circ3" presStyleLbl="vennNode1" presStyleIdx="2" presStyleCnt="3"/>
      <dgm:spPr/>
    </dgm:pt>
    <dgm:pt modelId="{85FF7A2E-6CE8-4013-B319-009195D3204E}" type="pres">
      <dgm:prSet presAssocID="{B355442F-642C-4785-9951-FA005388623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7AB0E40-5DE2-4C09-AA45-8EF333E96F69}" type="presOf" srcId="{B355442F-642C-4785-9951-FA0053886230}" destId="{85FF7A2E-6CE8-4013-B319-009195D3204E}" srcOrd="1" destOrd="0" presId="urn:microsoft.com/office/officeart/2005/8/layout/venn1"/>
    <dgm:cxn modelId="{36ED4446-DBF7-41A7-964D-D396E3C76543}" type="presOf" srcId="{427C4E6E-D2B7-4262-A38C-2A90D204FAEA}" destId="{2412B362-C123-4749-8AD5-0CE7F7461372}" srcOrd="0" destOrd="0" presId="urn:microsoft.com/office/officeart/2005/8/layout/venn1"/>
    <dgm:cxn modelId="{EEE83E73-7731-4A13-9F6B-35549ADDCA5F}" type="presOf" srcId="{427C4E6E-D2B7-4262-A38C-2A90D204FAEA}" destId="{CE69610E-4F00-49D2-9351-C6159679CF1E}" srcOrd="1" destOrd="0" presId="urn:microsoft.com/office/officeart/2005/8/layout/venn1"/>
    <dgm:cxn modelId="{B2A56074-88B6-4919-A438-00BD915C5E6A}" srcId="{5749C5A7-D834-4571-89D5-4FF248662EA3}" destId="{A88D339F-3DCA-40F2-8DEC-D051EAC8D659}" srcOrd="0" destOrd="0" parTransId="{6C3D1A1E-7E84-482E-9398-B5D299ACD925}" sibTransId="{7CE78948-B36A-43D6-BC27-6B1ACB681370}"/>
    <dgm:cxn modelId="{3A47827D-F670-47BC-B1B2-1A964F7149C1}" srcId="{5749C5A7-D834-4571-89D5-4FF248662EA3}" destId="{B355442F-642C-4785-9951-FA0053886230}" srcOrd="2" destOrd="0" parTransId="{79E7DBF5-2401-45D2-88DC-307EECBDA7D7}" sibTransId="{506A1E9E-2006-4B88-A9A2-13912C802586}"/>
    <dgm:cxn modelId="{B757128E-195D-4C84-A3D3-1018F4F0947C}" type="presOf" srcId="{A88D339F-3DCA-40F2-8DEC-D051EAC8D659}" destId="{783C0CBE-944C-41A6-A194-871EFC5BE6FB}" srcOrd="0" destOrd="0" presId="urn:microsoft.com/office/officeart/2005/8/layout/venn1"/>
    <dgm:cxn modelId="{467FB2A4-DC0D-46CB-90A4-500752B895C0}" type="presOf" srcId="{A88D339F-3DCA-40F2-8DEC-D051EAC8D659}" destId="{A2EBF464-66E8-436F-9D11-37577E6EC0A1}" srcOrd="1" destOrd="0" presId="urn:microsoft.com/office/officeart/2005/8/layout/venn1"/>
    <dgm:cxn modelId="{C4BF5CC4-8939-41E0-835F-7A8364E61C47}" type="presOf" srcId="{5749C5A7-D834-4571-89D5-4FF248662EA3}" destId="{A493B7BE-3874-4B0C-AB54-E922D0C6C464}" srcOrd="0" destOrd="0" presId="urn:microsoft.com/office/officeart/2005/8/layout/venn1"/>
    <dgm:cxn modelId="{59F2F3EA-4068-4EBA-80E9-5CE3A6966651}" type="presOf" srcId="{B355442F-642C-4785-9951-FA0053886230}" destId="{19FEA669-2C2E-4DBB-81A0-BD388C2B794A}" srcOrd="0" destOrd="0" presId="urn:microsoft.com/office/officeart/2005/8/layout/venn1"/>
    <dgm:cxn modelId="{08BFB8FA-97A3-45E3-A937-D0C156D91D6B}" srcId="{5749C5A7-D834-4571-89D5-4FF248662EA3}" destId="{427C4E6E-D2B7-4262-A38C-2A90D204FAEA}" srcOrd="1" destOrd="0" parTransId="{479E89AF-ABB7-49AB-A97C-6BB483DCEB91}" sibTransId="{8FA333F1-14CF-47FA-B7AD-7A531796D433}"/>
    <dgm:cxn modelId="{F6806332-3C85-4B7A-A997-1F53BE985C4A}" type="presParOf" srcId="{A493B7BE-3874-4B0C-AB54-E922D0C6C464}" destId="{783C0CBE-944C-41A6-A194-871EFC5BE6FB}" srcOrd="0" destOrd="0" presId="urn:microsoft.com/office/officeart/2005/8/layout/venn1"/>
    <dgm:cxn modelId="{6B6530F3-619A-4222-9859-6DB826F0AC3F}" type="presParOf" srcId="{A493B7BE-3874-4B0C-AB54-E922D0C6C464}" destId="{A2EBF464-66E8-436F-9D11-37577E6EC0A1}" srcOrd="1" destOrd="0" presId="urn:microsoft.com/office/officeart/2005/8/layout/venn1"/>
    <dgm:cxn modelId="{F8FC514A-9E49-4920-B710-E626AE2136A7}" type="presParOf" srcId="{A493B7BE-3874-4B0C-AB54-E922D0C6C464}" destId="{2412B362-C123-4749-8AD5-0CE7F7461372}" srcOrd="2" destOrd="0" presId="urn:microsoft.com/office/officeart/2005/8/layout/venn1"/>
    <dgm:cxn modelId="{D0AED61B-D636-4785-B527-F2B03CA49F45}" type="presParOf" srcId="{A493B7BE-3874-4B0C-AB54-E922D0C6C464}" destId="{CE69610E-4F00-49D2-9351-C6159679CF1E}" srcOrd="3" destOrd="0" presId="urn:microsoft.com/office/officeart/2005/8/layout/venn1"/>
    <dgm:cxn modelId="{A86C27A2-7DE2-46F5-942E-BE1613BC4C07}" type="presParOf" srcId="{A493B7BE-3874-4B0C-AB54-E922D0C6C464}" destId="{19FEA669-2C2E-4DBB-81A0-BD388C2B794A}" srcOrd="4" destOrd="0" presId="urn:microsoft.com/office/officeart/2005/8/layout/venn1"/>
    <dgm:cxn modelId="{EB080392-BBAF-42F5-AD58-B98202F44994}" type="presParOf" srcId="{A493B7BE-3874-4B0C-AB54-E922D0C6C464}" destId="{85FF7A2E-6CE8-4013-B319-009195D3204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9614B-5958-4475-9013-BEB48E89C6BB}" type="doc">
      <dgm:prSet loTypeId="urn:microsoft.com/office/officeart/2005/8/layout/vProcess5" loCatId="process" qsTypeId="urn:microsoft.com/office/officeart/2005/8/quickstyle/3d2" qsCatId="3D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910A97C4-1149-4767-8E79-797F4FD49C99}">
      <dgm:prSet/>
      <dgm:spPr/>
      <dgm:t>
        <a:bodyPr/>
        <a:lstStyle/>
        <a:p>
          <a:r>
            <a:rPr lang="en-US"/>
            <a:t>No visibility</a:t>
          </a:r>
        </a:p>
      </dgm:t>
    </dgm:pt>
    <dgm:pt modelId="{41925DFC-EF17-4025-B418-1F6DFFD7027E}" type="parTrans" cxnId="{C6D59497-338A-4DDA-9773-3C7FD0E077BD}">
      <dgm:prSet/>
      <dgm:spPr/>
      <dgm:t>
        <a:bodyPr/>
        <a:lstStyle/>
        <a:p>
          <a:endParaRPr lang="en-US"/>
        </a:p>
      </dgm:t>
    </dgm:pt>
    <dgm:pt modelId="{0D0471D5-5720-4B1C-8AE7-17CD4CBEE608}" type="sibTrans" cxnId="{C6D59497-338A-4DDA-9773-3C7FD0E077BD}">
      <dgm:prSet/>
      <dgm:spPr/>
      <dgm:t>
        <a:bodyPr/>
        <a:lstStyle/>
        <a:p>
          <a:endParaRPr lang="en-US"/>
        </a:p>
      </dgm:t>
    </dgm:pt>
    <dgm:pt modelId="{9DBB40D2-9FFE-4C15-A922-1B92ED2F1349}">
      <dgm:prSet/>
      <dgm:spPr/>
      <dgm:t>
        <a:bodyPr/>
        <a:lstStyle/>
        <a:p>
          <a:r>
            <a:rPr lang="en-US"/>
            <a:t>No Investment</a:t>
          </a:r>
        </a:p>
      </dgm:t>
    </dgm:pt>
    <dgm:pt modelId="{EDC472D4-56E2-45AA-9D8C-72AB52AEEFF7}" type="parTrans" cxnId="{9658D973-26D3-4468-A1AC-25AAE0C61E4E}">
      <dgm:prSet/>
      <dgm:spPr/>
      <dgm:t>
        <a:bodyPr/>
        <a:lstStyle/>
        <a:p>
          <a:endParaRPr lang="en-US"/>
        </a:p>
      </dgm:t>
    </dgm:pt>
    <dgm:pt modelId="{49F55252-5718-4134-B4FE-50D52B8875DC}" type="sibTrans" cxnId="{9658D973-26D3-4468-A1AC-25AAE0C61E4E}">
      <dgm:prSet/>
      <dgm:spPr/>
      <dgm:t>
        <a:bodyPr/>
        <a:lstStyle/>
        <a:p>
          <a:endParaRPr lang="en-US"/>
        </a:p>
      </dgm:t>
    </dgm:pt>
    <dgm:pt modelId="{81750DCA-1E4E-402B-910A-408DE87197C8}">
      <dgm:prSet/>
      <dgm:spPr/>
      <dgm:t>
        <a:bodyPr/>
        <a:lstStyle/>
        <a:p>
          <a:r>
            <a:rPr lang="en-US"/>
            <a:t>Missed Growth</a:t>
          </a:r>
        </a:p>
      </dgm:t>
    </dgm:pt>
    <dgm:pt modelId="{606D9549-0C9D-46EC-A639-4BD89919968B}" type="parTrans" cxnId="{3A3B54B4-A5B0-4619-9EF9-B0E8EF7DA79B}">
      <dgm:prSet/>
      <dgm:spPr/>
      <dgm:t>
        <a:bodyPr/>
        <a:lstStyle/>
        <a:p>
          <a:endParaRPr lang="en-US"/>
        </a:p>
      </dgm:t>
    </dgm:pt>
    <dgm:pt modelId="{FCBFCF9E-5D05-4254-9104-CE9C2B70FD3A}" type="sibTrans" cxnId="{3A3B54B4-A5B0-4619-9EF9-B0E8EF7DA79B}">
      <dgm:prSet/>
      <dgm:spPr/>
      <dgm:t>
        <a:bodyPr/>
        <a:lstStyle/>
        <a:p>
          <a:endParaRPr lang="en-US"/>
        </a:p>
      </dgm:t>
    </dgm:pt>
    <dgm:pt modelId="{B3B7127F-9E02-4E15-BBBF-4777134AAAC0}">
      <dgm:prSet/>
      <dgm:spPr/>
      <dgm:t>
        <a:bodyPr/>
        <a:lstStyle/>
        <a:p>
          <a:r>
            <a:rPr lang="en-US"/>
            <a:t>External Competitors Win</a:t>
          </a:r>
        </a:p>
      </dgm:t>
    </dgm:pt>
    <dgm:pt modelId="{04B478FD-CD40-4236-9711-F282BBAA50B0}" type="parTrans" cxnId="{A0D7B798-308B-4DA7-B8A0-7AC4E9F07AF4}">
      <dgm:prSet/>
      <dgm:spPr/>
      <dgm:t>
        <a:bodyPr/>
        <a:lstStyle/>
        <a:p>
          <a:endParaRPr lang="en-US"/>
        </a:p>
      </dgm:t>
    </dgm:pt>
    <dgm:pt modelId="{39566891-7410-414F-8D51-78B168E8887F}" type="sibTrans" cxnId="{A0D7B798-308B-4DA7-B8A0-7AC4E9F07AF4}">
      <dgm:prSet/>
      <dgm:spPr/>
      <dgm:t>
        <a:bodyPr/>
        <a:lstStyle/>
        <a:p>
          <a:endParaRPr lang="en-US"/>
        </a:p>
      </dgm:t>
    </dgm:pt>
    <dgm:pt modelId="{DF2908B0-6C84-4010-B6C0-EBE6D0AEB659}" type="pres">
      <dgm:prSet presAssocID="{7C79614B-5958-4475-9013-BEB48E89C6BB}" presName="outerComposite" presStyleCnt="0">
        <dgm:presLayoutVars>
          <dgm:chMax val="5"/>
          <dgm:dir/>
          <dgm:resizeHandles val="exact"/>
        </dgm:presLayoutVars>
      </dgm:prSet>
      <dgm:spPr/>
    </dgm:pt>
    <dgm:pt modelId="{5EF42AE4-A2A4-4DD8-9CF0-D65FA185A903}" type="pres">
      <dgm:prSet presAssocID="{7C79614B-5958-4475-9013-BEB48E89C6BB}" presName="dummyMaxCanvas" presStyleCnt="0">
        <dgm:presLayoutVars/>
      </dgm:prSet>
      <dgm:spPr/>
    </dgm:pt>
    <dgm:pt modelId="{9EEDA346-56E3-4585-8046-671ED5CB35A7}" type="pres">
      <dgm:prSet presAssocID="{7C79614B-5958-4475-9013-BEB48E89C6BB}" presName="FourNodes_1" presStyleLbl="node1" presStyleIdx="0" presStyleCnt="4">
        <dgm:presLayoutVars>
          <dgm:bulletEnabled val="1"/>
        </dgm:presLayoutVars>
      </dgm:prSet>
      <dgm:spPr/>
    </dgm:pt>
    <dgm:pt modelId="{9B7F3CC2-763E-4FB9-B2C4-C7F1B24C3BD3}" type="pres">
      <dgm:prSet presAssocID="{7C79614B-5958-4475-9013-BEB48E89C6BB}" presName="FourNodes_2" presStyleLbl="node1" presStyleIdx="1" presStyleCnt="4">
        <dgm:presLayoutVars>
          <dgm:bulletEnabled val="1"/>
        </dgm:presLayoutVars>
      </dgm:prSet>
      <dgm:spPr/>
    </dgm:pt>
    <dgm:pt modelId="{C8481369-FF4F-4010-94D6-BB45E9075F1E}" type="pres">
      <dgm:prSet presAssocID="{7C79614B-5958-4475-9013-BEB48E89C6BB}" presName="FourNodes_3" presStyleLbl="node1" presStyleIdx="2" presStyleCnt="4">
        <dgm:presLayoutVars>
          <dgm:bulletEnabled val="1"/>
        </dgm:presLayoutVars>
      </dgm:prSet>
      <dgm:spPr/>
    </dgm:pt>
    <dgm:pt modelId="{CF0859B7-C584-4318-8EEF-0FB21639D64C}" type="pres">
      <dgm:prSet presAssocID="{7C79614B-5958-4475-9013-BEB48E89C6BB}" presName="FourNodes_4" presStyleLbl="node1" presStyleIdx="3" presStyleCnt="4">
        <dgm:presLayoutVars>
          <dgm:bulletEnabled val="1"/>
        </dgm:presLayoutVars>
      </dgm:prSet>
      <dgm:spPr/>
    </dgm:pt>
    <dgm:pt modelId="{67FDADC7-8FCF-4856-BC08-9AD58FC8B449}" type="pres">
      <dgm:prSet presAssocID="{7C79614B-5958-4475-9013-BEB48E89C6BB}" presName="FourConn_1-2" presStyleLbl="fgAccFollowNode1" presStyleIdx="0" presStyleCnt="3">
        <dgm:presLayoutVars>
          <dgm:bulletEnabled val="1"/>
        </dgm:presLayoutVars>
      </dgm:prSet>
      <dgm:spPr/>
    </dgm:pt>
    <dgm:pt modelId="{69009B76-26A8-4B01-AE74-810E1A90B110}" type="pres">
      <dgm:prSet presAssocID="{7C79614B-5958-4475-9013-BEB48E89C6BB}" presName="FourConn_2-3" presStyleLbl="fgAccFollowNode1" presStyleIdx="1" presStyleCnt="3">
        <dgm:presLayoutVars>
          <dgm:bulletEnabled val="1"/>
        </dgm:presLayoutVars>
      </dgm:prSet>
      <dgm:spPr/>
    </dgm:pt>
    <dgm:pt modelId="{F32CDA58-D302-4BDF-99B4-F65F062F0503}" type="pres">
      <dgm:prSet presAssocID="{7C79614B-5958-4475-9013-BEB48E89C6BB}" presName="FourConn_3-4" presStyleLbl="fgAccFollowNode1" presStyleIdx="2" presStyleCnt="3">
        <dgm:presLayoutVars>
          <dgm:bulletEnabled val="1"/>
        </dgm:presLayoutVars>
      </dgm:prSet>
      <dgm:spPr/>
    </dgm:pt>
    <dgm:pt modelId="{46E59F29-D9CB-4636-AD83-1FA9B867B594}" type="pres">
      <dgm:prSet presAssocID="{7C79614B-5958-4475-9013-BEB48E89C6BB}" presName="FourNodes_1_text" presStyleLbl="node1" presStyleIdx="3" presStyleCnt="4">
        <dgm:presLayoutVars>
          <dgm:bulletEnabled val="1"/>
        </dgm:presLayoutVars>
      </dgm:prSet>
      <dgm:spPr/>
    </dgm:pt>
    <dgm:pt modelId="{A306C554-4F71-4564-890D-4CFE64D2B364}" type="pres">
      <dgm:prSet presAssocID="{7C79614B-5958-4475-9013-BEB48E89C6BB}" presName="FourNodes_2_text" presStyleLbl="node1" presStyleIdx="3" presStyleCnt="4">
        <dgm:presLayoutVars>
          <dgm:bulletEnabled val="1"/>
        </dgm:presLayoutVars>
      </dgm:prSet>
      <dgm:spPr/>
    </dgm:pt>
    <dgm:pt modelId="{0EC17633-6113-4F0B-B467-E196E05C4114}" type="pres">
      <dgm:prSet presAssocID="{7C79614B-5958-4475-9013-BEB48E89C6BB}" presName="FourNodes_3_text" presStyleLbl="node1" presStyleIdx="3" presStyleCnt="4">
        <dgm:presLayoutVars>
          <dgm:bulletEnabled val="1"/>
        </dgm:presLayoutVars>
      </dgm:prSet>
      <dgm:spPr/>
    </dgm:pt>
    <dgm:pt modelId="{B8D05F99-B20A-4DF2-8E97-A01F445CC1A9}" type="pres">
      <dgm:prSet presAssocID="{7C79614B-5958-4475-9013-BEB48E89C6B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B58D11D-C5E8-47BF-AD2A-DE67388FD192}" type="presOf" srcId="{910A97C4-1149-4767-8E79-797F4FD49C99}" destId="{9EEDA346-56E3-4585-8046-671ED5CB35A7}" srcOrd="0" destOrd="0" presId="urn:microsoft.com/office/officeart/2005/8/layout/vProcess5"/>
    <dgm:cxn modelId="{72E32D32-CD1E-4B77-8685-0E9BEE79F3F1}" type="presOf" srcId="{910A97C4-1149-4767-8E79-797F4FD49C99}" destId="{46E59F29-D9CB-4636-AD83-1FA9B867B594}" srcOrd="1" destOrd="0" presId="urn:microsoft.com/office/officeart/2005/8/layout/vProcess5"/>
    <dgm:cxn modelId="{7D256136-33E6-40F2-871E-E2DCCCB429AD}" type="presOf" srcId="{FCBFCF9E-5D05-4254-9104-CE9C2B70FD3A}" destId="{F32CDA58-D302-4BDF-99B4-F65F062F0503}" srcOrd="0" destOrd="0" presId="urn:microsoft.com/office/officeart/2005/8/layout/vProcess5"/>
    <dgm:cxn modelId="{3F669E3D-B1B7-41DC-9240-AF3CB7866D20}" type="presOf" srcId="{81750DCA-1E4E-402B-910A-408DE87197C8}" destId="{C8481369-FF4F-4010-94D6-BB45E9075F1E}" srcOrd="0" destOrd="0" presId="urn:microsoft.com/office/officeart/2005/8/layout/vProcess5"/>
    <dgm:cxn modelId="{8947584A-9E1F-4B97-8FA1-BE67FAC259E3}" type="presOf" srcId="{B3B7127F-9E02-4E15-BBBF-4777134AAAC0}" destId="{B8D05F99-B20A-4DF2-8E97-A01F445CC1A9}" srcOrd="1" destOrd="0" presId="urn:microsoft.com/office/officeart/2005/8/layout/vProcess5"/>
    <dgm:cxn modelId="{723FAC4F-A1AC-41D9-BA45-11BE961C85C6}" type="presOf" srcId="{9DBB40D2-9FFE-4C15-A922-1B92ED2F1349}" destId="{9B7F3CC2-763E-4FB9-B2C4-C7F1B24C3BD3}" srcOrd="0" destOrd="0" presId="urn:microsoft.com/office/officeart/2005/8/layout/vProcess5"/>
    <dgm:cxn modelId="{B5EE556A-3237-4CFF-84EE-076DF7CB3BD9}" type="presOf" srcId="{7C79614B-5958-4475-9013-BEB48E89C6BB}" destId="{DF2908B0-6C84-4010-B6C0-EBE6D0AEB659}" srcOrd="0" destOrd="0" presId="urn:microsoft.com/office/officeart/2005/8/layout/vProcess5"/>
    <dgm:cxn modelId="{9658D973-26D3-4468-A1AC-25AAE0C61E4E}" srcId="{7C79614B-5958-4475-9013-BEB48E89C6BB}" destId="{9DBB40D2-9FFE-4C15-A922-1B92ED2F1349}" srcOrd="1" destOrd="0" parTransId="{EDC472D4-56E2-45AA-9D8C-72AB52AEEFF7}" sibTransId="{49F55252-5718-4134-B4FE-50D52B8875DC}"/>
    <dgm:cxn modelId="{EF543E78-92C4-4445-BB85-B78996E3BF55}" type="presOf" srcId="{B3B7127F-9E02-4E15-BBBF-4777134AAAC0}" destId="{CF0859B7-C584-4318-8EEF-0FB21639D64C}" srcOrd="0" destOrd="0" presId="urn:microsoft.com/office/officeart/2005/8/layout/vProcess5"/>
    <dgm:cxn modelId="{C6D59497-338A-4DDA-9773-3C7FD0E077BD}" srcId="{7C79614B-5958-4475-9013-BEB48E89C6BB}" destId="{910A97C4-1149-4767-8E79-797F4FD49C99}" srcOrd="0" destOrd="0" parTransId="{41925DFC-EF17-4025-B418-1F6DFFD7027E}" sibTransId="{0D0471D5-5720-4B1C-8AE7-17CD4CBEE608}"/>
    <dgm:cxn modelId="{A0D7B798-308B-4DA7-B8A0-7AC4E9F07AF4}" srcId="{7C79614B-5958-4475-9013-BEB48E89C6BB}" destId="{B3B7127F-9E02-4E15-BBBF-4777134AAAC0}" srcOrd="3" destOrd="0" parTransId="{04B478FD-CD40-4236-9711-F282BBAA50B0}" sibTransId="{39566891-7410-414F-8D51-78B168E8887F}"/>
    <dgm:cxn modelId="{3A3B54B4-A5B0-4619-9EF9-B0E8EF7DA79B}" srcId="{7C79614B-5958-4475-9013-BEB48E89C6BB}" destId="{81750DCA-1E4E-402B-910A-408DE87197C8}" srcOrd="2" destOrd="0" parTransId="{606D9549-0C9D-46EC-A639-4BD89919968B}" sibTransId="{FCBFCF9E-5D05-4254-9104-CE9C2B70FD3A}"/>
    <dgm:cxn modelId="{7FE085C3-CAA3-49D8-BF15-770A54A2A457}" type="presOf" srcId="{49F55252-5718-4134-B4FE-50D52B8875DC}" destId="{69009B76-26A8-4B01-AE74-810E1A90B110}" srcOrd="0" destOrd="0" presId="urn:microsoft.com/office/officeart/2005/8/layout/vProcess5"/>
    <dgm:cxn modelId="{13F45CD3-852B-4126-B3FA-F11707846E25}" type="presOf" srcId="{0D0471D5-5720-4B1C-8AE7-17CD4CBEE608}" destId="{67FDADC7-8FCF-4856-BC08-9AD58FC8B449}" srcOrd="0" destOrd="0" presId="urn:microsoft.com/office/officeart/2005/8/layout/vProcess5"/>
    <dgm:cxn modelId="{76F849DA-14FC-4D58-A2FE-1E2E15F960D7}" type="presOf" srcId="{9DBB40D2-9FFE-4C15-A922-1B92ED2F1349}" destId="{A306C554-4F71-4564-890D-4CFE64D2B364}" srcOrd="1" destOrd="0" presId="urn:microsoft.com/office/officeart/2005/8/layout/vProcess5"/>
    <dgm:cxn modelId="{396F86FC-1C1B-4930-8894-E72DD4A243D6}" type="presOf" srcId="{81750DCA-1E4E-402B-910A-408DE87197C8}" destId="{0EC17633-6113-4F0B-B467-E196E05C4114}" srcOrd="1" destOrd="0" presId="urn:microsoft.com/office/officeart/2005/8/layout/vProcess5"/>
    <dgm:cxn modelId="{19FAFBBA-98F5-4D2D-A9B2-251903AD8637}" type="presParOf" srcId="{DF2908B0-6C84-4010-B6C0-EBE6D0AEB659}" destId="{5EF42AE4-A2A4-4DD8-9CF0-D65FA185A903}" srcOrd="0" destOrd="0" presId="urn:microsoft.com/office/officeart/2005/8/layout/vProcess5"/>
    <dgm:cxn modelId="{2694B657-F010-498C-A40E-44D719812B3E}" type="presParOf" srcId="{DF2908B0-6C84-4010-B6C0-EBE6D0AEB659}" destId="{9EEDA346-56E3-4585-8046-671ED5CB35A7}" srcOrd="1" destOrd="0" presId="urn:microsoft.com/office/officeart/2005/8/layout/vProcess5"/>
    <dgm:cxn modelId="{D356AE7E-7FC5-4916-94B8-8867B088E3EC}" type="presParOf" srcId="{DF2908B0-6C84-4010-B6C0-EBE6D0AEB659}" destId="{9B7F3CC2-763E-4FB9-B2C4-C7F1B24C3BD3}" srcOrd="2" destOrd="0" presId="urn:microsoft.com/office/officeart/2005/8/layout/vProcess5"/>
    <dgm:cxn modelId="{7DCBF056-EED9-45A8-8381-72970E03AE2B}" type="presParOf" srcId="{DF2908B0-6C84-4010-B6C0-EBE6D0AEB659}" destId="{C8481369-FF4F-4010-94D6-BB45E9075F1E}" srcOrd="3" destOrd="0" presId="urn:microsoft.com/office/officeart/2005/8/layout/vProcess5"/>
    <dgm:cxn modelId="{90FB8EAE-9046-402D-AF28-08FD0030624F}" type="presParOf" srcId="{DF2908B0-6C84-4010-B6C0-EBE6D0AEB659}" destId="{CF0859B7-C584-4318-8EEF-0FB21639D64C}" srcOrd="4" destOrd="0" presId="urn:microsoft.com/office/officeart/2005/8/layout/vProcess5"/>
    <dgm:cxn modelId="{596F5CD0-4882-4832-81FD-7DA8274EAFBA}" type="presParOf" srcId="{DF2908B0-6C84-4010-B6C0-EBE6D0AEB659}" destId="{67FDADC7-8FCF-4856-BC08-9AD58FC8B449}" srcOrd="5" destOrd="0" presId="urn:microsoft.com/office/officeart/2005/8/layout/vProcess5"/>
    <dgm:cxn modelId="{3BAE26B7-D289-4931-9384-5782ADA8F909}" type="presParOf" srcId="{DF2908B0-6C84-4010-B6C0-EBE6D0AEB659}" destId="{69009B76-26A8-4B01-AE74-810E1A90B110}" srcOrd="6" destOrd="0" presId="urn:microsoft.com/office/officeart/2005/8/layout/vProcess5"/>
    <dgm:cxn modelId="{3A7AF659-123B-4F14-ACB2-A98845C845D0}" type="presParOf" srcId="{DF2908B0-6C84-4010-B6C0-EBE6D0AEB659}" destId="{F32CDA58-D302-4BDF-99B4-F65F062F0503}" srcOrd="7" destOrd="0" presId="urn:microsoft.com/office/officeart/2005/8/layout/vProcess5"/>
    <dgm:cxn modelId="{ADCAC9BB-6AF6-4E22-A2C3-5570DEBADE24}" type="presParOf" srcId="{DF2908B0-6C84-4010-B6C0-EBE6D0AEB659}" destId="{46E59F29-D9CB-4636-AD83-1FA9B867B594}" srcOrd="8" destOrd="0" presId="urn:microsoft.com/office/officeart/2005/8/layout/vProcess5"/>
    <dgm:cxn modelId="{61682732-23F5-447D-AFBB-092D0C12C976}" type="presParOf" srcId="{DF2908B0-6C84-4010-B6C0-EBE6D0AEB659}" destId="{A306C554-4F71-4564-890D-4CFE64D2B364}" srcOrd="9" destOrd="0" presId="urn:microsoft.com/office/officeart/2005/8/layout/vProcess5"/>
    <dgm:cxn modelId="{E82B65F6-6BFB-4EEC-9804-8B03F6799C92}" type="presParOf" srcId="{DF2908B0-6C84-4010-B6C0-EBE6D0AEB659}" destId="{0EC17633-6113-4F0B-B467-E196E05C4114}" srcOrd="10" destOrd="0" presId="urn:microsoft.com/office/officeart/2005/8/layout/vProcess5"/>
    <dgm:cxn modelId="{6B3038BA-8078-430F-8B73-63D57A84A182}" type="presParOf" srcId="{DF2908B0-6C84-4010-B6C0-EBE6D0AEB659}" destId="{B8D05F99-B20A-4DF2-8E97-A01F445CC1A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0E46AA-9813-4F36-BD6A-A1F4CD6632D5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E61BFB-1280-41E0-9DC4-D93A73706CF8}">
      <dgm:prSet custT="1"/>
      <dgm:spPr/>
      <dgm:t>
        <a:bodyPr/>
        <a:lstStyle/>
        <a:p>
          <a:r>
            <a:rPr lang="en-US" sz="2000" b="1">
              <a:solidFill>
                <a:schemeClr val="bg1"/>
              </a:solidFill>
            </a:rPr>
            <a:t>Identify System Inefficiencies and Lost Revenue</a:t>
          </a:r>
        </a:p>
      </dgm:t>
    </dgm:pt>
    <dgm:pt modelId="{49EDA7E4-EAC9-4DDC-A8FC-A2FD18B8277B}" type="parTrans" cxnId="{8E8E79AA-38C5-422D-9DB7-5DDF2562B4E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A35208DA-661D-4AFF-BB14-0191EDEBA09D}" type="sibTrans" cxnId="{8E8E79AA-38C5-422D-9DB7-5DDF2562B4E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8CCB490C-EF55-4C6F-A099-F02CE5C5B204}">
      <dgm:prSet custT="1"/>
      <dgm:spPr/>
      <dgm:t>
        <a:bodyPr/>
        <a:lstStyle/>
        <a:p>
          <a:r>
            <a:rPr lang="en-US" sz="2000" b="1">
              <a:solidFill>
                <a:schemeClr val="bg1"/>
              </a:solidFill>
            </a:rPr>
            <a:t>Translate to Executive Terms</a:t>
          </a:r>
        </a:p>
      </dgm:t>
    </dgm:pt>
    <dgm:pt modelId="{1F3377C9-4C4A-4C87-BFBF-B0D6999C6F79}" type="parTrans" cxnId="{8634E0A6-853F-4F95-A169-6C1B28295E4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4FC06B38-8257-4CEC-9070-9D452E00DE6F}" type="sibTrans" cxnId="{8634E0A6-853F-4F95-A169-6C1B28295E4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3C346AC-7CA2-489C-A286-E7B84F4B546B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SWOT </a:t>
          </a:r>
        </a:p>
      </dgm:t>
    </dgm:pt>
    <dgm:pt modelId="{D98569A0-6E6B-43BE-9253-D2A2A43EC900}" type="parTrans" cxnId="{195AA73E-BBAC-4976-A55B-034253B2359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F24C455-4C82-4E96-BB1E-4B69BA7F9126}" type="sibTrans" cxnId="{195AA73E-BBAC-4976-A55B-034253B2359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0B76128-7735-44F3-9954-717298C4734B}" type="pres">
      <dgm:prSet presAssocID="{A60E46AA-9813-4F36-BD6A-A1F4CD6632D5}" presName="Name0" presStyleCnt="0">
        <dgm:presLayoutVars>
          <dgm:chMax/>
          <dgm:chPref/>
          <dgm:dir/>
        </dgm:presLayoutVars>
      </dgm:prSet>
      <dgm:spPr/>
    </dgm:pt>
    <dgm:pt modelId="{EAEFB285-4ADF-4369-948F-247280AC0057}" type="pres">
      <dgm:prSet presAssocID="{D3C346AC-7CA2-489C-A286-E7B84F4B546B}" presName="parenttextcomposite" presStyleCnt="0"/>
      <dgm:spPr/>
    </dgm:pt>
    <dgm:pt modelId="{7C0F0236-E018-4874-BB8A-9BF823B6FCB2}" type="pres">
      <dgm:prSet presAssocID="{D3C346AC-7CA2-489C-A286-E7B84F4B546B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A2A5BFAB-BDC1-41F4-B159-FBA2715CB488}" type="pres">
      <dgm:prSet presAssocID="{D3C346AC-7CA2-489C-A286-E7B84F4B546B}" presName="parallelogramComposite" presStyleCnt="0"/>
      <dgm:spPr/>
    </dgm:pt>
    <dgm:pt modelId="{1178AE38-CA63-4231-8E26-F7DE66034027}" type="pres">
      <dgm:prSet presAssocID="{D3C346AC-7CA2-489C-A286-E7B84F4B546B}" presName="parallelogram1" presStyleLbl="alignNode1" presStyleIdx="0" presStyleCnt="21"/>
      <dgm:spPr/>
    </dgm:pt>
    <dgm:pt modelId="{60D08412-B6DB-472A-AC70-959FBC2A34D0}" type="pres">
      <dgm:prSet presAssocID="{D3C346AC-7CA2-489C-A286-E7B84F4B546B}" presName="parallelogram2" presStyleLbl="alignNode1" presStyleIdx="1" presStyleCnt="21"/>
      <dgm:spPr/>
    </dgm:pt>
    <dgm:pt modelId="{20F0401D-634A-42ED-8811-3064A3757F86}" type="pres">
      <dgm:prSet presAssocID="{D3C346AC-7CA2-489C-A286-E7B84F4B546B}" presName="parallelogram3" presStyleLbl="alignNode1" presStyleIdx="2" presStyleCnt="21"/>
      <dgm:spPr/>
    </dgm:pt>
    <dgm:pt modelId="{F76E82C4-BD60-4E21-9E1A-9B004E652C9C}" type="pres">
      <dgm:prSet presAssocID="{D3C346AC-7CA2-489C-A286-E7B84F4B546B}" presName="parallelogram4" presStyleLbl="alignNode1" presStyleIdx="3" presStyleCnt="21"/>
      <dgm:spPr/>
    </dgm:pt>
    <dgm:pt modelId="{F20AAE2C-53F4-403B-9419-6C249453CC6C}" type="pres">
      <dgm:prSet presAssocID="{D3C346AC-7CA2-489C-A286-E7B84F4B546B}" presName="parallelogram5" presStyleLbl="alignNode1" presStyleIdx="4" presStyleCnt="21"/>
      <dgm:spPr/>
    </dgm:pt>
    <dgm:pt modelId="{C6C8856B-81C1-4213-A645-A54821D21B48}" type="pres">
      <dgm:prSet presAssocID="{D3C346AC-7CA2-489C-A286-E7B84F4B546B}" presName="parallelogram6" presStyleLbl="alignNode1" presStyleIdx="5" presStyleCnt="21"/>
      <dgm:spPr/>
    </dgm:pt>
    <dgm:pt modelId="{19F31008-377C-413D-8C7F-5F2F81A664E5}" type="pres">
      <dgm:prSet presAssocID="{D3C346AC-7CA2-489C-A286-E7B84F4B546B}" presName="parallelogram7" presStyleLbl="alignNode1" presStyleIdx="6" presStyleCnt="21"/>
      <dgm:spPr/>
    </dgm:pt>
    <dgm:pt modelId="{1EDA9457-7B14-4DED-A7B0-B19A280DD72A}" type="pres">
      <dgm:prSet presAssocID="{9F24C455-4C82-4E96-BB1E-4B69BA7F9126}" presName="sibTrans" presStyleCnt="0"/>
      <dgm:spPr/>
    </dgm:pt>
    <dgm:pt modelId="{DF100E3E-87AA-416E-BF8C-F0575C62F948}" type="pres">
      <dgm:prSet presAssocID="{18E61BFB-1280-41E0-9DC4-D93A73706CF8}" presName="parenttextcomposite" presStyleCnt="0"/>
      <dgm:spPr/>
    </dgm:pt>
    <dgm:pt modelId="{935B5811-F904-4A3A-96B7-A3A75DCF97E6}" type="pres">
      <dgm:prSet presAssocID="{18E61BFB-1280-41E0-9DC4-D93A73706CF8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4E04F356-03C5-4522-AE60-5E8169846D08}" type="pres">
      <dgm:prSet presAssocID="{18E61BFB-1280-41E0-9DC4-D93A73706CF8}" presName="parallelogramComposite" presStyleCnt="0"/>
      <dgm:spPr/>
    </dgm:pt>
    <dgm:pt modelId="{41B62838-147D-4946-A99C-62D2BED24E1E}" type="pres">
      <dgm:prSet presAssocID="{18E61BFB-1280-41E0-9DC4-D93A73706CF8}" presName="parallelogram1" presStyleLbl="alignNode1" presStyleIdx="7" presStyleCnt="21"/>
      <dgm:spPr/>
    </dgm:pt>
    <dgm:pt modelId="{A5218A6B-652B-4A03-9526-70076F0E2437}" type="pres">
      <dgm:prSet presAssocID="{18E61BFB-1280-41E0-9DC4-D93A73706CF8}" presName="parallelogram2" presStyleLbl="alignNode1" presStyleIdx="8" presStyleCnt="21"/>
      <dgm:spPr/>
    </dgm:pt>
    <dgm:pt modelId="{16AF6DBF-6C79-4B4E-874D-7B90307FD071}" type="pres">
      <dgm:prSet presAssocID="{18E61BFB-1280-41E0-9DC4-D93A73706CF8}" presName="parallelogram3" presStyleLbl="alignNode1" presStyleIdx="9" presStyleCnt="21"/>
      <dgm:spPr/>
    </dgm:pt>
    <dgm:pt modelId="{29DB7E6D-729C-4188-B830-C28D91B287D5}" type="pres">
      <dgm:prSet presAssocID="{18E61BFB-1280-41E0-9DC4-D93A73706CF8}" presName="parallelogram4" presStyleLbl="alignNode1" presStyleIdx="10" presStyleCnt="21"/>
      <dgm:spPr/>
    </dgm:pt>
    <dgm:pt modelId="{65342F12-2297-43D6-8088-FEA1A93444A8}" type="pres">
      <dgm:prSet presAssocID="{18E61BFB-1280-41E0-9DC4-D93A73706CF8}" presName="parallelogram5" presStyleLbl="alignNode1" presStyleIdx="11" presStyleCnt="21"/>
      <dgm:spPr/>
    </dgm:pt>
    <dgm:pt modelId="{75CB0CC3-040E-4F0B-B02D-40750282DDE3}" type="pres">
      <dgm:prSet presAssocID="{18E61BFB-1280-41E0-9DC4-D93A73706CF8}" presName="parallelogram6" presStyleLbl="alignNode1" presStyleIdx="12" presStyleCnt="21"/>
      <dgm:spPr/>
    </dgm:pt>
    <dgm:pt modelId="{8400CA8E-81AC-489D-8FD7-66AFA433EE22}" type="pres">
      <dgm:prSet presAssocID="{18E61BFB-1280-41E0-9DC4-D93A73706CF8}" presName="parallelogram7" presStyleLbl="alignNode1" presStyleIdx="13" presStyleCnt="21"/>
      <dgm:spPr/>
    </dgm:pt>
    <dgm:pt modelId="{AB5D79A5-741B-4BCF-8EFB-492D537CBC8C}" type="pres">
      <dgm:prSet presAssocID="{A35208DA-661D-4AFF-BB14-0191EDEBA09D}" presName="sibTrans" presStyleCnt="0"/>
      <dgm:spPr/>
    </dgm:pt>
    <dgm:pt modelId="{FF5517E4-1310-471F-9E49-80537636D3ED}" type="pres">
      <dgm:prSet presAssocID="{8CCB490C-EF55-4C6F-A099-F02CE5C5B204}" presName="parenttextcomposite" presStyleCnt="0"/>
      <dgm:spPr/>
    </dgm:pt>
    <dgm:pt modelId="{225D08CA-7B56-4410-A4EC-F1B8CCB25D1B}" type="pres">
      <dgm:prSet presAssocID="{8CCB490C-EF55-4C6F-A099-F02CE5C5B204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9C2D8659-C624-4082-99B8-1367234BB50C}" type="pres">
      <dgm:prSet presAssocID="{8CCB490C-EF55-4C6F-A099-F02CE5C5B204}" presName="parallelogramComposite" presStyleCnt="0"/>
      <dgm:spPr/>
    </dgm:pt>
    <dgm:pt modelId="{1C3C753B-4C1C-460B-BB6E-2196EBA5FDEC}" type="pres">
      <dgm:prSet presAssocID="{8CCB490C-EF55-4C6F-A099-F02CE5C5B204}" presName="parallelogram1" presStyleLbl="alignNode1" presStyleIdx="14" presStyleCnt="21"/>
      <dgm:spPr/>
    </dgm:pt>
    <dgm:pt modelId="{7588020C-218B-4A36-B177-F0F3D6035F5F}" type="pres">
      <dgm:prSet presAssocID="{8CCB490C-EF55-4C6F-A099-F02CE5C5B204}" presName="parallelogram2" presStyleLbl="alignNode1" presStyleIdx="15" presStyleCnt="21"/>
      <dgm:spPr/>
    </dgm:pt>
    <dgm:pt modelId="{0DD19431-6D52-44C7-8802-42FB95076C99}" type="pres">
      <dgm:prSet presAssocID="{8CCB490C-EF55-4C6F-A099-F02CE5C5B204}" presName="parallelogram3" presStyleLbl="alignNode1" presStyleIdx="16" presStyleCnt="21"/>
      <dgm:spPr/>
    </dgm:pt>
    <dgm:pt modelId="{0A90DB9D-7815-4349-9ACA-EC281571F57D}" type="pres">
      <dgm:prSet presAssocID="{8CCB490C-EF55-4C6F-A099-F02CE5C5B204}" presName="parallelogram4" presStyleLbl="alignNode1" presStyleIdx="17" presStyleCnt="21"/>
      <dgm:spPr/>
    </dgm:pt>
    <dgm:pt modelId="{726E5DD3-4EC3-4A3E-8554-2AB09598FCD8}" type="pres">
      <dgm:prSet presAssocID="{8CCB490C-EF55-4C6F-A099-F02CE5C5B204}" presName="parallelogram5" presStyleLbl="alignNode1" presStyleIdx="18" presStyleCnt="21"/>
      <dgm:spPr/>
    </dgm:pt>
    <dgm:pt modelId="{66E6B322-BD22-4C7F-A758-3FF8DC61F252}" type="pres">
      <dgm:prSet presAssocID="{8CCB490C-EF55-4C6F-A099-F02CE5C5B204}" presName="parallelogram6" presStyleLbl="alignNode1" presStyleIdx="19" presStyleCnt="21"/>
      <dgm:spPr/>
    </dgm:pt>
    <dgm:pt modelId="{C918E6F8-BE12-4720-BEFA-097E944B5EDE}" type="pres">
      <dgm:prSet presAssocID="{8CCB490C-EF55-4C6F-A099-F02CE5C5B204}" presName="parallelogram7" presStyleLbl="alignNode1" presStyleIdx="20" presStyleCnt="21"/>
      <dgm:spPr/>
    </dgm:pt>
  </dgm:ptLst>
  <dgm:cxnLst>
    <dgm:cxn modelId="{B6CFA53D-EC18-4AE7-B836-3817F94B7D6D}" type="presOf" srcId="{8CCB490C-EF55-4C6F-A099-F02CE5C5B204}" destId="{225D08CA-7B56-4410-A4EC-F1B8CCB25D1B}" srcOrd="0" destOrd="0" presId="urn:microsoft.com/office/officeart/2008/layout/VerticalAccentList"/>
    <dgm:cxn modelId="{195AA73E-BBAC-4976-A55B-034253B2359D}" srcId="{A60E46AA-9813-4F36-BD6A-A1F4CD6632D5}" destId="{D3C346AC-7CA2-489C-A286-E7B84F4B546B}" srcOrd="0" destOrd="0" parTransId="{D98569A0-6E6B-43BE-9253-D2A2A43EC900}" sibTransId="{9F24C455-4C82-4E96-BB1E-4B69BA7F9126}"/>
    <dgm:cxn modelId="{EBF75C8F-0A77-4BA2-8BA9-80CECD381FB8}" type="presOf" srcId="{D3C346AC-7CA2-489C-A286-E7B84F4B546B}" destId="{7C0F0236-E018-4874-BB8A-9BF823B6FCB2}" srcOrd="0" destOrd="0" presId="urn:microsoft.com/office/officeart/2008/layout/VerticalAccentList"/>
    <dgm:cxn modelId="{4E8F0C91-90D0-4897-9B4F-CC22AEF3A302}" type="presOf" srcId="{A60E46AA-9813-4F36-BD6A-A1F4CD6632D5}" destId="{00B76128-7735-44F3-9954-717298C4734B}" srcOrd="0" destOrd="0" presId="urn:microsoft.com/office/officeart/2008/layout/VerticalAccentList"/>
    <dgm:cxn modelId="{8634E0A6-853F-4F95-A169-6C1B28295E49}" srcId="{A60E46AA-9813-4F36-BD6A-A1F4CD6632D5}" destId="{8CCB490C-EF55-4C6F-A099-F02CE5C5B204}" srcOrd="2" destOrd="0" parTransId="{1F3377C9-4C4A-4C87-BFBF-B0D6999C6F79}" sibTransId="{4FC06B38-8257-4CEC-9070-9D452E00DE6F}"/>
    <dgm:cxn modelId="{8E8E79AA-38C5-422D-9DB7-5DDF2562B4EE}" srcId="{A60E46AA-9813-4F36-BD6A-A1F4CD6632D5}" destId="{18E61BFB-1280-41E0-9DC4-D93A73706CF8}" srcOrd="1" destOrd="0" parTransId="{49EDA7E4-EAC9-4DDC-A8FC-A2FD18B8277B}" sibTransId="{A35208DA-661D-4AFF-BB14-0191EDEBA09D}"/>
    <dgm:cxn modelId="{7492BCF8-A832-4323-82B2-308F552DEEED}" type="presOf" srcId="{18E61BFB-1280-41E0-9DC4-D93A73706CF8}" destId="{935B5811-F904-4A3A-96B7-A3A75DCF97E6}" srcOrd="0" destOrd="0" presId="urn:microsoft.com/office/officeart/2008/layout/VerticalAccentList"/>
    <dgm:cxn modelId="{2A71BF32-8214-4E3D-A938-8122AEBBB81B}" type="presParOf" srcId="{00B76128-7735-44F3-9954-717298C4734B}" destId="{EAEFB285-4ADF-4369-948F-247280AC0057}" srcOrd="0" destOrd="0" presId="urn:microsoft.com/office/officeart/2008/layout/VerticalAccentList"/>
    <dgm:cxn modelId="{D099F528-E6F6-4573-A74C-3A25EA8DDFC1}" type="presParOf" srcId="{EAEFB285-4ADF-4369-948F-247280AC0057}" destId="{7C0F0236-E018-4874-BB8A-9BF823B6FCB2}" srcOrd="0" destOrd="0" presId="urn:microsoft.com/office/officeart/2008/layout/VerticalAccentList"/>
    <dgm:cxn modelId="{8ECAF1D3-BA34-4CA1-A390-FA9E3DC75348}" type="presParOf" srcId="{00B76128-7735-44F3-9954-717298C4734B}" destId="{A2A5BFAB-BDC1-41F4-B159-FBA2715CB488}" srcOrd="1" destOrd="0" presId="urn:microsoft.com/office/officeart/2008/layout/VerticalAccentList"/>
    <dgm:cxn modelId="{B3943039-D666-469D-B0DA-AAE0F0917FAD}" type="presParOf" srcId="{A2A5BFAB-BDC1-41F4-B159-FBA2715CB488}" destId="{1178AE38-CA63-4231-8E26-F7DE66034027}" srcOrd="0" destOrd="0" presId="urn:microsoft.com/office/officeart/2008/layout/VerticalAccentList"/>
    <dgm:cxn modelId="{79F66A32-23AB-4B11-9574-8284E373ED34}" type="presParOf" srcId="{A2A5BFAB-BDC1-41F4-B159-FBA2715CB488}" destId="{60D08412-B6DB-472A-AC70-959FBC2A34D0}" srcOrd="1" destOrd="0" presId="urn:microsoft.com/office/officeart/2008/layout/VerticalAccentList"/>
    <dgm:cxn modelId="{8299A53F-31F8-4A23-B918-76071DDAAF53}" type="presParOf" srcId="{A2A5BFAB-BDC1-41F4-B159-FBA2715CB488}" destId="{20F0401D-634A-42ED-8811-3064A3757F86}" srcOrd="2" destOrd="0" presId="urn:microsoft.com/office/officeart/2008/layout/VerticalAccentList"/>
    <dgm:cxn modelId="{D43E2EE5-4418-4D03-B5EF-93140F0E9F63}" type="presParOf" srcId="{A2A5BFAB-BDC1-41F4-B159-FBA2715CB488}" destId="{F76E82C4-BD60-4E21-9E1A-9B004E652C9C}" srcOrd="3" destOrd="0" presId="urn:microsoft.com/office/officeart/2008/layout/VerticalAccentList"/>
    <dgm:cxn modelId="{2ABC3902-00E5-4F7E-AF19-E8E67B67DC08}" type="presParOf" srcId="{A2A5BFAB-BDC1-41F4-B159-FBA2715CB488}" destId="{F20AAE2C-53F4-403B-9419-6C249453CC6C}" srcOrd="4" destOrd="0" presId="urn:microsoft.com/office/officeart/2008/layout/VerticalAccentList"/>
    <dgm:cxn modelId="{CCDD62F9-C9A8-4824-9383-DB2DF19A82E0}" type="presParOf" srcId="{A2A5BFAB-BDC1-41F4-B159-FBA2715CB488}" destId="{C6C8856B-81C1-4213-A645-A54821D21B48}" srcOrd="5" destOrd="0" presId="urn:microsoft.com/office/officeart/2008/layout/VerticalAccentList"/>
    <dgm:cxn modelId="{642F1202-D11E-4468-B434-D632B6A1FE32}" type="presParOf" srcId="{A2A5BFAB-BDC1-41F4-B159-FBA2715CB488}" destId="{19F31008-377C-413D-8C7F-5F2F81A664E5}" srcOrd="6" destOrd="0" presId="urn:microsoft.com/office/officeart/2008/layout/VerticalAccentList"/>
    <dgm:cxn modelId="{3FC00E10-B945-46F9-86D8-289AE14A11CD}" type="presParOf" srcId="{00B76128-7735-44F3-9954-717298C4734B}" destId="{1EDA9457-7B14-4DED-A7B0-B19A280DD72A}" srcOrd="2" destOrd="0" presId="urn:microsoft.com/office/officeart/2008/layout/VerticalAccentList"/>
    <dgm:cxn modelId="{CCDCCA47-3AA1-489B-A558-AEFFB41680F5}" type="presParOf" srcId="{00B76128-7735-44F3-9954-717298C4734B}" destId="{DF100E3E-87AA-416E-BF8C-F0575C62F948}" srcOrd="3" destOrd="0" presId="urn:microsoft.com/office/officeart/2008/layout/VerticalAccentList"/>
    <dgm:cxn modelId="{95469722-181A-473F-9704-868BBE8D2ECD}" type="presParOf" srcId="{DF100E3E-87AA-416E-BF8C-F0575C62F948}" destId="{935B5811-F904-4A3A-96B7-A3A75DCF97E6}" srcOrd="0" destOrd="0" presId="urn:microsoft.com/office/officeart/2008/layout/VerticalAccentList"/>
    <dgm:cxn modelId="{44AB2FA9-F105-4EE8-87F1-989004A7D363}" type="presParOf" srcId="{00B76128-7735-44F3-9954-717298C4734B}" destId="{4E04F356-03C5-4522-AE60-5E8169846D08}" srcOrd="4" destOrd="0" presId="urn:microsoft.com/office/officeart/2008/layout/VerticalAccentList"/>
    <dgm:cxn modelId="{AAE83F16-0733-4A01-AF33-DE4D915938D1}" type="presParOf" srcId="{4E04F356-03C5-4522-AE60-5E8169846D08}" destId="{41B62838-147D-4946-A99C-62D2BED24E1E}" srcOrd="0" destOrd="0" presId="urn:microsoft.com/office/officeart/2008/layout/VerticalAccentList"/>
    <dgm:cxn modelId="{48385831-AB89-4DC3-9858-886E8A793D1A}" type="presParOf" srcId="{4E04F356-03C5-4522-AE60-5E8169846D08}" destId="{A5218A6B-652B-4A03-9526-70076F0E2437}" srcOrd="1" destOrd="0" presId="urn:microsoft.com/office/officeart/2008/layout/VerticalAccentList"/>
    <dgm:cxn modelId="{574E62C0-471B-4F02-8B63-AD84E64EB613}" type="presParOf" srcId="{4E04F356-03C5-4522-AE60-5E8169846D08}" destId="{16AF6DBF-6C79-4B4E-874D-7B90307FD071}" srcOrd="2" destOrd="0" presId="urn:microsoft.com/office/officeart/2008/layout/VerticalAccentList"/>
    <dgm:cxn modelId="{3229A0A8-D147-4CFF-80D6-1B0C6EE2E905}" type="presParOf" srcId="{4E04F356-03C5-4522-AE60-5E8169846D08}" destId="{29DB7E6D-729C-4188-B830-C28D91B287D5}" srcOrd="3" destOrd="0" presId="urn:microsoft.com/office/officeart/2008/layout/VerticalAccentList"/>
    <dgm:cxn modelId="{4591F873-8CC5-4283-B512-2D3CE01FD9C9}" type="presParOf" srcId="{4E04F356-03C5-4522-AE60-5E8169846D08}" destId="{65342F12-2297-43D6-8088-FEA1A93444A8}" srcOrd="4" destOrd="0" presId="urn:microsoft.com/office/officeart/2008/layout/VerticalAccentList"/>
    <dgm:cxn modelId="{2AE03FFC-3C66-457A-887A-683903283E21}" type="presParOf" srcId="{4E04F356-03C5-4522-AE60-5E8169846D08}" destId="{75CB0CC3-040E-4F0B-B02D-40750282DDE3}" srcOrd="5" destOrd="0" presId="urn:microsoft.com/office/officeart/2008/layout/VerticalAccentList"/>
    <dgm:cxn modelId="{3A26C981-D3EB-406C-8261-5A903FBD2A7F}" type="presParOf" srcId="{4E04F356-03C5-4522-AE60-5E8169846D08}" destId="{8400CA8E-81AC-489D-8FD7-66AFA433EE22}" srcOrd="6" destOrd="0" presId="urn:microsoft.com/office/officeart/2008/layout/VerticalAccentList"/>
    <dgm:cxn modelId="{07163E16-B2C3-4B12-BB1C-C9DFAF689971}" type="presParOf" srcId="{00B76128-7735-44F3-9954-717298C4734B}" destId="{AB5D79A5-741B-4BCF-8EFB-492D537CBC8C}" srcOrd="5" destOrd="0" presId="urn:microsoft.com/office/officeart/2008/layout/VerticalAccentList"/>
    <dgm:cxn modelId="{AE8E9BFD-9409-4ED3-AF6D-93A993306FFF}" type="presParOf" srcId="{00B76128-7735-44F3-9954-717298C4734B}" destId="{FF5517E4-1310-471F-9E49-80537636D3ED}" srcOrd="6" destOrd="0" presId="urn:microsoft.com/office/officeart/2008/layout/VerticalAccentList"/>
    <dgm:cxn modelId="{E0649B2F-5180-48F1-82AF-B97E73B5AD55}" type="presParOf" srcId="{FF5517E4-1310-471F-9E49-80537636D3ED}" destId="{225D08CA-7B56-4410-A4EC-F1B8CCB25D1B}" srcOrd="0" destOrd="0" presId="urn:microsoft.com/office/officeart/2008/layout/VerticalAccentList"/>
    <dgm:cxn modelId="{FCDD1E02-CE95-4C07-AAB0-DDC28FA66265}" type="presParOf" srcId="{00B76128-7735-44F3-9954-717298C4734B}" destId="{9C2D8659-C624-4082-99B8-1367234BB50C}" srcOrd="7" destOrd="0" presId="urn:microsoft.com/office/officeart/2008/layout/VerticalAccentList"/>
    <dgm:cxn modelId="{753EA8D5-7527-4676-82CD-C3CD80994880}" type="presParOf" srcId="{9C2D8659-C624-4082-99B8-1367234BB50C}" destId="{1C3C753B-4C1C-460B-BB6E-2196EBA5FDEC}" srcOrd="0" destOrd="0" presId="urn:microsoft.com/office/officeart/2008/layout/VerticalAccentList"/>
    <dgm:cxn modelId="{EC9B2D9C-AE64-4D20-A021-9EC3B8379CCC}" type="presParOf" srcId="{9C2D8659-C624-4082-99B8-1367234BB50C}" destId="{7588020C-218B-4A36-B177-F0F3D6035F5F}" srcOrd="1" destOrd="0" presId="urn:microsoft.com/office/officeart/2008/layout/VerticalAccentList"/>
    <dgm:cxn modelId="{BB0F86DB-4C8C-4717-ABB3-160A18F6AC70}" type="presParOf" srcId="{9C2D8659-C624-4082-99B8-1367234BB50C}" destId="{0DD19431-6D52-44C7-8802-42FB95076C99}" srcOrd="2" destOrd="0" presId="urn:microsoft.com/office/officeart/2008/layout/VerticalAccentList"/>
    <dgm:cxn modelId="{1B7536A6-0763-460E-8C87-61DC24C2A62A}" type="presParOf" srcId="{9C2D8659-C624-4082-99B8-1367234BB50C}" destId="{0A90DB9D-7815-4349-9ACA-EC281571F57D}" srcOrd="3" destOrd="0" presId="urn:microsoft.com/office/officeart/2008/layout/VerticalAccentList"/>
    <dgm:cxn modelId="{CB502D26-E1F1-41BA-90DC-2518C7B2263E}" type="presParOf" srcId="{9C2D8659-C624-4082-99B8-1367234BB50C}" destId="{726E5DD3-4EC3-4A3E-8554-2AB09598FCD8}" srcOrd="4" destOrd="0" presId="urn:microsoft.com/office/officeart/2008/layout/VerticalAccentList"/>
    <dgm:cxn modelId="{59AC2F5C-4971-43A3-87EB-B58AA4F0AA03}" type="presParOf" srcId="{9C2D8659-C624-4082-99B8-1367234BB50C}" destId="{66E6B322-BD22-4C7F-A758-3FF8DC61F252}" srcOrd="5" destOrd="0" presId="urn:microsoft.com/office/officeart/2008/layout/VerticalAccentList"/>
    <dgm:cxn modelId="{D738A64A-9251-4DEA-B85A-863AAF16C652}" type="presParOf" srcId="{9C2D8659-C624-4082-99B8-1367234BB50C}" destId="{C918E6F8-BE12-4720-BEFA-097E944B5EDE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769483-FBE9-4AE3-9B02-9F9258E84B03}" type="doc">
      <dgm:prSet loTypeId="urn:microsoft.com/office/officeart/2005/8/layout/hList7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A0DAD43-9D2D-4C20-A257-465E8A51AAE8}">
      <dgm:prSet custT="1"/>
      <dgm:spPr/>
      <dgm:t>
        <a:bodyPr/>
        <a:lstStyle/>
        <a:p>
          <a:r>
            <a:rPr lang="en-US" sz="2000" b="1"/>
            <a:t>Aligning with Strategic Priorities</a:t>
          </a:r>
          <a:endParaRPr lang="en-US" sz="2000"/>
        </a:p>
      </dgm:t>
    </dgm:pt>
    <dgm:pt modelId="{5DCCFDC5-258C-407A-9C8E-6313A3DE389D}" type="parTrans" cxnId="{F346B87F-98DF-46E3-B266-8E4DE670C586}">
      <dgm:prSet/>
      <dgm:spPr/>
      <dgm:t>
        <a:bodyPr/>
        <a:lstStyle/>
        <a:p>
          <a:endParaRPr lang="en-US" sz="2000"/>
        </a:p>
      </dgm:t>
    </dgm:pt>
    <dgm:pt modelId="{FC95126E-916C-46B5-9D90-1871556BB116}" type="sibTrans" cxnId="{F346B87F-98DF-46E3-B266-8E4DE670C586}">
      <dgm:prSet/>
      <dgm:spPr/>
      <dgm:t>
        <a:bodyPr/>
        <a:lstStyle/>
        <a:p>
          <a:endParaRPr lang="en-US" sz="2000"/>
        </a:p>
      </dgm:t>
    </dgm:pt>
    <dgm:pt modelId="{A39B4CC9-B061-4311-8B61-13F9E2CDBF85}">
      <dgm:prSet custT="1"/>
      <dgm:spPr/>
      <dgm:t>
        <a:bodyPr/>
        <a:lstStyle/>
        <a:p>
          <a:r>
            <a:rPr lang="en-US" sz="2000" b="1"/>
            <a:t>Transforming Expertise into Value</a:t>
          </a:r>
          <a:endParaRPr lang="en-US" sz="2000"/>
        </a:p>
      </dgm:t>
    </dgm:pt>
    <dgm:pt modelId="{FA2D8DCE-C087-4A87-A486-C6F24BC04888}" type="parTrans" cxnId="{BE68DA5C-7414-40DD-9661-69DC980AB757}">
      <dgm:prSet/>
      <dgm:spPr/>
      <dgm:t>
        <a:bodyPr/>
        <a:lstStyle/>
        <a:p>
          <a:endParaRPr lang="en-US" sz="2000"/>
        </a:p>
      </dgm:t>
    </dgm:pt>
    <dgm:pt modelId="{D9ED8F75-9EFE-4FBA-B850-6649EF5E9BAD}" type="sibTrans" cxnId="{BE68DA5C-7414-40DD-9661-69DC980AB757}">
      <dgm:prSet/>
      <dgm:spPr/>
      <dgm:t>
        <a:bodyPr/>
        <a:lstStyle/>
        <a:p>
          <a:endParaRPr lang="en-US" sz="2000"/>
        </a:p>
      </dgm:t>
    </dgm:pt>
    <dgm:pt modelId="{002F3E5C-25D8-4433-A4A3-0AEBECA3997A}">
      <dgm:prSet custT="1"/>
      <dgm:spPr/>
      <dgm:t>
        <a:bodyPr/>
        <a:lstStyle/>
        <a:p>
          <a:r>
            <a:rPr lang="en-US" sz="2000" b="1"/>
            <a:t>Building Trust through Alignment</a:t>
          </a:r>
          <a:endParaRPr lang="en-US" sz="2000"/>
        </a:p>
      </dgm:t>
    </dgm:pt>
    <dgm:pt modelId="{4633C70E-1940-4F9E-97A6-FA470BB3A537}" type="parTrans" cxnId="{E6FFFA6E-9BD4-43D4-811F-B1295ABE7BAB}">
      <dgm:prSet/>
      <dgm:spPr/>
      <dgm:t>
        <a:bodyPr/>
        <a:lstStyle/>
        <a:p>
          <a:endParaRPr lang="en-US" sz="2000"/>
        </a:p>
      </dgm:t>
    </dgm:pt>
    <dgm:pt modelId="{27E8087A-F81F-46AB-B096-D1038B5D8A86}" type="sibTrans" cxnId="{E6FFFA6E-9BD4-43D4-811F-B1295ABE7BAB}">
      <dgm:prSet/>
      <dgm:spPr/>
      <dgm:t>
        <a:bodyPr/>
        <a:lstStyle/>
        <a:p>
          <a:endParaRPr lang="en-US" sz="2000"/>
        </a:p>
      </dgm:t>
    </dgm:pt>
    <dgm:pt modelId="{3594D6A5-14A2-4313-9531-2CC81B3164C2}" type="pres">
      <dgm:prSet presAssocID="{0C769483-FBE9-4AE3-9B02-9F9258E84B03}" presName="Name0" presStyleCnt="0">
        <dgm:presLayoutVars>
          <dgm:dir/>
          <dgm:resizeHandles val="exact"/>
        </dgm:presLayoutVars>
      </dgm:prSet>
      <dgm:spPr/>
    </dgm:pt>
    <dgm:pt modelId="{060A177C-9C2C-4C7F-9726-2F1EEAFDBECF}" type="pres">
      <dgm:prSet presAssocID="{0C769483-FBE9-4AE3-9B02-9F9258E84B03}" presName="fgShape" presStyleLbl="fgShp" presStyleIdx="0" presStyleCnt="1" custLinFactNeighborX="0" custLinFactNeighborY="-46005"/>
      <dgm:spPr/>
    </dgm:pt>
    <dgm:pt modelId="{9AB8EAD3-67E6-484B-BAE6-F068DF890237}" type="pres">
      <dgm:prSet presAssocID="{0C769483-FBE9-4AE3-9B02-9F9258E84B03}" presName="linComp" presStyleCnt="0"/>
      <dgm:spPr/>
    </dgm:pt>
    <dgm:pt modelId="{0343B8ED-B708-402B-8194-F799580DFB13}" type="pres">
      <dgm:prSet presAssocID="{6A0DAD43-9D2D-4C20-A257-465E8A51AAE8}" presName="compNode" presStyleCnt="0"/>
      <dgm:spPr/>
    </dgm:pt>
    <dgm:pt modelId="{3EE1BAB5-58CC-4636-943E-BF1DB7256DED}" type="pres">
      <dgm:prSet presAssocID="{6A0DAD43-9D2D-4C20-A257-465E8A51AAE8}" presName="bkgdShape" presStyleLbl="node1" presStyleIdx="0" presStyleCnt="3"/>
      <dgm:spPr/>
    </dgm:pt>
    <dgm:pt modelId="{9E66989D-3892-47FA-BB9F-E5B29E723036}" type="pres">
      <dgm:prSet presAssocID="{6A0DAD43-9D2D-4C20-A257-465E8A51AAE8}" presName="nodeTx" presStyleLbl="node1" presStyleIdx="0" presStyleCnt="3">
        <dgm:presLayoutVars>
          <dgm:bulletEnabled val="1"/>
        </dgm:presLayoutVars>
      </dgm:prSet>
      <dgm:spPr/>
    </dgm:pt>
    <dgm:pt modelId="{35C02FA0-571D-4320-A27C-608F3B57F53F}" type="pres">
      <dgm:prSet presAssocID="{6A0DAD43-9D2D-4C20-A257-465E8A51AAE8}" presName="invisiNode" presStyleLbl="node1" presStyleIdx="0" presStyleCnt="3"/>
      <dgm:spPr/>
    </dgm:pt>
    <dgm:pt modelId="{50387B25-6121-4571-8648-C48EE3A84DF3}" type="pres">
      <dgm:prSet presAssocID="{6A0DAD43-9D2D-4C20-A257-465E8A51AAE8}" presName="imagNod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lose-up of chess pieces on a chessboard"/>
        </a:ext>
      </dgm:extLst>
    </dgm:pt>
    <dgm:pt modelId="{EEB6E5AD-1368-4961-8D49-47372E716524}" type="pres">
      <dgm:prSet presAssocID="{FC95126E-916C-46B5-9D90-1871556BB116}" presName="sibTrans" presStyleLbl="sibTrans2D1" presStyleIdx="0" presStyleCnt="0"/>
      <dgm:spPr/>
    </dgm:pt>
    <dgm:pt modelId="{98FE456C-F0C8-4715-A9CF-A53AAEEC8B6F}" type="pres">
      <dgm:prSet presAssocID="{A39B4CC9-B061-4311-8B61-13F9E2CDBF85}" presName="compNode" presStyleCnt="0"/>
      <dgm:spPr/>
    </dgm:pt>
    <dgm:pt modelId="{3D678231-456B-4D93-A4E7-D8DBA39DE407}" type="pres">
      <dgm:prSet presAssocID="{A39B4CC9-B061-4311-8B61-13F9E2CDBF85}" presName="bkgdShape" presStyleLbl="node1" presStyleIdx="1" presStyleCnt="3"/>
      <dgm:spPr/>
    </dgm:pt>
    <dgm:pt modelId="{13D8EBED-898C-4CFA-8B30-24F8DB13360D}" type="pres">
      <dgm:prSet presAssocID="{A39B4CC9-B061-4311-8B61-13F9E2CDBF85}" presName="nodeTx" presStyleLbl="node1" presStyleIdx="1" presStyleCnt="3">
        <dgm:presLayoutVars>
          <dgm:bulletEnabled val="1"/>
        </dgm:presLayoutVars>
      </dgm:prSet>
      <dgm:spPr/>
    </dgm:pt>
    <dgm:pt modelId="{896330A5-65EE-455F-9777-BFB989EA7571}" type="pres">
      <dgm:prSet presAssocID="{A39B4CC9-B061-4311-8B61-13F9E2CDBF85}" presName="invisiNode" presStyleLbl="node1" presStyleIdx="1" presStyleCnt="3"/>
      <dgm:spPr/>
    </dgm:pt>
    <dgm:pt modelId="{9881F2A1-E466-4045-9D00-C8219DE37DCC}" type="pres">
      <dgm:prSet presAssocID="{A39B4CC9-B061-4311-8B61-13F9E2CDBF85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and placing stars"/>
        </a:ext>
      </dgm:extLst>
    </dgm:pt>
    <dgm:pt modelId="{C783180F-D969-4850-844F-D49EFC66CF99}" type="pres">
      <dgm:prSet presAssocID="{D9ED8F75-9EFE-4FBA-B850-6649EF5E9BAD}" presName="sibTrans" presStyleLbl="sibTrans2D1" presStyleIdx="0" presStyleCnt="0"/>
      <dgm:spPr/>
    </dgm:pt>
    <dgm:pt modelId="{4C668968-3D38-4859-9F45-23AB28182389}" type="pres">
      <dgm:prSet presAssocID="{002F3E5C-25D8-4433-A4A3-0AEBECA3997A}" presName="compNode" presStyleCnt="0"/>
      <dgm:spPr/>
    </dgm:pt>
    <dgm:pt modelId="{FA9FA5EE-BD4E-41B1-A4CD-D507DCC992F2}" type="pres">
      <dgm:prSet presAssocID="{002F3E5C-25D8-4433-A4A3-0AEBECA3997A}" presName="bkgdShape" presStyleLbl="node1" presStyleIdx="2" presStyleCnt="3"/>
      <dgm:spPr/>
    </dgm:pt>
    <dgm:pt modelId="{5A4B1E6E-AF32-4D1C-AAF8-DE8770FE4AF6}" type="pres">
      <dgm:prSet presAssocID="{002F3E5C-25D8-4433-A4A3-0AEBECA3997A}" presName="nodeTx" presStyleLbl="node1" presStyleIdx="2" presStyleCnt="3">
        <dgm:presLayoutVars>
          <dgm:bulletEnabled val="1"/>
        </dgm:presLayoutVars>
      </dgm:prSet>
      <dgm:spPr/>
    </dgm:pt>
    <dgm:pt modelId="{C3482283-DDCD-4149-9E00-4267577D7E24}" type="pres">
      <dgm:prSet presAssocID="{002F3E5C-25D8-4433-A4A3-0AEBECA3997A}" presName="invisiNode" presStyleLbl="node1" presStyleIdx="2" presStyleCnt="3"/>
      <dgm:spPr/>
    </dgm:pt>
    <dgm:pt modelId="{259195B0-B5C0-4979-B7F2-98B0379A576D}" type="pres">
      <dgm:prSet presAssocID="{002F3E5C-25D8-4433-A4A3-0AEBECA3997A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per chain people and their shadows"/>
        </a:ext>
      </dgm:extLst>
    </dgm:pt>
  </dgm:ptLst>
  <dgm:cxnLst>
    <dgm:cxn modelId="{3793E010-70CE-4AFE-B3F2-D70007DD249E}" type="presOf" srcId="{A39B4CC9-B061-4311-8B61-13F9E2CDBF85}" destId="{3D678231-456B-4D93-A4E7-D8DBA39DE407}" srcOrd="0" destOrd="0" presId="urn:microsoft.com/office/officeart/2005/8/layout/hList7"/>
    <dgm:cxn modelId="{F022A033-F662-4616-A943-5C9F0F0D12EC}" type="presOf" srcId="{A39B4CC9-B061-4311-8B61-13F9E2CDBF85}" destId="{13D8EBED-898C-4CFA-8B30-24F8DB13360D}" srcOrd="1" destOrd="0" presId="urn:microsoft.com/office/officeart/2005/8/layout/hList7"/>
    <dgm:cxn modelId="{B7D2DF3F-BD6E-402C-A9A0-E44EAD1A19C1}" type="presOf" srcId="{002F3E5C-25D8-4433-A4A3-0AEBECA3997A}" destId="{5A4B1E6E-AF32-4D1C-AAF8-DE8770FE4AF6}" srcOrd="1" destOrd="0" presId="urn:microsoft.com/office/officeart/2005/8/layout/hList7"/>
    <dgm:cxn modelId="{7CC4D153-E85D-40BC-871D-AAF47F72BEF5}" type="presOf" srcId="{D9ED8F75-9EFE-4FBA-B850-6649EF5E9BAD}" destId="{C783180F-D969-4850-844F-D49EFC66CF99}" srcOrd="0" destOrd="0" presId="urn:microsoft.com/office/officeart/2005/8/layout/hList7"/>
    <dgm:cxn modelId="{B13A2155-4E4E-4160-B06A-3E5455F8A2D7}" type="presOf" srcId="{FC95126E-916C-46B5-9D90-1871556BB116}" destId="{EEB6E5AD-1368-4961-8D49-47372E716524}" srcOrd="0" destOrd="0" presId="urn:microsoft.com/office/officeart/2005/8/layout/hList7"/>
    <dgm:cxn modelId="{BE68DA5C-7414-40DD-9661-69DC980AB757}" srcId="{0C769483-FBE9-4AE3-9B02-9F9258E84B03}" destId="{A39B4CC9-B061-4311-8B61-13F9E2CDBF85}" srcOrd="1" destOrd="0" parTransId="{FA2D8DCE-C087-4A87-A486-C6F24BC04888}" sibTransId="{D9ED8F75-9EFE-4FBA-B850-6649EF5E9BAD}"/>
    <dgm:cxn modelId="{E6FFFA6E-9BD4-43D4-811F-B1295ABE7BAB}" srcId="{0C769483-FBE9-4AE3-9B02-9F9258E84B03}" destId="{002F3E5C-25D8-4433-A4A3-0AEBECA3997A}" srcOrd="2" destOrd="0" parTransId="{4633C70E-1940-4F9E-97A6-FA470BB3A537}" sibTransId="{27E8087A-F81F-46AB-B096-D1038B5D8A86}"/>
    <dgm:cxn modelId="{F346B87F-98DF-46E3-B266-8E4DE670C586}" srcId="{0C769483-FBE9-4AE3-9B02-9F9258E84B03}" destId="{6A0DAD43-9D2D-4C20-A257-465E8A51AAE8}" srcOrd="0" destOrd="0" parTransId="{5DCCFDC5-258C-407A-9C8E-6313A3DE389D}" sibTransId="{FC95126E-916C-46B5-9D90-1871556BB116}"/>
    <dgm:cxn modelId="{5503AE9F-A378-4AAE-81B5-417739986F0A}" type="presOf" srcId="{0C769483-FBE9-4AE3-9B02-9F9258E84B03}" destId="{3594D6A5-14A2-4313-9531-2CC81B3164C2}" srcOrd="0" destOrd="0" presId="urn:microsoft.com/office/officeart/2005/8/layout/hList7"/>
    <dgm:cxn modelId="{34E3D9E2-89C3-47F4-90EB-625CB286D9B1}" type="presOf" srcId="{6A0DAD43-9D2D-4C20-A257-465E8A51AAE8}" destId="{9E66989D-3892-47FA-BB9F-E5B29E723036}" srcOrd="1" destOrd="0" presId="urn:microsoft.com/office/officeart/2005/8/layout/hList7"/>
    <dgm:cxn modelId="{189576F0-243D-4193-A478-73CB7EB58C3C}" type="presOf" srcId="{002F3E5C-25D8-4433-A4A3-0AEBECA3997A}" destId="{FA9FA5EE-BD4E-41B1-A4CD-D507DCC992F2}" srcOrd="0" destOrd="0" presId="urn:microsoft.com/office/officeart/2005/8/layout/hList7"/>
    <dgm:cxn modelId="{840F16FB-C915-4120-B2D7-D2EE4C4B5FFD}" type="presOf" srcId="{6A0DAD43-9D2D-4C20-A257-465E8A51AAE8}" destId="{3EE1BAB5-58CC-4636-943E-BF1DB7256DED}" srcOrd="0" destOrd="0" presId="urn:microsoft.com/office/officeart/2005/8/layout/hList7"/>
    <dgm:cxn modelId="{1F4E65E0-741F-4191-BC05-A42321FA6A48}" type="presParOf" srcId="{3594D6A5-14A2-4313-9531-2CC81B3164C2}" destId="{060A177C-9C2C-4C7F-9726-2F1EEAFDBECF}" srcOrd="0" destOrd="0" presId="urn:microsoft.com/office/officeart/2005/8/layout/hList7"/>
    <dgm:cxn modelId="{FAA57E90-4A27-4C75-8A29-C06B9444CAF8}" type="presParOf" srcId="{3594D6A5-14A2-4313-9531-2CC81B3164C2}" destId="{9AB8EAD3-67E6-484B-BAE6-F068DF890237}" srcOrd="1" destOrd="0" presId="urn:microsoft.com/office/officeart/2005/8/layout/hList7"/>
    <dgm:cxn modelId="{52601709-C8D2-4943-8399-1824979D04A4}" type="presParOf" srcId="{9AB8EAD3-67E6-484B-BAE6-F068DF890237}" destId="{0343B8ED-B708-402B-8194-F799580DFB13}" srcOrd="0" destOrd="0" presId="urn:microsoft.com/office/officeart/2005/8/layout/hList7"/>
    <dgm:cxn modelId="{BF034703-5EAC-4FF8-BA43-765BDAFDF196}" type="presParOf" srcId="{0343B8ED-B708-402B-8194-F799580DFB13}" destId="{3EE1BAB5-58CC-4636-943E-BF1DB7256DED}" srcOrd="0" destOrd="0" presId="urn:microsoft.com/office/officeart/2005/8/layout/hList7"/>
    <dgm:cxn modelId="{F9DE42C7-D0F5-4769-9B3E-4FF6B5ADBBE7}" type="presParOf" srcId="{0343B8ED-B708-402B-8194-F799580DFB13}" destId="{9E66989D-3892-47FA-BB9F-E5B29E723036}" srcOrd="1" destOrd="0" presId="urn:microsoft.com/office/officeart/2005/8/layout/hList7"/>
    <dgm:cxn modelId="{F40AC088-C10D-498E-AE2D-880DA5269A3D}" type="presParOf" srcId="{0343B8ED-B708-402B-8194-F799580DFB13}" destId="{35C02FA0-571D-4320-A27C-608F3B57F53F}" srcOrd="2" destOrd="0" presId="urn:microsoft.com/office/officeart/2005/8/layout/hList7"/>
    <dgm:cxn modelId="{18DE7B35-2B29-4C8D-B245-654DB7A833E3}" type="presParOf" srcId="{0343B8ED-B708-402B-8194-F799580DFB13}" destId="{50387B25-6121-4571-8648-C48EE3A84DF3}" srcOrd="3" destOrd="0" presId="urn:microsoft.com/office/officeart/2005/8/layout/hList7"/>
    <dgm:cxn modelId="{6AFEA2EE-9B19-4EDE-8179-2F3ED5FE59E9}" type="presParOf" srcId="{9AB8EAD3-67E6-484B-BAE6-F068DF890237}" destId="{EEB6E5AD-1368-4961-8D49-47372E716524}" srcOrd="1" destOrd="0" presId="urn:microsoft.com/office/officeart/2005/8/layout/hList7"/>
    <dgm:cxn modelId="{2C77F269-FE70-4B18-A4E3-7673E81E3083}" type="presParOf" srcId="{9AB8EAD3-67E6-484B-BAE6-F068DF890237}" destId="{98FE456C-F0C8-4715-A9CF-A53AAEEC8B6F}" srcOrd="2" destOrd="0" presId="urn:microsoft.com/office/officeart/2005/8/layout/hList7"/>
    <dgm:cxn modelId="{2728BF06-AA69-4F34-80CF-9A9743E77648}" type="presParOf" srcId="{98FE456C-F0C8-4715-A9CF-A53AAEEC8B6F}" destId="{3D678231-456B-4D93-A4E7-D8DBA39DE407}" srcOrd="0" destOrd="0" presId="urn:microsoft.com/office/officeart/2005/8/layout/hList7"/>
    <dgm:cxn modelId="{A5CDB3A5-6658-4557-A734-86F0376D87E9}" type="presParOf" srcId="{98FE456C-F0C8-4715-A9CF-A53AAEEC8B6F}" destId="{13D8EBED-898C-4CFA-8B30-24F8DB13360D}" srcOrd="1" destOrd="0" presId="urn:microsoft.com/office/officeart/2005/8/layout/hList7"/>
    <dgm:cxn modelId="{6605DA51-3BDD-4D62-8907-48783A7958B0}" type="presParOf" srcId="{98FE456C-F0C8-4715-A9CF-A53AAEEC8B6F}" destId="{896330A5-65EE-455F-9777-BFB989EA7571}" srcOrd="2" destOrd="0" presId="urn:microsoft.com/office/officeart/2005/8/layout/hList7"/>
    <dgm:cxn modelId="{53C34A3E-B476-4758-A94C-BF27FA40CFBD}" type="presParOf" srcId="{98FE456C-F0C8-4715-A9CF-A53AAEEC8B6F}" destId="{9881F2A1-E466-4045-9D00-C8219DE37DCC}" srcOrd="3" destOrd="0" presId="urn:microsoft.com/office/officeart/2005/8/layout/hList7"/>
    <dgm:cxn modelId="{ACE96B57-E8D7-46D1-8F49-32E914530441}" type="presParOf" srcId="{9AB8EAD3-67E6-484B-BAE6-F068DF890237}" destId="{C783180F-D969-4850-844F-D49EFC66CF99}" srcOrd="3" destOrd="0" presId="urn:microsoft.com/office/officeart/2005/8/layout/hList7"/>
    <dgm:cxn modelId="{BAB7C7DF-AA04-43A1-8F59-932D1DC5597D}" type="presParOf" srcId="{9AB8EAD3-67E6-484B-BAE6-F068DF890237}" destId="{4C668968-3D38-4859-9F45-23AB28182389}" srcOrd="4" destOrd="0" presId="urn:microsoft.com/office/officeart/2005/8/layout/hList7"/>
    <dgm:cxn modelId="{12EEF9B5-BAA1-42FC-BC24-FAED38F7607A}" type="presParOf" srcId="{4C668968-3D38-4859-9F45-23AB28182389}" destId="{FA9FA5EE-BD4E-41B1-A4CD-D507DCC992F2}" srcOrd="0" destOrd="0" presId="urn:microsoft.com/office/officeart/2005/8/layout/hList7"/>
    <dgm:cxn modelId="{C7FB8F5B-9269-4E22-91D6-D66134715ED7}" type="presParOf" srcId="{4C668968-3D38-4859-9F45-23AB28182389}" destId="{5A4B1E6E-AF32-4D1C-AAF8-DE8770FE4AF6}" srcOrd="1" destOrd="0" presId="urn:microsoft.com/office/officeart/2005/8/layout/hList7"/>
    <dgm:cxn modelId="{89B03AA3-7378-4887-85CE-0418111A44DF}" type="presParOf" srcId="{4C668968-3D38-4859-9F45-23AB28182389}" destId="{C3482283-DDCD-4149-9E00-4267577D7E24}" srcOrd="2" destOrd="0" presId="urn:microsoft.com/office/officeart/2005/8/layout/hList7"/>
    <dgm:cxn modelId="{7148D8EA-30B8-4020-8A47-C00E11847029}" type="presParOf" srcId="{4C668968-3D38-4859-9F45-23AB28182389}" destId="{259195B0-B5C0-4979-B7F2-98B0379A576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130C1D-548E-49EA-8C8C-B347867D80E9}" type="doc">
      <dgm:prSet loTypeId="urn:microsoft.com/office/officeart/2005/8/layout/process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9CC4BF6-7BDA-4250-95BF-D9BBFA361FDE}">
      <dgm:prSet/>
      <dgm:spPr/>
      <dgm:t>
        <a:bodyPr/>
        <a:lstStyle/>
        <a:p>
          <a:r>
            <a:rPr lang="en-US" b="1"/>
            <a:t>Plant Seeds</a:t>
          </a:r>
        </a:p>
      </dgm:t>
    </dgm:pt>
    <dgm:pt modelId="{F089367F-660D-4C0B-AC97-CE796AEDD92A}" type="parTrans" cxnId="{0A3F1873-EB5F-4154-B466-43B1A035DEC4}">
      <dgm:prSet/>
      <dgm:spPr/>
      <dgm:t>
        <a:bodyPr/>
        <a:lstStyle/>
        <a:p>
          <a:endParaRPr lang="en-US" b="1"/>
        </a:p>
      </dgm:t>
    </dgm:pt>
    <dgm:pt modelId="{CE8C41DD-5E2B-4DF8-8D4B-D2E4833E2606}" type="sibTrans" cxnId="{0A3F1873-EB5F-4154-B466-43B1A035DEC4}">
      <dgm:prSet/>
      <dgm:spPr/>
      <dgm:t>
        <a:bodyPr/>
        <a:lstStyle/>
        <a:p>
          <a:endParaRPr lang="en-US" b="1"/>
        </a:p>
      </dgm:t>
    </dgm:pt>
    <dgm:pt modelId="{E0683BCC-EAA6-4BD2-B74C-553990905A7D}">
      <dgm:prSet/>
      <dgm:spPr/>
      <dgm:t>
        <a:bodyPr/>
        <a:lstStyle/>
        <a:p>
          <a:r>
            <a:rPr lang="en-US" b="1"/>
            <a:t>Stakeholder Engagement</a:t>
          </a:r>
        </a:p>
      </dgm:t>
    </dgm:pt>
    <dgm:pt modelId="{6236DB5A-5AEF-4491-A5FA-A3B27F5D8FB3}" type="parTrans" cxnId="{B1C00BA4-84F9-40C0-8A1F-7068830771DA}">
      <dgm:prSet/>
      <dgm:spPr/>
      <dgm:t>
        <a:bodyPr/>
        <a:lstStyle/>
        <a:p>
          <a:endParaRPr lang="en-US" b="1"/>
        </a:p>
      </dgm:t>
    </dgm:pt>
    <dgm:pt modelId="{2DCD5350-534A-48BB-8AC1-EBCD1D4EAF8C}" type="sibTrans" cxnId="{B1C00BA4-84F9-40C0-8A1F-7068830771DA}">
      <dgm:prSet/>
      <dgm:spPr/>
      <dgm:t>
        <a:bodyPr/>
        <a:lstStyle/>
        <a:p>
          <a:endParaRPr lang="en-US" b="1"/>
        </a:p>
      </dgm:t>
    </dgm:pt>
    <dgm:pt modelId="{CA4268A2-27DF-40CC-8390-1004E19A7DAE}">
      <dgm:prSet/>
      <dgm:spPr/>
      <dgm:t>
        <a:bodyPr/>
        <a:lstStyle/>
        <a:p>
          <a:r>
            <a:rPr lang="en-US" b="1"/>
            <a:t>Business case + ROI</a:t>
          </a:r>
        </a:p>
      </dgm:t>
    </dgm:pt>
    <dgm:pt modelId="{3B0180A7-859C-48FE-A3F1-8215EB2E88C5}" type="parTrans" cxnId="{595CEF42-84FA-409B-B8F2-CE179C6E6522}">
      <dgm:prSet/>
      <dgm:spPr/>
      <dgm:t>
        <a:bodyPr/>
        <a:lstStyle/>
        <a:p>
          <a:endParaRPr lang="en-US" b="1"/>
        </a:p>
      </dgm:t>
    </dgm:pt>
    <dgm:pt modelId="{1A51B8D7-B82E-4866-B115-A3058067D803}" type="sibTrans" cxnId="{595CEF42-84FA-409B-B8F2-CE179C6E6522}">
      <dgm:prSet/>
      <dgm:spPr/>
      <dgm:t>
        <a:bodyPr/>
        <a:lstStyle/>
        <a:p>
          <a:endParaRPr lang="en-US" b="1"/>
        </a:p>
      </dgm:t>
    </dgm:pt>
    <dgm:pt modelId="{0E51B812-BED7-4ABC-83D1-DC563F593F84}">
      <dgm:prSet/>
      <dgm:spPr/>
      <dgm:t>
        <a:bodyPr/>
        <a:lstStyle/>
        <a:p>
          <a:r>
            <a:rPr lang="en-US" b="1"/>
            <a:t>Pilot</a:t>
          </a:r>
        </a:p>
      </dgm:t>
    </dgm:pt>
    <dgm:pt modelId="{F0F2E631-F2AC-4CED-BDB5-5887377BCF01}" type="parTrans" cxnId="{4C8CE4FC-1CC6-4B11-8B5F-94EE22106A2F}">
      <dgm:prSet/>
      <dgm:spPr/>
      <dgm:t>
        <a:bodyPr/>
        <a:lstStyle/>
        <a:p>
          <a:endParaRPr lang="en-US" b="1"/>
        </a:p>
      </dgm:t>
    </dgm:pt>
    <dgm:pt modelId="{073F2E1E-E75B-49B4-866C-033D814D81FE}" type="sibTrans" cxnId="{4C8CE4FC-1CC6-4B11-8B5F-94EE22106A2F}">
      <dgm:prSet/>
      <dgm:spPr/>
      <dgm:t>
        <a:bodyPr/>
        <a:lstStyle/>
        <a:p>
          <a:endParaRPr lang="en-US" b="1"/>
        </a:p>
      </dgm:t>
    </dgm:pt>
    <dgm:pt modelId="{3BC14B54-C2B5-4396-9A85-4270EDF1610D}" type="pres">
      <dgm:prSet presAssocID="{EC130C1D-548E-49EA-8C8C-B347867D80E9}" presName="Name0" presStyleCnt="0">
        <dgm:presLayoutVars>
          <dgm:dir/>
          <dgm:animLvl val="lvl"/>
          <dgm:resizeHandles val="exact"/>
        </dgm:presLayoutVars>
      </dgm:prSet>
      <dgm:spPr/>
    </dgm:pt>
    <dgm:pt modelId="{443710FA-32B0-46E1-82EB-0A080D132CBB}" type="pres">
      <dgm:prSet presAssocID="{0E51B812-BED7-4ABC-83D1-DC563F593F84}" presName="boxAndChildren" presStyleCnt="0"/>
      <dgm:spPr/>
    </dgm:pt>
    <dgm:pt modelId="{2123971F-377C-4E6F-B687-BDC07FFABAC4}" type="pres">
      <dgm:prSet presAssocID="{0E51B812-BED7-4ABC-83D1-DC563F593F84}" presName="parentTextBox" presStyleLbl="node1" presStyleIdx="0" presStyleCnt="4"/>
      <dgm:spPr/>
    </dgm:pt>
    <dgm:pt modelId="{019E59B0-3986-4E9F-8F48-2CD4FDD1216D}" type="pres">
      <dgm:prSet presAssocID="{1A51B8D7-B82E-4866-B115-A3058067D803}" presName="sp" presStyleCnt="0"/>
      <dgm:spPr/>
    </dgm:pt>
    <dgm:pt modelId="{F2FA2D58-420D-43C1-B04E-7D1AC9786660}" type="pres">
      <dgm:prSet presAssocID="{CA4268A2-27DF-40CC-8390-1004E19A7DAE}" presName="arrowAndChildren" presStyleCnt="0"/>
      <dgm:spPr/>
    </dgm:pt>
    <dgm:pt modelId="{619873C6-2D30-410D-A765-F80C3018732E}" type="pres">
      <dgm:prSet presAssocID="{CA4268A2-27DF-40CC-8390-1004E19A7DAE}" presName="parentTextArrow" presStyleLbl="node1" presStyleIdx="1" presStyleCnt="4"/>
      <dgm:spPr/>
    </dgm:pt>
    <dgm:pt modelId="{4993A6A3-4E9D-4DFA-9061-6C621980C94E}" type="pres">
      <dgm:prSet presAssocID="{2DCD5350-534A-48BB-8AC1-EBCD1D4EAF8C}" presName="sp" presStyleCnt="0"/>
      <dgm:spPr/>
    </dgm:pt>
    <dgm:pt modelId="{43D55765-9573-4813-9E7B-4A752DC4BEB2}" type="pres">
      <dgm:prSet presAssocID="{E0683BCC-EAA6-4BD2-B74C-553990905A7D}" presName="arrowAndChildren" presStyleCnt="0"/>
      <dgm:spPr/>
    </dgm:pt>
    <dgm:pt modelId="{FFDE7FC4-D808-4672-BB8D-C45F7FF9CAD2}" type="pres">
      <dgm:prSet presAssocID="{E0683BCC-EAA6-4BD2-B74C-553990905A7D}" presName="parentTextArrow" presStyleLbl="node1" presStyleIdx="2" presStyleCnt="4"/>
      <dgm:spPr/>
    </dgm:pt>
    <dgm:pt modelId="{C6473799-12AB-4454-9C2F-DCB54044E24E}" type="pres">
      <dgm:prSet presAssocID="{CE8C41DD-5E2B-4DF8-8D4B-D2E4833E2606}" presName="sp" presStyleCnt="0"/>
      <dgm:spPr/>
    </dgm:pt>
    <dgm:pt modelId="{7A396B59-9F2E-442D-A818-5018F5AB2C3E}" type="pres">
      <dgm:prSet presAssocID="{19CC4BF6-7BDA-4250-95BF-D9BBFA361FDE}" presName="arrowAndChildren" presStyleCnt="0"/>
      <dgm:spPr/>
    </dgm:pt>
    <dgm:pt modelId="{1305CE88-C087-4E36-B7BE-6F468485D2D6}" type="pres">
      <dgm:prSet presAssocID="{19CC4BF6-7BDA-4250-95BF-D9BBFA361FDE}" presName="parentTextArrow" presStyleLbl="node1" presStyleIdx="3" presStyleCnt="4"/>
      <dgm:spPr/>
    </dgm:pt>
  </dgm:ptLst>
  <dgm:cxnLst>
    <dgm:cxn modelId="{E8061E01-2372-4F39-93CE-F2C779BD1796}" type="presOf" srcId="{CA4268A2-27DF-40CC-8390-1004E19A7DAE}" destId="{619873C6-2D30-410D-A765-F80C3018732E}" srcOrd="0" destOrd="0" presId="urn:microsoft.com/office/officeart/2005/8/layout/process4"/>
    <dgm:cxn modelId="{4C542623-53F4-4D54-8446-601C851AA37B}" type="presOf" srcId="{E0683BCC-EAA6-4BD2-B74C-553990905A7D}" destId="{FFDE7FC4-D808-4672-BB8D-C45F7FF9CAD2}" srcOrd="0" destOrd="0" presId="urn:microsoft.com/office/officeart/2005/8/layout/process4"/>
    <dgm:cxn modelId="{427BF734-22FD-45BD-B69B-F0EDD615C21D}" type="presOf" srcId="{19CC4BF6-7BDA-4250-95BF-D9BBFA361FDE}" destId="{1305CE88-C087-4E36-B7BE-6F468485D2D6}" srcOrd="0" destOrd="0" presId="urn:microsoft.com/office/officeart/2005/8/layout/process4"/>
    <dgm:cxn modelId="{D3890138-135D-4FBA-AE78-6D0A562D4409}" type="presOf" srcId="{0E51B812-BED7-4ABC-83D1-DC563F593F84}" destId="{2123971F-377C-4E6F-B687-BDC07FFABAC4}" srcOrd="0" destOrd="0" presId="urn:microsoft.com/office/officeart/2005/8/layout/process4"/>
    <dgm:cxn modelId="{595CEF42-84FA-409B-B8F2-CE179C6E6522}" srcId="{EC130C1D-548E-49EA-8C8C-B347867D80E9}" destId="{CA4268A2-27DF-40CC-8390-1004E19A7DAE}" srcOrd="2" destOrd="0" parTransId="{3B0180A7-859C-48FE-A3F1-8215EB2E88C5}" sibTransId="{1A51B8D7-B82E-4866-B115-A3058067D803}"/>
    <dgm:cxn modelId="{0A3F1873-EB5F-4154-B466-43B1A035DEC4}" srcId="{EC130C1D-548E-49EA-8C8C-B347867D80E9}" destId="{19CC4BF6-7BDA-4250-95BF-D9BBFA361FDE}" srcOrd="0" destOrd="0" parTransId="{F089367F-660D-4C0B-AC97-CE796AEDD92A}" sibTransId="{CE8C41DD-5E2B-4DF8-8D4B-D2E4833E2606}"/>
    <dgm:cxn modelId="{B1C00BA4-84F9-40C0-8A1F-7068830771DA}" srcId="{EC130C1D-548E-49EA-8C8C-B347867D80E9}" destId="{E0683BCC-EAA6-4BD2-B74C-553990905A7D}" srcOrd="1" destOrd="0" parTransId="{6236DB5A-5AEF-4491-A5FA-A3B27F5D8FB3}" sibTransId="{2DCD5350-534A-48BB-8AC1-EBCD1D4EAF8C}"/>
    <dgm:cxn modelId="{6277D5CF-FC12-4DD1-BBD1-4F763B097F10}" type="presOf" srcId="{EC130C1D-548E-49EA-8C8C-B347867D80E9}" destId="{3BC14B54-C2B5-4396-9A85-4270EDF1610D}" srcOrd="0" destOrd="0" presId="urn:microsoft.com/office/officeart/2005/8/layout/process4"/>
    <dgm:cxn modelId="{4C8CE4FC-1CC6-4B11-8B5F-94EE22106A2F}" srcId="{EC130C1D-548E-49EA-8C8C-B347867D80E9}" destId="{0E51B812-BED7-4ABC-83D1-DC563F593F84}" srcOrd="3" destOrd="0" parTransId="{F0F2E631-F2AC-4CED-BDB5-5887377BCF01}" sibTransId="{073F2E1E-E75B-49B4-866C-033D814D81FE}"/>
    <dgm:cxn modelId="{B39C8C5B-54C2-4B86-8410-075B34C0631F}" type="presParOf" srcId="{3BC14B54-C2B5-4396-9A85-4270EDF1610D}" destId="{443710FA-32B0-46E1-82EB-0A080D132CBB}" srcOrd="0" destOrd="0" presId="urn:microsoft.com/office/officeart/2005/8/layout/process4"/>
    <dgm:cxn modelId="{9FCEA97A-BAEF-4225-9A0C-83E5D0D12D88}" type="presParOf" srcId="{443710FA-32B0-46E1-82EB-0A080D132CBB}" destId="{2123971F-377C-4E6F-B687-BDC07FFABAC4}" srcOrd="0" destOrd="0" presId="urn:microsoft.com/office/officeart/2005/8/layout/process4"/>
    <dgm:cxn modelId="{1AAEE374-E2BF-413D-A9B9-AA12AA7EFF3B}" type="presParOf" srcId="{3BC14B54-C2B5-4396-9A85-4270EDF1610D}" destId="{019E59B0-3986-4E9F-8F48-2CD4FDD1216D}" srcOrd="1" destOrd="0" presId="urn:microsoft.com/office/officeart/2005/8/layout/process4"/>
    <dgm:cxn modelId="{F7B9B284-2EA4-43F1-9D6F-BE9D050E055F}" type="presParOf" srcId="{3BC14B54-C2B5-4396-9A85-4270EDF1610D}" destId="{F2FA2D58-420D-43C1-B04E-7D1AC9786660}" srcOrd="2" destOrd="0" presId="urn:microsoft.com/office/officeart/2005/8/layout/process4"/>
    <dgm:cxn modelId="{9313B968-37A0-4CEA-BB16-D2FF2FE192A3}" type="presParOf" srcId="{F2FA2D58-420D-43C1-B04E-7D1AC9786660}" destId="{619873C6-2D30-410D-A765-F80C3018732E}" srcOrd="0" destOrd="0" presId="urn:microsoft.com/office/officeart/2005/8/layout/process4"/>
    <dgm:cxn modelId="{2B97454B-FF3E-475E-89EC-EFF63A35F70D}" type="presParOf" srcId="{3BC14B54-C2B5-4396-9A85-4270EDF1610D}" destId="{4993A6A3-4E9D-4DFA-9061-6C621980C94E}" srcOrd="3" destOrd="0" presId="urn:microsoft.com/office/officeart/2005/8/layout/process4"/>
    <dgm:cxn modelId="{4B81538F-1ADB-461D-9A9F-575BCA670C81}" type="presParOf" srcId="{3BC14B54-C2B5-4396-9A85-4270EDF1610D}" destId="{43D55765-9573-4813-9E7B-4A752DC4BEB2}" srcOrd="4" destOrd="0" presId="urn:microsoft.com/office/officeart/2005/8/layout/process4"/>
    <dgm:cxn modelId="{CE802CE7-3391-4395-9A8C-C11558F78B93}" type="presParOf" srcId="{43D55765-9573-4813-9E7B-4A752DC4BEB2}" destId="{FFDE7FC4-D808-4672-BB8D-C45F7FF9CAD2}" srcOrd="0" destOrd="0" presId="urn:microsoft.com/office/officeart/2005/8/layout/process4"/>
    <dgm:cxn modelId="{81238176-359F-491F-8B4F-AE9477F7242A}" type="presParOf" srcId="{3BC14B54-C2B5-4396-9A85-4270EDF1610D}" destId="{C6473799-12AB-4454-9C2F-DCB54044E24E}" srcOrd="5" destOrd="0" presId="urn:microsoft.com/office/officeart/2005/8/layout/process4"/>
    <dgm:cxn modelId="{671E0396-68CA-4940-AB25-134D17A8BBFE}" type="presParOf" srcId="{3BC14B54-C2B5-4396-9A85-4270EDF1610D}" destId="{7A396B59-9F2E-442D-A818-5018F5AB2C3E}" srcOrd="6" destOrd="0" presId="urn:microsoft.com/office/officeart/2005/8/layout/process4"/>
    <dgm:cxn modelId="{9348AD57-16B0-43FF-9E38-2661B3110812}" type="presParOf" srcId="{7A396B59-9F2E-442D-A818-5018F5AB2C3E}" destId="{1305CE88-C087-4E36-B7BE-6F468485D2D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092157-4A83-4E10-AED7-C3D1118E5F8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0D0845-A3B7-4E3C-911A-18535C6C5EEF}">
      <dgm:prSet custT="1"/>
      <dgm:spPr/>
      <dgm:t>
        <a:bodyPr/>
        <a:lstStyle/>
        <a:p>
          <a:r>
            <a:rPr lang="en-US" sz="1600" b="1"/>
            <a:t>Addressing Cost and Quality</a:t>
          </a:r>
          <a:endParaRPr lang="en-US" sz="1600"/>
        </a:p>
      </dgm:t>
    </dgm:pt>
    <dgm:pt modelId="{BCE87503-CD36-41E5-A239-89CFBFE13EB5}" type="parTrans" cxnId="{826E89D0-1E53-4BFE-880A-3D60FBB92674}">
      <dgm:prSet/>
      <dgm:spPr/>
      <dgm:t>
        <a:bodyPr/>
        <a:lstStyle/>
        <a:p>
          <a:endParaRPr lang="en-US" sz="1600"/>
        </a:p>
      </dgm:t>
    </dgm:pt>
    <dgm:pt modelId="{15C72BC2-7A5A-4361-8C22-74E03C59E450}" type="sibTrans" cxnId="{826E89D0-1E53-4BFE-880A-3D60FBB92674}">
      <dgm:prSet/>
      <dgm:spPr/>
      <dgm:t>
        <a:bodyPr/>
        <a:lstStyle/>
        <a:p>
          <a:endParaRPr lang="en-US" sz="1600"/>
        </a:p>
      </dgm:t>
    </dgm:pt>
    <dgm:pt modelId="{8D831FA0-0DAB-47DE-8B54-58242E4D41D5}">
      <dgm:prSet custT="1"/>
      <dgm:spPr/>
      <dgm:t>
        <a:bodyPr/>
        <a:lstStyle/>
        <a:p>
          <a:r>
            <a:rPr lang="en-US" sz="1600"/>
            <a:t>Reduction in </a:t>
          </a:r>
          <a:r>
            <a:rPr lang="en-US" sz="1600" err="1"/>
            <a:t>Sendouts</a:t>
          </a:r>
          <a:endParaRPr lang="en-US" sz="1600"/>
        </a:p>
      </dgm:t>
    </dgm:pt>
    <dgm:pt modelId="{35A90A82-DABA-4DAD-98F1-A1C31B823457}" type="parTrans" cxnId="{04B15501-7DC7-48E9-B7F8-08CD25C6EB08}">
      <dgm:prSet/>
      <dgm:spPr/>
      <dgm:t>
        <a:bodyPr/>
        <a:lstStyle/>
        <a:p>
          <a:endParaRPr lang="en-US" sz="1600"/>
        </a:p>
      </dgm:t>
    </dgm:pt>
    <dgm:pt modelId="{AB990E39-607C-4EB0-A748-879CCF494865}" type="sibTrans" cxnId="{04B15501-7DC7-48E9-B7F8-08CD25C6EB08}">
      <dgm:prSet/>
      <dgm:spPr/>
      <dgm:t>
        <a:bodyPr/>
        <a:lstStyle/>
        <a:p>
          <a:endParaRPr lang="en-US" sz="1600"/>
        </a:p>
      </dgm:t>
    </dgm:pt>
    <dgm:pt modelId="{0A13262B-8B19-437A-A4EE-0E65D53BBAB6}">
      <dgm:prSet custT="1"/>
      <dgm:spPr/>
      <dgm:t>
        <a:bodyPr/>
        <a:lstStyle/>
        <a:p>
          <a:r>
            <a:rPr lang="en-US" sz="1600" b="1"/>
            <a:t>Internal Capability Building</a:t>
          </a:r>
          <a:endParaRPr lang="en-US" sz="1600"/>
        </a:p>
      </dgm:t>
    </dgm:pt>
    <dgm:pt modelId="{4C003463-68DD-4C22-AEE7-4E5B92C49BE4}" type="parTrans" cxnId="{633F53C6-C87E-467B-ABB1-409500C40695}">
      <dgm:prSet/>
      <dgm:spPr/>
      <dgm:t>
        <a:bodyPr/>
        <a:lstStyle/>
        <a:p>
          <a:endParaRPr lang="en-US" sz="1600"/>
        </a:p>
      </dgm:t>
    </dgm:pt>
    <dgm:pt modelId="{C0816ACC-9648-4635-AEF1-A680671DE46C}" type="sibTrans" cxnId="{633F53C6-C87E-467B-ABB1-409500C40695}">
      <dgm:prSet/>
      <dgm:spPr/>
      <dgm:t>
        <a:bodyPr/>
        <a:lstStyle/>
        <a:p>
          <a:endParaRPr lang="en-US" sz="1600"/>
        </a:p>
      </dgm:t>
    </dgm:pt>
    <dgm:pt modelId="{19C511D8-4227-4E74-A604-42A5D1608D61}">
      <dgm:prSet custT="1"/>
      <dgm:spPr/>
      <dgm:t>
        <a:bodyPr/>
        <a:lstStyle/>
        <a:p>
          <a:r>
            <a:rPr lang="en-US" sz="1600"/>
            <a:t>Expanded Capacity – Automation Line</a:t>
          </a:r>
        </a:p>
      </dgm:t>
    </dgm:pt>
    <dgm:pt modelId="{F99A4B25-613D-4B8B-89A1-B602B665F135}" type="parTrans" cxnId="{585AC409-7254-49E5-B5C6-20E578EF18BC}">
      <dgm:prSet/>
      <dgm:spPr/>
      <dgm:t>
        <a:bodyPr/>
        <a:lstStyle/>
        <a:p>
          <a:endParaRPr lang="en-US" sz="1600"/>
        </a:p>
      </dgm:t>
    </dgm:pt>
    <dgm:pt modelId="{C2B6ED9B-47DE-4840-9B15-4A53A82BF30D}" type="sibTrans" cxnId="{585AC409-7254-49E5-B5C6-20E578EF18BC}">
      <dgm:prSet/>
      <dgm:spPr/>
      <dgm:t>
        <a:bodyPr/>
        <a:lstStyle/>
        <a:p>
          <a:endParaRPr lang="en-US" sz="1600"/>
        </a:p>
      </dgm:t>
    </dgm:pt>
    <dgm:pt modelId="{BB837D76-EBF2-4C44-9B2B-3FD9306BEE9E}">
      <dgm:prSet custT="1"/>
      <dgm:spPr/>
      <dgm:t>
        <a:bodyPr/>
        <a:lstStyle/>
        <a:p>
          <a:r>
            <a:rPr lang="en-US" sz="1600" b="1"/>
            <a:t>Strengthening Provider Relationships</a:t>
          </a:r>
          <a:endParaRPr lang="en-US" sz="1600"/>
        </a:p>
      </dgm:t>
    </dgm:pt>
    <dgm:pt modelId="{44948186-AD76-4B3E-8914-ADCA94DCFCDD}" type="parTrans" cxnId="{B76FEF6C-DEDD-41A7-A3EE-04127FE1AE20}">
      <dgm:prSet/>
      <dgm:spPr/>
      <dgm:t>
        <a:bodyPr/>
        <a:lstStyle/>
        <a:p>
          <a:endParaRPr lang="en-US" sz="1600"/>
        </a:p>
      </dgm:t>
    </dgm:pt>
    <dgm:pt modelId="{2496E7DD-80F1-45B3-A6E1-CB3B2CC72AFC}" type="sibTrans" cxnId="{B76FEF6C-DEDD-41A7-A3EE-04127FE1AE20}">
      <dgm:prSet/>
      <dgm:spPr/>
      <dgm:t>
        <a:bodyPr/>
        <a:lstStyle/>
        <a:p>
          <a:endParaRPr lang="en-US" sz="1600"/>
        </a:p>
      </dgm:t>
    </dgm:pt>
    <dgm:pt modelId="{0D165A83-B841-4B17-8B07-345367C68ACC}">
      <dgm:prSet custT="1"/>
      <dgm:spPr/>
      <dgm:t>
        <a:bodyPr/>
        <a:lstStyle/>
        <a:p>
          <a:r>
            <a:rPr lang="en-US" sz="1600"/>
            <a:t>22 New Clients (Yr 1)</a:t>
          </a:r>
        </a:p>
      </dgm:t>
    </dgm:pt>
    <dgm:pt modelId="{1FE747A6-9B88-4F90-BF1E-7B629D9C6C6C}" type="parTrans" cxnId="{C6B90FF2-555D-424A-8DC1-A37CAEDE2D88}">
      <dgm:prSet/>
      <dgm:spPr/>
      <dgm:t>
        <a:bodyPr/>
        <a:lstStyle/>
        <a:p>
          <a:endParaRPr lang="en-US" sz="1600"/>
        </a:p>
      </dgm:t>
    </dgm:pt>
    <dgm:pt modelId="{CAC84528-C5B9-4030-B4E8-D6E3551AAAD9}" type="sibTrans" cxnId="{C6B90FF2-555D-424A-8DC1-A37CAEDE2D88}">
      <dgm:prSet/>
      <dgm:spPr/>
      <dgm:t>
        <a:bodyPr/>
        <a:lstStyle/>
        <a:p>
          <a:endParaRPr lang="en-US" sz="1600"/>
        </a:p>
      </dgm:t>
    </dgm:pt>
    <dgm:pt modelId="{9AAE423D-1493-4994-96D7-9901A701954B}">
      <dgm:prSet custT="1"/>
      <dgm:spPr/>
      <dgm:t>
        <a:bodyPr/>
        <a:lstStyle/>
        <a:p>
          <a:r>
            <a:rPr lang="en-US" sz="1600" b="1"/>
            <a:t>Executive Business Case</a:t>
          </a:r>
          <a:endParaRPr lang="en-US" sz="1600"/>
        </a:p>
      </dgm:t>
    </dgm:pt>
    <dgm:pt modelId="{0C11B31E-7C1F-4857-B380-41B9CEAEA873}" type="parTrans" cxnId="{BAAFF5BD-5FA9-4C35-9FA3-161F09B7483E}">
      <dgm:prSet/>
      <dgm:spPr/>
      <dgm:t>
        <a:bodyPr/>
        <a:lstStyle/>
        <a:p>
          <a:endParaRPr lang="en-US" sz="1600"/>
        </a:p>
      </dgm:t>
    </dgm:pt>
    <dgm:pt modelId="{634CF308-76DC-45BD-9E1F-5EE31A0659DA}" type="sibTrans" cxnId="{BAAFF5BD-5FA9-4C35-9FA3-161F09B7483E}">
      <dgm:prSet/>
      <dgm:spPr/>
      <dgm:t>
        <a:bodyPr/>
        <a:lstStyle/>
        <a:p>
          <a:endParaRPr lang="en-US" sz="1600"/>
        </a:p>
      </dgm:t>
    </dgm:pt>
    <dgm:pt modelId="{A1F091F5-788C-41CA-A967-0C80E30E9C0F}">
      <dgm:prSet custT="1"/>
      <dgm:spPr/>
      <dgm:t>
        <a:bodyPr/>
        <a:lstStyle/>
        <a:p>
          <a:r>
            <a:rPr lang="en-US" sz="1600"/>
            <a:t>New Service Line - Flow Cytometry </a:t>
          </a:r>
        </a:p>
      </dgm:t>
    </dgm:pt>
    <dgm:pt modelId="{FA3F78FF-A1C6-4676-BF8B-83B68582F010}" type="parTrans" cxnId="{28461ED0-3F8F-4AD5-BCE7-FB5CDAE017B7}">
      <dgm:prSet/>
      <dgm:spPr/>
      <dgm:t>
        <a:bodyPr/>
        <a:lstStyle/>
        <a:p>
          <a:endParaRPr lang="en-US"/>
        </a:p>
      </dgm:t>
    </dgm:pt>
    <dgm:pt modelId="{963A3334-6779-46FA-B311-E2A646F4940B}" type="sibTrans" cxnId="{28461ED0-3F8F-4AD5-BCE7-FB5CDAE017B7}">
      <dgm:prSet/>
      <dgm:spPr/>
      <dgm:t>
        <a:bodyPr/>
        <a:lstStyle/>
        <a:p>
          <a:endParaRPr lang="en-US"/>
        </a:p>
      </dgm:t>
    </dgm:pt>
    <dgm:pt modelId="{8997BDA2-9896-4A96-8B8D-F26C1B4D4A91}">
      <dgm:prSet custT="1"/>
      <dgm:spPr/>
      <dgm:t>
        <a:bodyPr/>
        <a:lstStyle/>
        <a:p>
          <a:r>
            <a:rPr lang="en-US" sz="1600"/>
            <a:t>Revenue  Captured/Generated</a:t>
          </a:r>
        </a:p>
      </dgm:t>
    </dgm:pt>
    <dgm:pt modelId="{BB80B81C-D378-4DF7-87DD-6F3303AE1216}" type="parTrans" cxnId="{2A5B6D57-6DAE-43B2-84D7-560342EBA82E}">
      <dgm:prSet/>
      <dgm:spPr/>
      <dgm:t>
        <a:bodyPr/>
        <a:lstStyle/>
        <a:p>
          <a:endParaRPr lang="en-US"/>
        </a:p>
      </dgm:t>
    </dgm:pt>
    <dgm:pt modelId="{DF116649-43A3-48F3-9DBE-AC1579C52BE9}" type="sibTrans" cxnId="{2A5B6D57-6DAE-43B2-84D7-560342EBA82E}">
      <dgm:prSet/>
      <dgm:spPr/>
      <dgm:t>
        <a:bodyPr/>
        <a:lstStyle/>
        <a:p>
          <a:endParaRPr lang="en-US"/>
        </a:p>
      </dgm:t>
    </dgm:pt>
    <dgm:pt modelId="{E1F62FCC-19BD-4738-966C-4621983BC314}">
      <dgm:prSet custT="1"/>
      <dgm:spPr/>
      <dgm:t>
        <a:bodyPr/>
        <a:lstStyle/>
        <a:p>
          <a:r>
            <a:rPr lang="en-US" sz="1600"/>
            <a:t>Reduced </a:t>
          </a:r>
          <a:r>
            <a:rPr lang="en-US" sz="1600" err="1"/>
            <a:t>Sendout</a:t>
          </a:r>
          <a:r>
            <a:rPr lang="en-US" sz="1600"/>
            <a:t> Spend</a:t>
          </a:r>
        </a:p>
      </dgm:t>
    </dgm:pt>
    <dgm:pt modelId="{F8A76C6B-8071-4F07-B74E-8262D4D2ACF5}" type="parTrans" cxnId="{67C164CE-23A5-460A-B2BC-CE666A3CAE1F}">
      <dgm:prSet/>
      <dgm:spPr/>
      <dgm:t>
        <a:bodyPr/>
        <a:lstStyle/>
        <a:p>
          <a:endParaRPr lang="en-US"/>
        </a:p>
      </dgm:t>
    </dgm:pt>
    <dgm:pt modelId="{8D593F25-640D-43EA-9659-C3B46EF9F84E}" type="sibTrans" cxnId="{67C164CE-23A5-460A-B2BC-CE666A3CAE1F}">
      <dgm:prSet/>
      <dgm:spPr/>
      <dgm:t>
        <a:bodyPr/>
        <a:lstStyle/>
        <a:p>
          <a:endParaRPr lang="en-US"/>
        </a:p>
      </dgm:t>
    </dgm:pt>
    <dgm:pt modelId="{9F4D26C3-DA1F-4304-8C6D-445812AC3489}">
      <dgm:prSet custT="1"/>
      <dgm:spPr/>
      <dgm:t>
        <a:bodyPr/>
        <a:lstStyle/>
        <a:p>
          <a:r>
            <a:rPr lang="en-US" sz="1600"/>
            <a:t>Higher quality services with integrated EHR for care continuity</a:t>
          </a:r>
        </a:p>
      </dgm:t>
    </dgm:pt>
    <dgm:pt modelId="{6AD3B844-32A4-4E3A-A767-4B7C9954B098}" type="parTrans" cxnId="{854DF8EE-074B-40F1-B19F-FF270652C8C6}">
      <dgm:prSet/>
      <dgm:spPr/>
      <dgm:t>
        <a:bodyPr/>
        <a:lstStyle/>
        <a:p>
          <a:endParaRPr lang="en-US"/>
        </a:p>
      </dgm:t>
    </dgm:pt>
    <dgm:pt modelId="{58753A94-C18F-429E-8E68-AE41E714A328}" type="sibTrans" cxnId="{854DF8EE-074B-40F1-B19F-FF270652C8C6}">
      <dgm:prSet/>
      <dgm:spPr/>
      <dgm:t>
        <a:bodyPr/>
        <a:lstStyle/>
        <a:p>
          <a:endParaRPr lang="en-US"/>
        </a:p>
      </dgm:t>
    </dgm:pt>
    <dgm:pt modelId="{6E7C0EE2-74F1-46F1-824A-A63FB7720CAF}">
      <dgm:prSet custT="1"/>
      <dgm:spPr/>
      <dgm:t>
        <a:bodyPr/>
        <a:lstStyle/>
        <a:p>
          <a:r>
            <a:rPr lang="en-US" sz="1600"/>
            <a:t>Gateway for new Community Connect clients</a:t>
          </a:r>
        </a:p>
      </dgm:t>
    </dgm:pt>
    <dgm:pt modelId="{0624CF84-3120-4D39-807A-DE7A3FFB5ACC}" type="parTrans" cxnId="{9F04F931-E6CD-4994-BCC0-C4C84269017D}">
      <dgm:prSet/>
      <dgm:spPr/>
      <dgm:t>
        <a:bodyPr/>
        <a:lstStyle/>
        <a:p>
          <a:endParaRPr lang="en-US"/>
        </a:p>
      </dgm:t>
    </dgm:pt>
    <dgm:pt modelId="{B593ACAB-6677-4B06-B6CE-DDC591B3B31F}" type="sibTrans" cxnId="{9F04F931-E6CD-4994-BCC0-C4C84269017D}">
      <dgm:prSet/>
      <dgm:spPr/>
      <dgm:t>
        <a:bodyPr/>
        <a:lstStyle/>
        <a:p>
          <a:endParaRPr lang="en-US"/>
        </a:p>
      </dgm:t>
    </dgm:pt>
    <dgm:pt modelId="{E9788168-E3BB-4F73-A839-F74F6DEAA4A3}" type="pres">
      <dgm:prSet presAssocID="{68092157-4A83-4E10-AED7-C3D1118E5F8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98FB9BF-E795-4461-BBAC-48BC347A7232}" type="pres">
      <dgm:prSet presAssocID="{9AAE423D-1493-4994-96D7-9901A701954B}" presName="Accent4" presStyleCnt="0"/>
      <dgm:spPr/>
    </dgm:pt>
    <dgm:pt modelId="{8DB447BE-9704-40C7-A39C-3FE215569FA1}" type="pres">
      <dgm:prSet presAssocID="{9AAE423D-1493-4994-96D7-9901A701954B}" presName="Accent" presStyleLbl="node1" presStyleIdx="0" presStyleCnt="4"/>
      <dgm:spPr/>
    </dgm:pt>
    <dgm:pt modelId="{58ADB19D-C136-4044-AD02-760089567B3C}" type="pres">
      <dgm:prSet presAssocID="{9AAE423D-1493-4994-96D7-9901A701954B}" presName="ParentBackground4" presStyleCnt="0"/>
      <dgm:spPr/>
    </dgm:pt>
    <dgm:pt modelId="{A13228B8-3596-44D6-9F53-61D151E6654F}" type="pres">
      <dgm:prSet presAssocID="{9AAE423D-1493-4994-96D7-9901A701954B}" presName="ParentBackground" presStyleLbl="fgAcc1" presStyleIdx="0" presStyleCnt="4"/>
      <dgm:spPr/>
    </dgm:pt>
    <dgm:pt modelId="{4FFBEAC3-64C4-4163-AFBE-6AD624BC757E}" type="pres">
      <dgm:prSet presAssocID="{9AAE423D-1493-4994-96D7-9901A701954B}" presName="Child4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1925DAA-5120-4879-8AD5-CD64519A0FE5}" type="pres">
      <dgm:prSet presAssocID="{9AAE423D-1493-4994-96D7-9901A701954B}" presName="Parent4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CABD9292-A7CA-4B61-91B5-E20256EF7FE9}" type="pres">
      <dgm:prSet presAssocID="{BB837D76-EBF2-4C44-9B2B-3FD9306BEE9E}" presName="Accent3" presStyleCnt="0"/>
      <dgm:spPr/>
    </dgm:pt>
    <dgm:pt modelId="{8313011E-7135-409F-948A-9D487A80ACE6}" type="pres">
      <dgm:prSet presAssocID="{BB837D76-EBF2-4C44-9B2B-3FD9306BEE9E}" presName="Accent" presStyleLbl="node1" presStyleIdx="1" presStyleCnt="4"/>
      <dgm:spPr/>
    </dgm:pt>
    <dgm:pt modelId="{807EF63A-4294-4074-84A1-F45AF8967D4F}" type="pres">
      <dgm:prSet presAssocID="{BB837D76-EBF2-4C44-9B2B-3FD9306BEE9E}" presName="ParentBackground3" presStyleCnt="0"/>
      <dgm:spPr/>
    </dgm:pt>
    <dgm:pt modelId="{9CAAA8DE-B1C4-4B8D-A3A1-47A99964E7AB}" type="pres">
      <dgm:prSet presAssocID="{BB837D76-EBF2-4C44-9B2B-3FD9306BEE9E}" presName="ParentBackground" presStyleLbl="fgAcc1" presStyleIdx="1" presStyleCnt="4"/>
      <dgm:spPr/>
    </dgm:pt>
    <dgm:pt modelId="{9759E851-7238-4391-9E17-723173714055}" type="pres">
      <dgm:prSet presAssocID="{BB837D76-EBF2-4C44-9B2B-3FD9306BEE9E}" presName="Child3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0F5EC72-371B-49CE-AECD-3B792536EF73}" type="pres">
      <dgm:prSet presAssocID="{BB837D76-EBF2-4C44-9B2B-3FD9306BEE9E}" presName="Parent3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F82E4D9A-6336-4208-B771-4380A5410669}" type="pres">
      <dgm:prSet presAssocID="{0A13262B-8B19-437A-A4EE-0E65D53BBAB6}" presName="Accent2" presStyleCnt="0"/>
      <dgm:spPr/>
    </dgm:pt>
    <dgm:pt modelId="{8BFFA4D4-68A0-4680-A11C-ECD632C26CFE}" type="pres">
      <dgm:prSet presAssocID="{0A13262B-8B19-437A-A4EE-0E65D53BBAB6}" presName="Accent" presStyleLbl="node1" presStyleIdx="2" presStyleCnt="4"/>
      <dgm:spPr/>
    </dgm:pt>
    <dgm:pt modelId="{36835478-C0EB-44DB-832C-AF0AEB867825}" type="pres">
      <dgm:prSet presAssocID="{0A13262B-8B19-437A-A4EE-0E65D53BBAB6}" presName="ParentBackground2" presStyleCnt="0"/>
      <dgm:spPr/>
    </dgm:pt>
    <dgm:pt modelId="{3D82796E-A67E-40CA-82CE-B5C6DDBB4369}" type="pres">
      <dgm:prSet presAssocID="{0A13262B-8B19-437A-A4EE-0E65D53BBAB6}" presName="ParentBackground" presStyleLbl="fgAcc1" presStyleIdx="2" presStyleCnt="4"/>
      <dgm:spPr/>
    </dgm:pt>
    <dgm:pt modelId="{3721DF15-DE00-4D10-A364-7A59300540CF}" type="pres">
      <dgm:prSet presAssocID="{0A13262B-8B19-437A-A4EE-0E65D53BBAB6}" presName="Child2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21F5D6A-9347-456F-B1AC-F3887FCCF922}" type="pres">
      <dgm:prSet presAssocID="{0A13262B-8B19-437A-A4EE-0E65D53BBAB6}" presName="Parent2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D4C94EAB-CE59-4398-8ACF-828067A84161}" type="pres">
      <dgm:prSet presAssocID="{510D0845-A3B7-4E3C-911A-18535C6C5EEF}" presName="Accent1" presStyleCnt="0"/>
      <dgm:spPr/>
    </dgm:pt>
    <dgm:pt modelId="{5DDE22F5-AE3F-48BC-ADD4-CB8B6B17A04E}" type="pres">
      <dgm:prSet presAssocID="{510D0845-A3B7-4E3C-911A-18535C6C5EEF}" presName="Accent" presStyleLbl="node1" presStyleIdx="3" presStyleCnt="4"/>
      <dgm:spPr/>
    </dgm:pt>
    <dgm:pt modelId="{85DB5B50-574F-4C10-8552-D7135DAA6F5C}" type="pres">
      <dgm:prSet presAssocID="{510D0845-A3B7-4E3C-911A-18535C6C5EEF}" presName="ParentBackground1" presStyleCnt="0"/>
      <dgm:spPr/>
    </dgm:pt>
    <dgm:pt modelId="{433A588B-B05F-4477-AE98-D3C896A50F4F}" type="pres">
      <dgm:prSet presAssocID="{510D0845-A3B7-4E3C-911A-18535C6C5EEF}" presName="ParentBackground" presStyleLbl="fgAcc1" presStyleIdx="3" presStyleCnt="4"/>
      <dgm:spPr/>
    </dgm:pt>
    <dgm:pt modelId="{52549318-E44D-4A69-910B-F0CE96F3D263}" type="pres">
      <dgm:prSet presAssocID="{510D0845-A3B7-4E3C-911A-18535C6C5EEF}" presName="Child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B3B5586-D857-430A-8EDE-C1466D38C2B4}" type="pres">
      <dgm:prSet presAssocID="{510D0845-A3B7-4E3C-911A-18535C6C5EEF}" presName="Parent1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04B15501-7DC7-48E9-B7F8-08CD25C6EB08}" srcId="{510D0845-A3B7-4E3C-911A-18535C6C5EEF}" destId="{8D831FA0-0DAB-47DE-8B54-58242E4D41D5}" srcOrd="0" destOrd="0" parTransId="{35A90A82-DABA-4DAD-98F1-A1C31B823457}" sibTransId="{AB990E39-607C-4EB0-A748-879CCF494865}"/>
    <dgm:cxn modelId="{8EFD1B04-0497-406A-9928-E77E619620BF}" type="presOf" srcId="{19C511D8-4227-4E74-A604-42A5D1608D61}" destId="{3721DF15-DE00-4D10-A364-7A59300540CF}" srcOrd="0" destOrd="0" presId="urn:microsoft.com/office/officeart/2011/layout/CircleProcess"/>
    <dgm:cxn modelId="{585AC409-7254-49E5-B5C6-20E578EF18BC}" srcId="{0A13262B-8B19-437A-A4EE-0E65D53BBAB6}" destId="{19C511D8-4227-4E74-A604-42A5D1608D61}" srcOrd="0" destOrd="0" parTransId="{F99A4B25-613D-4B8B-89A1-B602B665F135}" sibTransId="{C2B6ED9B-47DE-4840-9B15-4A53A82BF30D}"/>
    <dgm:cxn modelId="{B61FE412-EA0F-4B4A-A812-9F52A523C8C3}" type="presOf" srcId="{0A13262B-8B19-437A-A4EE-0E65D53BBAB6}" destId="{A21F5D6A-9347-456F-B1AC-F3887FCCF922}" srcOrd="0" destOrd="0" presId="urn:microsoft.com/office/officeart/2011/layout/CircleProcess"/>
    <dgm:cxn modelId="{8C682921-70F1-485D-8CDB-3C5A15C115B9}" type="presOf" srcId="{9F4D26C3-DA1F-4304-8C6D-445812AC3489}" destId="{9759E851-7238-4391-9E17-723173714055}" srcOrd="0" destOrd="1" presId="urn:microsoft.com/office/officeart/2011/layout/CircleProcess"/>
    <dgm:cxn modelId="{9F04F931-E6CD-4994-BCC0-C4C84269017D}" srcId="{9AAE423D-1493-4994-96D7-9901A701954B}" destId="{6E7C0EE2-74F1-46F1-824A-A63FB7720CAF}" srcOrd="1" destOrd="0" parTransId="{0624CF84-3120-4D39-807A-DE7A3FFB5ACC}" sibTransId="{B593ACAB-6677-4B06-B6CE-DDC591B3B31F}"/>
    <dgm:cxn modelId="{031E873B-B8C0-45DF-83F3-E1909BA3F31E}" type="presOf" srcId="{BB837D76-EBF2-4C44-9B2B-3FD9306BEE9E}" destId="{9CAAA8DE-B1C4-4B8D-A3A1-47A99964E7AB}" srcOrd="1" destOrd="0" presId="urn:microsoft.com/office/officeart/2011/layout/CircleProcess"/>
    <dgm:cxn modelId="{398B7942-C1C3-404D-858F-83CD63E775B7}" type="presOf" srcId="{6E7C0EE2-74F1-46F1-824A-A63FB7720CAF}" destId="{4FFBEAC3-64C4-4163-AFBE-6AD624BC757E}" srcOrd="0" destOrd="1" presId="urn:microsoft.com/office/officeart/2011/layout/CircleProcess"/>
    <dgm:cxn modelId="{5E7AC345-760E-4A70-8DA9-21A00372D137}" type="presOf" srcId="{68092157-4A83-4E10-AED7-C3D1118E5F81}" destId="{E9788168-E3BB-4F73-A839-F74F6DEAA4A3}" srcOrd="0" destOrd="0" presId="urn:microsoft.com/office/officeart/2011/layout/CircleProcess"/>
    <dgm:cxn modelId="{07E3B548-C210-4CD9-B15C-22DBC6B9BF56}" type="presOf" srcId="{A1F091F5-788C-41CA-A967-0C80E30E9C0F}" destId="{3721DF15-DE00-4D10-A364-7A59300540CF}" srcOrd="0" destOrd="1" presId="urn:microsoft.com/office/officeart/2011/layout/CircleProcess"/>
    <dgm:cxn modelId="{B5F9EE56-EA16-4EB8-BECF-1DADD10C8E1B}" type="presOf" srcId="{0A13262B-8B19-437A-A4EE-0E65D53BBAB6}" destId="{3D82796E-A67E-40CA-82CE-B5C6DDBB4369}" srcOrd="1" destOrd="0" presId="urn:microsoft.com/office/officeart/2011/layout/CircleProcess"/>
    <dgm:cxn modelId="{3543FF56-2BB6-4D28-889C-F96428999176}" type="presOf" srcId="{510D0845-A3B7-4E3C-911A-18535C6C5EEF}" destId="{433A588B-B05F-4477-AE98-D3C896A50F4F}" srcOrd="1" destOrd="0" presId="urn:microsoft.com/office/officeart/2011/layout/CircleProcess"/>
    <dgm:cxn modelId="{2A5B6D57-6DAE-43B2-84D7-560342EBA82E}" srcId="{9AAE423D-1493-4994-96D7-9901A701954B}" destId="{8997BDA2-9896-4A96-8B8D-F26C1B4D4A91}" srcOrd="0" destOrd="0" parTransId="{BB80B81C-D378-4DF7-87DD-6F3303AE1216}" sibTransId="{DF116649-43A3-48F3-9DBE-AC1579C52BE9}"/>
    <dgm:cxn modelId="{7080B068-A329-4781-ABF0-61B07E3E07C6}" type="presOf" srcId="{8D831FA0-0DAB-47DE-8B54-58242E4D41D5}" destId="{52549318-E44D-4A69-910B-F0CE96F3D263}" srcOrd="0" destOrd="0" presId="urn:microsoft.com/office/officeart/2011/layout/CircleProcess"/>
    <dgm:cxn modelId="{B76FEF6C-DEDD-41A7-A3EE-04127FE1AE20}" srcId="{68092157-4A83-4E10-AED7-C3D1118E5F81}" destId="{BB837D76-EBF2-4C44-9B2B-3FD9306BEE9E}" srcOrd="2" destOrd="0" parTransId="{44948186-AD76-4B3E-8914-ADCA94DCFCDD}" sibTransId="{2496E7DD-80F1-45B3-A6E1-CB3B2CC72AFC}"/>
    <dgm:cxn modelId="{90A51E7C-949B-4B9F-A498-B41A0901DB20}" type="presOf" srcId="{E1F62FCC-19BD-4738-966C-4621983BC314}" destId="{52549318-E44D-4A69-910B-F0CE96F3D263}" srcOrd="0" destOrd="1" presId="urn:microsoft.com/office/officeart/2011/layout/CircleProcess"/>
    <dgm:cxn modelId="{880DC48D-EDFF-4AAC-BB79-AE009158F989}" type="presOf" srcId="{0D165A83-B841-4B17-8B07-345367C68ACC}" destId="{9759E851-7238-4391-9E17-723173714055}" srcOrd="0" destOrd="0" presId="urn:microsoft.com/office/officeart/2011/layout/CircleProcess"/>
    <dgm:cxn modelId="{EAA29C8F-40F6-4F72-93A2-AA70DE0B42C3}" type="presOf" srcId="{BB837D76-EBF2-4C44-9B2B-3FD9306BEE9E}" destId="{F0F5EC72-371B-49CE-AECD-3B792536EF73}" srcOrd="0" destOrd="0" presId="urn:microsoft.com/office/officeart/2011/layout/CircleProcess"/>
    <dgm:cxn modelId="{BAAFF5BD-5FA9-4C35-9FA3-161F09B7483E}" srcId="{68092157-4A83-4E10-AED7-C3D1118E5F81}" destId="{9AAE423D-1493-4994-96D7-9901A701954B}" srcOrd="3" destOrd="0" parTransId="{0C11B31E-7C1F-4857-B380-41B9CEAEA873}" sibTransId="{634CF308-76DC-45BD-9E1F-5EE31A0659DA}"/>
    <dgm:cxn modelId="{9339B7C4-80F0-4E25-BB25-7E254C0A7728}" type="presOf" srcId="{510D0845-A3B7-4E3C-911A-18535C6C5EEF}" destId="{1B3B5586-D857-430A-8EDE-C1466D38C2B4}" srcOrd="0" destOrd="0" presId="urn:microsoft.com/office/officeart/2011/layout/CircleProcess"/>
    <dgm:cxn modelId="{633F53C6-C87E-467B-ABB1-409500C40695}" srcId="{68092157-4A83-4E10-AED7-C3D1118E5F81}" destId="{0A13262B-8B19-437A-A4EE-0E65D53BBAB6}" srcOrd="1" destOrd="0" parTransId="{4C003463-68DD-4C22-AEE7-4E5B92C49BE4}" sibTransId="{C0816ACC-9648-4635-AEF1-A680671DE46C}"/>
    <dgm:cxn modelId="{67C164CE-23A5-460A-B2BC-CE666A3CAE1F}" srcId="{510D0845-A3B7-4E3C-911A-18535C6C5EEF}" destId="{E1F62FCC-19BD-4738-966C-4621983BC314}" srcOrd="1" destOrd="0" parTransId="{F8A76C6B-8071-4F07-B74E-8262D4D2ACF5}" sibTransId="{8D593F25-640D-43EA-9659-C3B46EF9F84E}"/>
    <dgm:cxn modelId="{28461ED0-3F8F-4AD5-BCE7-FB5CDAE017B7}" srcId="{0A13262B-8B19-437A-A4EE-0E65D53BBAB6}" destId="{A1F091F5-788C-41CA-A967-0C80E30E9C0F}" srcOrd="1" destOrd="0" parTransId="{FA3F78FF-A1C6-4676-BF8B-83B68582F010}" sibTransId="{963A3334-6779-46FA-B311-E2A646F4940B}"/>
    <dgm:cxn modelId="{826E89D0-1E53-4BFE-880A-3D60FBB92674}" srcId="{68092157-4A83-4E10-AED7-C3D1118E5F81}" destId="{510D0845-A3B7-4E3C-911A-18535C6C5EEF}" srcOrd="0" destOrd="0" parTransId="{BCE87503-CD36-41E5-A239-89CFBFE13EB5}" sibTransId="{15C72BC2-7A5A-4361-8C22-74E03C59E450}"/>
    <dgm:cxn modelId="{89EE1ED8-CF4A-46CD-BF5D-C156AA7F6257}" type="presOf" srcId="{8997BDA2-9896-4A96-8B8D-F26C1B4D4A91}" destId="{4FFBEAC3-64C4-4163-AFBE-6AD624BC757E}" srcOrd="0" destOrd="0" presId="urn:microsoft.com/office/officeart/2011/layout/CircleProcess"/>
    <dgm:cxn modelId="{1C9DE7DD-23DE-437A-9822-A49D955DDE87}" type="presOf" srcId="{9AAE423D-1493-4994-96D7-9901A701954B}" destId="{E1925DAA-5120-4879-8AD5-CD64519A0FE5}" srcOrd="0" destOrd="0" presId="urn:microsoft.com/office/officeart/2011/layout/CircleProcess"/>
    <dgm:cxn modelId="{854DF8EE-074B-40F1-B19F-FF270652C8C6}" srcId="{BB837D76-EBF2-4C44-9B2B-3FD9306BEE9E}" destId="{9F4D26C3-DA1F-4304-8C6D-445812AC3489}" srcOrd="1" destOrd="0" parTransId="{6AD3B844-32A4-4E3A-A767-4B7C9954B098}" sibTransId="{58753A94-C18F-429E-8E68-AE41E714A328}"/>
    <dgm:cxn modelId="{C6B90FF2-555D-424A-8DC1-A37CAEDE2D88}" srcId="{BB837D76-EBF2-4C44-9B2B-3FD9306BEE9E}" destId="{0D165A83-B841-4B17-8B07-345367C68ACC}" srcOrd="0" destOrd="0" parTransId="{1FE747A6-9B88-4F90-BF1E-7B629D9C6C6C}" sibTransId="{CAC84528-C5B9-4030-B4E8-D6E3551AAAD9}"/>
    <dgm:cxn modelId="{3AA94BFC-7270-4BDF-85F3-28B04F251816}" type="presOf" srcId="{9AAE423D-1493-4994-96D7-9901A701954B}" destId="{A13228B8-3596-44D6-9F53-61D151E6654F}" srcOrd="1" destOrd="0" presId="urn:microsoft.com/office/officeart/2011/layout/CircleProcess"/>
    <dgm:cxn modelId="{3800FF27-039E-4AAE-9AA8-294B22060A45}" type="presParOf" srcId="{E9788168-E3BB-4F73-A839-F74F6DEAA4A3}" destId="{198FB9BF-E795-4461-BBAC-48BC347A7232}" srcOrd="0" destOrd="0" presId="urn:microsoft.com/office/officeart/2011/layout/CircleProcess"/>
    <dgm:cxn modelId="{B4FC2E55-6BD4-459C-AD92-833B0C59DF49}" type="presParOf" srcId="{198FB9BF-E795-4461-BBAC-48BC347A7232}" destId="{8DB447BE-9704-40C7-A39C-3FE215569FA1}" srcOrd="0" destOrd="0" presId="urn:microsoft.com/office/officeart/2011/layout/CircleProcess"/>
    <dgm:cxn modelId="{34F9DB86-E705-4F4B-AF7A-EDD2F992AB98}" type="presParOf" srcId="{E9788168-E3BB-4F73-A839-F74F6DEAA4A3}" destId="{58ADB19D-C136-4044-AD02-760089567B3C}" srcOrd="1" destOrd="0" presId="urn:microsoft.com/office/officeart/2011/layout/CircleProcess"/>
    <dgm:cxn modelId="{D04A9145-3A58-427F-A326-98E237A56427}" type="presParOf" srcId="{58ADB19D-C136-4044-AD02-760089567B3C}" destId="{A13228B8-3596-44D6-9F53-61D151E6654F}" srcOrd="0" destOrd="0" presId="urn:microsoft.com/office/officeart/2011/layout/CircleProcess"/>
    <dgm:cxn modelId="{0422DAB5-56BB-4DCF-8B71-F38FE4318E06}" type="presParOf" srcId="{E9788168-E3BB-4F73-A839-F74F6DEAA4A3}" destId="{4FFBEAC3-64C4-4163-AFBE-6AD624BC757E}" srcOrd="2" destOrd="0" presId="urn:microsoft.com/office/officeart/2011/layout/CircleProcess"/>
    <dgm:cxn modelId="{C1892541-FFE8-4954-A46F-809BC3CD2676}" type="presParOf" srcId="{E9788168-E3BB-4F73-A839-F74F6DEAA4A3}" destId="{E1925DAA-5120-4879-8AD5-CD64519A0FE5}" srcOrd="3" destOrd="0" presId="urn:microsoft.com/office/officeart/2011/layout/CircleProcess"/>
    <dgm:cxn modelId="{E1736908-1316-4A87-BF4E-C854D25B13D0}" type="presParOf" srcId="{E9788168-E3BB-4F73-A839-F74F6DEAA4A3}" destId="{CABD9292-A7CA-4B61-91B5-E20256EF7FE9}" srcOrd="4" destOrd="0" presId="urn:microsoft.com/office/officeart/2011/layout/CircleProcess"/>
    <dgm:cxn modelId="{AA7E3ECE-3433-4684-97C5-E495202E6969}" type="presParOf" srcId="{CABD9292-A7CA-4B61-91B5-E20256EF7FE9}" destId="{8313011E-7135-409F-948A-9D487A80ACE6}" srcOrd="0" destOrd="0" presId="urn:microsoft.com/office/officeart/2011/layout/CircleProcess"/>
    <dgm:cxn modelId="{43923F0E-A170-4B8C-8EBE-1CB5B2A06084}" type="presParOf" srcId="{E9788168-E3BB-4F73-A839-F74F6DEAA4A3}" destId="{807EF63A-4294-4074-84A1-F45AF8967D4F}" srcOrd="5" destOrd="0" presId="urn:microsoft.com/office/officeart/2011/layout/CircleProcess"/>
    <dgm:cxn modelId="{9C723008-104B-4AAA-9D20-7A9CA28DC95A}" type="presParOf" srcId="{807EF63A-4294-4074-84A1-F45AF8967D4F}" destId="{9CAAA8DE-B1C4-4B8D-A3A1-47A99964E7AB}" srcOrd="0" destOrd="0" presId="urn:microsoft.com/office/officeart/2011/layout/CircleProcess"/>
    <dgm:cxn modelId="{CCDDBB76-B50D-49BA-86D8-DE37D0FD0785}" type="presParOf" srcId="{E9788168-E3BB-4F73-A839-F74F6DEAA4A3}" destId="{9759E851-7238-4391-9E17-723173714055}" srcOrd="6" destOrd="0" presId="urn:microsoft.com/office/officeart/2011/layout/CircleProcess"/>
    <dgm:cxn modelId="{A2D0E5BF-987C-4747-B998-BE65F2B7B196}" type="presParOf" srcId="{E9788168-E3BB-4F73-A839-F74F6DEAA4A3}" destId="{F0F5EC72-371B-49CE-AECD-3B792536EF73}" srcOrd="7" destOrd="0" presId="urn:microsoft.com/office/officeart/2011/layout/CircleProcess"/>
    <dgm:cxn modelId="{2E0A7ADE-AFC9-4DD8-A59C-6684BE193C3A}" type="presParOf" srcId="{E9788168-E3BB-4F73-A839-F74F6DEAA4A3}" destId="{F82E4D9A-6336-4208-B771-4380A5410669}" srcOrd="8" destOrd="0" presId="urn:microsoft.com/office/officeart/2011/layout/CircleProcess"/>
    <dgm:cxn modelId="{6C35024A-0D23-4904-AC2E-BC7AE1C4E0B7}" type="presParOf" srcId="{F82E4D9A-6336-4208-B771-4380A5410669}" destId="{8BFFA4D4-68A0-4680-A11C-ECD632C26CFE}" srcOrd="0" destOrd="0" presId="urn:microsoft.com/office/officeart/2011/layout/CircleProcess"/>
    <dgm:cxn modelId="{9CE9AEC6-D1B2-4F72-BDBB-C1A6EB7E2E7B}" type="presParOf" srcId="{E9788168-E3BB-4F73-A839-F74F6DEAA4A3}" destId="{36835478-C0EB-44DB-832C-AF0AEB867825}" srcOrd="9" destOrd="0" presId="urn:microsoft.com/office/officeart/2011/layout/CircleProcess"/>
    <dgm:cxn modelId="{E82D9C3B-8974-40CB-A5C3-D7445A7E6DEE}" type="presParOf" srcId="{36835478-C0EB-44DB-832C-AF0AEB867825}" destId="{3D82796E-A67E-40CA-82CE-B5C6DDBB4369}" srcOrd="0" destOrd="0" presId="urn:microsoft.com/office/officeart/2011/layout/CircleProcess"/>
    <dgm:cxn modelId="{FA2BCCBB-D6C1-499B-8B96-CD4A13C7A103}" type="presParOf" srcId="{E9788168-E3BB-4F73-A839-F74F6DEAA4A3}" destId="{3721DF15-DE00-4D10-A364-7A59300540CF}" srcOrd="10" destOrd="0" presId="urn:microsoft.com/office/officeart/2011/layout/CircleProcess"/>
    <dgm:cxn modelId="{A01B1649-EDD9-4C65-BCCC-340F1AB51FB4}" type="presParOf" srcId="{E9788168-E3BB-4F73-A839-F74F6DEAA4A3}" destId="{A21F5D6A-9347-456F-B1AC-F3887FCCF922}" srcOrd="11" destOrd="0" presId="urn:microsoft.com/office/officeart/2011/layout/CircleProcess"/>
    <dgm:cxn modelId="{26BA4A45-3058-4E9F-8EA7-6DA0F926E852}" type="presParOf" srcId="{E9788168-E3BB-4F73-A839-F74F6DEAA4A3}" destId="{D4C94EAB-CE59-4398-8ACF-828067A84161}" srcOrd="12" destOrd="0" presId="urn:microsoft.com/office/officeart/2011/layout/CircleProcess"/>
    <dgm:cxn modelId="{DFEB67EE-9A7F-470F-AA76-6462F8522321}" type="presParOf" srcId="{D4C94EAB-CE59-4398-8ACF-828067A84161}" destId="{5DDE22F5-AE3F-48BC-ADD4-CB8B6B17A04E}" srcOrd="0" destOrd="0" presId="urn:microsoft.com/office/officeart/2011/layout/CircleProcess"/>
    <dgm:cxn modelId="{1DA750E7-7D8B-4F1C-8647-C47BC3459701}" type="presParOf" srcId="{E9788168-E3BB-4F73-A839-F74F6DEAA4A3}" destId="{85DB5B50-574F-4C10-8552-D7135DAA6F5C}" srcOrd="13" destOrd="0" presId="urn:microsoft.com/office/officeart/2011/layout/CircleProcess"/>
    <dgm:cxn modelId="{7DBD8129-F974-4C9F-815A-B4BDBF9C7B96}" type="presParOf" srcId="{85DB5B50-574F-4C10-8552-D7135DAA6F5C}" destId="{433A588B-B05F-4477-AE98-D3C896A50F4F}" srcOrd="0" destOrd="0" presId="urn:microsoft.com/office/officeart/2011/layout/CircleProcess"/>
    <dgm:cxn modelId="{E951DB60-06E2-4ADE-8FAF-8D81E5D39B11}" type="presParOf" srcId="{E9788168-E3BB-4F73-A839-F74F6DEAA4A3}" destId="{52549318-E44D-4A69-910B-F0CE96F3D263}" srcOrd="14" destOrd="0" presId="urn:microsoft.com/office/officeart/2011/layout/CircleProcess"/>
    <dgm:cxn modelId="{7A171D2A-B3EF-459B-B293-872F733E241C}" type="presParOf" srcId="{E9788168-E3BB-4F73-A839-F74F6DEAA4A3}" destId="{1B3B5586-D857-430A-8EDE-C1466D38C2B4}" srcOrd="1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02098E-87F6-4C8F-94A0-450D0462CB6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137E3D-576F-4A99-A569-0EE14033FC34}">
      <dgm:prSet custT="1"/>
      <dgm:spPr/>
      <dgm:t>
        <a:bodyPr/>
        <a:lstStyle/>
        <a:p>
          <a:r>
            <a:rPr lang="en-US" sz="2000" b="1">
              <a:solidFill>
                <a:schemeClr val="bg1"/>
              </a:solidFill>
            </a:rPr>
            <a:t>Consumer-Centric Care Shift</a:t>
          </a:r>
          <a:endParaRPr lang="en-US" sz="2000">
            <a:solidFill>
              <a:schemeClr val="bg1"/>
            </a:solidFill>
          </a:endParaRPr>
        </a:p>
      </dgm:t>
    </dgm:pt>
    <dgm:pt modelId="{87C437A7-9FD5-4FF9-A2A2-8A2BB73566FD}" type="parTrans" cxnId="{15E36D1B-C5A9-4D50-8ECF-590DD179046E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B043FFB3-8901-4111-8A7E-E354FC278D12}" type="sibTrans" cxnId="{15E36D1B-C5A9-4D50-8ECF-590DD179046E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8B1A0D8D-0D71-497A-B92D-36AC3F01530C}">
      <dgm:prSet custT="1"/>
      <dgm:spPr/>
      <dgm:t>
        <a:bodyPr/>
        <a:lstStyle/>
        <a:p>
          <a:r>
            <a:rPr lang="en-US" sz="2000" b="1">
              <a:solidFill>
                <a:schemeClr val="bg1"/>
              </a:solidFill>
            </a:rPr>
            <a:t>Strategic Business Benefits</a:t>
          </a:r>
          <a:endParaRPr lang="en-US" sz="2000">
            <a:solidFill>
              <a:schemeClr val="bg1"/>
            </a:solidFill>
          </a:endParaRPr>
        </a:p>
      </dgm:t>
    </dgm:pt>
    <dgm:pt modelId="{BFF0CC6B-0D56-409C-8285-68E11BA1103E}" type="parTrans" cxnId="{2C980DAD-4A33-4635-8A76-BD603EF3A995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155D1404-56A1-4433-8BA6-739211A9A53A}" type="sibTrans" cxnId="{2C980DAD-4A33-4635-8A76-BD603EF3A995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5C1C8967-A9EF-43BB-BC0B-B5CAFF5442E5}">
      <dgm:prSet custT="1"/>
      <dgm:spPr/>
      <dgm:t>
        <a:bodyPr/>
        <a:lstStyle/>
        <a:p>
          <a:r>
            <a:rPr lang="en-US" sz="2000" b="1">
              <a:solidFill>
                <a:schemeClr val="bg1"/>
              </a:solidFill>
            </a:rPr>
            <a:t>Strategic Health System Access</a:t>
          </a:r>
          <a:endParaRPr lang="en-US" sz="2000">
            <a:solidFill>
              <a:schemeClr val="bg1"/>
            </a:solidFill>
          </a:endParaRPr>
        </a:p>
      </dgm:t>
    </dgm:pt>
    <dgm:pt modelId="{CF8189B2-E9AF-4348-9A5C-A08EEDE4410D}" type="parTrans" cxnId="{6563A138-3D84-4807-AB13-7E6E55F9A93F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D4CDDB63-64C3-4CB0-8AE4-AF844A352F5C}" type="sibTrans" cxnId="{6563A138-3D84-4807-AB13-7E6E55F9A93F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E90EFB2E-D6CA-4F0C-92EB-B9BE60038CE4}">
      <dgm:prSet custT="1"/>
      <dgm:spPr/>
      <dgm:t>
        <a:bodyPr/>
        <a:lstStyle/>
        <a:p>
          <a:r>
            <a:rPr lang="en-US" sz="2000" b="1">
              <a:solidFill>
                <a:schemeClr val="bg1"/>
              </a:solidFill>
            </a:rPr>
            <a:t>Collaboration for Success</a:t>
          </a:r>
          <a:endParaRPr lang="en-US" sz="2000">
            <a:solidFill>
              <a:schemeClr val="bg1"/>
            </a:solidFill>
          </a:endParaRPr>
        </a:p>
      </dgm:t>
    </dgm:pt>
    <dgm:pt modelId="{5C9D31AA-AE06-40F1-8F9E-D12DA4565488}" type="sibTrans" cxnId="{4D06F753-A8B4-425C-B01E-28DC9A7E9932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C6C53F09-854A-42D0-9848-E90AD4820E0F}" type="parTrans" cxnId="{4D06F753-A8B4-425C-B01E-28DC9A7E9932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836F4C09-C861-4E4F-8AAD-02B49F12A07D}" type="pres">
      <dgm:prSet presAssocID="{F902098E-87F6-4C8F-94A0-450D0462CB66}" presName="Name0" presStyleCnt="0">
        <dgm:presLayoutVars>
          <dgm:dir/>
        </dgm:presLayoutVars>
      </dgm:prSet>
      <dgm:spPr/>
    </dgm:pt>
    <dgm:pt modelId="{362DC593-1609-4DA9-A776-DF8BB9CB899A}" type="pres">
      <dgm:prSet presAssocID="{7A137E3D-576F-4A99-A569-0EE14033FC34}" presName="noChildren" presStyleCnt="0"/>
      <dgm:spPr/>
    </dgm:pt>
    <dgm:pt modelId="{8FE117EC-CA8C-49CF-8161-0D48D62ABA73}" type="pres">
      <dgm:prSet presAssocID="{7A137E3D-576F-4A99-A569-0EE14033FC34}" presName="gap" presStyleCnt="0"/>
      <dgm:spPr/>
    </dgm:pt>
    <dgm:pt modelId="{F479FE2F-6BCA-42CB-8EE8-237DFD811B5D}" type="pres">
      <dgm:prSet presAssocID="{7A137E3D-576F-4A99-A569-0EE14033FC34}" presName="medCircle2" presStyleLbl="vennNode1" presStyleIdx="0" presStyleCnt="4"/>
      <dgm:spPr/>
    </dgm:pt>
    <dgm:pt modelId="{6D0A49A1-197C-4E6F-919E-2FC84D3F5A3E}" type="pres">
      <dgm:prSet presAssocID="{7A137E3D-576F-4A99-A569-0EE14033FC34}" presName="txLvlOnly1" presStyleLbl="revTx" presStyleIdx="0" presStyleCnt="4"/>
      <dgm:spPr/>
    </dgm:pt>
    <dgm:pt modelId="{23DE5919-75DB-41A7-AD06-F3316C4AF0B9}" type="pres">
      <dgm:prSet presAssocID="{8B1A0D8D-0D71-497A-B92D-36AC3F01530C}" presName="noChildren" presStyleCnt="0"/>
      <dgm:spPr/>
    </dgm:pt>
    <dgm:pt modelId="{C3C267B9-D0AD-4093-8383-94A6F7B0C577}" type="pres">
      <dgm:prSet presAssocID="{8B1A0D8D-0D71-497A-B92D-36AC3F01530C}" presName="gap" presStyleCnt="0"/>
      <dgm:spPr/>
    </dgm:pt>
    <dgm:pt modelId="{06F08052-2525-46E7-B4DC-8536824A986C}" type="pres">
      <dgm:prSet presAssocID="{8B1A0D8D-0D71-497A-B92D-36AC3F01530C}" presName="medCircle2" presStyleLbl="vennNode1" presStyleIdx="1" presStyleCnt="4"/>
      <dgm:spPr/>
    </dgm:pt>
    <dgm:pt modelId="{73CF5593-8353-4496-9C9E-7BE41E3A524F}" type="pres">
      <dgm:prSet presAssocID="{8B1A0D8D-0D71-497A-B92D-36AC3F01530C}" presName="txLvlOnly1" presStyleLbl="revTx" presStyleIdx="1" presStyleCnt="4"/>
      <dgm:spPr/>
    </dgm:pt>
    <dgm:pt modelId="{4291D5ED-164A-417F-9281-1DC1B847CDB5}" type="pres">
      <dgm:prSet presAssocID="{E90EFB2E-D6CA-4F0C-92EB-B9BE60038CE4}" presName="noChildren" presStyleCnt="0"/>
      <dgm:spPr/>
    </dgm:pt>
    <dgm:pt modelId="{BC816620-A1F8-400D-AAFC-A9295A4A5003}" type="pres">
      <dgm:prSet presAssocID="{E90EFB2E-D6CA-4F0C-92EB-B9BE60038CE4}" presName="gap" presStyleCnt="0"/>
      <dgm:spPr/>
    </dgm:pt>
    <dgm:pt modelId="{069687E1-DE94-4390-B8E9-41C86DCE30B0}" type="pres">
      <dgm:prSet presAssocID="{E90EFB2E-D6CA-4F0C-92EB-B9BE60038CE4}" presName="medCircle2" presStyleLbl="vennNode1" presStyleIdx="2" presStyleCnt="4"/>
      <dgm:spPr/>
    </dgm:pt>
    <dgm:pt modelId="{697C85C1-7A25-4C31-BC8B-F3C4C5BAF236}" type="pres">
      <dgm:prSet presAssocID="{E90EFB2E-D6CA-4F0C-92EB-B9BE60038CE4}" presName="txLvlOnly1" presStyleLbl="revTx" presStyleIdx="2" presStyleCnt="4"/>
      <dgm:spPr/>
    </dgm:pt>
    <dgm:pt modelId="{EF990BEE-BCC5-49DC-BB09-E6604FCFC66B}" type="pres">
      <dgm:prSet presAssocID="{5C1C8967-A9EF-43BB-BC0B-B5CAFF5442E5}" presName="noChildren" presStyleCnt="0"/>
      <dgm:spPr/>
    </dgm:pt>
    <dgm:pt modelId="{204DC04A-CF41-484D-A43E-25E75C64C69B}" type="pres">
      <dgm:prSet presAssocID="{5C1C8967-A9EF-43BB-BC0B-B5CAFF5442E5}" presName="gap" presStyleCnt="0"/>
      <dgm:spPr/>
    </dgm:pt>
    <dgm:pt modelId="{D17B1F2C-D21D-41D9-AD65-2889588E9B49}" type="pres">
      <dgm:prSet presAssocID="{5C1C8967-A9EF-43BB-BC0B-B5CAFF5442E5}" presName="medCircle2" presStyleLbl="vennNode1" presStyleIdx="3" presStyleCnt="4"/>
      <dgm:spPr/>
    </dgm:pt>
    <dgm:pt modelId="{2AF022CF-A584-4FB4-9E86-F9B124FF978C}" type="pres">
      <dgm:prSet presAssocID="{5C1C8967-A9EF-43BB-BC0B-B5CAFF5442E5}" presName="txLvlOnly1" presStyleLbl="revTx" presStyleIdx="3" presStyleCnt="4"/>
      <dgm:spPr/>
    </dgm:pt>
  </dgm:ptLst>
  <dgm:cxnLst>
    <dgm:cxn modelId="{15E36D1B-C5A9-4D50-8ECF-590DD179046E}" srcId="{F902098E-87F6-4C8F-94A0-450D0462CB66}" destId="{7A137E3D-576F-4A99-A569-0EE14033FC34}" srcOrd="0" destOrd="0" parTransId="{87C437A7-9FD5-4FF9-A2A2-8A2BB73566FD}" sibTransId="{B043FFB3-8901-4111-8A7E-E354FC278D12}"/>
    <dgm:cxn modelId="{6563A138-3D84-4807-AB13-7E6E55F9A93F}" srcId="{F902098E-87F6-4C8F-94A0-450D0462CB66}" destId="{5C1C8967-A9EF-43BB-BC0B-B5CAFF5442E5}" srcOrd="3" destOrd="0" parTransId="{CF8189B2-E9AF-4348-9A5C-A08EEDE4410D}" sibTransId="{D4CDDB63-64C3-4CB0-8AE4-AF844A352F5C}"/>
    <dgm:cxn modelId="{81FD8947-6F41-4F61-9E32-FEEF4B1C2AB2}" type="presOf" srcId="{8B1A0D8D-0D71-497A-B92D-36AC3F01530C}" destId="{73CF5593-8353-4496-9C9E-7BE41E3A524F}" srcOrd="0" destOrd="0" presId="urn:microsoft.com/office/officeart/2008/layout/VerticalCircleList"/>
    <dgm:cxn modelId="{4D06F753-A8B4-425C-B01E-28DC9A7E9932}" srcId="{F902098E-87F6-4C8F-94A0-450D0462CB66}" destId="{E90EFB2E-D6CA-4F0C-92EB-B9BE60038CE4}" srcOrd="2" destOrd="0" parTransId="{C6C53F09-854A-42D0-9848-E90AD4820E0F}" sibTransId="{5C9D31AA-AE06-40F1-8F9E-D12DA4565488}"/>
    <dgm:cxn modelId="{23933257-9378-45A3-8945-043B2FC347E2}" type="presOf" srcId="{F902098E-87F6-4C8F-94A0-450D0462CB66}" destId="{836F4C09-C861-4E4F-8AAD-02B49F12A07D}" srcOrd="0" destOrd="0" presId="urn:microsoft.com/office/officeart/2008/layout/VerticalCircleList"/>
    <dgm:cxn modelId="{F83F2B76-BD37-4875-925B-5FB5676A02D5}" type="presOf" srcId="{E90EFB2E-D6CA-4F0C-92EB-B9BE60038CE4}" destId="{697C85C1-7A25-4C31-BC8B-F3C4C5BAF236}" srcOrd="0" destOrd="0" presId="urn:microsoft.com/office/officeart/2008/layout/VerticalCircleList"/>
    <dgm:cxn modelId="{112FC7A7-5221-419F-A1D5-AB0E843B9FB7}" type="presOf" srcId="{5C1C8967-A9EF-43BB-BC0B-B5CAFF5442E5}" destId="{2AF022CF-A584-4FB4-9E86-F9B124FF978C}" srcOrd="0" destOrd="0" presId="urn:microsoft.com/office/officeart/2008/layout/VerticalCircleList"/>
    <dgm:cxn modelId="{2C980DAD-4A33-4635-8A76-BD603EF3A995}" srcId="{F902098E-87F6-4C8F-94A0-450D0462CB66}" destId="{8B1A0D8D-0D71-497A-B92D-36AC3F01530C}" srcOrd="1" destOrd="0" parTransId="{BFF0CC6B-0D56-409C-8285-68E11BA1103E}" sibTransId="{155D1404-56A1-4433-8BA6-739211A9A53A}"/>
    <dgm:cxn modelId="{A2461CF3-E3E3-4E8D-BE3E-A34D7CDABC32}" type="presOf" srcId="{7A137E3D-576F-4A99-A569-0EE14033FC34}" destId="{6D0A49A1-197C-4E6F-919E-2FC84D3F5A3E}" srcOrd="0" destOrd="0" presId="urn:microsoft.com/office/officeart/2008/layout/VerticalCircleList"/>
    <dgm:cxn modelId="{B15B299A-77BC-443B-9AA5-D600760DB27E}" type="presParOf" srcId="{836F4C09-C861-4E4F-8AAD-02B49F12A07D}" destId="{362DC593-1609-4DA9-A776-DF8BB9CB899A}" srcOrd="0" destOrd="0" presId="urn:microsoft.com/office/officeart/2008/layout/VerticalCircleList"/>
    <dgm:cxn modelId="{FA9A88F3-052E-473A-AE7D-417AAB6ABAF8}" type="presParOf" srcId="{362DC593-1609-4DA9-A776-DF8BB9CB899A}" destId="{8FE117EC-CA8C-49CF-8161-0D48D62ABA73}" srcOrd="0" destOrd="0" presId="urn:microsoft.com/office/officeart/2008/layout/VerticalCircleList"/>
    <dgm:cxn modelId="{70C2ADD4-8791-4458-BC5B-05A8D15DEC2E}" type="presParOf" srcId="{362DC593-1609-4DA9-A776-DF8BB9CB899A}" destId="{F479FE2F-6BCA-42CB-8EE8-237DFD811B5D}" srcOrd="1" destOrd="0" presId="urn:microsoft.com/office/officeart/2008/layout/VerticalCircleList"/>
    <dgm:cxn modelId="{B437D962-7660-4010-A58A-46DE69F13D44}" type="presParOf" srcId="{362DC593-1609-4DA9-A776-DF8BB9CB899A}" destId="{6D0A49A1-197C-4E6F-919E-2FC84D3F5A3E}" srcOrd="2" destOrd="0" presId="urn:microsoft.com/office/officeart/2008/layout/VerticalCircleList"/>
    <dgm:cxn modelId="{2C3223D6-9BF6-4540-9C0D-B501E6536E78}" type="presParOf" srcId="{836F4C09-C861-4E4F-8AAD-02B49F12A07D}" destId="{23DE5919-75DB-41A7-AD06-F3316C4AF0B9}" srcOrd="1" destOrd="0" presId="urn:microsoft.com/office/officeart/2008/layout/VerticalCircleList"/>
    <dgm:cxn modelId="{5714A962-3A06-47A0-A249-BC862E3E5C53}" type="presParOf" srcId="{23DE5919-75DB-41A7-AD06-F3316C4AF0B9}" destId="{C3C267B9-D0AD-4093-8383-94A6F7B0C577}" srcOrd="0" destOrd="0" presId="urn:microsoft.com/office/officeart/2008/layout/VerticalCircleList"/>
    <dgm:cxn modelId="{AE0A3FD8-736D-4311-AE63-E9520CA06881}" type="presParOf" srcId="{23DE5919-75DB-41A7-AD06-F3316C4AF0B9}" destId="{06F08052-2525-46E7-B4DC-8536824A986C}" srcOrd="1" destOrd="0" presId="urn:microsoft.com/office/officeart/2008/layout/VerticalCircleList"/>
    <dgm:cxn modelId="{1DAFB187-04D9-4569-857A-980D8C65CC74}" type="presParOf" srcId="{23DE5919-75DB-41A7-AD06-F3316C4AF0B9}" destId="{73CF5593-8353-4496-9C9E-7BE41E3A524F}" srcOrd="2" destOrd="0" presId="urn:microsoft.com/office/officeart/2008/layout/VerticalCircleList"/>
    <dgm:cxn modelId="{F6C106A4-165F-4B51-9532-7F5E9F848B39}" type="presParOf" srcId="{836F4C09-C861-4E4F-8AAD-02B49F12A07D}" destId="{4291D5ED-164A-417F-9281-1DC1B847CDB5}" srcOrd="2" destOrd="0" presId="urn:microsoft.com/office/officeart/2008/layout/VerticalCircleList"/>
    <dgm:cxn modelId="{B0025BF8-3292-4738-A25C-6FD619B41152}" type="presParOf" srcId="{4291D5ED-164A-417F-9281-1DC1B847CDB5}" destId="{BC816620-A1F8-400D-AAFC-A9295A4A5003}" srcOrd="0" destOrd="0" presId="urn:microsoft.com/office/officeart/2008/layout/VerticalCircleList"/>
    <dgm:cxn modelId="{70469032-A5AE-4305-8D14-6B863619F538}" type="presParOf" srcId="{4291D5ED-164A-417F-9281-1DC1B847CDB5}" destId="{069687E1-DE94-4390-B8E9-41C86DCE30B0}" srcOrd="1" destOrd="0" presId="urn:microsoft.com/office/officeart/2008/layout/VerticalCircleList"/>
    <dgm:cxn modelId="{28326164-A525-4EDC-80B0-D3B625E38F71}" type="presParOf" srcId="{4291D5ED-164A-417F-9281-1DC1B847CDB5}" destId="{697C85C1-7A25-4C31-BC8B-F3C4C5BAF236}" srcOrd="2" destOrd="0" presId="urn:microsoft.com/office/officeart/2008/layout/VerticalCircleList"/>
    <dgm:cxn modelId="{0E0AA7C5-D7C7-4B56-80DA-7ECAA7F04558}" type="presParOf" srcId="{836F4C09-C861-4E4F-8AAD-02B49F12A07D}" destId="{EF990BEE-BCC5-49DC-BB09-E6604FCFC66B}" srcOrd="3" destOrd="0" presId="urn:microsoft.com/office/officeart/2008/layout/VerticalCircleList"/>
    <dgm:cxn modelId="{6C55F2BF-95E4-4EF3-BB2D-8F5C1F75C5E8}" type="presParOf" srcId="{EF990BEE-BCC5-49DC-BB09-E6604FCFC66B}" destId="{204DC04A-CF41-484D-A43E-25E75C64C69B}" srcOrd="0" destOrd="0" presId="urn:microsoft.com/office/officeart/2008/layout/VerticalCircleList"/>
    <dgm:cxn modelId="{E22E51E3-A74D-44D5-8AED-60FF3CCCC088}" type="presParOf" srcId="{EF990BEE-BCC5-49DC-BB09-E6604FCFC66B}" destId="{D17B1F2C-D21D-41D9-AD65-2889588E9B49}" srcOrd="1" destOrd="0" presId="urn:microsoft.com/office/officeart/2008/layout/VerticalCircleList"/>
    <dgm:cxn modelId="{831EC6D8-A717-462F-82CF-02B38B319828}" type="presParOf" srcId="{EF990BEE-BCC5-49DC-BB09-E6604FCFC66B}" destId="{2AF022CF-A584-4FB4-9E86-F9B124FF978C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02AF2D-4D87-4549-BB2C-A177AB40FC0B}" type="doc">
      <dgm:prSet loTypeId="urn:microsoft.com/office/officeart/2009/layout/CircleArrow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95B89F-DDD8-4D99-ABD4-AFC42FCD2F3D}">
      <dgm:prSet custT="1"/>
      <dgm:spPr/>
      <dgm:t>
        <a:bodyPr/>
        <a:lstStyle/>
        <a:p>
          <a:r>
            <a:rPr lang="en-US" sz="1600" b="1"/>
            <a:t>Speak Executive Language</a:t>
          </a:r>
          <a:endParaRPr lang="en-US" sz="1600"/>
        </a:p>
      </dgm:t>
    </dgm:pt>
    <dgm:pt modelId="{3B803A63-6BFD-4C69-A141-2ED16B175F73}" type="parTrans" cxnId="{E7C400AA-0EFD-4244-9C82-51B3069E2510}">
      <dgm:prSet/>
      <dgm:spPr/>
      <dgm:t>
        <a:bodyPr/>
        <a:lstStyle/>
        <a:p>
          <a:endParaRPr lang="en-US" sz="1600"/>
        </a:p>
      </dgm:t>
    </dgm:pt>
    <dgm:pt modelId="{B9240A34-D3F6-493F-8385-B5CB8C7E8A66}" type="sibTrans" cxnId="{E7C400AA-0EFD-4244-9C82-51B3069E2510}">
      <dgm:prSet/>
      <dgm:spPr/>
      <dgm:t>
        <a:bodyPr/>
        <a:lstStyle/>
        <a:p>
          <a:endParaRPr lang="en-US" sz="1600"/>
        </a:p>
      </dgm:t>
    </dgm:pt>
    <dgm:pt modelId="{117CEAFD-A2D3-44D4-8E79-9444D2C93D41}">
      <dgm:prSet custT="1"/>
      <dgm:spPr/>
      <dgm:t>
        <a:bodyPr/>
        <a:lstStyle/>
        <a:p>
          <a:r>
            <a:rPr lang="en-US" sz="1600" b="1"/>
            <a:t>Demonstrate Strategic Value</a:t>
          </a:r>
          <a:endParaRPr lang="en-US" sz="1600"/>
        </a:p>
      </dgm:t>
    </dgm:pt>
    <dgm:pt modelId="{BD90991E-EEF9-4A76-A7F8-59F551D07F7A}" type="parTrans" cxnId="{E80574B3-8A3B-4F6D-87E9-D7A09B0771DA}">
      <dgm:prSet/>
      <dgm:spPr/>
      <dgm:t>
        <a:bodyPr/>
        <a:lstStyle/>
        <a:p>
          <a:endParaRPr lang="en-US" sz="1600"/>
        </a:p>
      </dgm:t>
    </dgm:pt>
    <dgm:pt modelId="{4B3B33DA-3F6D-45EF-85AC-30D81502A4BE}" type="sibTrans" cxnId="{E80574B3-8A3B-4F6D-87E9-D7A09B0771DA}">
      <dgm:prSet/>
      <dgm:spPr/>
      <dgm:t>
        <a:bodyPr/>
        <a:lstStyle/>
        <a:p>
          <a:endParaRPr lang="en-US" sz="1600"/>
        </a:p>
      </dgm:t>
    </dgm:pt>
    <dgm:pt modelId="{4D6AD448-8756-4260-851B-53223A4D51F1}">
      <dgm:prSet custT="1"/>
      <dgm:spPr/>
      <dgm:t>
        <a:bodyPr/>
        <a:lstStyle/>
        <a:p>
          <a:r>
            <a:rPr lang="en-US" sz="1600" b="1"/>
            <a:t>Act with Agility and Alignment</a:t>
          </a:r>
          <a:endParaRPr lang="en-US" sz="1600"/>
        </a:p>
      </dgm:t>
    </dgm:pt>
    <dgm:pt modelId="{55037928-3265-4EC7-9D7A-AE2822EDDC84}" type="parTrans" cxnId="{D8F4131E-DF1C-4881-9B72-B36563FE03B8}">
      <dgm:prSet/>
      <dgm:spPr/>
      <dgm:t>
        <a:bodyPr/>
        <a:lstStyle/>
        <a:p>
          <a:endParaRPr lang="en-US" sz="1600"/>
        </a:p>
      </dgm:t>
    </dgm:pt>
    <dgm:pt modelId="{F04AAE85-597D-45C3-8908-429209622373}" type="sibTrans" cxnId="{D8F4131E-DF1C-4881-9B72-B36563FE03B8}">
      <dgm:prSet/>
      <dgm:spPr/>
      <dgm:t>
        <a:bodyPr/>
        <a:lstStyle/>
        <a:p>
          <a:endParaRPr lang="en-US" sz="1600"/>
        </a:p>
      </dgm:t>
    </dgm:pt>
    <dgm:pt modelId="{0CAE4738-DD1E-4F50-A21D-7355E825747F}" type="pres">
      <dgm:prSet presAssocID="{EF02AF2D-4D87-4549-BB2C-A177AB40FC0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8FF5C8D-BB73-4049-A4B9-B7E93AB0C96E}" type="pres">
      <dgm:prSet presAssocID="{F495B89F-DDD8-4D99-ABD4-AFC42FCD2F3D}" presName="Accent1" presStyleCnt="0"/>
      <dgm:spPr/>
    </dgm:pt>
    <dgm:pt modelId="{0E6F0B2E-E2D4-4A52-898E-5F55F0D5CDD7}" type="pres">
      <dgm:prSet presAssocID="{F495B89F-DDD8-4D99-ABD4-AFC42FCD2F3D}" presName="Accent" presStyleLbl="node1" presStyleIdx="0" presStyleCnt="3"/>
      <dgm:spPr/>
    </dgm:pt>
    <dgm:pt modelId="{B267B23A-0314-42E6-86C6-B3A132C9DDB1}" type="pres">
      <dgm:prSet presAssocID="{F495B89F-DDD8-4D99-ABD4-AFC42FCD2F3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D28147B8-B563-4A75-8E58-A6B2FB089AFB}" type="pres">
      <dgm:prSet presAssocID="{117CEAFD-A2D3-44D4-8E79-9444D2C93D41}" presName="Accent2" presStyleCnt="0"/>
      <dgm:spPr/>
    </dgm:pt>
    <dgm:pt modelId="{5F11D66F-8621-4FB0-BF30-2FDAC1298B1B}" type="pres">
      <dgm:prSet presAssocID="{117CEAFD-A2D3-44D4-8E79-9444D2C93D41}" presName="Accent" presStyleLbl="node1" presStyleIdx="1" presStyleCnt="3"/>
      <dgm:spPr/>
    </dgm:pt>
    <dgm:pt modelId="{C26B9874-990F-4055-927E-89EA5460DB67}" type="pres">
      <dgm:prSet presAssocID="{117CEAFD-A2D3-44D4-8E79-9444D2C93D4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C965931-1768-4FD6-837D-DC1D247CCCDE}" type="pres">
      <dgm:prSet presAssocID="{4D6AD448-8756-4260-851B-53223A4D51F1}" presName="Accent3" presStyleCnt="0"/>
      <dgm:spPr/>
    </dgm:pt>
    <dgm:pt modelId="{30D71EAB-4FF6-4625-A580-530AD699DF4B}" type="pres">
      <dgm:prSet presAssocID="{4D6AD448-8756-4260-851B-53223A4D51F1}" presName="Accent" presStyleLbl="node1" presStyleIdx="2" presStyleCnt="3"/>
      <dgm:spPr/>
    </dgm:pt>
    <dgm:pt modelId="{7279B278-5783-48CC-A9EA-9B14557F30B6}" type="pres">
      <dgm:prSet presAssocID="{4D6AD448-8756-4260-851B-53223A4D51F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1FFCA00-E3E1-45CA-9423-5093518B4DA3}" type="presOf" srcId="{F495B89F-DDD8-4D99-ABD4-AFC42FCD2F3D}" destId="{B267B23A-0314-42E6-86C6-B3A132C9DDB1}" srcOrd="0" destOrd="0" presId="urn:microsoft.com/office/officeart/2009/layout/CircleArrowProcess"/>
    <dgm:cxn modelId="{D8F4131E-DF1C-4881-9B72-B36563FE03B8}" srcId="{EF02AF2D-4D87-4549-BB2C-A177AB40FC0B}" destId="{4D6AD448-8756-4260-851B-53223A4D51F1}" srcOrd="2" destOrd="0" parTransId="{55037928-3265-4EC7-9D7A-AE2822EDDC84}" sibTransId="{F04AAE85-597D-45C3-8908-429209622373}"/>
    <dgm:cxn modelId="{DD144273-A700-41B2-A4AB-257F9A452F16}" type="presOf" srcId="{117CEAFD-A2D3-44D4-8E79-9444D2C93D41}" destId="{C26B9874-990F-4055-927E-89EA5460DB67}" srcOrd="0" destOrd="0" presId="urn:microsoft.com/office/officeart/2009/layout/CircleArrowProcess"/>
    <dgm:cxn modelId="{E7C400AA-0EFD-4244-9C82-51B3069E2510}" srcId="{EF02AF2D-4D87-4549-BB2C-A177AB40FC0B}" destId="{F495B89F-DDD8-4D99-ABD4-AFC42FCD2F3D}" srcOrd="0" destOrd="0" parTransId="{3B803A63-6BFD-4C69-A141-2ED16B175F73}" sibTransId="{B9240A34-D3F6-493F-8385-B5CB8C7E8A66}"/>
    <dgm:cxn modelId="{E80574B3-8A3B-4F6D-87E9-D7A09B0771DA}" srcId="{EF02AF2D-4D87-4549-BB2C-A177AB40FC0B}" destId="{117CEAFD-A2D3-44D4-8E79-9444D2C93D41}" srcOrd="1" destOrd="0" parTransId="{BD90991E-EEF9-4A76-A7F8-59F551D07F7A}" sibTransId="{4B3B33DA-3F6D-45EF-85AC-30D81502A4BE}"/>
    <dgm:cxn modelId="{811D34BA-BF85-4D54-94B8-7AAB93A50529}" type="presOf" srcId="{4D6AD448-8756-4260-851B-53223A4D51F1}" destId="{7279B278-5783-48CC-A9EA-9B14557F30B6}" srcOrd="0" destOrd="0" presId="urn:microsoft.com/office/officeart/2009/layout/CircleArrowProcess"/>
    <dgm:cxn modelId="{E8F49EBA-A04C-4676-8F21-2D125614DE2F}" type="presOf" srcId="{EF02AF2D-4D87-4549-BB2C-A177AB40FC0B}" destId="{0CAE4738-DD1E-4F50-A21D-7355E825747F}" srcOrd="0" destOrd="0" presId="urn:microsoft.com/office/officeart/2009/layout/CircleArrowProcess"/>
    <dgm:cxn modelId="{07E58FCE-E573-4BC3-9EF6-CB24CF500F7D}" type="presParOf" srcId="{0CAE4738-DD1E-4F50-A21D-7355E825747F}" destId="{88FF5C8D-BB73-4049-A4B9-B7E93AB0C96E}" srcOrd="0" destOrd="0" presId="urn:microsoft.com/office/officeart/2009/layout/CircleArrowProcess"/>
    <dgm:cxn modelId="{7C3234D1-6415-48C9-B758-54E40254F32C}" type="presParOf" srcId="{88FF5C8D-BB73-4049-A4B9-B7E93AB0C96E}" destId="{0E6F0B2E-E2D4-4A52-898E-5F55F0D5CDD7}" srcOrd="0" destOrd="0" presId="urn:microsoft.com/office/officeart/2009/layout/CircleArrowProcess"/>
    <dgm:cxn modelId="{AB6BC214-7370-445B-9068-7A0E4E5B8356}" type="presParOf" srcId="{0CAE4738-DD1E-4F50-A21D-7355E825747F}" destId="{B267B23A-0314-42E6-86C6-B3A132C9DDB1}" srcOrd="1" destOrd="0" presId="urn:microsoft.com/office/officeart/2009/layout/CircleArrowProcess"/>
    <dgm:cxn modelId="{25DB7044-4B4C-4FAE-B04D-B2C68B50A3E3}" type="presParOf" srcId="{0CAE4738-DD1E-4F50-A21D-7355E825747F}" destId="{D28147B8-B563-4A75-8E58-A6B2FB089AFB}" srcOrd="2" destOrd="0" presId="urn:microsoft.com/office/officeart/2009/layout/CircleArrowProcess"/>
    <dgm:cxn modelId="{8E31E057-84E7-464C-B5B8-75883381E1A2}" type="presParOf" srcId="{D28147B8-B563-4A75-8E58-A6B2FB089AFB}" destId="{5F11D66F-8621-4FB0-BF30-2FDAC1298B1B}" srcOrd="0" destOrd="0" presId="urn:microsoft.com/office/officeart/2009/layout/CircleArrowProcess"/>
    <dgm:cxn modelId="{D8BE413F-9B72-43C2-9DA6-13B617D7674E}" type="presParOf" srcId="{0CAE4738-DD1E-4F50-A21D-7355E825747F}" destId="{C26B9874-990F-4055-927E-89EA5460DB67}" srcOrd="3" destOrd="0" presId="urn:microsoft.com/office/officeart/2009/layout/CircleArrowProcess"/>
    <dgm:cxn modelId="{6ACA61E5-C840-4EBA-9317-B86997C7A469}" type="presParOf" srcId="{0CAE4738-DD1E-4F50-A21D-7355E825747F}" destId="{FC965931-1768-4FD6-837D-DC1D247CCCDE}" srcOrd="4" destOrd="0" presId="urn:microsoft.com/office/officeart/2009/layout/CircleArrowProcess"/>
    <dgm:cxn modelId="{DBA8AC68-2B48-4079-A86B-F2643713D14E}" type="presParOf" srcId="{FC965931-1768-4FD6-837D-DC1D247CCCDE}" destId="{30D71EAB-4FF6-4625-A580-530AD699DF4B}" srcOrd="0" destOrd="0" presId="urn:microsoft.com/office/officeart/2009/layout/CircleArrowProcess"/>
    <dgm:cxn modelId="{3D003324-A523-4B79-B6E7-346D41301CA0}" type="presParOf" srcId="{0CAE4738-DD1E-4F50-A21D-7355E825747F}" destId="{7279B278-5783-48CC-A9EA-9B14557F30B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0CBE-944C-41A6-A194-871EFC5BE6FB}">
      <dsp:nvSpPr>
        <dsp:cNvPr id="0" name=""/>
        <dsp:cNvSpPr/>
      </dsp:nvSpPr>
      <dsp:spPr>
        <a:xfrm>
          <a:off x="973960" y="45915"/>
          <a:ext cx="2203950" cy="220395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Growth Potential</a:t>
          </a:r>
        </a:p>
      </dsp:txBody>
      <dsp:txXfrm>
        <a:off x="1267820" y="431606"/>
        <a:ext cx="1616230" cy="991777"/>
      </dsp:txXfrm>
    </dsp:sp>
    <dsp:sp modelId="{2412B362-C123-4749-8AD5-0CE7F7461372}">
      <dsp:nvSpPr>
        <dsp:cNvPr id="0" name=""/>
        <dsp:cNvSpPr/>
      </dsp:nvSpPr>
      <dsp:spPr>
        <a:xfrm>
          <a:off x="1769219" y="1423384"/>
          <a:ext cx="2203950" cy="2203950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Financial Return</a:t>
          </a:r>
        </a:p>
      </dsp:txBody>
      <dsp:txXfrm>
        <a:off x="2443260" y="1992738"/>
        <a:ext cx="1322370" cy="1212172"/>
      </dsp:txXfrm>
    </dsp:sp>
    <dsp:sp modelId="{19FEA669-2C2E-4DBB-81A0-BD388C2B794A}">
      <dsp:nvSpPr>
        <dsp:cNvPr id="0" name=""/>
        <dsp:cNvSpPr/>
      </dsp:nvSpPr>
      <dsp:spPr>
        <a:xfrm>
          <a:off x="178701" y="1423384"/>
          <a:ext cx="2203950" cy="2203950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Strategic Alignment</a:t>
          </a:r>
        </a:p>
      </dsp:txBody>
      <dsp:txXfrm>
        <a:off x="386240" y="1992738"/>
        <a:ext cx="1322370" cy="1212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DA346-56E3-4585-8046-671ED5CB35A7}">
      <dsp:nvSpPr>
        <dsp:cNvPr id="0" name=""/>
        <dsp:cNvSpPr/>
      </dsp:nvSpPr>
      <dsp:spPr>
        <a:xfrm>
          <a:off x="0" y="0"/>
          <a:ext cx="5018352" cy="1079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No visibility</a:t>
          </a:r>
        </a:p>
      </dsp:txBody>
      <dsp:txXfrm>
        <a:off x="31628" y="31628"/>
        <a:ext cx="3761839" cy="1016614"/>
      </dsp:txXfrm>
    </dsp:sp>
    <dsp:sp modelId="{9B7F3CC2-763E-4FB9-B2C4-C7F1B24C3BD3}">
      <dsp:nvSpPr>
        <dsp:cNvPr id="0" name=""/>
        <dsp:cNvSpPr/>
      </dsp:nvSpPr>
      <dsp:spPr>
        <a:xfrm>
          <a:off x="420286" y="1276210"/>
          <a:ext cx="5018352" cy="1079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16428"/>
                <a:satOff val="-2085"/>
                <a:lumOff val="8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428"/>
                <a:satOff val="-2085"/>
                <a:lumOff val="8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428"/>
                <a:satOff val="-2085"/>
                <a:lumOff val="8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No Investment</a:t>
          </a:r>
        </a:p>
      </dsp:txBody>
      <dsp:txXfrm>
        <a:off x="451914" y="1307838"/>
        <a:ext cx="3832893" cy="1016614"/>
      </dsp:txXfrm>
    </dsp:sp>
    <dsp:sp modelId="{C8481369-FF4F-4010-94D6-BB45E9075F1E}">
      <dsp:nvSpPr>
        <dsp:cNvPr id="0" name=""/>
        <dsp:cNvSpPr/>
      </dsp:nvSpPr>
      <dsp:spPr>
        <a:xfrm>
          <a:off x="834301" y="2552421"/>
          <a:ext cx="5018352" cy="1079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32855"/>
                <a:satOff val="-4171"/>
                <a:lumOff val="17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855"/>
                <a:satOff val="-4171"/>
                <a:lumOff val="17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855"/>
                <a:satOff val="-4171"/>
                <a:lumOff val="17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Missed Growth</a:t>
          </a:r>
        </a:p>
      </dsp:txBody>
      <dsp:txXfrm>
        <a:off x="865929" y="2584049"/>
        <a:ext cx="3839166" cy="1016614"/>
      </dsp:txXfrm>
    </dsp:sp>
    <dsp:sp modelId="{CF0859B7-C584-4318-8EEF-0FB21639D64C}">
      <dsp:nvSpPr>
        <dsp:cNvPr id="0" name=""/>
        <dsp:cNvSpPr/>
      </dsp:nvSpPr>
      <dsp:spPr>
        <a:xfrm>
          <a:off x="1254587" y="3828631"/>
          <a:ext cx="5018352" cy="1079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External Competitors Win</a:t>
          </a:r>
        </a:p>
      </dsp:txBody>
      <dsp:txXfrm>
        <a:off x="1286215" y="3860259"/>
        <a:ext cx="3832893" cy="1016614"/>
      </dsp:txXfrm>
    </dsp:sp>
    <dsp:sp modelId="{67FDADC7-8FCF-4856-BC08-9AD58FC8B449}">
      <dsp:nvSpPr>
        <dsp:cNvPr id="0" name=""/>
        <dsp:cNvSpPr/>
      </dsp:nvSpPr>
      <dsp:spPr>
        <a:xfrm>
          <a:off x="4316436" y="827082"/>
          <a:ext cx="701915" cy="701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474367" y="827082"/>
        <a:ext cx="386053" cy="528191"/>
      </dsp:txXfrm>
    </dsp:sp>
    <dsp:sp modelId="{69009B76-26A8-4B01-AE74-810E1A90B110}">
      <dsp:nvSpPr>
        <dsp:cNvPr id="0" name=""/>
        <dsp:cNvSpPr/>
      </dsp:nvSpPr>
      <dsp:spPr>
        <a:xfrm>
          <a:off x="4736723" y="2103293"/>
          <a:ext cx="701915" cy="701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894654" y="2103293"/>
        <a:ext cx="386053" cy="528191"/>
      </dsp:txXfrm>
    </dsp:sp>
    <dsp:sp modelId="{F32CDA58-D302-4BDF-99B4-F65F062F0503}">
      <dsp:nvSpPr>
        <dsp:cNvPr id="0" name=""/>
        <dsp:cNvSpPr/>
      </dsp:nvSpPr>
      <dsp:spPr>
        <a:xfrm>
          <a:off x="5150737" y="3379503"/>
          <a:ext cx="701915" cy="701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308668" y="3379503"/>
        <a:ext cx="386053" cy="528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F0236-E018-4874-BB8A-9BF823B6FCB2}">
      <dsp:nvSpPr>
        <dsp:cNvPr id="0" name=""/>
        <dsp:cNvSpPr/>
      </dsp:nvSpPr>
      <dsp:spPr>
        <a:xfrm>
          <a:off x="345003" y="1447140"/>
          <a:ext cx="6210067" cy="56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solidFill>
                <a:schemeClr val="bg1"/>
              </a:solidFill>
            </a:rPr>
            <a:t>SWOT </a:t>
          </a:r>
        </a:p>
      </dsp:txBody>
      <dsp:txXfrm>
        <a:off x="345003" y="1447140"/>
        <a:ext cx="6210067" cy="564551"/>
      </dsp:txXfrm>
    </dsp:sp>
    <dsp:sp modelId="{1178AE38-CA63-4231-8E26-F7DE66034027}">
      <dsp:nvSpPr>
        <dsp:cNvPr id="0" name=""/>
        <dsp:cNvSpPr/>
      </dsp:nvSpPr>
      <dsp:spPr>
        <a:xfrm>
          <a:off x="345003" y="201169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8412-B6DB-472A-AC70-959FBC2A34D0}">
      <dsp:nvSpPr>
        <dsp:cNvPr id="0" name=""/>
        <dsp:cNvSpPr/>
      </dsp:nvSpPr>
      <dsp:spPr>
        <a:xfrm>
          <a:off x="1221313" y="201169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0401D-634A-42ED-8811-3064A3757F86}">
      <dsp:nvSpPr>
        <dsp:cNvPr id="0" name=""/>
        <dsp:cNvSpPr/>
      </dsp:nvSpPr>
      <dsp:spPr>
        <a:xfrm>
          <a:off x="2097622" y="201169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E82C4-BD60-4E21-9E1A-9B004E652C9C}">
      <dsp:nvSpPr>
        <dsp:cNvPr id="0" name=""/>
        <dsp:cNvSpPr/>
      </dsp:nvSpPr>
      <dsp:spPr>
        <a:xfrm>
          <a:off x="2973932" y="201169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AAE2C-53F4-403B-9419-6C249453CC6C}">
      <dsp:nvSpPr>
        <dsp:cNvPr id="0" name=""/>
        <dsp:cNvSpPr/>
      </dsp:nvSpPr>
      <dsp:spPr>
        <a:xfrm>
          <a:off x="3850241" y="201169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8856B-81C1-4213-A645-A54821D21B48}">
      <dsp:nvSpPr>
        <dsp:cNvPr id="0" name=""/>
        <dsp:cNvSpPr/>
      </dsp:nvSpPr>
      <dsp:spPr>
        <a:xfrm>
          <a:off x="4726551" y="201169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31008-377C-413D-8C7F-5F2F81A664E5}">
      <dsp:nvSpPr>
        <dsp:cNvPr id="0" name=""/>
        <dsp:cNvSpPr/>
      </dsp:nvSpPr>
      <dsp:spPr>
        <a:xfrm>
          <a:off x="5602860" y="201169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B5811-F904-4A3A-96B7-A3A75DCF97E6}">
      <dsp:nvSpPr>
        <dsp:cNvPr id="0" name=""/>
        <dsp:cNvSpPr/>
      </dsp:nvSpPr>
      <dsp:spPr>
        <a:xfrm>
          <a:off x="345003" y="2253900"/>
          <a:ext cx="6210067" cy="56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</a:rPr>
            <a:t>Identify System Inefficiencies and Lost Revenue</a:t>
          </a:r>
        </a:p>
      </dsp:txBody>
      <dsp:txXfrm>
        <a:off x="345003" y="2253900"/>
        <a:ext cx="6210067" cy="564551"/>
      </dsp:txXfrm>
    </dsp:sp>
    <dsp:sp modelId="{41B62838-147D-4946-A99C-62D2BED24E1E}">
      <dsp:nvSpPr>
        <dsp:cNvPr id="0" name=""/>
        <dsp:cNvSpPr/>
      </dsp:nvSpPr>
      <dsp:spPr>
        <a:xfrm>
          <a:off x="345003" y="281845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18A6B-652B-4A03-9526-70076F0E2437}">
      <dsp:nvSpPr>
        <dsp:cNvPr id="0" name=""/>
        <dsp:cNvSpPr/>
      </dsp:nvSpPr>
      <dsp:spPr>
        <a:xfrm>
          <a:off x="1221313" y="281845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F6DBF-6C79-4B4E-874D-7B90307FD071}">
      <dsp:nvSpPr>
        <dsp:cNvPr id="0" name=""/>
        <dsp:cNvSpPr/>
      </dsp:nvSpPr>
      <dsp:spPr>
        <a:xfrm>
          <a:off x="2097622" y="281845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B7E6D-729C-4188-B830-C28D91B287D5}">
      <dsp:nvSpPr>
        <dsp:cNvPr id="0" name=""/>
        <dsp:cNvSpPr/>
      </dsp:nvSpPr>
      <dsp:spPr>
        <a:xfrm>
          <a:off x="2973932" y="281845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42F12-2297-43D6-8088-FEA1A93444A8}">
      <dsp:nvSpPr>
        <dsp:cNvPr id="0" name=""/>
        <dsp:cNvSpPr/>
      </dsp:nvSpPr>
      <dsp:spPr>
        <a:xfrm>
          <a:off x="3850241" y="281845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B0CC3-040E-4F0B-B02D-40750282DDE3}">
      <dsp:nvSpPr>
        <dsp:cNvPr id="0" name=""/>
        <dsp:cNvSpPr/>
      </dsp:nvSpPr>
      <dsp:spPr>
        <a:xfrm>
          <a:off x="4726551" y="281845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0CA8E-81AC-489D-8FD7-66AFA433EE22}">
      <dsp:nvSpPr>
        <dsp:cNvPr id="0" name=""/>
        <dsp:cNvSpPr/>
      </dsp:nvSpPr>
      <dsp:spPr>
        <a:xfrm>
          <a:off x="5602860" y="281845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D08CA-7B56-4410-A4EC-F1B8CCB25D1B}">
      <dsp:nvSpPr>
        <dsp:cNvPr id="0" name=""/>
        <dsp:cNvSpPr/>
      </dsp:nvSpPr>
      <dsp:spPr>
        <a:xfrm>
          <a:off x="345003" y="3060661"/>
          <a:ext cx="6210067" cy="56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</a:rPr>
            <a:t>Translate to Executive Terms</a:t>
          </a:r>
        </a:p>
      </dsp:txBody>
      <dsp:txXfrm>
        <a:off x="345003" y="3060661"/>
        <a:ext cx="6210067" cy="564551"/>
      </dsp:txXfrm>
    </dsp:sp>
    <dsp:sp modelId="{1C3C753B-4C1C-460B-BB6E-2196EBA5FDEC}">
      <dsp:nvSpPr>
        <dsp:cNvPr id="0" name=""/>
        <dsp:cNvSpPr/>
      </dsp:nvSpPr>
      <dsp:spPr>
        <a:xfrm>
          <a:off x="345003" y="362521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8020C-218B-4A36-B177-F0F3D6035F5F}">
      <dsp:nvSpPr>
        <dsp:cNvPr id="0" name=""/>
        <dsp:cNvSpPr/>
      </dsp:nvSpPr>
      <dsp:spPr>
        <a:xfrm>
          <a:off x="1221313" y="362521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19431-6D52-44C7-8802-42FB95076C99}">
      <dsp:nvSpPr>
        <dsp:cNvPr id="0" name=""/>
        <dsp:cNvSpPr/>
      </dsp:nvSpPr>
      <dsp:spPr>
        <a:xfrm>
          <a:off x="2097622" y="362521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0DB9D-7815-4349-9ACA-EC281571F57D}">
      <dsp:nvSpPr>
        <dsp:cNvPr id="0" name=""/>
        <dsp:cNvSpPr/>
      </dsp:nvSpPr>
      <dsp:spPr>
        <a:xfrm>
          <a:off x="2973932" y="362521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E5DD3-4EC3-4A3E-8554-2AB09598FCD8}">
      <dsp:nvSpPr>
        <dsp:cNvPr id="0" name=""/>
        <dsp:cNvSpPr/>
      </dsp:nvSpPr>
      <dsp:spPr>
        <a:xfrm>
          <a:off x="3850241" y="362521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6B322-BD22-4C7F-A758-3FF8DC61F252}">
      <dsp:nvSpPr>
        <dsp:cNvPr id="0" name=""/>
        <dsp:cNvSpPr/>
      </dsp:nvSpPr>
      <dsp:spPr>
        <a:xfrm>
          <a:off x="4726551" y="362521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8E6F8-BE12-4720-BEFA-097E944B5EDE}">
      <dsp:nvSpPr>
        <dsp:cNvPr id="0" name=""/>
        <dsp:cNvSpPr/>
      </dsp:nvSpPr>
      <dsp:spPr>
        <a:xfrm>
          <a:off x="5602860" y="3625212"/>
          <a:ext cx="828009" cy="1380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1BAB5-58CC-4636-943E-BF1DB7256DED}">
      <dsp:nvSpPr>
        <dsp:cNvPr id="0" name=""/>
        <dsp:cNvSpPr/>
      </dsp:nvSpPr>
      <dsp:spPr>
        <a:xfrm>
          <a:off x="2170" y="0"/>
          <a:ext cx="3376947" cy="4059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Aligning with Strategic Priorities</a:t>
          </a:r>
          <a:endParaRPr lang="en-US" sz="2000" kern="1200"/>
        </a:p>
      </dsp:txBody>
      <dsp:txXfrm>
        <a:off x="2170" y="1623695"/>
        <a:ext cx="3376947" cy="1623695"/>
      </dsp:txXfrm>
    </dsp:sp>
    <dsp:sp modelId="{50387B25-6121-4571-8648-C48EE3A84DF3}">
      <dsp:nvSpPr>
        <dsp:cNvPr id="0" name=""/>
        <dsp:cNvSpPr/>
      </dsp:nvSpPr>
      <dsp:spPr>
        <a:xfrm>
          <a:off x="1014781" y="243554"/>
          <a:ext cx="1351726" cy="135172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678231-456B-4D93-A4E7-D8DBA39DE407}">
      <dsp:nvSpPr>
        <dsp:cNvPr id="0" name=""/>
        <dsp:cNvSpPr/>
      </dsp:nvSpPr>
      <dsp:spPr>
        <a:xfrm>
          <a:off x="3480426" y="0"/>
          <a:ext cx="3376947" cy="4059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Transforming Expertise into Value</a:t>
          </a:r>
          <a:endParaRPr lang="en-US" sz="2000" kern="1200"/>
        </a:p>
      </dsp:txBody>
      <dsp:txXfrm>
        <a:off x="3480426" y="1623695"/>
        <a:ext cx="3376947" cy="1623695"/>
      </dsp:txXfrm>
    </dsp:sp>
    <dsp:sp modelId="{9881F2A1-E466-4045-9D00-C8219DE37DCC}">
      <dsp:nvSpPr>
        <dsp:cNvPr id="0" name=""/>
        <dsp:cNvSpPr/>
      </dsp:nvSpPr>
      <dsp:spPr>
        <a:xfrm>
          <a:off x="4493036" y="243554"/>
          <a:ext cx="1351726" cy="1351726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A9FA5EE-BD4E-41B1-A4CD-D507DCC992F2}">
      <dsp:nvSpPr>
        <dsp:cNvPr id="0" name=""/>
        <dsp:cNvSpPr/>
      </dsp:nvSpPr>
      <dsp:spPr>
        <a:xfrm>
          <a:off x="6958682" y="0"/>
          <a:ext cx="3376947" cy="4059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Building Trust through Alignment</a:t>
          </a:r>
          <a:endParaRPr lang="en-US" sz="2000" kern="1200"/>
        </a:p>
      </dsp:txBody>
      <dsp:txXfrm>
        <a:off x="6958682" y="1623695"/>
        <a:ext cx="3376947" cy="1623695"/>
      </dsp:txXfrm>
    </dsp:sp>
    <dsp:sp modelId="{259195B0-B5C0-4979-B7F2-98B0379A576D}">
      <dsp:nvSpPr>
        <dsp:cNvPr id="0" name=""/>
        <dsp:cNvSpPr/>
      </dsp:nvSpPr>
      <dsp:spPr>
        <a:xfrm>
          <a:off x="7971292" y="243554"/>
          <a:ext cx="1351726" cy="1351726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60A177C-9C2C-4C7F-9726-2F1EEAFDBECF}">
      <dsp:nvSpPr>
        <dsp:cNvPr id="0" name=""/>
        <dsp:cNvSpPr/>
      </dsp:nvSpPr>
      <dsp:spPr>
        <a:xfrm>
          <a:off x="413511" y="2967272"/>
          <a:ext cx="9510776" cy="608885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3971F-377C-4E6F-B687-BDC07FFABAC4}">
      <dsp:nvSpPr>
        <dsp:cNvPr id="0" name=""/>
        <dsp:cNvSpPr/>
      </dsp:nvSpPr>
      <dsp:spPr>
        <a:xfrm>
          <a:off x="0" y="3467009"/>
          <a:ext cx="7217835" cy="75849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Pilot</a:t>
          </a:r>
        </a:p>
      </dsp:txBody>
      <dsp:txXfrm>
        <a:off x="0" y="3467009"/>
        <a:ext cx="7217835" cy="758496"/>
      </dsp:txXfrm>
    </dsp:sp>
    <dsp:sp modelId="{619873C6-2D30-410D-A765-F80C3018732E}">
      <dsp:nvSpPr>
        <dsp:cNvPr id="0" name=""/>
        <dsp:cNvSpPr/>
      </dsp:nvSpPr>
      <dsp:spPr>
        <a:xfrm rot="10800000">
          <a:off x="0" y="2311818"/>
          <a:ext cx="7217835" cy="1166568"/>
        </a:xfrm>
        <a:prstGeom prst="upArrowCallou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Business case + ROI</a:t>
          </a:r>
        </a:p>
      </dsp:txBody>
      <dsp:txXfrm rot="10800000">
        <a:off x="0" y="2311818"/>
        <a:ext cx="7217835" cy="758001"/>
      </dsp:txXfrm>
    </dsp:sp>
    <dsp:sp modelId="{FFDE7FC4-D808-4672-BB8D-C45F7FF9CAD2}">
      <dsp:nvSpPr>
        <dsp:cNvPr id="0" name=""/>
        <dsp:cNvSpPr/>
      </dsp:nvSpPr>
      <dsp:spPr>
        <a:xfrm rot="10800000">
          <a:off x="0" y="1156627"/>
          <a:ext cx="7217835" cy="1166568"/>
        </a:xfrm>
        <a:prstGeom prst="upArrowCallou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Stakeholder Engagement</a:t>
          </a:r>
        </a:p>
      </dsp:txBody>
      <dsp:txXfrm rot="10800000">
        <a:off x="0" y="1156627"/>
        <a:ext cx="7217835" cy="758001"/>
      </dsp:txXfrm>
    </dsp:sp>
    <dsp:sp modelId="{1305CE88-C087-4E36-B7BE-6F468485D2D6}">
      <dsp:nvSpPr>
        <dsp:cNvPr id="0" name=""/>
        <dsp:cNvSpPr/>
      </dsp:nvSpPr>
      <dsp:spPr>
        <a:xfrm rot="10800000">
          <a:off x="0" y="1437"/>
          <a:ext cx="7217835" cy="1166568"/>
        </a:xfrm>
        <a:prstGeom prst="upArrowCallou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Plant Seeds</a:t>
          </a:r>
        </a:p>
      </dsp:txBody>
      <dsp:txXfrm rot="10800000">
        <a:off x="0" y="1437"/>
        <a:ext cx="7217835" cy="7580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447BE-9704-40C7-A39C-3FE215569FA1}">
      <dsp:nvSpPr>
        <dsp:cNvPr id="0" name=""/>
        <dsp:cNvSpPr/>
      </dsp:nvSpPr>
      <dsp:spPr>
        <a:xfrm>
          <a:off x="7278747" y="1027101"/>
          <a:ext cx="2171530" cy="2171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228B8-3596-44D6-9F53-61D151E6654F}">
      <dsp:nvSpPr>
        <dsp:cNvPr id="0" name=""/>
        <dsp:cNvSpPr/>
      </dsp:nvSpPr>
      <dsp:spPr>
        <a:xfrm>
          <a:off x="7351380" y="1099502"/>
          <a:ext cx="2027196" cy="2026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Executive Business Case</a:t>
          </a:r>
          <a:endParaRPr lang="en-US" sz="1600" kern="1200"/>
        </a:p>
      </dsp:txBody>
      <dsp:txXfrm>
        <a:off x="7640980" y="1389105"/>
        <a:ext cx="1447997" cy="1447634"/>
      </dsp:txXfrm>
    </dsp:sp>
    <dsp:sp modelId="{4FFBEAC3-64C4-4163-AFBE-6AD624BC757E}">
      <dsp:nvSpPr>
        <dsp:cNvPr id="0" name=""/>
        <dsp:cNvSpPr/>
      </dsp:nvSpPr>
      <dsp:spPr>
        <a:xfrm>
          <a:off x="7351380" y="3238754"/>
          <a:ext cx="2027196" cy="119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Revenue  Captured/Generated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Gateway for new Community Connect clients</a:t>
          </a:r>
        </a:p>
      </dsp:txBody>
      <dsp:txXfrm>
        <a:off x="7351380" y="3238754"/>
        <a:ext cx="2027196" cy="1190421"/>
      </dsp:txXfrm>
    </dsp:sp>
    <dsp:sp modelId="{8313011E-7135-409F-948A-9D487A80ACE6}">
      <dsp:nvSpPr>
        <dsp:cNvPr id="0" name=""/>
        <dsp:cNvSpPr/>
      </dsp:nvSpPr>
      <dsp:spPr>
        <a:xfrm rot="2700000">
          <a:off x="5025254" y="1026948"/>
          <a:ext cx="2171566" cy="217156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AA8DE-B1C4-4B8D-A3A1-47A99964E7AB}">
      <dsp:nvSpPr>
        <dsp:cNvPr id="0" name=""/>
        <dsp:cNvSpPr/>
      </dsp:nvSpPr>
      <dsp:spPr>
        <a:xfrm>
          <a:off x="5107216" y="1099502"/>
          <a:ext cx="2027196" cy="2026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Strengthening Provider Relationships</a:t>
          </a:r>
          <a:endParaRPr lang="en-US" sz="1600" kern="1200"/>
        </a:p>
      </dsp:txBody>
      <dsp:txXfrm>
        <a:off x="5396816" y="1389105"/>
        <a:ext cx="1447997" cy="1447634"/>
      </dsp:txXfrm>
    </dsp:sp>
    <dsp:sp modelId="{9759E851-7238-4391-9E17-723173714055}">
      <dsp:nvSpPr>
        <dsp:cNvPr id="0" name=""/>
        <dsp:cNvSpPr/>
      </dsp:nvSpPr>
      <dsp:spPr>
        <a:xfrm>
          <a:off x="5107216" y="3238754"/>
          <a:ext cx="2027196" cy="119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22 New Clients (Yr 1)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Higher quality services with integrated EHR for care continuity</a:t>
          </a:r>
        </a:p>
      </dsp:txBody>
      <dsp:txXfrm>
        <a:off x="5107216" y="3238754"/>
        <a:ext cx="2027196" cy="1190421"/>
      </dsp:txXfrm>
    </dsp:sp>
    <dsp:sp modelId="{8BFFA4D4-68A0-4680-A11C-ECD632C26CFE}">
      <dsp:nvSpPr>
        <dsp:cNvPr id="0" name=""/>
        <dsp:cNvSpPr/>
      </dsp:nvSpPr>
      <dsp:spPr>
        <a:xfrm rot="2700000">
          <a:off x="2790402" y="1026948"/>
          <a:ext cx="2171566" cy="217156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2796E-A67E-40CA-82CE-B5C6DDBB4369}">
      <dsp:nvSpPr>
        <dsp:cNvPr id="0" name=""/>
        <dsp:cNvSpPr/>
      </dsp:nvSpPr>
      <dsp:spPr>
        <a:xfrm>
          <a:off x="2863053" y="1099502"/>
          <a:ext cx="2027196" cy="2026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Internal Capability Building</a:t>
          </a:r>
          <a:endParaRPr lang="en-US" sz="1600" kern="1200"/>
        </a:p>
      </dsp:txBody>
      <dsp:txXfrm>
        <a:off x="3152652" y="1389105"/>
        <a:ext cx="1447997" cy="1447634"/>
      </dsp:txXfrm>
    </dsp:sp>
    <dsp:sp modelId="{3721DF15-DE00-4D10-A364-7A59300540CF}">
      <dsp:nvSpPr>
        <dsp:cNvPr id="0" name=""/>
        <dsp:cNvSpPr/>
      </dsp:nvSpPr>
      <dsp:spPr>
        <a:xfrm>
          <a:off x="2863053" y="3238754"/>
          <a:ext cx="2027196" cy="119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Expanded Capacity – Automation Line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New Service Line - Flow Cytometry </a:t>
          </a:r>
        </a:p>
      </dsp:txBody>
      <dsp:txXfrm>
        <a:off x="2863053" y="3238754"/>
        <a:ext cx="2027196" cy="1190421"/>
      </dsp:txXfrm>
    </dsp:sp>
    <dsp:sp modelId="{5DDE22F5-AE3F-48BC-ADD4-CB8B6B17A04E}">
      <dsp:nvSpPr>
        <dsp:cNvPr id="0" name=""/>
        <dsp:cNvSpPr/>
      </dsp:nvSpPr>
      <dsp:spPr>
        <a:xfrm rot="2700000">
          <a:off x="546239" y="1026948"/>
          <a:ext cx="2171566" cy="217156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A588B-B05F-4477-AE98-D3C896A50F4F}">
      <dsp:nvSpPr>
        <dsp:cNvPr id="0" name=""/>
        <dsp:cNvSpPr/>
      </dsp:nvSpPr>
      <dsp:spPr>
        <a:xfrm>
          <a:off x="618889" y="1099502"/>
          <a:ext cx="2027196" cy="20268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Addressing Cost and Quality</a:t>
          </a:r>
          <a:endParaRPr lang="en-US" sz="1600" kern="1200"/>
        </a:p>
      </dsp:txBody>
      <dsp:txXfrm>
        <a:off x="908489" y="1389105"/>
        <a:ext cx="1447997" cy="1447634"/>
      </dsp:txXfrm>
    </dsp:sp>
    <dsp:sp modelId="{52549318-E44D-4A69-910B-F0CE96F3D263}">
      <dsp:nvSpPr>
        <dsp:cNvPr id="0" name=""/>
        <dsp:cNvSpPr/>
      </dsp:nvSpPr>
      <dsp:spPr>
        <a:xfrm>
          <a:off x="618889" y="3238754"/>
          <a:ext cx="2027196" cy="119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Reduction in </a:t>
          </a:r>
          <a:r>
            <a:rPr lang="en-US" sz="1600" kern="1200" err="1"/>
            <a:t>Sendouts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Reduced </a:t>
          </a:r>
          <a:r>
            <a:rPr lang="en-US" sz="1600" kern="1200" err="1"/>
            <a:t>Sendout</a:t>
          </a:r>
          <a:r>
            <a:rPr lang="en-US" sz="1600" kern="1200"/>
            <a:t> Spend</a:t>
          </a:r>
        </a:p>
      </dsp:txBody>
      <dsp:txXfrm>
        <a:off x="618889" y="3238754"/>
        <a:ext cx="2027196" cy="11904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9FE2F-6BCA-42CB-8EE8-237DFD811B5D}">
      <dsp:nvSpPr>
        <dsp:cNvPr id="0" name=""/>
        <dsp:cNvSpPr/>
      </dsp:nvSpPr>
      <dsp:spPr>
        <a:xfrm>
          <a:off x="401149" y="772"/>
          <a:ext cx="1038898" cy="10388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0A49A1-197C-4E6F-919E-2FC84D3F5A3E}">
      <dsp:nvSpPr>
        <dsp:cNvPr id="0" name=""/>
        <dsp:cNvSpPr/>
      </dsp:nvSpPr>
      <dsp:spPr>
        <a:xfrm>
          <a:off x="920598" y="772"/>
          <a:ext cx="5542903" cy="1038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</a:rPr>
            <a:t>Consumer-Centric Care Shift</a:t>
          </a:r>
          <a:endParaRPr lang="en-US" sz="2000" kern="1200">
            <a:solidFill>
              <a:schemeClr val="bg1"/>
            </a:solidFill>
          </a:endParaRPr>
        </a:p>
      </dsp:txBody>
      <dsp:txXfrm>
        <a:off x="920598" y="772"/>
        <a:ext cx="5542903" cy="1038898"/>
      </dsp:txXfrm>
    </dsp:sp>
    <dsp:sp modelId="{06F08052-2525-46E7-B4DC-8536824A986C}">
      <dsp:nvSpPr>
        <dsp:cNvPr id="0" name=""/>
        <dsp:cNvSpPr/>
      </dsp:nvSpPr>
      <dsp:spPr>
        <a:xfrm>
          <a:off x="401149" y="1039670"/>
          <a:ext cx="1038898" cy="10388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CF5593-8353-4496-9C9E-7BE41E3A524F}">
      <dsp:nvSpPr>
        <dsp:cNvPr id="0" name=""/>
        <dsp:cNvSpPr/>
      </dsp:nvSpPr>
      <dsp:spPr>
        <a:xfrm>
          <a:off x="920598" y="1039670"/>
          <a:ext cx="5542903" cy="1038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</a:rPr>
            <a:t>Strategic Business Benefits</a:t>
          </a:r>
          <a:endParaRPr lang="en-US" sz="2000" kern="1200">
            <a:solidFill>
              <a:schemeClr val="bg1"/>
            </a:solidFill>
          </a:endParaRPr>
        </a:p>
      </dsp:txBody>
      <dsp:txXfrm>
        <a:off x="920598" y="1039670"/>
        <a:ext cx="5542903" cy="1038898"/>
      </dsp:txXfrm>
    </dsp:sp>
    <dsp:sp modelId="{069687E1-DE94-4390-B8E9-41C86DCE30B0}">
      <dsp:nvSpPr>
        <dsp:cNvPr id="0" name=""/>
        <dsp:cNvSpPr/>
      </dsp:nvSpPr>
      <dsp:spPr>
        <a:xfrm>
          <a:off x="401149" y="2078569"/>
          <a:ext cx="1038898" cy="10388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7C85C1-7A25-4C31-BC8B-F3C4C5BAF236}">
      <dsp:nvSpPr>
        <dsp:cNvPr id="0" name=""/>
        <dsp:cNvSpPr/>
      </dsp:nvSpPr>
      <dsp:spPr>
        <a:xfrm>
          <a:off x="920598" y="2078569"/>
          <a:ext cx="5542903" cy="1038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</a:rPr>
            <a:t>Collaboration for Success</a:t>
          </a:r>
          <a:endParaRPr lang="en-US" sz="2000" kern="1200">
            <a:solidFill>
              <a:schemeClr val="bg1"/>
            </a:solidFill>
          </a:endParaRPr>
        </a:p>
      </dsp:txBody>
      <dsp:txXfrm>
        <a:off x="920598" y="2078569"/>
        <a:ext cx="5542903" cy="1038898"/>
      </dsp:txXfrm>
    </dsp:sp>
    <dsp:sp modelId="{D17B1F2C-D21D-41D9-AD65-2889588E9B49}">
      <dsp:nvSpPr>
        <dsp:cNvPr id="0" name=""/>
        <dsp:cNvSpPr/>
      </dsp:nvSpPr>
      <dsp:spPr>
        <a:xfrm>
          <a:off x="401149" y="3117468"/>
          <a:ext cx="1038898" cy="10388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AF022CF-A584-4FB4-9E86-F9B124FF978C}">
      <dsp:nvSpPr>
        <dsp:cNvPr id="0" name=""/>
        <dsp:cNvSpPr/>
      </dsp:nvSpPr>
      <dsp:spPr>
        <a:xfrm>
          <a:off x="920598" y="3117468"/>
          <a:ext cx="5542903" cy="1038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</a:rPr>
            <a:t>Strategic Health System Access</a:t>
          </a:r>
          <a:endParaRPr lang="en-US" sz="2000" kern="1200">
            <a:solidFill>
              <a:schemeClr val="bg1"/>
            </a:solidFill>
          </a:endParaRPr>
        </a:p>
      </dsp:txBody>
      <dsp:txXfrm>
        <a:off x="920598" y="3117468"/>
        <a:ext cx="5542903" cy="10388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F0B2E-E2D4-4A52-898E-5F55F0D5CDD7}">
      <dsp:nvSpPr>
        <dsp:cNvPr id="0" name=""/>
        <dsp:cNvSpPr/>
      </dsp:nvSpPr>
      <dsp:spPr>
        <a:xfrm>
          <a:off x="1778289" y="0"/>
          <a:ext cx="2416440" cy="241680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67B23A-0314-42E6-86C6-B3A132C9DDB1}">
      <dsp:nvSpPr>
        <dsp:cNvPr id="0" name=""/>
        <dsp:cNvSpPr/>
      </dsp:nvSpPr>
      <dsp:spPr>
        <a:xfrm>
          <a:off x="2312401" y="872541"/>
          <a:ext cx="1342769" cy="671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Speak Executive Language</a:t>
          </a:r>
          <a:endParaRPr lang="en-US" sz="1600" kern="1200"/>
        </a:p>
      </dsp:txBody>
      <dsp:txXfrm>
        <a:off x="2312401" y="872541"/>
        <a:ext cx="1342769" cy="671224"/>
      </dsp:txXfrm>
    </dsp:sp>
    <dsp:sp modelId="{5F11D66F-8621-4FB0-BF30-2FDAC1298B1B}">
      <dsp:nvSpPr>
        <dsp:cNvPr id="0" name=""/>
        <dsp:cNvSpPr/>
      </dsp:nvSpPr>
      <dsp:spPr>
        <a:xfrm>
          <a:off x="1107131" y="1388635"/>
          <a:ext cx="2416440" cy="241680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6B9874-990F-4055-927E-89EA5460DB67}">
      <dsp:nvSpPr>
        <dsp:cNvPr id="0" name=""/>
        <dsp:cNvSpPr/>
      </dsp:nvSpPr>
      <dsp:spPr>
        <a:xfrm>
          <a:off x="1643966" y="2269209"/>
          <a:ext cx="1342769" cy="671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Demonstrate Strategic Value</a:t>
          </a:r>
          <a:endParaRPr lang="en-US" sz="1600" kern="1200"/>
        </a:p>
      </dsp:txBody>
      <dsp:txXfrm>
        <a:off x="1643966" y="2269209"/>
        <a:ext cx="1342769" cy="671224"/>
      </dsp:txXfrm>
    </dsp:sp>
    <dsp:sp modelId="{30D71EAB-4FF6-4625-A580-530AD699DF4B}">
      <dsp:nvSpPr>
        <dsp:cNvPr id="0" name=""/>
        <dsp:cNvSpPr/>
      </dsp:nvSpPr>
      <dsp:spPr>
        <a:xfrm>
          <a:off x="1950276" y="2943445"/>
          <a:ext cx="2076097" cy="207692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79B278-5783-48CC-A9EA-9B14557F30B6}">
      <dsp:nvSpPr>
        <dsp:cNvPr id="0" name=""/>
        <dsp:cNvSpPr/>
      </dsp:nvSpPr>
      <dsp:spPr>
        <a:xfrm>
          <a:off x="2315578" y="3667885"/>
          <a:ext cx="1342769" cy="671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Act with Agility and Alignment</a:t>
          </a:r>
          <a:endParaRPr lang="en-US" sz="1600" kern="1200"/>
        </a:p>
      </dsp:txBody>
      <dsp:txXfrm>
        <a:off x="2315578" y="3667885"/>
        <a:ext cx="1342769" cy="671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2A5CDA-A554-914E-BE5C-C1A39AF9E9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62B01-CDF7-8C4A-B277-3BB7D1E2FC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0CCAC-4CB4-8D4F-B1AE-4081F521E008}" type="datetimeFigureOut">
              <a:rPr lang="en-US" smtClean="0"/>
              <a:t>6/11/26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D0675-C19C-3648-B382-CC09190E8B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F235E-9E16-5B42-BE01-C28D21CBB8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59E0D-E769-E54E-819D-F794D892B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89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0A615-FD4F-5E4F-8791-76A937FE4C89}" type="datetimeFigureOut">
              <a:rPr lang="en-US" smtClean="0"/>
              <a:t>6/11/26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63100-FC19-A249-8E65-94EC721B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1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ON BEHALF OF MY ASCP FRIENDS AND COLLEAGUES, WELCOME TO ANOTHER CHAPTER OF THE BUILDING BRIDGES WEBINAR SERIES.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BEFORE I BEGIN, I WOULD LIKE TO THANK THE ALWAYS OUTSTANDING ASCP STAFF WHO PUT THIS ENTIRE SERIES TOGETHER.  THESE WEBINARS TAKE A SMALL VILLAGE TO ROLL OUT AND ALONG WITH THE WONDERFUL FOLKS IN CREATIVE AND MARKETING, A VERY SINCERE THANKS TO</a:t>
            </a:r>
          </a:p>
          <a:p>
            <a:r>
              <a:rPr lang="en-US">
                <a:ea typeface="Calibri"/>
                <a:cs typeface="Calibri"/>
              </a:rPr>
              <a:t>JENNY DIAZ</a:t>
            </a:r>
          </a:p>
          <a:p>
            <a:r>
              <a:rPr lang="en-US">
                <a:ea typeface="Calibri"/>
                <a:cs typeface="Calibri"/>
              </a:rPr>
              <a:t>DANIELLE JACKSON</a:t>
            </a:r>
          </a:p>
          <a:p>
            <a:r>
              <a:rPr lang="en-US">
                <a:ea typeface="Calibri"/>
                <a:cs typeface="Calibri"/>
              </a:rPr>
              <a:t>ELENA TSAI</a:t>
            </a:r>
          </a:p>
          <a:p>
            <a:r>
              <a:rPr lang="en-US">
                <a:ea typeface="Calibri"/>
                <a:cs typeface="Calibri"/>
              </a:rPr>
              <a:t>DEBBY BASU</a:t>
            </a:r>
          </a:p>
          <a:p>
            <a:r>
              <a:rPr lang="en-US">
                <a:ea typeface="Calibri"/>
                <a:cs typeface="Calibri"/>
              </a:rPr>
              <a:t>EDNA GARCIA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4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0888" y="1182688"/>
            <a:ext cx="5675312" cy="319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717918" y="4554673"/>
            <a:ext cx="5743335" cy="372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81" tIns="47527" rIns="95081" bIns="47527" anchor="t" anchorCtr="0">
            <a:noAutofit/>
          </a:bodyPr>
          <a:lstStyle/>
          <a:p>
            <a:r>
              <a:rPr lang="en-US"/>
              <a:t>Ask if there are other tools they can think of that would be helpful for lab leaders – demo or put on list to add</a:t>
            </a:r>
          </a:p>
          <a:p>
            <a:r>
              <a:rPr lang="en-US"/>
              <a:t>On to the competition!</a:t>
            </a:r>
            <a:endParaRPr/>
          </a:p>
        </p:txBody>
      </p:sp>
      <p:sp>
        <p:nvSpPr>
          <p:cNvPr id="162" name="Google Shape;162;p11:notes"/>
          <p:cNvSpPr txBox="1">
            <a:spLocks noGrp="1"/>
          </p:cNvSpPr>
          <p:nvPr>
            <p:ph type="sldNum" idx="12"/>
          </p:nvPr>
        </p:nvSpPr>
        <p:spPr>
          <a:xfrm>
            <a:off x="4066536" y="8989398"/>
            <a:ext cx="3110973" cy="47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81" tIns="47527" rIns="95081" bIns="47527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24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6226D-F3F1-9F2D-CE2B-AD6E9D30C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9ECBE-1556-AF97-2D6D-C9FD16318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96F2C7-6C33-E41D-A100-7C5C5E452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>
              <a:lnSpc>
                <a:spcPts val="1500"/>
              </a:lnSpc>
              <a:buNone/>
            </a:pPr>
            <a:endParaRPr lang="en-US" b="0" i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0285F-D443-F0DA-E202-AB14BABD5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AD2E9-7ACE-4034-BC2B-DF26C6EF9F7F}" type="slidenum"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1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AD2E9-7ACE-4034-BC2B-DF26C6EF9F7F}" type="slidenum"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53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0" i="0">
              <a:solidFill>
                <a:srgbClr val="424242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AD2E9-7ACE-4034-BC2B-DF26C6EF9F7F}" type="slidenum"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47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C-suite is made up finance backgrounds, nursing/other backgrounds, realtors.  Your VP of operations may have a nursing background and not know/care about the laboratory.</a:t>
            </a:r>
            <a:endParaRPr/>
          </a:p>
        </p:txBody>
      </p:sp>
      <p:sp>
        <p:nvSpPr>
          <p:cNvPr id="326" name="Google Shape;3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AD2E9-7ACE-4034-BC2B-DF26C6EF9F7F}" type="slidenum"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50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>
              <a:lnSpc>
                <a:spcPts val="1500"/>
              </a:lnSpc>
              <a:buNone/>
            </a:pPr>
            <a:endParaRPr lang="en-US" b="0" i="0">
              <a:solidFill>
                <a:srgbClr val="424242"/>
              </a:solidFill>
              <a:effectLst/>
              <a:latin typeface="Aptos" panose="020B0004020202020204" pitchFamily="34" charset="0"/>
            </a:endParaRPr>
          </a:p>
          <a:p>
            <a:pPr fontAlgn="t">
              <a:lnSpc>
                <a:spcPts val="1500"/>
              </a:lnSpc>
              <a:buNone/>
            </a:pPr>
            <a:endParaRPr lang="en-US" b="0" i="0">
              <a:solidFill>
                <a:srgbClr val="424242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AD2E9-7ACE-4034-BC2B-DF26C6EF9F7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48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>
              <a:lnSpc>
                <a:spcPts val="1500"/>
              </a:lnSpc>
              <a:buNone/>
            </a:pPr>
            <a:endParaRPr lang="en-US" b="0" i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50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0" i="0">
              <a:solidFill>
                <a:srgbClr val="424242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AD2E9-7ACE-4034-BC2B-DF26C6EF9F7F}" type="slidenum"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7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>
              <a:solidFill>
                <a:srgbClr val="424242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AD2E9-7ACE-4034-BC2B-DF26C6EF9F7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853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AD2E9-7ACE-4034-BC2B-DF26C6EF9F7F}" type="slidenum"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6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AD2E9-7ACE-4034-BC2B-DF26C6EF9F7F}" type="slidenum"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3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7B3DB-7B3C-CC11-DC76-1C7809F64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22342-751D-8F50-6AF7-B8287D79F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6AC41C-5E8B-AB39-A0CE-FFD9F810C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Final points about the value of PI through perspectives as a MLS (perspectives can be broadly applied)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41214-4993-0C6C-8757-E9DF12122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40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Final points about the value of PI through perspectives as a MLS (perspectives can be broadly applied)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1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Within these issues, respondents identified specific concerns facing their hospitals.  Let’s dive in deeper…</a:t>
            </a: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fontAlgn="t">
              <a:lnSpc>
                <a:spcPts val="1500"/>
              </a:lnSpc>
              <a:buNone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b="1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50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7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indmill, device&#10;&#10;Description automatically generated">
            <a:extLst>
              <a:ext uri="{FF2B5EF4-FFF2-40B4-BE49-F238E27FC236}">
                <a16:creationId xmlns:a16="http://schemas.microsoft.com/office/drawing/2014/main" id="{488D9B2B-C02A-D727-4325-DBBB6E185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080" y="1270000"/>
            <a:ext cx="12535132" cy="4277360"/>
          </a:xfrm>
          <a:prstGeom prst="rect">
            <a:avLst/>
          </a:prstGeom>
        </p:spPr>
      </p:pic>
      <p:pic>
        <p:nvPicPr>
          <p:cNvPr id="7" name="Picture 6" descr="Women in white lab coats looking at a notebook&#10;&#10;Description automatically generated">
            <a:extLst>
              <a:ext uri="{FF2B5EF4-FFF2-40B4-BE49-F238E27FC236}">
                <a16:creationId xmlns:a16="http://schemas.microsoft.com/office/drawing/2014/main" id="{76346187-C3F2-259D-E243-1CDAC65A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080" y="1270000"/>
            <a:ext cx="12623010" cy="4277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AF7F7-A548-3F43-9DA9-E2F5D2EEC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386" y="1950718"/>
            <a:ext cx="9244914" cy="3332481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0C6E0-9F98-1447-9D63-90585C8AE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5730239"/>
            <a:ext cx="9144000" cy="99568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C58963"/>
              </a:buClr>
              <a:buSzPct val="80000"/>
              <a:buFont typeface="Arial" panose="020B0604020202020204" pitchFamily="34" charset="0"/>
              <a:buNone/>
              <a:tabLst/>
              <a:defRPr sz="2000">
                <a:solidFill>
                  <a:srgbClr val="25408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C55E0C60-D741-A55F-750E-AD4121CAD1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4" y="364885"/>
            <a:ext cx="2810256" cy="5901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275340-F6EE-6406-07E7-D9FA0FFE7A8F}"/>
              </a:ext>
            </a:extLst>
          </p:cNvPr>
          <p:cNvSpPr/>
          <p:nvPr userDrawn="1"/>
        </p:nvSpPr>
        <p:spPr>
          <a:xfrm>
            <a:off x="-132081" y="1257297"/>
            <a:ext cx="3200399" cy="756920"/>
          </a:xfrm>
          <a:prstGeom prst="rect">
            <a:avLst/>
          </a:prstGeom>
          <a:solidFill>
            <a:srgbClr val="4696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949117-83BF-4553-DC3E-C8659D4068C5}"/>
              </a:ext>
            </a:extLst>
          </p:cNvPr>
          <p:cNvSpPr/>
          <p:nvPr userDrawn="1"/>
        </p:nvSpPr>
        <p:spPr>
          <a:xfrm>
            <a:off x="1295400" y="1525271"/>
            <a:ext cx="3200400" cy="161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51B08-4AD7-26E1-4684-9A213F6B92A8}"/>
              </a:ext>
            </a:extLst>
          </p:cNvPr>
          <p:cNvSpPr/>
          <p:nvPr userDrawn="1"/>
        </p:nvSpPr>
        <p:spPr>
          <a:xfrm>
            <a:off x="8848230" y="5085080"/>
            <a:ext cx="3516606" cy="553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855616-A5F1-759C-7841-1FC7AA3EF01F}"/>
              </a:ext>
            </a:extLst>
          </p:cNvPr>
          <p:cNvSpPr/>
          <p:nvPr userDrawn="1"/>
        </p:nvSpPr>
        <p:spPr>
          <a:xfrm>
            <a:off x="7506713" y="5264404"/>
            <a:ext cx="4940278" cy="164592"/>
          </a:xfrm>
          <a:prstGeom prst="rect">
            <a:avLst/>
          </a:prstGeom>
          <a:solidFill>
            <a:srgbClr val="4696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indmill, device&#10;&#10;Description automatically generated">
            <a:extLst>
              <a:ext uri="{FF2B5EF4-FFF2-40B4-BE49-F238E27FC236}">
                <a16:creationId xmlns:a16="http://schemas.microsoft.com/office/drawing/2014/main" id="{BB9ABB1C-EEB8-C629-2CAF-AE5210009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-12700"/>
            <a:ext cx="12360886" cy="6959600"/>
          </a:xfrm>
          <a:prstGeom prst="rect">
            <a:avLst/>
          </a:prstGeom>
        </p:spPr>
      </p:pic>
      <p:pic>
        <p:nvPicPr>
          <p:cNvPr id="4" name="Picture 3" descr="A group of people in lab coats looking at a computer&#10;&#10;Description automatically generated">
            <a:extLst>
              <a:ext uri="{FF2B5EF4-FFF2-40B4-BE49-F238E27FC236}">
                <a16:creationId xmlns:a16="http://schemas.microsoft.com/office/drawing/2014/main" id="{EC4D9886-E7EB-B2BC-17B0-8B0A92EA1D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0"/>
            <a:ext cx="13696904" cy="722376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2B81D5F-3C17-B447-944E-C88BCB3E1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AB49F9-02A3-7F2E-FC07-330029F60BF6}"/>
              </a:ext>
            </a:extLst>
          </p:cNvPr>
          <p:cNvSpPr/>
          <p:nvPr userDrawn="1"/>
        </p:nvSpPr>
        <p:spPr>
          <a:xfrm>
            <a:off x="-12700" y="1757680"/>
            <a:ext cx="3091180" cy="756920"/>
          </a:xfrm>
          <a:prstGeom prst="rect">
            <a:avLst/>
          </a:prstGeom>
          <a:solidFill>
            <a:srgbClr val="4696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FD343B-5EA7-C4F4-5612-A39EF6B9ED2B}"/>
              </a:ext>
            </a:extLst>
          </p:cNvPr>
          <p:cNvSpPr/>
          <p:nvPr userDrawn="1"/>
        </p:nvSpPr>
        <p:spPr>
          <a:xfrm>
            <a:off x="1414780" y="2073910"/>
            <a:ext cx="3200400" cy="161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3DC91C-7CF2-5BCC-7084-9BD23961BC97}"/>
              </a:ext>
            </a:extLst>
          </p:cNvPr>
          <p:cNvSpPr/>
          <p:nvPr userDrawn="1"/>
        </p:nvSpPr>
        <p:spPr>
          <a:xfrm>
            <a:off x="8831580" y="5623560"/>
            <a:ext cx="3516606" cy="553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51BAD2-04FB-315E-9AEB-74186E834018}"/>
              </a:ext>
            </a:extLst>
          </p:cNvPr>
          <p:cNvSpPr/>
          <p:nvPr userDrawn="1"/>
        </p:nvSpPr>
        <p:spPr>
          <a:xfrm>
            <a:off x="7505722" y="5808980"/>
            <a:ext cx="4940278" cy="164592"/>
          </a:xfrm>
          <a:prstGeom prst="rect">
            <a:avLst/>
          </a:prstGeom>
          <a:solidFill>
            <a:srgbClr val="4696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452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B899E8-7E6C-8042-8453-78254033C51A}"/>
              </a:ext>
            </a:extLst>
          </p:cNvPr>
          <p:cNvSpPr/>
          <p:nvPr/>
        </p:nvSpPr>
        <p:spPr>
          <a:xfrm>
            <a:off x="0" y="0"/>
            <a:ext cx="12192000" cy="6877516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4CA1C9-905A-AFF0-B85D-A1108DB1000D}"/>
              </a:ext>
            </a:extLst>
          </p:cNvPr>
          <p:cNvSpPr/>
          <p:nvPr userDrawn="1"/>
        </p:nvSpPr>
        <p:spPr>
          <a:xfrm>
            <a:off x="487680" y="5303520"/>
            <a:ext cx="2084832" cy="142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 userDrawn="1">
  <p:cSld name="2_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9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indmill, device&#10;&#10;Description automatically generated">
            <a:extLst>
              <a:ext uri="{FF2B5EF4-FFF2-40B4-BE49-F238E27FC236}">
                <a16:creationId xmlns:a16="http://schemas.microsoft.com/office/drawing/2014/main" id="{BB9ABB1C-EEB8-C629-2CAF-AE5210009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-12700"/>
            <a:ext cx="12360886" cy="6959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2B81D5F-3C17-B447-944E-C88BCB3E16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14600"/>
            <a:ext cx="9144000" cy="1160526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The webinar will begin shortly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AB49F9-02A3-7F2E-FC07-330029F60BF6}"/>
              </a:ext>
            </a:extLst>
          </p:cNvPr>
          <p:cNvSpPr/>
          <p:nvPr userDrawn="1"/>
        </p:nvSpPr>
        <p:spPr>
          <a:xfrm>
            <a:off x="-12700" y="1757680"/>
            <a:ext cx="3091180" cy="756920"/>
          </a:xfrm>
          <a:prstGeom prst="rect">
            <a:avLst/>
          </a:prstGeom>
          <a:solidFill>
            <a:srgbClr val="4696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FD343B-5EA7-C4F4-5612-A39EF6B9ED2B}"/>
              </a:ext>
            </a:extLst>
          </p:cNvPr>
          <p:cNvSpPr/>
          <p:nvPr userDrawn="1"/>
        </p:nvSpPr>
        <p:spPr>
          <a:xfrm>
            <a:off x="1414780" y="2073910"/>
            <a:ext cx="3200400" cy="161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3DC91C-7CF2-5BCC-7084-9BD23961BC97}"/>
              </a:ext>
            </a:extLst>
          </p:cNvPr>
          <p:cNvSpPr/>
          <p:nvPr userDrawn="1"/>
        </p:nvSpPr>
        <p:spPr>
          <a:xfrm>
            <a:off x="8831580" y="5623560"/>
            <a:ext cx="3516606" cy="553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51BAD2-04FB-315E-9AEB-74186E834018}"/>
              </a:ext>
            </a:extLst>
          </p:cNvPr>
          <p:cNvSpPr/>
          <p:nvPr userDrawn="1"/>
        </p:nvSpPr>
        <p:spPr>
          <a:xfrm>
            <a:off x="7505722" y="5808980"/>
            <a:ext cx="4940278" cy="164592"/>
          </a:xfrm>
          <a:prstGeom prst="rect">
            <a:avLst/>
          </a:prstGeom>
          <a:solidFill>
            <a:srgbClr val="4696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C18EB75-1181-DEC5-D6A2-B4DC72DBA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85794"/>
            <a:ext cx="9144000" cy="193776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C58963"/>
              </a:buClr>
              <a:buSzPct val="80000"/>
              <a:buFont typeface="Arial" panose="020B0604020202020204" pitchFamily="34" charset="0"/>
              <a:buNone/>
              <a:tabLst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&amp; Date</a:t>
            </a:r>
          </a:p>
        </p:txBody>
      </p:sp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DFA26AD-D743-3088-4378-764D2B318A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73806"/>
            <a:ext cx="3091180" cy="7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9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99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99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46800"/>
            <a:ext cx="1759710" cy="369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65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5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05"/>
          <p:cNvSpPr txBox="1">
            <a:spLocks noGrp="1"/>
          </p:cNvSpPr>
          <p:nvPr>
            <p:ph type="title"/>
          </p:nvPr>
        </p:nvSpPr>
        <p:spPr>
          <a:xfrm>
            <a:off x="838199" y="203131"/>
            <a:ext cx="10337801" cy="116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337800" cy="405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/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/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/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/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105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46800"/>
            <a:ext cx="1759710" cy="369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98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5"/>
          <p:cNvSpPr/>
          <p:nvPr/>
        </p:nvSpPr>
        <p:spPr>
          <a:xfrm>
            <a:off x="0" y="0"/>
            <a:ext cx="7966895" cy="6877515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5"/>
          <p:cNvSpPr txBox="1">
            <a:spLocks noGrp="1"/>
          </p:cNvSpPr>
          <p:nvPr>
            <p:ph type="title"/>
          </p:nvPr>
        </p:nvSpPr>
        <p:spPr>
          <a:xfrm>
            <a:off x="757667" y="1152421"/>
            <a:ext cx="492376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5"/>
          <p:cNvSpPr txBox="1">
            <a:spLocks noGrp="1"/>
          </p:cNvSpPr>
          <p:nvPr>
            <p:ph type="body" idx="1"/>
          </p:nvPr>
        </p:nvSpPr>
        <p:spPr>
          <a:xfrm>
            <a:off x="757667" y="2550275"/>
            <a:ext cx="4923765" cy="342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chemeClr val="lt1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chemeClr val="lt1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5"/>
          <p:cNvSpPr/>
          <p:nvPr/>
        </p:nvSpPr>
        <p:spPr>
          <a:xfrm>
            <a:off x="6900076" y="1598753"/>
            <a:ext cx="3648973" cy="36604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5"/>
          <p:cNvSpPr>
            <a:spLocks noGrp="1"/>
          </p:cNvSpPr>
          <p:nvPr>
            <p:ph type="pic" idx="2"/>
          </p:nvPr>
        </p:nvSpPr>
        <p:spPr>
          <a:xfrm>
            <a:off x="6900075" y="1598753"/>
            <a:ext cx="3648974" cy="3660494"/>
          </a:xfrm>
          <a:prstGeom prst="rect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44" name="Google Shape;44;p95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2197" y="6146800"/>
            <a:ext cx="1759710" cy="369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7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8"/>
          <p:cNvSpPr/>
          <p:nvPr/>
        </p:nvSpPr>
        <p:spPr>
          <a:xfrm>
            <a:off x="0" y="0"/>
            <a:ext cx="3327400" cy="685799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8"/>
          <p:cNvSpPr txBox="1">
            <a:spLocks noGrp="1"/>
          </p:cNvSpPr>
          <p:nvPr>
            <p:ph type="title"/>
          </p:nvPr>
        </p:nvSpPr>
        <p:spPr>
          <a:xfrm>
            <a:off x="226203" y="2515394"/>
            <a:ext cx="28749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8"/>
          <p:cNvSpPr txBox="1">
            <a:spLocks noGrp="1"/>
          </p:cNvSpPr>
          <p:nvPr>
            <p:ph type="body" idx="1"/>
          </p:nvPr>
        </p:nvSpPr>
        <p:spPr>
          <a:xfrm>
            <a:off x="4274288" y="1255257"/>
            <a:ext cx="709761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98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2197" y="6146800"/>
            <a:ext cx="1759710" cy="369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00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36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274863-7F9D-694B-A57F-A307E72E0DEE}"/>
              </a:ext>
            </a:extLst>
          </p:cNvPr>
          <p:cNvSpPr/>
          <p:nvPr userDrawn="1"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4538"/>
          </a:xfrm>
        </p:spPr>
        <p:txBody>
          <a:bodyPr/>
          <a:lstStyle>
            <a:lvl1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344B125-BF6E-89D1-68B2-AA3F83BC1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46800"/>
            <a:ext cx="1759710" cy="3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A38DCD-7E6A-0B42-A4C6-E1B258D294F0}"/>
              </a:ext>
            </a:extLst>
          </p:cNvPr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5896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67AE6-8348-CF48-AC76-55EDEB5981DC}"/>
              </a:ext>
            </a:extLst>
          </p:cNvPr>
          <p:cNvSpPr/>
          <p:nvPr/>
        </p:nvSpPr>
        <p:spPr>
          <a:xfrm>
            <a:off x="7510013" y="1"/>
            <a:ext cx="3648973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129"/>
            <a:ext cx="6671813" cy="1167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1025" cy="4059140"/>
          </a:xfrm>
        </p:spPr>
        <p:txBody>
          <a:bodyPr/>
          <a:lstStyle>
            <a:lvl1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7B723A6-88CD-F148-AFA9-606C8837739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10013" y="0"/>
            <a:ext cx="364897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F2A41E4-9E95-AFCD-964F-F5AEEC563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46800"/>
            <a:ext cx="1759710" cy="3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A38DCD-7E6A-0B42-A4C6-E1B258D294F0}"/>
              </a:ext>
            </a:extLst>
          </p:cNvPr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5896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129"/>
            <a:ext cx="6671813" cy="1167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1025" cy="4059140"/>
          </a:xfrm>
        </p:spPr>
        <p:txBody>
          <a:bodyPr/>
          <a:lstStyle>
            <a:lvl1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F2A41E4-9E95-AFCD-964F-F5AEEC563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46800"/>
            <a:ext cx="1759710" cy="369539"/>
          </a:xfrm>
          <a:prstGeom prst="rect">
            <a:avLst/>
          </a:prstGeom>
        </p:spPr>
      </p:pic>
      <p:pic>
        <p:nvPicPr>
          <p:cNvPr id="9" name="Picture 8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CE80527F-A8EA-7585-7E5A-6027474B8D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013" y="2114104"/>
            <a:ext cx="2845440" cy="3770661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7B723A6-88CD-F148-AFA9-606C8837739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581133" y="2284934"/>
            <a:ext cx="2670307" cy="25613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Here to add QR code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8B41B-26F8-EE2E-044C-32F4C26CE46C}"/>
              </a:ext>
            </a:extLst>
          </p:cNvPr>
          <p:cNvSpPr txBox="1"/>
          <p:nvPr userDrawn="1"/>
        </p:nvSpPr>
        <p:spPr>
          <a:xfrm>
            <a:off x="5868286" y="5286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ME!</a:t>
            </a:r>
          </a:p>
        </p:txBody>
      </p:sp>
    </p:spTree>
    <p:extLst>
      <p:ext uri="{BB962C8B-B14F-4D97-AF65-F5344CB8AC3E}">
        <p14:creationId xmlns:p14="http://schemas.microsoft.com/office/powerpoint/2010/main" val="7047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A38DCD-7E6A-0B42-A4C6-E1B258D294F0}"/>
              </a:ext>
            </a:extLst>
          </p:cNvPr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3131"/>
            <a:ext cx="10337801" cy="1167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37800" cy="4059142"/>
          </a:xfrm>
        </p:spPr>
        <p:txBody>
          <a:bodyPr/>
          <a:lstStyle>
            <a:lvl1pPr>
              <a:buClr>
                <a:srgbClr val="4696D2"/>
              </a:buClr>
              <a:defRPr/>
            </a:lvl1pPr>
            <a:lvl2pPr>
              <a:buClr>
                <a:srgbClr val="4696D2"/>
              </a:buClr>
              <a:defRPr/>
            </a:lvl2pPr>
            <a:lvl3pPr>
              <a:buClr>
                <a:srgbClr val="4696D2"/>
              </a:buClr>
              <a:defRPr/>
            </a:lvl3pPr>
            <a:lvl4pPr>
              <a:buClr>
                <a:srgbClr val="4696D2"/>
              </a:buClr>
              <a:defRPr/>
            </a:lvl4pPr>
            <a:lvl5pPr>
              <a:buClr>
                <a:srgbClr val="4696D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8E48EAB-DF11-0945-BC55-A096BD5A8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46800"/>
            <a:ext cx="1759710" cy="3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8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AD2B79-698D-E842-9FB4-5B4CE39FB661}"/>
              </a:ext>
            </a:extLst>
          </p:cNvPr>
          <p:cNvSpPr/>
          <p:nvPr userDrawn="1"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4114B-F731-BC4E-B076-71705F65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BEB9-9355-EB4E-AF70-C1A2623D3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6803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lnSpc>
                <a:spcPct val="120000"/>
              </a:lnSpc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lnSpc>
                <a:spcPct val="120000"/>
              </a:lnSpc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lnSpc>
                <a:spcPct val="120000"/>
              </a:lnSpc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lnSpc>
                <a:spcPct val="120000"/>
              </a:lnSpc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79800-C34A-8244-8541-BC3820205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68039"/>
          </a:xfrm>
        </p:spPr>
        <p:txBody>
          <a:bodyPr>
            <a:noAutofit/>
          </a:bodyPr>
          <a:lstStyle>
            <a:lvl1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lnSpc>
                <a:spcPct val="120000"/>
              </a:lnSpc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74FF8162-A65E-0F60-1590-5CD1A5FE30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46800"/>
            <a:ext cx="1759710" cy="3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082E5E-A7CF-C24C-B23A-2EBEC8CBE44E}"/>
              </a:ext>
            </a:extLst>
          </p:cNvPr>
          <p:cNvSpPr/>
          <p:nvPr userDrawn="1"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9C175-2B9E-9242-A955-2C120910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873"/>
            <a:ext cx="105156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972D8-52C0-8E48-8EBF-B677335AE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4696D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AB87-203D-C14A-9EC0-703250E78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17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F6788-7030-114C-9747-3BCD5B879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4696D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87F40-6ED1-474D-BBD2-AF5E746CF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17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D4A4FC4-97D0-1B72-E907-4DBAC931A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46800"/>
            <a:ext cx="1759710" cy="3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3FE05F-5DA4-2943-8488-1A9B890F2AD6}"/>
              </a:ext>
            </a:extLst>
          </p:cNvPr>
          <p:cNvSpPr/>
          <p:nvPr/>
        </p:nvSpPr>
        <p:spPr>
          <a:xfrm>
            <a:off x="0" y="0"/>
            <a:ext cx="3327400" cy="685799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114B8-FACD-F745-8739-26E8B7C8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3" y="2515394"/>
            <a:ext cx="2874993" cy="1325563"/>
          </a:xfrm>
        </p:spPr>
        <p:txBody>
          <a:bodyPr>
            <a:noAutofit/>
          </a:bodyPr>
          <a:lstStyle>
            <a:lvl1pPr algn="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062405-54AB-9A4B-A687-DF0022E56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288" y="1255257"/>
            <a:ext cx="7097619" cy="4351338"/>
          </a:xfrm>
        </p:spPr>
        <p:txBody>
          <a:bodyPr numCol="1" anchor="ctr" anchorCtr="0"/>
          <a:lstStyle>
            <a:lvl1pPr>
              <a:lnSpc>
                <a:spcPct val="100000"/>
              </a:lnSpc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rgbClr val="4696D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4F246641-F973-D5F7-CE60-330E877C8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197" y="6146800"/>
            <a:ext cx="1759710" cy="3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72EE60-BB10-2F4C-9650-DA00764F5DB6}"/>
              </a:ext>
            </a:extLst>
          </p:cNvPr>
          <p:cNvSpPr/>
          <p:nvPr/>
        </p:nvSpPr>
        <p:spPr>
          <a:xfrm>
            <a:off x="0" y="0"/>
            <a:ext cx="7966895" cy="6877515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114B8-FACD-F745-8739-26E8B7C8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67" y="1152421"/>
            <a:ext cx="4923765" cy="1325563"/>
          </a:xfrm>
        </p:spPr>
        <p:txBody>
          <a:bodyPr>
            <a:no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BE13CD8-B227-A641-9B5D-930D0F3F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67" y="2550275"/>
            <a:ext cx="4923765" cy="342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4696D2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4696D2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4696D2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4696D2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696D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1483C9-6F13-0F46-BF9D-65B7980A797D}"/>
              </a:ext>
            </a:extLst>
          </p:cNvPr>
          <p:cNvSpPr/>
          <p:nvPr/>
        </p:nvSpPr>
        <p:spPr>
          <a:xfrm>
            <a:off x="6900076" y="1598753"/>
            <a:ext cx="3648973" cy="366049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812E02D-8366-3144-9462-D2A34A87C56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900075" y="1598753"/>
            <a:ext cx="3648974" cy="3660494"/>
          </a:xfr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EBF232B7-632F-6C0B-9E51-1B5B8F4EA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197" y="6146800"/>
            <a:ext cx="1759710" cy="3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68E55-F78B-0140-996D-F949A4EB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2802E-69E4-5342-B9B4-A87FD2C1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04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2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1" r:id="rId4"/>
    <p:sldLayoutId id="2147483690" r:id="rId5"/>
    <p:sldLayoutId id="2147483664" r:id="rId6"/>
    <p:sldLayoutId id="2147483665" r:id="rId7"/>
    <p:sldLayoutId id="2147483666" r:id="rId8"/>
    <p:sldLayoutId id="2147483667" r:id="rId9"/>
    <p:sldLayoutId id="2147483669" r:id="rId10"/>
    <p:sldLayoutId id="2147483668" r:id="rId11"/>
    <p:sldLayoutId id="2147483670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5408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4696D2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4696D2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4696D2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4696D2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4696D2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ache.org/learning-center/research/about-the-field/top-issues-confronting-hospital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he.org/learning-center/research/about-the-field/top-issues-confronting-hospita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ache.org/learning-center/research/about-the-field/top-issues-confronting-hospital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6331A6-32F3-71A6-61D7-D2A6405C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0673" y="3827085"/>
            <a:ext cx="9144000" cy="1160526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Building Bridges Across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Laboratory Community</a:t>
            </a:r>
            <a:br>
              <a:rPr lang="en-US">
                <a:latin typeface="Arial"/>
                <a:cs typeface="Arial"/>
              </a:rPr>
            </a:br>
            <a:br>
              <a:rPr lang="en-US">
                <a:latin typeface="Arial"/>
                <a:cs typeface="Arial"/>
              </a:rPr>
            </a:br>
            <a:r>
              <a:rPr lang="en-US" sz="4000" i="1">
                <a:latin typeface="Arial"/>
                <a:cs typeface="Arial"/>
              </a:rPr>
              <a:t>Making the Lab’s Value Heard in the C-Suite</a:t>
            </a:r>
            <a:br>
              <a:rPr lang="en-US" i="1">
                <a:latin typeface="Arial"/>
                <a:cs typeface="Arial"/>
              </a:rPr>
            </a:b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FF9F9A4-5737-4C0B-EDFF-3244F9945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673" y="5305265"/>
            <a:ext cx="9144000" cy="1937766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May 20, 2026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2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D41B8-CFF5-2667-044F-A52D7A12D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8867-4BEC-0835-5582-E1FF52CB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3" y="221419"/>
            <a:ext cx="10337801" cy="116704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/>
              <a:t>Department Level Overview, cont’d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DE7E73-D1A3-E27E-A022-F01112340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0" y="1861058"/>
            <a:ext cx="8973312" cy="4059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/>
              <a:t>Active Participant in Corporate Enterprise Initiatives, continued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Significant Revenue Contributor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i="1"/>
              <a:t>“The clinical lab is responsible for X% of the hospital and/or clinical services revenue”</a:t>
            </a: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i="1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Outreach/Global Health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i="1"/>
              <a:t>“The laboratories now process specimens from 3 states and 14 private clinics”</a:t>
            </a: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i="1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Strategic Initiatives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/>
              <a:t>Molecular laboratories link to precision medicine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/>
              <a:t>Pandemic preparedness</a:t>
            </a:r>
          </a:p>
        </p:txBody>
      </p:sp>
    </p:spTree>
    <p:extLst>
      <p:ext uri="{BB962C8B-B14F-4D97-AF65-F5344CB8AC3E}">
        <p14:creationId xmlns:p14="http://schemas.microsoft.com/office/powerpoint/2010/main" val="151518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B14EB-B21D-0C27-CBB7-47DECAF92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4DE8-D097-9404-E17C-2BC08A79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3" y="221419"/>
            <a:ext cx="10337801" cy="116704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/>
              <a:t>Specific Department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D692C-D197-8218-1AF6-30861B748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390" y="2125808"/>
            <a:ext cx="9814562" cy="40591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/>
              <a:t>Identify Recent Department Successes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An outsourced test that is now performed in-house with faster TAT and/or cost cutting.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A frozen section diagnosis that altered the course of a scheduled surgery.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Showcase blood bank supplies available for trauma cases.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Cardiac marker TAT.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How the lab testing works to minimize length of stay.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Outreach revenue data and/or growth.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Showcase a complex decedent affairs case.</a:t>
            </a:r>
          </a:p>
          <a:p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234458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080E6-572A-ABAE-6AF3-3D5CC58F8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7102-DCD2-9B7D-9CFE-CA720173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3" y="221419"/>
            <a:ext cx="10337801" cy="116704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/>
              <a:t>A Great Way to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A8D2E-AD95-E35B-BE6F-02DAD04AD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606" y="1906352"/>
            <a:ext cx="9073898" cy="40591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/>
          </a:p>
          <a:p>
            <a:pPr marL="0" indent="0">
              <a:buNone/>
            </a:pPr>
            <a:r>
              <a:rPr lang="en-US" sz="2000" b="1"/>
              <a:t>Underinvestment in the Laboratories Results in: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700"/>
              <a:t>Disruption to all supported services (outpatient, O.R., private offices, E.R., ICU, etc.).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700"/>
              <a:t>Delayed diagnoses.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700"/>
              <a:t>Increased potential for regulatory citations.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700"/>
              <a:t>Increased outsourcing to private entities.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700"/>
              <a:t>Employee burnout and turnover.</a:t>
            </a:r>
          </a:p>
          <a:p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13229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4CD5F-49A3-9619-9D05-A29F555DF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DF7B0-9864-7DDD-9F37-2463294B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3" y="221419"/>
            <a:ext cx="10337801" cy="116704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ACEA0-7A9A-62D6-F82D-1A3EB43C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710" y="1988648"/>
            <a:ext cx="8177786" cy="40591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/>
              <a:t>Little-Known or Forgotten Things About the Laboratories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700"/>
              <a:t>Labs are directly involved in every organ donation/transplant.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700"/>
              <a:t>Labs make </a:t>
            </a:r>
            <a:r>
              <a:rPr lang="en-US" sz="1700" u="sng"/>
              <a:t>every</a:t>
            </a:r>
            <a:r>
              <a:rPr lang="en-US" sz="1700"/>
              <a:t> cancer diagnosis.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700"/>
              <a:t>Labs provide autopsy and decedent affairs support for families.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700"/>
              <a:t>Labs are directly involved in teaching ALL/MOST house staff.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700"/>
              <a:t>Unrecognized specialty teaching.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700"/>
              <a:t>Over 90% of medical decision-making is based on laboratory data.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/>
              <a:t>Primary supported of global health/pandemic response (Covid, Hanta)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/>
          </a:p>
          <a:p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85289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29BFB-165F-C762-4EE5-12E56B14F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FABA-FE2B-3F29-8039-D83BF118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Final Comments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EACC36-8C71-9C08-CD6E-C837D1541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3048" y="731520"/>
            <a:ext cx="7662672" cy="52943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/>
              <a:t>Think “hospital/medical center ambassador.”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/>
              <a:t>Grandmother rules apply: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/>
              <a:t>Well-dressed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/>
              <a:t>Politeness counts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/>
              <a:t>“Please” and “thank you”…..always.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/>
              <a:t>This is NOT the time for any negativity.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/>
              <a:t>Practice, practice, practice.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/>
              <a:t>Prompt follow-up email to express thanks.  Send a handwritten note or card with a lab photo signed by all.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/>
              <a:t>Offer a tour…don’t forget pizza!  Pizza = People = Discussion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819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9C308-CF3A-564B-4813-07F73AB44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757CB-E3F5-2447-F7DA-F98EA216E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384" y="1950718"/>
            <a:ext cx="10994857" cy="3332481"/>
          </a:xfrm>
        </p:spPr>
        <p:txBody>
          <a:bodyPr/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From Cost Center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Growth Engine </a:t>
            </a:r>
            <a:b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Lab Leaders Turn Value </a:t>
            </a:r>
            <a:br>
              <a:rPr lang="en-US" sz="3600" b="0" i="1">
                <a:solidFill>
                  <a:prstClr val="white"/>
                </a:solidFill>
              </a:rPr>
            </a:br>
            <a:r>
              <a:rPr lang="en-US" sz="3600" b="0" i="1">
                <a:solidFill>
                  <a:prstClr val="white"/>
                </a:solidFill>
              </a:rPr>
              <a:t>into Investment and Growth</a:t>
            </a:r>
            <a:endParaRPr lang="en-US" b="0" i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6E5B5-F110-102D-3D1D-D2739695A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503" y="5655897"/>
            <a:ext cx="10160295" cy="995680"/>
          </a:xfrm>
        </p:spPr>
        <p:txBody>
          <a:bodyPr>
            <a:normAutofit fontScale="92500" lnSpcReduction="20000"/>
          </a:bodyPr>
          <a:lstStyle/>
          <a:p>
            <a:pPr lvl="1" algn="l"/>
            <a:r>
              <a:rPr lang="en-US" sz="2400" b="1">
                <a:solidFill>
                  <a:srgbClr val="0D0D0D"/>
                </a:solidFill>
                <a:latin typeface="Arial"/>
                <a:ea typeface="Calibri"/>
                <a:cs typeface="Arial"/>
              </a:rPr>
              <a:t>Aaron Odegard, MS, MLS(ASCP)</a:t>
            </a:r>
            <a:r>
              <a:rPr lang="en-US" sz="2400" b="1" baseline="30000">
                <a:solidFill>
                  <a:srgbClr val="0D0D0D"/>
                </a:solidFill>
                <a:latin typeface="Arial"/>
                <a:ea typeface="Calibri"/>
                <a:cs typeface="Arial"/>
              </a:rPr>
              <a:t>CM</a:t>
            </a:r>
            <a:r>
              <a:rPr lang="en-US" sz="2400" b="1">
                <a:solidFill>
                  <a:srgbClr val="0D0D0D"/>
                </a:solidFill>
                <a:latin typeface="Arial"/>
                <a:ea typeface="Calibri"/>
                <a:cs typeface="Arial"/>
              </a:rPr>
              <a:t>SM</a:t>
            </a:r>
            <a:r>
              <a:rPr lang="en-US" sz="2400" b="1" baseline="30000">
                <a:solidFill>
                  <a:srgbClr val="0D0D0D"/>
                </a:solidFill>
                <a:latin typeface="Arial"/>
                <a:ea typeface="Calibri"/>
                <a:cs typeface="Arial"/>
              </a:rPr>
              <a:t>CM</a:t>
            </a:r>
            <a:r>
              <a:rPr lang="en-US" sz="2400" b="1">
                <a:solidFill>
                  <a:srgbClr val="0D0D0D"/>
                </a:solidFill>
                <a:latin typeface="Arial"/>
                <a:ea typeface="Calibri"/>
                <a:cs typeface="Arial"/>
              </a:rPr>
              <a:t>,QLS</a:t>
            </a:r>
            <a:r>
              <a:rPr lang="en-US" sz="2400" b="1" baseline="30000">
                <a:solidFill>
                  <a:srgbClr val="0D0D0D"/>
                </a:solidFill>
                <a:latin typeface="Arial"/>
                <a:ea typeface="Calibri"/>
                <a:cs typeface="Arial"/>
              </a:rPr>
              <a:t>CM</a:t>
            </a:r>
            <a:endParaRPr lang="en-US"/>
          </a:p>
          <a:p>
            <a:pPr lvl="1" algn="l"/>
            <a:r>
              <a:rPr lang="en-US" sz="2200" b="1">
                <a:solidFill>
                  <a:srgbClr val="222222"/>
                </a:solidFill>
                <a:latin typeface="Arial"/>
                <a:cs typeface="Arial"/>
              </a:rPr>
              <a:t>Christina Nickel, MHA, MLS(ASCP)</a:t>
            </a:r>
            <a:r>
              <a:rPr lang="en-US" sz="2200" b="1" baseline="30000">
                <a:solidFill>
                  <a:schemeClr val="tx1"/>
                </a:solidFill>
                <a:latin typeface="Aptos"/>
                <a:cs typeface="Arial"/>
              </a:rPr>
              <a:t>CM</a:t>
            </a:r>
            <a:r>
              <a:rPr lang="en-US" sz="2200" b="1">
                <a:solidFill>
                  <a:srgbClr val="222222"/>
                </a:solidFill>
                <a:latin typeface="Arial"/>
                <a:cs typeface="Arial"/>
              </a:rPr>
              <a:t>, CPHQ</a:t>
            </a:r>
            <a:br>
              <a:rPr lang="en-US" sz="1100"/>
            </a:br>
            <a:endParaRPr lang="en-US" sz="1100">
              <a:solidFill>
                <a:srgbClr val="222222"/>
              </a:solidFill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E9237B3-F855-56C9-B520-9DF831C81D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6C5EA0DB-6066-793C-BCB2-B13A4390D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455" y="1219200"/>
            <a:ext cx="4118610" cy="3901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57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049377-7561-D28B-6DEE-A656588E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Just a few slides ahead…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47AD9-9E89-8D7F-D1E4-441562A58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7" b="8204"/>
          <a:stretch>
            <a:fillRect/>
          </a:stretch>
        </p:blipFill>
        <p:spPr>
          <a:xfrm>
            <a:off x="838200" y="1825625"/>
            <a:ext cx="5181600" cy="386803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6082E4-BD1F-A479-EC08-708A40C10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6" b="14414"/>
          <a:stretch>
            <a:fillRect/>
          </a:stretch>
        </p:blipFill>
        <p:spPr>
          <a:xfrm>
            <a:off x="6172200" y="1825625"/>
            <a:ext cx="5181600" cy="3868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5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>
            <a:spLocks noGrp="1"/>
          </p:cNvSpPr>
          <p:nvPr>
            <p:ph type="title"/>
          </p:nvPr>
        </p:nvSpPr>
        <p:spPr>
          <a:xfrm>
            <a:off x="625642" y="0"/>
            <a:ext cx="11194885" cy="157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4000"/>
              <a:t>Top challenges confronting U.S Community Hospitals – </a:t>
            </a:r>
            <a:r>
              <a:rPr lang="en-US" sz="4000" i="1"/>
              <a:t>Survey Says…</a:t>
            </a:r>
            <a:endParaRPr sz="4000"/>
          </a:p>
        </p:txBody>
      </p:sp>
      <p:grpSp>
        <p:nvGrpSpPr>
          <p:cNvPr id="112" name="Google Shape;112;p3" descr="Chart on CEO's conforting hospital challenges "/>
          <p:cNvGrpSpPr/>
          <p:nvPr/>
        </p:nvGrpSpPr>
        <p:grpSpPr>
          <a:xfrm>
            <a:off x="371473" y="1872883"/>
            <a:ext cx="6943727" cy="4196880"/>
            <a:chOff x="0" y="47258"/>
            <a:chExt cx="6943727" cy="4196880"/>
          </a:xfrm>
        </p:grpSpPr>
        <p:sp>
          <p:nvSpPr>
            <p:cNvPr id="113" name="Google Shape;113;p3"/>
            <p:cNvSpPr/>
            <p:nvPr/>
          </p:nvSpPr>
          <p:spPr>
            <a:xfrm>
              <a:off x="0" y="47258"/>
              <a:ext cx="6943727" cy="57563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28100" y="75358"/>
              <a:ext cx="6887527" cy="519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1. Workforce challenges 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0" y="692018"/>
              <a:ext cx="6943727" cy="57563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28100" y="720118"/>
              <a:ext cx="6887527" cy="519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 Financial challenges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0" y="1336778"/>
              <a:ext cx="6943727" cy="57563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28100" y="1364878"/>
              <a:ext cx="6887527" cy="519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3. Access to care/Population Health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0" y="1981537"/>
              <a:ext cx="6943727" cy="57563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28100" y="2009637"/>
              <a:ext cx="6887527" cy="519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4. Governmental mandates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0" y="2626297"/>
              <a:ext cx="6943727" cy="57563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28100" y="2654397"/>
              <a:ext cx="6887527" cy="519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5. Technology, Patient Safety, Quality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0" y="3271057"/>
              <a:ext cx="6943727" cy="57563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28100" y="3299157"/>
              <a:ext cx="6887527" cy="519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6. Reorganization and Partnership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0" y="3846698"/>
              <a:ext cx="6943727" cy="397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0" y="3846698"/>
              <a:ext cx="6943727" cy="397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30475" rIns="170675" bIns="304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•"/>
              </a:pPr>
              <a:r>
                <a:rPr lang="en-US"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**Order in how pressing an issue is to hospital CEO** 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8" name="Google Shape;128;p3" descr="jeopardy set up with host and tow contestants "/>
          <p:cNvPicPr preferRelativeResize="0"/>
          <p:nvPr/>
        </p:nvPicPr>
        <p:blipFill rotWithShape="1">
          <a:blip r:embed="rId3">
            <a:alphaModFix/>
          </a:blip>
          <a:srcRect l="13112" r="13112"/>
          <a:stretch/>
        </p:blipFill>
        <p:spPr>
          <a:xfrm>
            <a:off x="6390289" y="1825625"/>
            <a:ext cx="5083396" cy="387576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313"/>
              </a:srgbClr>
            </a:outerShdw>
          </a:effectLst>
        </p:spPr>
      </p:pic>
      <p:sp>
        <p:nvSpPr>
          <p:cNvPr id="129" name="Google Shape;129;p3"/>
          <p:cNvSpPr txBox="1"/>
          <p:nvPr/>
        </p:nvSpPr>
        <p:spPr>
          <a:xfrm>
            <a:off x="6025415" y="6072702"/>
            <a:ext cx="56115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Issues Confronting Hospitals | American College of Healthcare Executives (ache.org)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153851" cy="157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i="1"/>
              <a:t>Diving Deeper: Specific Concerns of the C-suite within the Top Issues</a:t>
            </a:r>
            <a:endParaRPr i="1"/>
          </a:p>
        </p:txBody>
      </p:sp>
      <p:pic>
        <p:nvPicPr>
          <p:cNvPr id="135" name="Google Shape;135;p4" descr="Maintaining Hospital Culture Through C suite Leadership Turnov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9837" y="1893094"/>
            <a:ext cx="9534525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391886" y="143783"/>
            <a:ext cx="7471954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Arial"/>
              <a:buNone/>
            </a:pPr>
            <a:r>
              <a:rPr lang="en-US" sz="4000"/>
              <a:t>Workforce Challenges (n = 228) </a:t>
            </a:r>
            <a:endParaRPr/>
          </a:p>
        </p:txBody>
      </p:sp>
      <p:sp>
        <p:nvSpPr>
          <p:cNvPr id="4" name="Google Shape;166;p6">
            <a:extLst>
              <a:ext uri="{FF2B5EF4-FFF2-40B4-BE49-F238E27FC236}">
                <a16:creationId xmlns:a16="http://schemas.microsoft.com/office/drawing/2014/main" id="{6332DDDF-824B-F5FE-337E-2B410A12D0B4}"/>
              </a:ext>
            </a:extLst>
          </p:cNvPr>
          <p:cNvSpPr/>
          <p:nvPr/>
        </p:nvSpPr>
        <p:spPr>
          <a:xfrm>
            <a:off x="196481" y="1620707"/>
            <a:ext cx="1237617" cy="1237617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87%</a:t>
            </a:r>
            <a:endParaRPr sz="2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64;p6">
            <a:extLst>
              <a:ext uri="{FF2B5EF4-FFF2-40B4-BE49-F238E27FC236}">
                <a16:creationId xmlns:a16="http://schemas.microsoft.com/office/drawing/2014/main" id="{A16579CF-3AB8-819E-E488-81D81AA79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8912" y="3390683"/>
            <a:ext cx="5230230" cy="10182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1602175" y="3817304"/>
            <a:ext cx="38121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Issues Confronting Hospitals | American College of Healthcare Executives (ache.org)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64;p6">
            <a:extLst>
              <a:ext uri="{FF2B5EF4-FFF2-40B4-BE49-F238E27FC236}">
                <a16:creationId xmlns:a16="http://schemas.microsoft.com/office/drawing/2014/main" id="{FA1B38D3-B2A5-D95A-4C27-8A600551D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4034" y="5122411"/>
            <a:ext cx="5230230" cy="10182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64;p6">
            <a:extLst>
              <a:ext uri="{FF2B5EF4-FFF2-40B4-BE49-F238E27FC236}">
                <a16:creationId xmlns:a16="http://schemas.microsoft.com/office/drawing/2014/main" id="{B970DE5A-73C0-83A5-3B0F-C263350C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0571" y="1706565"/>
            <a:ext cx="5230230" cy="10182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46;p5">
            <a:extLst>
              <a:ext uri="{FF2B5EF4-FFF2-40B4-BE49-F238E27FC236}">
                <a16:creationId xmlns:a16="http://schemas.microsoft.com/office/drawing/2014/main" id="{26EF814C-65A1-5408-9DA3-85A8DF35BC62}"/>
              </a:ext>
            </a:extLst>
          </p:cNvPr>
          <p:cNvSpPr txBox="1"/>
          <p:nvPr/>
        </p:nvSpPr>
        <p:spPr>
          <a:xfrm>
            <a:off x="1204034" y="1796068"/>
            <a:ext cx="5138271" cy="89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6025" tIns="40625" rIns="40625" bIns="406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Shortages of technicians (e.g. medical technicians, medical laboratory scientists (MLT/MLS).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6;p6">
            <a:extLst>
              <a:ext uri="{FF2B5EF4-FFF2-40B4-BE49-F238E27FC236}">
                <a16:creationId xmlns:a16="http://schemas.microsoft.com/office/drawing/2014/main" id="{98CB4CCB-FC2E-F074-6595-67137D665972}"/>
              </a:ext>
            </a:extLst>
          </p:cNvPr>
          <p:cNvSpPr/>
          <p:nvPr/>
        </p:nvSpPr>
        <p:spPr>
          <a:xfrm>
            <a:off x="194822" y="3304825"/>
            <a:ext cx="1237617" cy="1237617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86%</a:t>
            </a:r>
            <a:endParaRPr sz="2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49;p5">
            <a:extLst>
              <a:ext uri="{FF2B5EF4-FFF2-40B4-BE49-F238E27FC236}">
                <a16:creationId xmlns:a16="http://schemas.microsoft.com/office/drawing/2014/main" id="{8DFAA098-DE7D-3ABD-3D18-90510BCC446F}"/>
              </a:ext>
            </a:extLst>
          </p:cNvPr>
          <p:cNvSpPr txBox="1"/>
          <p:nvPr/>
        </p:nvSpPr>
        <p:spPr>
          <a:xfrm>
            <a:off x="1204034" y="3370465"/>
            <a:ext cx="4622623" cy="68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6025" tIns="40625" rIns="40625" bIns="406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Shortages of registered nurses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66;p6">
            <a:extLst>
              <a:ext uri="{FF2B5EF4-FFF2-40B4-BE49-F238E27FC236}">
                <a16:creationId xmlns:a16="http://schemas.microsoft.com/office/drawing/2014/main" id="{B9F5968E-2707-2901-6773-16EEB7595C75}"/>
              </a:ext>
            </a:extLst>
          </p:cNvPr>
          <p:cNvSpPr/>
          <p:nvPr/>
        </p:nvSpPr>
        <p:spPr>
          <a:xfrm>
            <a:off x="229944" y="5036553"/>
            <a:ext cx="1237617" cy="1237617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79%</a:t>
            </a:r>
            <a:endParaRPr sz="2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52;p5">
            <a:extLst>
              <a:ext uri="{FF2B5EF4-FFF2-40B4-BE49-F238E27FC236}">
                <a16:creationId xmlns:a16="http://schemas.microsoft.com/office/drawing/2014/main" id="{CDF574B0-1566-19AC-DF38-9C6068550E11}"/>
              </a:ext>
            </a:extLst>
          </p:cNvPr>
          <p:cNvSpPr txBox="1"/>
          <p:nvPr/>
        </p:nvSpPr>
        <p:spPr>
          <a:xfrm>
            <a:off x="1282557" y="5240125"/>
            <a:ext cx="5073183" cy="79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6025" tIns="40625" rIns="40625" bIns="406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Burnout amongst non-physician staff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5" descr="Three people in the lab wearing white coats and talk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9262" r="9262"/>
          <a:stretch/>
        </p:blipFill>
        <p:spPr>
          <a:xfrm>
            <a:off x="6900075" y="1598753"/>
            <a:ext cx="3648974" cy="3660494"/>
          </a:xfrm>
          <a:prstGeom prst="rect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3BDD-88DC-7719-22D1-4AAFC442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Today’s Facilitators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13EC9-07D2-72BD-F880-03AA18721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010911"/>
            <a:ext cx="5173301" cy="8738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1500" b="1">
                <a:latin typeface="Arial"/>
                <a:cs typeface="Arial"/>
              </a:rPr>
              <a:t>Sean Tucker, MBA, MLS(ASCP)</a:t>
            </a:r>
            <a:r>
              <a:rPr lang="en-US" sz="1500" b="1" baseline="30000">
                <a:latin typeface="Arial"/>
                <a:cs typeface="Arial"/>
              </a:rPr>
              <a:t>CM</a:t>
            </a:r>
            <a:endParaRPr lang="en-US" sz="1500" b="1" baseline="30000"/>
          </a:p>
          <a:p>
            <a:pPr marL="0" indent="0" algn="ctr">
              <a:buNone/>
            </a:pPr>
            <a:r>
              <a:rPr lang="en-US" sz="1400"/>
              <a:t>Ex. Director of Laboratories at BJC Health Academic Campus</a:t>
            </a:r>
          </a:p>
          <a:p>
            <a:pPr marL="0" indent="0" algn="ctr">
              <a:buNone/>
            </a:pPr>
            <a:r>
              <a:rPr lang="en-US" sz="1400"/>
              <a:t>ASCP Past-Chair of Council of Lab Management and Administration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06731F-926C-8369-95FD-2EC7D1B1C74C}"/>
              </a:ext>
            </a:extLst>
          </p:cNvPr>
          <p:cNvSpPr txBox="1">
            <a:spLocks/>
          </p:cNvSpPr>
          <p:nvPr/>
        </p:nvSpPr>
        <p:spPr>
          <a:xfrm>
            <a:off x="6390640" y="5010911"/>
            <a:ext cx="5398918" cy="8738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696D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696D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696D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696D2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696D2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>
                <a:latin typeface="Arial"/>
                <a:cs typeface="Arial"/>
              </a:rPr>
              <a:t>Dr. Lauren Miller, MD, MJ, CHC, CMQ, MLS(ASCP)</a:t>
            </a:r>
            <a:r>
              <a:rPr lang="en-US" sz="2200" b="1" baseline="30000">
                <a:latin typeface="Arial"/>
                <a:cs typeface="Arial"/>
              </a:rPr>
              <a:t>CM</a:t>
            </a:r>
            <a:endParaRPr lang="en-US" sz="2200" b="1" baseline="3000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/>
              <a:t>House Officer IV – Department of Pathology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21748-B2EF-E4D8-B016-7D442EDD31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84" y="2011680"/>
            <a:ext cx="2834640" cy="2834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1B76E4-661A-26A6-DCA6-0AAC4FB2D7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02962" y="2011680"/>
            <a:ext cx="1892476" cy="283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391886" y="143783"/>
            <a:ext cx="7471954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Financial Challenges (n = 228) </a:t>
            </a:r>
            <a:endParaRPr/>
          </a:p>
        </p:txBody>
      </p:sp>
      <p:pic>
        <p:nvPicPr>
          <p:cNvPr id="161" name="Google Shape;161;p6" descr="image of an iceber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6372" b="16373"/>
          <a:stretch/>
        </p:blipFill>
        <p:spPr>
          <a:xfrm>
            <a:off x="6889880" y="1598753"/>
            <a:ext cx="3648974" cy="3660494"/>
          </a:xfrm>
          <a:prstGeom prst="rect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62" name="Google Shape;162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576681" y="-78222"/>
            <a:ext cx="13155878" cy="7827698"/>
            <a:chOff x="-6576680" y="-1005776"/>
            <a:chExt cx="13155878" cy="7827698"/>
          </a:xfrm>
        </p:grpSpPr>
        <p:sp>
          <p:nvSpPr>
            <p:cNvPr id="163" name="Google Shape;163;p6"/>
            <p:cNvSpPr/>
            <p:nvPr/>
          </p:nvSpPr>
          <p:spPr>
            <a:xfrm>
              <a:off x="-6576680" y="-1005776"/>
              <a:ext cx="7827698" cy="7827698"/>
            </a:xfrm>
            <a:prstGeom prst="blockArc">
              <a:avLst>
                <a:gd name="adj1" fmla="val 18900000"/>
                <a:gd name="adj2" fmla="val 2700000"/>
                <a:gd name="adj3" fmla="val 27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465602" y="306278"/>
              <a:ext cx="6113595" cy="61232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465603" y="306278"/>
              <a:ext cx="4711880" cy="612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602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Increasing cost of staff, supplies, etc. 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82900" y="229737"/>
              <a:ext cx="765404" cy="765404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94%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969280" y="1224647"/>
              <a:ext cx="5609917" cy="61232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969281" y="1224647"/>
              <a:ext cx="4801326" cy="612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602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Managed care and other commercial insurance payments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586578" y="1148107"/>
              <a:ext cx="765404" cy="765404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66%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1199600" y="2143016"/>
              <a:ext cx="5379598" cy="61232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1199600" y="2143016"/>
              <a:ext cx="4212660" cy="612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602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Medicare &amp; Medicaid Reimbursement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6897" y="2066476"/>
              <a:ext cx="765404" cy="765404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61%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199600" y="3060804"/>
              <a:ext cx="5379598" cy="61232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1199600" y="3060804"/>
              <a:ext cx="4212660" cy="612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602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Reducing Operating Cost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16897" y="2984263"/>
              <a:ext cx="765404" cy="765404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58%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969280" y="3979173"/>
              <a:ext cx="5609917" cy="61232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969280" y="3979173"/>
              <a:ext cx="4653045" cy="612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602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Revenue Cycle Management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86578" y="3902633"/>
              <a:ext cx="765404" cy="765404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51%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65602" y="4897543"/>
              <a:ext cx="6113595" cy="61232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465603" y="4897543"/>
              <a:ext cx="5070226" cy="612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602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Inadequate funding for capital improvements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82900" y="4821002"/>
              <a:ext cx="765404" cy="765404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50%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 txBox="1"/>
          <p:nvPr/>
        </p:nvSpPr>
        <p:spPr>
          <a:xfrm>
            <a:off x="8296932" y="5486946"/>
            <a:ext cx="38121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Issues Confronting Hospitals | American College of Healthcare Executives (ache.org)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How Executives Decide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91DF60-6662-C5F6-802E-CEEBBF6ED516}"/>
              </a:ext>
            </a:extLst>
          </p:cNvPr>
          <p:cNvGrpSpPr/>
          <p:nvPr/>
        </p:nvGrpSpPr>
        <p:grpSpPr>
          <a:xfrm>
            <a:off x="2651884" y="2273644"/>
            <a:ext cx="4348871" cy="3673251"/>
            <a:chOff x="7735328" y="1894908"/>
            <a:chExt cx="4348871" cy="3673251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B7B1C46E-DD23-7692-D436-11FA518746A7}"/>
                </a:ext>
              </a:extLst>
            </p:cNvPr>
            <p:cNvGraphicFramePr/>
            <p:nvPr/>
          </p:nvGraphicFramePr>
          <p:xfrm>
            <a:off x="7735328" y="1894908"/>
            <a:ext cx="4151871" cy="36732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CC287DD-A917-CAD9-80A8-E96D634C01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835" y="2613450"/>
              <a:ext cx="1284396" cy="1285103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0CA6DC-317E-4FB6-B4A6-E63C93F5232D}"/>
                </a:ext>
              </a:extLst>
            </p:cNvPr>
            <p:cNvSpPr txBox="1"/>
            <p:nvPr/>
          </p:nvSpPr>
          <p:spPr>
            <a:xfrm>
              <a:off x="11046230" y="2273643"/>
              <a:ext cx="1037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Funding</a:t>
              </a:r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735E042-BB0A-8098-F32F-FCE8AAB2D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908"/>
            <a:ext cx="4151871" cy="37873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000" b="1"/>
              <a:t>Executives fund 3 things: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5F1BDE-EFE6-D9CD-BDAB-A43851448ED4}"/>
              </a:ext>
            </a:extLst>
          </p:cNvPr>
          <p:cNvSpPr txBox="1"/>
          <p:nvPr/>
        </p:nvSpPr>
        <p:spPr>
          <a:xfrm>
            <a:off x="7000755" y="3907957"/>
            <a:ext cx="47805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/>
              <a:t>If it doesn’t hit all 3 → it doesn’t get funded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70541-832E-0D54-E1C0-E9E3BD75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"Making the Lab’s Value Heard in the C-Suite“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EBDE3-4DEA-8148-5EEB-C1611FAA5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noProof="0"/>
              <a:t>Why It Matters:</a:t>
            </a:r>
            <a:endParaRPr lang="en-US" b="1"/>
          </a:p>
          <a:p>
            <a:r>
              <a:rPr lang="en-US"/>
              <a:t>Can influence strategy</a:t>
            </a:r>
          </a:p>
          <a:p>
            <a:r>
              <a:rPr lang="en-US"/>
              <a:t>Drives outcomes</a:t>
            </a:r>
          </a:p>
          <a:p>
            <a:r>
              <a:rPr lang="en-US"/>
              <a:t>Can be a strategic asset</a:t>
            </a:r>
          </a:p>
        </p:txBody>
      </p:sp>
      <p:graphicFrame>
        <p:nvGraphicFramePr>
          <p:cNvPr id="26" name="Content Placeholder 25">
            <a:extLst>
              <a:ext uri="{FF2B5EF4-FFF2-40B4-BE49-F238E27FC236}">
                <a16:creationId xmlns:a16="http://schemas.microsoft.com/office/drawing/2014/main" id="{655E933E-3A66-7E3F-5248-55C3653BDF4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319792" y="1449436"/>
          <a:ext cx="6272940" cy="4908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2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1286-9C1D-302F-1429-EDB4AA94E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129"/>
            <a:ext cx="9458739" cy="1167046"/>
          </a:xfrm>
        </p:spPr>
        <p:txBody>
          <a:bodyPr/>
          <a:lstStyle/>
          <a:p>
            <a:r>
              <a:rPr lang="en-US"/>
              <a:t>FREE Tools for Advocating for the Lab to the C-Suite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BB8968-7A88-3DF5-B77A-D6E1588D0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73358"/>
            <a:ext cx="7766342" cy="3286537"/>
          </a:xfrm>
          <a:prstGeom prst="rect">
            <a:avLst/>
          </a:prstGeo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AEC0F9D-2ABA-3F6B-DCFA-62A556A4BCD2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/>
          <a:srcRect t="2" r="4060" b="2"/>
          <a:stretch>
            <a:fillRect/>
          </a:stretch>
        </p:blipFill>
        <p:spPr>
          <a:xfrm>
            <a:off x="7692645" y="2375210"/>
            <a:ext cx="2376906" cy="2376444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1084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title"/>
          </p:nvPr>
        </p:nvSpPr>
        <p:spPr/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chemeClr val="lt1"/>
              </a:buClr>
              <a:buSzPts val="3200"/>
            </a:pPr>
            <a:r>
              <a:rPr lang="en-US" b="1" i="1" kern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*Most Popular*</a:t>
            </a:r>
            <a:br>
              <a:rPr lang="en-US" b="1" i="1" kern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b="1" i="0" kern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Tools and Resources by Pillar</a:t>
            </a:r>
          </a:p>
        </p:txBody>
      </p:sp>
      <p:grpSp>
        <p:nvGrpSpPr>
          <p:cNvPr id="164" name="Google Shape;164;p11"/>
          <p:cNvGrpSpPr/>
          <p:nvPr/>
        </p:nvGrpSpPr>
        <p:grpSpPr>
          <a:xfrm>
            <a:off x="159026" y="1623508"/>
            <a:ext cx="12032974" cy="4656976"/>
            <a:chOff x="0" y="839085"/>
            <a:chExt cx="12638860" cy="3778953"/>
          </a:xfrm>
        </p:grpSpPr>
        <p:sp>
          <p:nvSpPr>
            <p:cNvPr id="165" name="Google Shape;165;p11"/>
            <p:cNvSpPr/>
            <p:nvPr/>
          </p:nvSpPr>
          <p:spPr>
            <a:xfrm>
              <a:off x="0" y="839085"/>
              <a:ext cx="12638860" cy="2004928"/>
            </a:xfrm>
            <a:prstGeom prst="rightArrow">
              <a:avLst>
                <a:gd name="adj1" fmla="val 50000"/>
                <a:gd name="adj2" fmla="val 44643"/>
              </a:avLst>
            </a:prstGeom>
            <a:solidFill>
              <a:srgbClr val="16244C"/>
            </a:solidFill>
            <a:ln>
              <a:noFill/>
            </a:ln>
            <a:effectLst>
              <a:outerShdw blurRad="149987" dist="250190" dir="8460000" algn="ctr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9337398" y="2556828"/>
              <a:ext cx="1632495" cy="2061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67" name="Google Shape;167;p11"/>
            <p:cNvSpPr txBox="1"/>
            <p:nvPr/>
          </p:nvSpPr>
          <p:spPr>
            <a:xfrm>
              <a:off x="9337397" y="2556828"/>
              <a:ext cx="2234305" cy="2061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38875" lvl="1" indent="-138875" defTabSz="740664">
                <a:lnSpc>
                  <a:spcPct val="90000"/>
                </a:lnSpc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kern="1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Harnessing Growth Tactics to Champion your Laboratory’s Goals (Guide)</a:t>
              </a:r>
              <a:br>
                <a:rPr lang="en-US" sz="1600" kern="1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</a:br>
              <a:endParaRPr sz="1600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8875" lvl="1" indent="-138875" defTabSz="740664">
                <a:lnSpc>
                  <a:spcPct val="90000"/>
                </a:lnSpc>
                <a:spcBef>
                  <a:spcPts val="194"/>
                </a:spcBef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kern="1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Leveraging Service to Advocate for the Lab (Guide)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9477115" y="1454117"/>
              <a:ext cx="1353061" cy="1002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69" name="Google Shape;169;p11"/>
            <p:cNvSpPr txBox="1"/>
            <p:nvPr/>
          </p:nvSpPr>
          <p:spPr>
            <a:xfrm>
              <a:off x="9477115" y="1454117"/>
              <a:ext cx="1492778" cy="1002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03200" rIns="0" bIns="203200" anchor="ctr" anchorCtr="0">
              <a:noAutofit/>
            </a:bodyPr>
            <a:lstStyle/>
            <a:p>
              <a:pPr marL="228600" indent="-228600" algn="ctr" defTabSz="740664">
                <a:lnSpc>
                  <a:spcPct val="90000"/>
                </a:lnSpc>
                <a:spcAft>
                  <a:spcPts val="600"/>
                </a:spcAft>
                <a:buClr>
                  <a:schemeClr val="lt1"/>
                </a:buClr>
                <a:buSzPts val="2000"/>
              </a:pPr>
              <a:r>
                <a:rPr lang="en-US" sz="2000" b="1" kern="12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5. Service and Growth</a:t>
              </a:r>
              <a:endParaRPr sz="28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7713724" y="2556828"/>
              <a:ext cx="1353061" cy="2061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71" name="Google Shape;171;p11"/>
            <p:cNvSpPr txBox="1"/>
            <p:nvPr/>
          </p:nvSpPr>
          <p:spPr>
            <a:xfrm>
              <a:off x="7713724" y="2556828"/>
              <a:ext cx="1353061" cy="2061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38875" lvl="1" indent="-138875" defTabSz="740664">
                <a:lnSpc>
                  <a:spcPct val="90000"/>
                </a:lnSpc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kern="1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Using Lab Finance to Advocate for Equipment and Staff (Guide)</a:t>
              </a:r>
              <a:br>
                <a:rPr lang="en-US" sz="1600" kern="1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</a:br>
              <a:endParaRPr sz="1600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8875" lvl="1" indent="-138875" defTabSz="740664">
                <a:lnSpc>
                  <a:spcPct val="90000"/>
                </a:lnSpc>
                <a:spcBef>
                  <a:spcPts val="194"/>
                </a:spcBef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kern="1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Mini ROI Tool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7713724" y="1454117"/>
              <a:ext cx="1353061" cy="1002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73" name="Google Shape;173;p11"/>
            <p:cNvSpPr txBox="1"/>
            <p:nvPr/>
          </p:nvSpPr>
          <p:spPr>
            <a:xfrm>
              <a:off x="7713724" y="1454117"/>
              <a:ext cx="1353061" cy="1002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03200" rIns="0" bIns="203200" anchor="ctr" anchorCtr="0">
              <a:noAutofit/>
            </a:bodyPr>
            <a:lstStyle/>
            <a:p>
              <a:pPr marL="228600" indent="-228600" algn="ctr" defTabSz="740664">
                <a:lnSpc>
                  <a:spcPct val="90000"/>
                </a:lnSpc>
                <a:spcAft>
                  <a:spcPts val="600"/>
                </a:spcAft>
                <a:buClr>
                  <a:schemeClr val="lt1"/>
                </a:buClr>
                <a:buSzPts val="2000"/>
              </a:pPr>
              <a:r>
                <a:rPr lang="en-US" sz="2000" b="1" kern="12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4. Lab Finance</a:t>
              </a:r>
              <a:endParaRPr sz="28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5703061" y="2556828"/>
              <a:ext cx="1740050" cy="2061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75" name="Google Shape;175;p11"/>
            <p:cNvSpPr txBox="1"/>
            <p:nvPr/>
          </p:nvSpPr>
          <p:spPr>
            <a:xfrm>
              <a:off x="5703061" y="2556828"/>
              <a:ext cx="1740050" cy="2061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38875" lvl="1" indent="-138875" defTabSz="740664">
                <a:lnSpc>
                  <a:spcPct val="90000"/>
                </a:lnSpc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kern="1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Using Quality Metrics to Justify Staffing (Guide)</a:t>
              </a:r>
              <a:br>
                <a:rPr lang="en-US" sz="1600" kern="1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</a:br>
              <a:endParaRPr sz="1600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8875" lvl="1" indent="-138875" defTabSz="740664">
                <a:lnSpc>
                  <a:spcPct val="90000"/>
                </a:lnSpc>
                <a:spcBef>
                  <a:spcPts val="194"/>
                </a:spcBef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kern="1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Quarterly Quality Report Template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5896556" y="1454117"/>
              <a:ext cx="1353061" cy="1002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77" name="Google Shape;177;p11"/>
            <p:cNvSpPr txBox="1"/>
            <p:nvPr/>
          </p:nvSpPr>
          <p:spPr>
            <a:xfrm>
              <a:off x="5896556" y="1454117"/>
              <a:ext cx="1353060" cy="830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03200" rIns="0" bIns="203200" anchor="ctr" anchorCtr="0">
              <a:noAutofit/>
            </a:bodyPr>
            <a:lstStyle/>
            <a:p>
              <a:pPr algn="ctr" defTabSz="740664">
                <a:lnSpc>
                  <a:spcPct val="90000"/>
                </a:lnSpc>
                <a:spcAft>
                  <a:spcPts val="600"/>
                </a:spcAft>
                <a:buClr>
                  <a:schemeClr val="lt1"/>
                </a:buClr>
                <a:buSzPts val="2000"/>
              </a:pPr>
              <a:r>
                <a:rPr lang="en-US" sz="2000" b="1" kern="12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3. Quality</a:t>
              </a:r>
              <a:endParaRPr sz="28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4079387" y="2556828"/>
              <a:ext cx="1353061" cy="2061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79" name="Google Shape;179;p11"/>
            <p:cNvSpPr txBox="1"/>
            <p:nvPr/>
          </p:nvSpPr>
          <p:spPr>
            <a:xfrm>
              <a:off x="4079387" y="2556828"/>
              <a:ext cx="1353061" cy="2061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38875" lvl="1" indent="-138875" defTabSz="740664">
                <a:lnSpc>
                  <a:spcPct val="90000"/>
                </a:lnSpc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kern="1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Leader Rounding on Staff Log</a:t>
              </a:r>
              <a:br>
                <a:rPr lang="en-US" sz="1600" kern="1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</a:br>
              <a:endParaRPr sz="1600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8875" lvl="1" indent="-138875" defTabSz="740664">
                <a:lnSpc>
                  <a:spcPct val="90000"/>
                </a:lnSpc>
                <a:spcBef>
                  <a:spcPts val="194"/>
                </a:spcBef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kern="1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Leadership Potential Development Tool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4079387" y="1454117"/>
              <a:ext cx="1353061" cy="1002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81" name="Google Shape;181;p11"/>
            <p:cNvSpPr txBox="1"/>
            <p:nvPr/>
          </p:nvSpPr>
          <p:spPr>
            <a:xfrm>
              <a:off x="4079387" y="1454117"/>
              <a:ext cx="1353061" cy="1002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03200" rIns="0" bIns="203200" anchor="ctr" anchorCtr="0">
              <a:noAutofit/>
            </a:bodyPr>
            <a:lstStyle/>
            <a:p>
              <a:pPr marL="228600" indent="-228600" algn="ctr" defTabSz="740664">
                <a:lnSpc>
                  <a:spcPct val="90000"/>
                </a:lnSpc>
                <a:spcAft>
                  <a:spcPts val="600"/>
                </a:spcAft>
                <a:buClr>
                  <a:schemeClr val="lt1"/>
                </a:buClr>
                <a:buSzPts val="2000"/>
              </a:pPr>
              <a:r>
                <a:rPr lang="en-US" sz="2000" b="1" kern="12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2. People &amp; Culture</a:t>
              </a:r>
              <a:endParaRPr sz="28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345764" y="2556828"/>
              <a:ext cx="1353061" cy="2061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83" name="Google Shape;183;p11"/>
            <p:cNvSpPr txBox="1"/>
            <p:nvPr/>
          </p:nvSpPr>
          <p:spPr>
            <a:xfrm>
              <a:off x="2345764" y="2556828"/>
              <a:ext cx="1353061" cy="2061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38875" lvl="1" indent="-138875" defTabSz="740664">
                <a:lnSpc>
                  <a:spcPct val="90000"/>
                </a:lnSpc>
                <a:spcAft>
                  <a:spcPts val="60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kern="1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Sample Lab Newsletter</a:t>
              </a:r>
            </a:p>
            <a:p>
              <a:pPr marL="138875" lvl="1" indent="-138875" defTabSz="740664">
                <a:lnSpc>
                  <a:spcPct val="90000"/>
                </a:lnSpc>
                <a:spcAft>
                  <a:spcPts val="60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Lab Newsletter Template 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235814" y="1454117"/>
              <a:ext cx="1572961" cy="1002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85" name="Google Shape;185;p11"/>
            <p:cNvSpPr txBox="1"/>
            <p:nvPr/>
          </p:nvSpPr>
          <p:spPr>
            <a:xfrm>
              <a:off x="2235813" y="1454117"/>
              <a:ext cx="1703855" cy="1002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03200" rIns="0" bIns="203200" anchor="ctr" anchorCtr="0">
              <a:noAutofit/>
            </a:bodyPr>
            <a:lstStyle/>
            <a:p>
              <a:pPr marL="238125" indent="-238125" algn="ctr" defTabSz="740664">
                <a:lnSpc>
                  <a:spcPct val="90000"/>
                </a:lnSpc>
                <a:spcAft>
                  <a:spcPts val="600"/>
                </a:spcAft>
                <a:buClr>
                  <a:schemeClr val="lt1"/>
                </a:buClr>
                <a:buSzPts val="2000"/>
              </a:pPr>
              <a:r>
                <a:rPr lang="en-US" sz="2000" b="1" kern="12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1. Promoting Lab Visibility</a:t>
              </a:r>
              <a:endParaRPr sz="28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612140" y="2556828"/>
              <a:ext cx="1353061" cy="2061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87" name="Google Shape;187;p11"/>
            <p:cNvSpPr txBox="1"/>
            <p:nvPr/>
          </p:nvSpPr>
          <p:spPr>
            <a:xfrm>
              <a:off x="612140" y="2556828"/>
              <a:ext cx="1353061" cy="2061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38875" lvl="1" indent="-138875" defTabSz="740664">
                <a:lnSpc>
                  <a:spcPct val="90000"/>
                </a:lnSpc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kern="1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Introduction PowerPoint</a:t>
              </a:r>
              <a:br>
                <a:rPr lang="en-US" sz="1600" kern="1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</a:br>
              <a:endParaRPr sz="1600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8875" lvl="1" indent="-138875" defTabSz="740664">
                <a:lnSpc>
                  <a:spcPct val="90000"/>
                </a:lnSpc>
                <a:spcBef>
                  <a:spcPts val="194"/>
                </a:spcBef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kern="12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Example of Strategic Plan Presentation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612140" y="1454117"/>
              <a:ext cx="1353061" cy="1002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89" name="Google Shape;189;p11"/>
            <p:cNvSpPr txBox="1"/>
            <p:nvPr/>
          </p:nvSpPr>
          <p:spPr>
            <a:xfrm>
              <a:off x="392240" y="1454117"/>
              <a:ext cx="1572960" cy="1002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03200" rIns="0" bIns="203200" anchor="ctr" anchorCtr="0">
              <a:noAutofit/>
            </a:bodyPr>
            <a:lstStyle/>
            <a:p>
              <a:pPr algn="ctr" defTabSz="740664">
                <a:lnSpc>
                  <a:spcPct val="90000"/>
                </a:lnSpc>
                <a:spcAft>
                  <a:spcPts val="600"/>
                </a:spcAft>
                <a:buClr>
                  <a:schemeClr val="lt1"/>
                </a:buClr>
                <a:buSzPts val="2000"/>
              </a:pPr>
              <a:r>
                <a:rPr lang="en-US" sz="2000" b="1" kern="12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Introduction to the Toolbox</a:t>
              </a:r>
              <a:endParaRPr sz="28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EA357-ECB4-DD3A-29C4-8E3C64C4D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BE7C-60C2-A74E-9EAD-F84C5060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96" y="203129"/>
            <a:ext cx="6923417" cy="1167046"/>
          </a:xfrm>
        </p:spPr>
        <p:txBody>
          <a:bodyPr anchor="ctr">
            <a:normAutofit/>
          </a:bodyPr>
          <a:lstStyle/>
          <a:p>
            <a:r>
              <a:rPr lang="en-US"/>
              <a:t>The Critical Mindset Shift</a:t>
            </a:r>
          </a:p>
        </p:txBody>
      </p:sp>
      <p:pic>
        <p:nvPicPr>
          <p:cNvPr id="5" name="Content Placeholder 4" descr="Close-up of a businessman and businesswomen analyzing charts in the office">
            <a:extLst>
              <a:ext uri="{FF2B5EF4-FFF2-40B4-BE49-F238E27FC236}">
                <a16:creationId xmlns:a16="http://schemas.microsoft.com/office/drawing/2014/main" id="{FC5429AE-D6C9-EEA1-4579-B32B4A84D4B3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32273" r="32273"/>
          <a:stretch/>
        </p:blipFill>
        <p:spPr/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A544F99-EAA2-E968-FB27-1D25761DEE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1278" y="2218267"/>
          <a:ext cx="5960456" cy="31326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80228">
                  <a:extLst>
                    <a:ext uri="{9D8B030D-6E8A-4147-A177-3AD203B41FA5}">
                      <a16:colId xmlns:a16="http://schemas.microsoft.com/office/drawing/2014/main" val="2727498719"/>
                    </a:ext>
                  </a:extLst>
                </a:gridCol>
                <a:gridCol w="2980228">
                  <a:extLst>
                    <a:ext uri="{9D8B030D-6E8A-4147-A177-3AD203B41FA5}">
                      <a16:colId xmlns:a16="http://schemas.microsoft.com/office/drawing/2014/main" val="1474624313"/>
                    </a:ext>
                  </a:extLst>
                </a:gridCol>
              </a:tblGrid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Old 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New Approach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4272800"/>
                  </a:ext>
                </a:extLst>
              </a:tr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Asking for Approval of Initiatives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Presenting Initiatives as Solutions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0789521"/>
                  </a:ext>
                </a:extLst>
              </a:tr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Talking Lab Metrics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Talking System Impact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4901370"/>
                  </a:ext>
                </a:extLst>
              </a:tr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Focusing  on Lab Operations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Focusing on Growth &amp; ROI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5291678"/>
                  </a:ext>
                </a:extLst>
              </a:tr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Addressing Issues When Asked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Proactively Identifying Opportunities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283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36694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E45E-1452-625C-B6E1-98DED5EC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4" y="273190"/>
            <a:ext cx="7815531" cy="1325563"/>
          </a:xfrm>
        </p:spPr>
        <p:txBody>
          <a:bodyPr anchor="t">
            <a:normAutofit/>
          </a:bodyPr>
          <a:lstStyle/>
          <a:p>
            <a:r>
              <a:rPr lang="en-US" sz="2800"/>
              <a:t>Think Like a Business: Identify Opportunity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1A3F6C0-9A3C-34E9-AE59-B3A4AF8A62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983411"/>
          <a:ext cx="6900075" cy="5210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 descr="Women and man planning in workplace">
            <a:extLst>
              <a:ext uri="{FF2B5EF4-FFF2-40B4-BE49-F238E27FC236}">
                <a16:creationId xmlns:a16="http://schemas.microsoft.com/office/drawing/2014/main" id="{2675D75A-8571-441D-8194-2A378B7493B5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6" r="9524"/>
          <a:stretch>
            <a:fillRect/>
          </a:stretch>
        </p:blipFill>
        <p:spPr>
          <a:xfrm>
            <a:off x="6900075" y="1598753"/>
            <a:ext cx="3648974" cy="3660494"/>
          </a:xfr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C46529-9C29-9C20-76CF-6518A87DCED7}"/>
              </a:ext>
            </a:extLst>
          </p:cNvPr>
          <p:cNvCxnSpPr>
            <a:cxnSpLocks/>
          </p:cNvCxnSpPr>
          <p:nvPr/>
        </p:nvCxnSpPr>
        <p:spPr>
          <a:xfrm>
            <a:off x="448575" y="1380227"/>
            <a:ext cx="714267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99311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4DAE-B6D2-D8D1-149F-1872ADA9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Strategic Response: Reference Lab and On-Demand Testing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08C03DC-DC0A-2AEB-3D6F-FAB05459D9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b="19515"/>
          <a:stretch>
            <a:fillRect/>
          </a:stretch>
        </p:blipFill>
        <p:spPr>
          <a:xfrm>
            <a:off x="838200" y="1825625"/>
            <a:ext cx="5181600" cy="3868039"/>
          </a:xfrm>
          <a:prstGeom prst="rect">
            <a:avLst/>
          </a:prstGeom>
          <a:noFill/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10434A3-5CBB-935B-163A-F906E2CF1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67155"/>
            <a:ext cx="4386532" cy="3226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/>
              <a:t>Retention + Expansion = Growth Engine</a:t>
            </a:r>
          </a:p>
          <a:p>
            <a:pPr marL="0" indent="0" algn="ctr">
              <a:buNone/>
            </a:pPr>
            <a:endParaRPr lang="en-US" b="1"/>
          </a:p>
          <a:p>
            <a:r>
              <a:rPr lang="en-US"/>
              <a:t>Reference Lab = Retention</a:t>
            </a:r>
          </a:p>
          <a:p>
            <a:r>
              <a:rPr lang="en-US"/>
              <a:t>On-Demand = Expansion</a:t>
            </a:r>
          </a:p>
        </p:txBody>
      </p:sp>
    </p:spTree>
    <p:extLst>
      <p:ext uri="{BB962C8B-B14F-4D97-AF65-F5344CB8AC3E}">
        <p14:creationId xmlns:p14="http://schemas.microsoft.com/office/powerpoint/2010/main" val="140520030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2" descr="text on how to expand lab outreach "/>
          <p:cNvGrpSpPr/>
          <p:nvPr/>
        </p:nvGrpSpPr>
        <p:grpSpPr>
          <a:xfrm>
            <a:off x="375903" y="1714457"/>
            <a:ext cx="11618869" cy="4951362"/>
            <a:chOff x="113144" y="0"/>
            <a:chExt cx="11618869" cy="4951362"/>
          </a:xfrm>
        </p:grpSpPr>
        <p:sp>
          <p:nvSpPr>
            <p:cNvPr id="274" name="Google Shape;274;p12"/>
            <p:cNvSpPr/>
            <p:nvPr/>
          </p:nvSpPr>
          <p:spPr>
            <a:xfrm>
              <a:off x="113144" y="0"/>
              <a:ext cx="2852432" cy="285248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2"/>
            <p:cNvSpPr txBox="1"/>
            <p:nvPr/>
          </p:nvSpPr>
          <p:spPr>
            <a:xfrm>
              <a:off x="360088" y="476994"/>
              <a:ext cx="2358544" cy="201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Laboratory services to all physician practices owned by the hospital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1573636" y="2098882"/>
              <a:ext cx="2852432" cy="285248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2"/>
            <p:cNvSpPr txBox="1"/>
            <p:nvPr/>
          </p:nvSpPr>
          <p:spPr>
            <a:xfrm>
              <a:off x="1756220" y="2665546"/>
              <a:ext cx="2515248" cy="201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Laboratory services for independent physicians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3035290" y="0"/>
              <a:ext cx="2852432" cy="285248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2"/>
            <p:cNvSpPr txBox="1"/>
            <p:nvPr/>
          </p:nvSpPr>
          <p:spPr>
            <a:xfrm>
              <a:off x="3180583" y="450884"/>
              <a:ext cx="2561846" cy="201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Partner with local businesses to provide screening tests/pre-employment screening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4495781" y="2098882"/>
              <a:ext cx="2852432" cy="285248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2"/>
            <p:cNvSpPr txBox="1"/>
            <p:nvPr/>
          </p:nvSpPr>
          <p:spPr>
            <a:xfrm>
              <a:off x="4692058" y="2510463"/>
              <a:ext cx="2434703" cy="201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Partner with home health, hospice, rehabilitation clinics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5957435" y="0"/>
              <a:ext cx="2852432" cy="285248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2"/>
            <p:cNvSpPr txBox="1"/>
            <p:nvPr/>
          </p:nvSpPr>
          <p:spPr>
            <a:xfrm>
              <a:off x="6177724" y="493455"/>
              <a:ext cx="2340977" cy="201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Reference work for surrounding rural/local laboratories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7417927" y="2098882"/>
              <a:ext cx="2852432" cy="285248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2"/>
            <p:cNvSpPr txBox="1"/>
            <p:nvPr/>
          </p:nvSpPr>
          <p:spPr>
            <a:xfrm>
              <a:off x="7637042" y="2665546"/>
              <a:ext cx="2434703" cy="201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Reference testing from surrounding businesses outside the hospital (e.g. vet, zoo, factories)</a:t>
              </a: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879581" y="0"/>
              <a:ext cx="2852432" cy="285248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2"/>
            <p:cNvSpPr txBox="1"/>
            <p:nvPr/>
          </p:nvSpPr>
          <p:spPr>
            <a:xfrm>
              <a:off x="9212059" y="493455"/>
              <a:ext cx="2256028" cy="201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Laboratory Services can aide in hospital corporate health division programs and executive health checks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12"/>
          <p:cNvSpPr txBox="1">
            <a:spLocks noGrp="1"/>
          </p:cNvSpPr>
          <p:nvPr>
            <p:ph type="title"/>
          </p:nvPr>
        </p:nvSpPr>
        <p:spPr>
          <a:xfrm>
            <a:off x="703279" y="201083"/>
            <a:ext cx="10957580" cy="118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3600"/>
              <a:t>Strategies to expand laboratory outreach services  </a:t>
            </a:r>
            <a:br>
              <a:rPr lang="en-US" sz="4000"/>
            </a:br>
            <a:r>
              <a:rPr lang="en-US" sz="4000" i="1"/>
              <a:t>Grow in Your Own Community </a:t>
            </a:r>
            <a:endParaRPr sz="40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13" descr="text and ways to identify how you start "/>
          <p:cNvGrpSpPr/>
          <p:nvPr/>
        </p:nvGrpSpPr>
        <p:grpSpPr>
          <a:xfrm>
            <a:off x="398323" y="0"/>
            <a:ext cx="11665212" cy="6057104"/>
            <a:chOff x="2339" y="0"/>
            <a:chExt cx="11665212" cy="6057104"/>
          </a:xfrm>
        </p:grpSpPr>
        <p:sp>
          <p:nvSpPr>
            <p:cNvPr id="294" name="Google Shape;294;p13"/>
            <p:cNvSpPr/>
            <p:nvPr/>
          </p:nvSpPr>
          <p:spPr>
            <a:xfrm>
              <a:off x="875241" y="0"/>
              <a:ext cx="9919408" cy="6057104"/>
            </a:xfrm>
            <a:prstGeom prst="rightArrow">
              <a:avLst>
                <a:gd name="adj1" fmla="val 50000"/>
                <a:gd name="adj2" fmla="val 5000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2339" y="1817131"/>
              <a:ext cx="1977164" cy="24228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3"/>
            <p:cNvSpPr txBox="1"/>
            <p:nvPr/>
          </p:nvSpPr>
          <p:spPr>
            <a:xfrm>
              <a:off x="98856" y="1913648"/>
              <a:ext cx="1784130" cy="2229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Analyze your business &amp; perform a market analysis</a:t>
              </a:r>
              <a:endParaRPr/>
            </a:p>
            <a:p>
              <a:pPr marL="285750" marR="0" lvl="0" indent="-28575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Map your service area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2286637" y="1817131"/>
              <a:ext cx="1977164" cy="24228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3"/>
            <p:cNvSpPr txBox="1"/>
            <p:nvPr/>
          </p:nvSpPr>
          <p:spPr>
            <a:xfrm>
              <a:off x="2383154" y="1913648"/>
              <a:ext cx="1784130" cy="2229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Identify your top clients and prevent any leakage to competitors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570934" y="1817131"/>
              <a:ext cx="1977164" cy="24228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 txBox="1"/>
            <p:nvPr/>
          </p:nvSpPr>
          <p:spPr>
            <a:xfrm>
              <a:off x="4667451" y="1913648"/>
              <a:ext cx="1784130" cy="2229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Develop a marketing plan</a:t>
              </a:r>
              <a:endParaRPr/>
            </a:p>
            <a:p>
              <a:pPr marL="285750" marR="0" lvl="0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Direct outreach: sales &amp; marketing</a:t>
              </a:r>
              <a:endParaRPr/>
            </a:p>
            <a:p>
              <a:pPr marL="285750" marR="0" lvl="0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Social Media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6855231" y="1817131"/>
              <a:ext cx="1977164" cy="24228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 txBox="1"/>
            <p:nvPr/>
          </p:nvSpPr>
          <p:spPr>
            <a:xfrm>
              <a:off x="6951748" y="1913648"/>
              <a:ext cx="1784130" cy="2229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R="0" lvl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Outside outreach established </a:t>
              </a:r>
              <a:endParaRPr lang="en-US" sz="1800" b="1">
                <a:solidFill>
                  <a:schemeClr val="lt1"/>
                </a:solidFill>
              </a:endParaRPr>
            </a:p>
            <a:p>
              <a:pPr marL="285750" marR="0" lvl="0" indent="-28575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Service Level Agreements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*</a:t>
              </a:r>
              <a:r>
                <a:rPr lang="en-US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Not below Medicare rate/reimbursement**</a:t>
              </a: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9139529" y="742116"/>
              <a:ext cx="2528022" cy="4572871"/>
            </a:xfrm>
            <a:prstGeom prst="roundRect">
              <a:avLst>
                <a:gd name="adj" fmla="val 16667"/>
              </a:avLst>
            </a:prstGeom>
            <a:solidFill>
              <a:srgbClr val="2F549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 txBox="1"/>
            <p:nvPr/>
          </p:nvSpPr>
          <p:spPr>
            <a:xfrm>
              <a:off x="9139528" y="865524"/>
              <a:ext cx="2404615" cy="4326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Sell your vision to the C-suite!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 specific - Impact to institution and ROI*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Leverage with data (e.g., number of draws at outpatient site; average number of tests)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Project based on Medicare Part B paying 80% cost for most outpatient care &amp; services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Take expected 50% to be paid to laboratory subtract cost of testing </a:t>
              </a:r>
              <a:endParaRPr/>
            </a:p>
            <a:p>
              <a:pPr marL="0" marR="0" lvl="1" indent="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= Net Projected ROI!</a:t>
              </a:r>
              <a:endParaRPr/>
            </a:p>
            <a:p>
              <a:pPr marL="0" marR="0" lvl="1" indent="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13"/>
          <p:cNvSpPr txBox="1">
            <a:spLocks noGrp="1"/>
          </p:cNvSpPr>
          <p:nvPr>
            <p:ph type="title"/>
          </p:nvPr>
        </p:nvSpPr>
        <p:spPr>
          <a:xfrm>
            <a:off x="163141" y="168165"/>
            <a:ext cx="6934890" cy="127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200"/>
              <a:t>How do </a:t>
            </a:r>
            <a:r>
              <a:rPr lang="en-US" sz="3200">
                <a:solidFill>
                  <a:srgbClr val="2F5496"/>
                </a:solidFill>
              </a:rPr>
              <a:t>you start ? </a:t>
            </a:r>
            <a:endParaRPr sz="3200">
              <a:solidFill>
                <a:srgbClr val="2F5496"/>
              </a:solidFill>
            </a:endParaRPr>
          </a:p>
        </p:txBody>
      </p:sp>
      <p:pic>
        <p:nvPicPr>
          <p:cNvPr id="306" name="Google Shape;306;p13" descr="image of chemistry lab supplies that have plans growing out of them "/>
          <p:cNvPicPr preferRelativeResize="0"/>
          <p:nvPr/>
        </p:nvPicPr>
        <p:blipFill rotWithShape="1">
          <a:blip r:embed="rId3">
            <a:alphaModFix/>
          </a:blip>
          <a:srcRect l="16980" r="16979"/>
          <a:stretch/>
        </p:blipFill>
        <p:spPr>
          <a:xfrm>
            <a:off x="860595" y="4750961"/>
            <a:ext cx="2276305" cy="1938874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307" name="Google Shape;307;p13"/>
          <p:cNvSpPr txBox="1"/>
          <p:nvPr/>
        </p:nvSpPr>
        <p:spPr>
          <a:xfrm>
            <a:off x="3418334" y="5176158"/>
            <a:ext cx="4203701" cy="85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CC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6408F"/>
                </a:solidFill>
                <a:latin typeface="Arial"/>
                <a:ea typeface="Arial"/>
                <a:cs typeface="Arial"/>
                <a:sym typeface="Arial"/>
              </a:rPr>
              <a:t>Laboratory growth is essential to demonstrate value and contribute to the health system’s sustainability!</a:t>
            </a:r>
            <a:endParaRPr sz="2000" b="1" i="0" u="none" strike="noStrike" cap="none">
              <a:solidFill>
                <a:srgbClr val="2640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3"/>
          <p:cNvSpPr txBox="1"/>
          <p:nvPr/>
        </p:nvSpPr>
        <p:spPr>
          <a:xfrm>
            <a:off x="5924744" y="6532136"/>
            <a:ext cx="6060427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15, 16, 17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5D2C32-C9E5-6944-92F5-3FE4131A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 of 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C3C1D-173D-474D-A66D-E94C8F19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35" y="1679347"/>
            <a:ext cx="10971228" cy="447229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>
                <a:latin typeface="Arial"/>
                <a:cs typeface="Arial"/>
              </a:rPr>
              <a:t>Introduction of </a:t>
            </a:r>
            <a:r>
              <a:rPr lang="en-US" i="1">
                <a:latin typeface="Arial"/>
                <a:cs typeface="Arial"/>
              </a:rPr>
              <a:t>Building Bridges</a:t>
            </a:r>
            <a:r>
              <a:rPr lang="en-US">
                <a:latin typeface="Arial"/>
                <a:cs typeface="Arial"/>
              </a:rPr>
              <a:t> Webinar</a:t>
            </a:r>
            <a:endParaRPr lang="en-US"/>
          </a:p>
          <a:p>
            <a:pPr marL="457200" lvl="1" indent="0">
              <a:buNone/>
            </a:pPr>
            <a:r>
              <a:rPr lang="en-US" b="1" i="1">
                <a:latin typeface="Arial"/>
                <a:cs typeface="Arial"/>
              </a:rPr>
              <a:t>"</a:t>
            </a:r>
            <a:r>
              <a:rPr lang="en-US" sz="2100" b="1" i="1">
                <a:latin typeface="Arial"/>
                <a:cs typeface="Arial"/>
              </a:rPr>
              <a:t>Making the Lab’s Value Heard in the C-Suite"</a:t>
            </a:r>
          </a:p>
          <a:p>
            <a:pPr marL="457200" indent="-457200">
              <a:buAutoNum type="arabicPeriod"/>
            </a:pPr>
            <a:r>
              <a:rPr lang="en-US">
                <a:latin typeface="Arial"/>
                <a:cs typeface="Arial"/>
              </a:rPr>
              <a:t>Best Practices 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from today's speakers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100" b="1">
                <a:solidFill>
                  <a:srgbClr val="0D0D0D"/>
                </a:solidFill>
                <a:latin typeface="Arial"/>
                <a:ea typeface="Calibri"/>
                <a:cs typeface="Arial"/>
              </a:rPr>
              <a:t>John Baci, MBA, C-PM</a:t>
            </a:r>
            <a:endParaRPr lang="en-US">
              <a:solidFill>
                <a:srgbClr val="000000"/>
              </a:solidFill>
              <a:highlight>
                <a:srgbClr val="C6C6C6"/>
              </a:highlight>
              <a:latin typeface="Calibri"/>
              <a:ea typeface="Calibri"/>
              <a:cs typeface="Calibri"/>
            </a:endParaRP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D0D0D"/>
                </a:solidFill>
                <a:latin typeface="Arial"/>
                <a:ea typeface="Calibri"/>
                <a:cs typeface="Arial"/>
              </a:rPr>
              <a:t>Senior</a:t>
            </a:r>
            <a:r>
              <a:rPr lang="en-US">
                <a:latin typeface="Arial"/>
                <a:ea typeface="Calibri"/>
                <a:cs typeface="Arial"/>
              </a:rPr>
              <a:t> Director, Pathology Foundation Financial Operations &amp; Strategic Planning | Boston Children’s Hospital                                  Chief Operating Officer | Children’s Hospital Pathology Foundation, Inc.</a:t>
            </a: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00000"/>
              </a:solidFill>
              <a:highlight>
                <a:srgbClr val="C6C6C6"/>
              </a:highlight>
              <a:latin typeface="Calibri"/>
              <a:ea typeface="Calibri"/>
              <a:cs typeface="Calibri"/>
            </a:endParaRP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100" b="1">
                <a:solidFill>
                  <a:srgbClr val="0D0D0D"/>
                </a:solidFill>
                <a:latin typeface="Arial"/>
                <a:ea typeface="Calibri"/>
                <a:cs typeface="Arial"/>
              </a:rPr>
              <a:t>Aaron Odegard, MS, MLS(ASCP)</a:t>
            </a:r>
            <a:r>
              <a:rPr lang="en-US" sz="2100" b="1" baseline="30000">
                <a:solidFill>
                  <a:srgbClr val="0D0D0D"/>
                </a:solidFill>
                <a:latin typeface="Arial"/>
                <a:ea typeface="Calibri"/>
                <a:cs typeface="Arial"/>
              </a:rPr>
              <a:t>CM</a:t>
            </a:r>
            <a:r>
              <a:rPr lang="en-US" sz="2100" b="1">
                <a:solidFill>
                  <a:srgbClr val="0D0D0D"/>
                </a:solidFill>
                <a:latin typeface="Arial"/>
                <a:ea typeface="Calibri"/>
                <a:cs typeface="Arial"/>
              </a:rPr>
              <a:t>SM</a:t>
            </a:r>
            <a:r>
              <a:rPr lang="en-US" sz="2100" b="1" baseline="30000">
                <a:solidFill>
                  <a:srgbClr val="0D0D0D"/>
                </a:solidFill>
                <a:latin typeface="Arial"/>
                <a:ea typeface="Calibri"/>
                <a:cs typeface="Arial"/>
              </a:rPr>
              <a:t>CM</a:t>
            </a:r>
            <a:r>
              <a:rPr lang="en-US" sz="2100" b="1">
                <a:solidFill>
                  <a:srgbClr val="0D0D0D"/>
                </a:solidFill>
                <a:latin typeface="Arial"/>
                <a:ea typeface="Calibri"/>
                <a:cs typeface="Arial"/>
              </a:rPr>
              <a:t>,QLS</a:t>
            </a:r>
            <a:r>
              <a:rPr lang="en-US" sz="2100" b="1" baseline="30000">
                <a:solidFill>
                  <a:srgbClr val="0D0D0D"/>
                </a:solidFill>
                <a:latin typeface="Arial"/>
                <a:ea typeface="Calibri"/>
                <a:cs typeface="Arial"/>
              </a:rPr>
              <a:t>CM</a:t>
            </a: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D0D0D"/>
                </a:solidFill>
                <a:latin typeface="Arial"/>
                <a:ea typeface="Calibri"/>
                <a:cs typeface="Arial"/>
              </a:rPr>
              <a:t>Medical Microbiologist, Laboratory Quality Coordinator, Baptist Health Jacksonville</a:t>
            </a:r>
            <a:endParaRPr lang="en-US">
              <a:latin typeface="Arial"/>
              <a:ea typeface="Calibri"/>
              <a:cs typeface="Arial"/>
            </a:endParaRP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ea typeface="Calibri"/>
            </a:endParaRP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100" b="1">
                <a:solidFill>
                  <a:srgbClr val="0D0D0D"/>
                </a:solidFill>
                <a:latin typeface="Arial"/>
                <a:ea typeface="Calibri"/>
                <a:cs typeface="Arial"/>
              </a:rPr>
              <a:t>Scott Shone, PhD, HCLD (ABB)</a:t>
            </a:r>
            <a:endParaRPr lang="en-US">
              <a:latin typeface="Arial"/>
              <a:ea typeface="Calibri"/>
              <a:cs typeface="Arial"/>
            </a:endParaRPr>
          </a:p>
          <a:p>
            <a:pPr marL="914400" lvl="2" indent="0">
              <a:buNone/>
            </a:pPr>
            <a:r>
              <a:rPr lang="en-US">
                <a:latin typeface="Arial"/>
                <a:ea typeface="Calibri"/>
                <a:cs typeface="Arial"/>
              </a:rPr>
              <a:t>Laboratory Director, NC State Laboratory of Public Health, NC Division of Public Health, NC Department of Health and Human Services, APHL President </a:t>
            </a:r>
          </a:p>
          <a:p>
            <a:pPr marL="457200" indent="-457200">
              <a:buAutoNum type="arabicPeriod"/>
            </a:pPr>
            <a:r>
              <a:rPr lang="en-US">
                <a:latin typeface="Arial"/>
                <a:cs typeface="Arial"/>
              </a:rPr>
              <a:t>Q &amp; A </a:t>
            </a:r>
          </a:p>
          <a:p>
            <a:pPr marL="457200" indent="-457200">
              <a:buAutoNum type="arabicPeriod"/>
            </a:pPr>
            <a:r>
              <a:rPr lang="en-US">
                <a:latin typeface="Arial"/>
                <a:cs typeface="Arial"/>
              </a:rPr>
              <a:t>Session Wrap-Up</a:t>
            </a:r>
            <a:endParaRPr lang="en-US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899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"/>
          <p:cNvSpPr txBox="1">
            <a:spLocks noGrp="1"/>
          </p:cNvSpPr>
          <p:nvPr>
            <p:ph type="title"/>
          </p:nvPr>
        </p:nvSpPr>
        <p:spPr>
          <a:xfrm>
            <a:off x="275200" y="262048"/>
            <a:ext cx="2874900" cy="3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200"/>
              <a:t>How do we advocate your future vision?</a:t>
            </a:r>
            <a:br>
              <a:rPr lang="en-US" sz="3200"/>
            </a:br>
            <a:endParaRPr sz="32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200"/>
              <a:t>Start with defining laboratory service line.</a:t>
            </a:r>
            <a:endParaRPr sz="3200"/>
          </a:p>
        </p:txBody>
      </p:sp>
      <p:sp>
        <p:nvSpPr>
          <p:cNvPr id="314" name="Google Shape;314;p14"/>
          <p:cNvSpPr txBox="1">
            <a:spLocks noGrp="1"/>
          </p:cNvSpPr>
          <p:nvPr>
            <p:ph type="body" idx="1"/>
          </p:nvPr>
        </p:nvSpPr>
        <p:spPr>
          <a:xfrm>
            <a:off x="275200" y="4493300"/>
            <a:ext cx="4264200" cy="1972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486"/>
              <a:buNone/>
            </a:pPr>
            <a:r>
              <a:rPr lang="en-US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Laboratory </a:t>
            </a:r>
            <a:r>
              <a:rPr lang="en-US" b="1">
                <a:solidFill>
                  <a:schemeClr val="accent1"/>
                </a:solidFill>
              </a:rPr>
              <a:t>service line often</a:t>
            </a:r>
            <a:r>
              <a:rPr lang="en-US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viewed by administrators as an ancillary department with limited pot</a:t>
            </a:r>
            <a:r>
              <a:rPr lang="en-US" b="1">
                <a:solidFill>
                  <a:schemeClr val="accent1"/>
                </a:solidFill>
              </a:rPr>
              <a:t>ential to increase revenue streams</a:t>
            </a:r>
            <a:r>
              <a:rPr lang="en-US" b="1">
                <a:solidFill>
                  <a:schemeClr val="accent1"/>
                </a:solidFill>
                <a:sym typeface="Arial"/>
              </a:rPr>
              <a:t>. Push back on this misconception!</a:t>
            </a:r>
            <a:endParaRPr b="1">
              <a:solidFill>
                <a:schemeClr val="accent1"/>
              </a:solidFill>
            </a:endParaRPr>
          </a:p>
        </p:txBody>
      </p:sp>
      <p:grpSp>
        <p:nvGrpSpPr>
          <p:cNvPr id="315" name="Google Shape;315;p14" descr="Image of the What/How/Why of the vision "/>
          <p:cNvGrpSpPr/>
          <p:nvPr/>
        </p:nvGrpSpPr>
        <p:grpSpPr>
          <a:xfrm>
            <a:off x="4464819" y="133572"/>
            <a:ext cx="6547756" cy="6547756"/>
            <a:chOff x="646024" y="0"/>
            <a:chExt cx="6547756" cy="6547756"/>
          </a:xfrm>
        </p:grpSpPr>
        <p:sp>
          <p:nvSpPr>
            <p:cNvPr id="316" name="Google Shape;316;p14"/>
            <p:cNvSpPr/>
            <p:nvPr/>
          </p:nvSpPr>
          <p:spPr>
            <a:xfrm>
              <a:off x="646024" y="0"/>
              <a:ext cx="6547756" cy="6547756"/>
            </a:xfrm>
            <a:prstGeom prst="ellipse">
              <a:avLst/>
            </a:prstGeom>
            <a:solidFill>
              <a:srgbClr val="2E538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4"/>
            <p:cNvSpPr txBox="1"/>
            <p:nvPr/>
          </p:nvSpPr>
          <p:spPr>
            <a:xfrm>
              <a:off x="2775681" y="327387"/>
              <a:ext cx="2288441" cy="982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What? –</a:t>
              </a:r>
              <a:endParaRPr sz="24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deliverable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1464493" y="1636939"/>
              <a:ext cx="4910817" cy="4910817"/>
            </a:xfrm>
            <a:prstGeom prst="ellipse">
              <a:avLst/>
            </a:prstGeom>
            <a:solidFill>
              <a:srgbClr val="8297C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4"/>
            <p:cNvSpPr txBox="1"/>
            <p:nvPr/>
          </p:nvSpPr>
          <p:spPr>
            <a:xfrm>
              <a:off x="2479263" y="1943864"/>
              <a:ext cx="2584859" cy="1188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How? –        </a:t>
              </a: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process of vision into reality.</a:t>
              </a:r>
              <a:endParaRPr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2282963" y="3273878"/>
              <a:ext cx="3273878" cy="3273878"/>
            </a:xfrm>
            <a:prstGeom prst="ellipse">
              <a:avLst/>
            </a:prstGeom>
            <a:solidFill>
              <a:srgbClr val="B3C6E7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4"/>
            <p:cNvSpPr txBox="1"/>
            <p:nvPr/>
          </p:nvSpPr>
          <p:spPr>
            <a:xfrm>
              <a:off x="2762411" y="4092348"/>
              <a:ext cx="2314981" cy="16369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400" b="1" i="1" u="none" strike="noStrike" cap="none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Why</a:t>
              </a:r>
              <a:r>
                <a:rPr lang="en-US" sz="2400" b="1" i="0" u="none" strike="noStrike" cap="none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? –  Purpose behind your vision </a:t>
              </a:r>
              <a:endParaRPr sz="2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14"/>
          <p:cNvSpPr txBox="1"/>
          <p:nvPr/>
        </p:nvSpPr>
        <p:spPr>
          <a:xfrm>
            <a:off x="8956143" y="1119357"/>
            <a:ext cx="3071201" cy="118821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These upper levels: be specific when talking to administrators</a:t>
            </a:r>
            <a:endParaRPr sz="2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4"/>
          <p:cNvSpPr txBox="1"/>
          <p:nvPr/>
        </p:nvSpPr>
        <p:spPr>
          <a:xfrm>
            <a:off x="8881563" y="3770142"/>
            <a:ext cx="2874900" cy="166500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Don’t be too granular! Emphasize need and added value when talking to administrators</a:t>
            </a:r>
            <a:endParaRPr sz="2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 txBox="1">
            <a:spLocks noGrp="1"/>
          </p:cNvSpPr>
          <p:nvPr>
            <p:ph type="title"/>
          </p:nvPr>
        </p:nvSpPr>
        <p:spPr>
          <a:xfrm>
            <a:off x="546107" y="-101673"/>
            <a:ext cx="11047350" cy="14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i="1"/>
              <a:t>Let’s build an argument </a:t>
            </a:r>
            <a:r>
              <a:rPr lang="en-US"/>
              <a:t>– </a:t>
            </a:r>
            <a:br>
              <a:rPr lang="en-US"/>
            </a:br>
            <a:r>
              <a:rPr lang="en-US"/>
              <a:t>Only 10 minutes in the Shark Tank</a:t>
            </a:r>
            <a:endParaRPr/>
          </a:p>
        </p:txBody>
      </p:sp>
      <p:grpSp>
        <p:nvGrpSpPr>
          <p:cNvPr id="329" name="Google Shape;329;p15" descr="info on building an argument with C-suite "/>
          <p:cNvGrpSpPr/>
          <p:nvPr/>
        </p:nvGrpSpPr>
        <p:grpSpPr>
          <a:xfrm>
            <a:off x="152899" y="1163519"/>
            <a:ext cx="11967025" cy="4898009"/>
            <a:chOff x="-46671" y="-28466"/>
            <a:chExt cx="11967025" cy="4898009"/>
          </a:xfrm>
        </p:grpSpPr>
        <p:sp>
          <p:nvSpPr>
            <p:cNvPr id="330" name="Google Shape;330;p15"/>
            <p:cNvSpPr/>
            <p:nvPr/>
          </p:nvSpPr>
          <p:spPr>
            <a:xfrm>
              <a:off x="-1" y="-28466"/>
              <a:ext cx="2314632" cy="486954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 txBox="1"/>
            <p:nvPr/>
          </p:nvSpPr>
          <p:spPr>
            <a:xfrm>
              <a:off x="-46671" y="1738014"/>
              <a:ext cx="2372687" cy="2455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Scope/Background:      Demonstrated Value: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Outpatient healthcare service and facilities set to continue exponential growth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Additional revenue opportunity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Benefits to other service lines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 descr="Graph and people on the back talking"/>
            <p:cNvSpPr/>
            <p:nvPr/>
          </p:nvSpPr>
          <p:spPr>
            <a:xfrm>
              <a:off x="363554" y="215769"/>
              <a:ext cx="1529470" cy="143974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13920" t="107" r="-23826" b="2008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2384070" y="0"/>
              <a:ext cx="2314632" cy="486954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 txBox="1"/>
            <p:nvPr/>
          </p:nvSpPr>
          <p:spPr>
            <a:xfrm>
              <a:off x="2314631" y="1709544"/>
              <a:ext cx="2384070" cy="2765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Current state/</a:t>
              </a:r>
              <a:r>
                <a:rPr lang="en-US" sz="1600" b="0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Why:</a:t>
              </a: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285750" marR="0" lvl="0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Aging population is driving demand for outpatient healthcare service facilities.</a:t>
              </a:r>
              <a:endParaRPr/>
            </a:p>
            <a:p>
              <a:pPr marL="285750" marR="0" lvl="0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Demands for more outpatient laboratory testing</a:t>
              </a:r>
              <a:endParaRPr/>
            </a:p>
            <a:p>
              <a:pPr marL="285750" marR="0" lvl="0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Laboratory service line expansion needed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 descr="Lab person"/>
            <p:cNvSpPr/>
            <p:nvPr/>
          </p:nvSpPr>
          <p:spPr>
            <a:xfrm>
              <a:off x="2802862" y="215769"/>
              <a:ext cx="1477048" cy="141211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15932" t="104" r="-6711" b="1207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4768141" y="0"/>
              <a:ext cx="2314632" cy="486954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 txBox="1"/>
            <p:nvPr/>
          </p:nvSpPr>
          <p:spPr>
            <a:xfrm>
              <a:off x="4698701" y="1684448"/>
              <a:ext cx="2418792" cy="2477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Financial Estimates:</a:t>
              </a:r>
              <a:endParaRPr/>
            </a:p>
            <a:p>
              <a:pPr marL="285750" marR="0" lvl="0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Initial investment (e.g. infrastructure, personnel, equipment)</a:t>
              </a:r>
              <a:endParaRPr/>
            </a:p>
            <a:p>
              <a:pPr marL="285750" marR="0" lvl="0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Payback period</a:t>
              </a:r>
              <a:endParaRPr/>
            </a:p>
            <a:p>
              <a:pPr marL="285750" marR="0" lvl="0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Internal rate of return</a:t>
              </a:r>
              <a:endParaRPr/>
            </a:p>
            <a:p>
              <a:pPr marL="285750" marR="0" lvl="0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Net projected ROI</a:t>
              </a:r>
              <a:endParaRPr/>
            </a:p>
            <a:p>
              <a:pPr marL="285750" marR="0" lvl="0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Reducing impact loss from inpatient DRG reimbursement rates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841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 descr="Return of Investment with coins"/>
            <p:cNvSpPr/>
            <p:nvPr/>
          </p:nvSpPr>
          <p:spPr>
            <a:xfrm>
              <a:off x="5131687" y="201955"/>
              <a:ext cx="1460040" cy="1439744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38995" r="-38994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7152212" y="0"/>
              <a:ext cx="2314632" cy="486954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 txBox="1"/>
            <p:nvPr/>
          </p:nvSpPr>
          <p:spPr>
            <a:xfrm>
              <a:off x="7082773" y="1575653"/>
              <a:ext cx="2453509" cy="2567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Expansion Needs: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Outpatient contracts with private payers</a:t>
              </a:r>
              <a:endParaRPr/>
            </a:p>
            <a:p>
              <a:pPr marL="0" marR="0" lvl="2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*Facility can provide payer mix and big payers*</a:t>
              </a:r>
              <a:endParaRPr/>
            </a:p>
            <a:p>
              <a:pPr marL="285750" marR="0" lvl="2" indent="-28575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Capital Cost (e.g., equipment, staffing, expanded infrastructure)</a:t>
              </a:r>
              <a:endParaRPr/>
            </a:p>
            <a:p>
              <a:pPr marL="285750" marR="0" lvl="2" indent="-28575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Supply Cost (e.g., increased reagents)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 descr="Conference room and 2 people"/>
            <p:cNvSpPr/>
            <p:nvPr/>
          </p:nvSpPr>
          <p:spPr>
            <a:xfrm>
              <a:off x="7628987" y="201955"/>
              <a:ext cx="1433266" cy="1378028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l="-24994" r="-9291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9536283" y="0"/>
              <a:ext cx="2314632" cy="486954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 txBox="1"/>
            <p:nvPr/>
          </p:nvSpPr>
          <p:spPr>
            <a:xfrm>
              <a:off x="9605722" y="1627885"/>
              <a:ext cx="2314632" cy="2846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Deliverables: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Laboratory increasing revenue through outpatient services</a:t>
              </a:r>
              <a:endParaRPr/>
            </a:p>
            <a:p>
              <a:pPr marL="285750" marR="0" lvl="0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Decreasing impact of inpatient losses in minimal reimbursement.</a:t>
              </a:r>
              <a:endParaRPr/>
            </a:p>
            <a:p>
              <a:pPr marL="285750" marR="0" lvl="0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Keeping hospital outpacing competitors. </a:t>
              </a:r>
              <a:endParaRPr/>
            </a:p>
            <a:p>
              <a:pPr marL="285750" marR="0" lvl="0" indent="-184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84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 descr="Notes and hands"/>
            <p:cNvSpPr/>
            <p:nvPr/>
          </p:nvSpPr>
          <p:spPr>
            <a:xfrm>
              <a:off x="9943619" y="223545"/>
              <a:ext cx="1414391" cy="1424191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62596-2C53-C9B0-2944-D2AC2CCE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Why Leadership Leaned In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D077CCC-A9AB-D53D-F1EB-2CABEA54A4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337800" cy="405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164490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977810A-D9C6-79DA-78A7-FD0CA0A9FA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2178" y="1725283"/>
          <a:ext cx="7217835" cy="422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B1310ED-B97C-2319-EE80-D1853E5F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Build Support by Socializing the Plan</a:t>
            </a:r>
          </a:p>
        </p:txBody>
      </p:sp>
      <p:pic>
        <p:nvPicPr>
          <p:cNvPr id="5" name="Content Placeholder 4" descr="Person holding potted plant">
            <a:extLst>
              <a:ext uri="{FF2B5EF4-FFF2-40B4-BE49-F238E27FC236}">
                <a16:creationId xmlns:a16="http://schemas.microsoft.com/office/drawing/2014/main" id="{DB5C3B1C-9CB1-48A8-A35B-F47C90759372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r="10030"/>
          <a:stretch/>
        </p:blipFill>
        <p:spPr/>
      </p:pic>
    </p:spTree>
    <p:extLst>
      <p:ext uri="{BB962C8B-B14F-4D97-AF65-F5344CB8AC3E}">
        <p14:creationId xmlns:p14="http://schemas.microsoft.com/office/powerpoint/2010/main" val="24721540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5A24-DDFF-7006-DF39-30C89A15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074" y="123873"/>
            <a:ext cx="8255725" cy="1325563"/>
          </a:xfrm>
        </p:spPr>
        <p:txBody>
          <a:bodyPr anchor="ctr">
            <a:normAutofit/>
          </a:bodyPr>
          <a:lstStyle/>
          <a:p>
            <a:r>
              <a:rPr lang="en-US"/>
              <a:t>Reference Lab Services: </a:t>
            </a:r>
            <a:br>
              <a:rPr lang="en-US"/>
            </a:br>
            <a:r>
              <a:rPr lang="en-US"/>
              <a:t>Demonstrating Business Impact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C13C68A-BE12-4216-A30C-A022C7F394F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452550" y="925875"/>
          <a:ext cx="9546772" cy="5006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Feet touching the pool">
            <a:extLst>
              <a:ext uri="{FF2B5EF4-FFF2-40B4-BE49-F238E27FC236}">
                <a16:creationId xmlns:a16="http://schemas.microsoft.com/office/drawing/2014/main" id="{674C0E52-3881-5E6F-BF29-DA3DE2D3BB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4" r="4825"/>
          <a:stretch>
            <a:fillRect/>
          </a:stretch>
        </p:blipFill>
        <p:spPr>
          <a:xfrm>
            <a:off x="0" y="0"/>
            <a:ext cx="2812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6230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"/>
          <p:cNvSpPr txBox="1">
            <a:spLocks noGrp="1"/>
          </p:cNvSpPr>
          <p:nvPr>
            <p:ph type="title"/>
          </p:nvPr>
        </p:nvSpPr>
        <p:spPr>
          <a:xfrm>
            <a:off x="267128" y="0"/>
            <a:ext cx="11260476" cy="157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7777"/>
              <a:buFont typeface="Arial"/>
              <a:buNone/>
            </a:pPr>
            <a:r>
              <a:rPr lang="en-US"/>
              <a:t>Reference Laboratory partnerships – </a:t>
            </a:r>
            <a:br>
              <a:rPr lang="en-US"/>
            </a:br>
            <a:r>
              <a:rPr lang="en-US"/>
              <a:t>alternative strategies to extend your </a:t>
            </a:r>
            <a:br>
              <a:rPr lang="en-US"/>
            </a:br>
            <a:r>
              <a:rPr lang="en-US"/>
              <a:t>outreach laboratory service </a:t>
            </a:r>
            <a:endParaRPr/>
          </a:p>
        </p:txBody>
      </p:sp>
      <p:grpSp>
        <p:nvGrpSpPr>
          <p:cNvPr id="359" name="Google Shape;359;p17" descr="info/text on reference lab partnerships "/>
          <p:cNvGrpSpPr/>
          <p:nvPr/>
        </p:nvGrpSpPr>
        <p:grpSpPr>
          <a:xfrm>
            <a:off x="87760" y="2097473"/>
            <a:ext cx="7782054" cy="3648593"/>
            <a:chOff x="2433" y="1006783"/>
            <a:chExt cx="7782054" cy="3286032"/>
          </a:xfrm>
        </p:grpSpPr>
        <p:sp>
          <p:nvSpPr>
            <p:cNvPr id="360" name="Google Shape;360;p17"/>
            <p:cNvSpPr/>
            <p:nvPr/>
          </p:nvSpPr>
          <p:spPr>
            <a:xfrm>
              <a:off x="2433" y="1006783"/>
              <a:ext cx="2372577" cy="902771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7"/>
            <p:cNvSpPr txBox="1"/>
            <p:nvPr/>
          </p:nvSpPr>
          <p:spPr>
            <a:xfrm>
              <a:off x="2433" y="1006783"/>
              <a:ext cx="2372577" cy="9027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8000" tIns="73150" rIns="128000" bIns="73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Reference Laboratory Agreements</a:t>
              </a:r>
              <a:endParaRPr sz="18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2433" y="1909555"/>
              <a:ext cx="2372577" cy="238326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7"/>
            <p:cNvSpPr txBox="1"/>
            <p:nvPr/>
          </p:nvSpPr>
          <p:spPr>
            <a:xfrm>
              <a:off x="2433" y="1898117"/>
              <a:ext cx="2372577" cy="2383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Improve laboratory stewardship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Expand existing test menu, better staff utilization, and shift resources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Cost savings moving out specialized test with low volumes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2707172" y="1006783"/>
              <a:ext cx="2372577" cy="902771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7"/>
            <p:cNvSpPr txBox="1"/>
            <p:nvPr/>
          </p:nvSpPr>
          <p:spPr>
            <a:xfrm>
              <a:off x="2707172" y="1006783"/>
              <a:ext cx="2372577" cy="9027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8000" tIns="73150" rIns="128000" bIns="73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Reverse Reference Agreements</a:t>
              </a:r>
              <a:endParaRPr sz="18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2707172" y="1909555"/>
              <a:ext cx="2372577" cy="238326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7"/>
            <p:cNvSpPr txBox="1"/>
            <p:nvPr/>
          </p:nvSpPr>
          <p:spPr>
            <a:xfrm>
              <a:off x="2707172" y="1909554"/>
              <a:ext cx="2372577" cy="222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National reference laboratory lacks local testing capacity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Agrees to transfer certain tests to hospital-based laboratory.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1" indent="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None/>
              </a:pPr>
              <a:r>
                <a:rPr lang="en-US" sz="1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*Geography specific*</a:t>
              </a:r>
              <a:b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5411910" y="1006783"/>
              <a:ext cx="2372577" cy="902771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7"/>
            <p:cNvSpPr txBox="1"/>
            <p:nvPr/>
          </p:nvSpPr>
          <p:spPr>
            <a:xfrm>
              <a:off x="5411910" y="1006783"/>
              <a:ext cx="2372577" cy="9027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8000" tIns="73150" rIns="128000" bIns="73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Independent Laboratory Specimen Draw </a:t>
              </a:r>
              <a:endParaRPr sz="18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5411910" y="1909555"/>
              <a:ext cx="2372577" cy="238326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7"/>
            <p:cNvSpPr txBox="1"/>
            <p:nvPr/>
          </p:nvSpPr>
          <p:spPr>
            <a:xfrm>
              <a:off x="5411910" y="1909555"/>
              <a:ext cx="2372577" cy="2229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If not able to support outreach laboratory testing:</a:t>
              </a:r>
              <a:endParaRPr/>
            </a:p>
            <a:p>
              <a:pPr marL="285750" marR="0" lvl="6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Extend outpatient draw stations</a:t>
              </a:r>
              <a:endParaRPr/>
            </a:p>
            <a:p>
              <a:pPr marL="285750" marR="0" lvl="6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Offer blood draw for a convenience fee</a:t>
              </a:r>
              <a:endParaRPr/>
            </a:p>
            <a:p>
              <a:pPr marL="285750" marR="0" lvl="6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Value &amp; Revenue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8" name="Google Shape;358;p17" descr="image of a sunset and puzzle pieces on the beach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1975" y="2558102"/>
            <a:ext cx="3760543" cy="2773543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36195" dist="12700" dir="11400000" algn="tl" rotWithShape="0">
              <a:srgbClr val="000000">
                <a:alpha val="3254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E45E-1452-625C-B6E1-98DED5EC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Translate Risk. Pivot Fast. Scale What Works.</a:t>
            </a:r>
          </a:p>
        </p:txBody>
      </p:sp>
      <p:pic>
        <p:nvPicPr>
          <p:cNvPr id="5" name="Content Placeholder 4" descr="A red puzzle bridge connecting two puzzle islands">
            <a:extLst>
              <a:ext uri="{FF2B5EF4-FFF2-40B4-BE49-F238E27FC236}">
                <a16:creationId xmlns:a16="http://schemas.microsoft.com/office/drawing/2014/main" id="{2675D75A-8571-441D-8194-2A378B7493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" b="264"/>
          <a:stretch/>
        </p:blipFill>
        <p:spPr>
          <a:xfrm>
            <a:off x="838200" y="2049912"/>
            <a:ext cx="5181600" cy="3868039"/>
          </a:xfr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377FD5-51B4-509E-2DC2-FFA709841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842" y="2537460"/>
            <a:ext cx="5013958" cy="1965529"/>
          </a:xfrm>
        </p:spPr>
        <p:txBody>
          <a:bodyPr numCol="1">
            <a:normAutofit/>
          </a:bodyPr>
          <a:lstStyle/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b="1"/>
              <a:t>Scale what works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b="1"/>
              <a:t>Evaluate and evolve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b="1"/>
              <a:t>Watch for opportunities</a:t>
            </a:r>
            <a:endParaRPr lang="en-US" sz="16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C662EB-E95C-EF7E-B124-9EE3BA376A65}"/>
              </a:ext>
            </a:extLst>
          </p:cNvPr>
          <p:cNvGraphicFramePr>
            <a:graphicFrameLocks noGrp="1"/>
          </p:cNvGraphicFramePr>
          <p:nvPr/>
        </p:nvGraphicFramePr>
        <p:xfrm>
          <a:off x="6339842" y="4502989"/>
          <a:ext cx="5013958" cy="1381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14106">
                  <a:extLst>
                    <a:ext uri="{9D8B030D-6E8A-4147-A177-3AD203B41FA5}">
                      <a16:colId xmlns:a16="http://schemas.microsoft.com/office/drawing/2014/main" val="926253784"/>
                    </a:ext>
                  </a:extLst>
                </a:gridCol>
                <a:gridCol w="1899852">
                  <a:extLst>
                    <a:ext uri="{9D8B030D-6E8A-4147-A177-3AD203B41FA5}">
                      <a16:colId xmlns:a16="http://schemas.microsoft.com/office/drawing/2014/main" val="2440346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Opportunity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165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Mislabeled Specimens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IRBLs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70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Lost Revenue/Volume from Wellness Fairs (Closed)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Absorb Wellness as a Lab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26962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8D6FE74-04FA-7B36-AA3A-211D5081037B}"/>
              </a:ext>
            </a:extLst>
          </p:cNvPr>
          <p:cNvSpPr txBox="1"/>
          <p:nvPr/>
        </p:nvSpPr>
        <p:spPr>
          <a:xfrm>
            <a:off x="1449238" y="4998550"/>
            <a:ext cx="4570562" cy="9194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didn’t present lab problems.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presented organizational risk.</a:t>
            </a:r>
          </a:p>
        </p:txBody>
      </p:sp>
    </p:spTree>
    <p:extLst>
      <p:ext uri="{BB962C8B-B14F-4D97-AF65-F5344CB8AC3E}">
        <p14:creationId xmlns:p14="http://schemas.microsoft.com/office/powerpoint/2010/main" val="290787047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8BF1F-D945-404A-19C6-505BCBC7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72" y="273190"/>
            <a:ext cx="6592258" cy="1325563"/>
          </a:xfrm>
        </p:spPr>
        <p:txBody>
          <a:bodyPr anchor="ctr">
            <a:normAutofit fontScale="90000"/>
          </a:bodyPr>
          <a:lstStyle/>
          <a:p>
            <a:r>
              <a:rPr lang="en-US"/>
              <a:t>On-Demand Testing: </a:t>
            </a:r>
            <a:br>
              <a:rPr lang="en-US"/>
            </a:br>
            <a:r>
              <a:rPr lang="en-US"/>
              <a:t>Capturing the Consumer Market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D398544-7E4A-35BA-343C-9A381B9DFB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8480" y="1795086"/>
          <a:ext cx="6592257" cy="4157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Placeholder 5" descr="Man putting up sign for store opening">
            <a:extLst>
              <a:ext uri="{FF2B5EF4-FFF2-40B4-BE49-F238E27FC236}">
                <a16:creationId xmlns:a16="http://schemas.microsoft.com/office/drawing/2014/main" id="{007148F7-F2F1-7156-BD5D-0B71536766F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r="16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166120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4912-B30B-CFAC-302E-134C1946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Closing: Earning and Keeping a Seat at the Table</a:t>
            </a:r>
          </a:p>
        </p:txBody>
      </p:sp>
      <p:pic>
        <p:nvPicPr>
          <p:cNvPr id="5" name="Picture Placeholder 4" descr="Business person looking out window contemplating">
            <a:extLst>
              <a:ext uri="{FF2B5EF4-FFF2-40B4-BE49-F238E27FC236}">
                <a16:creationId xmlns:a16="http://schemas.microsoft.com/office/drawing/2014/main" id="{58A5314F-9B1E-2595-BD8D-9E5FA51DEB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2" b="685"/>
          <a:stretch>
            <a:fillRect/>
          </a:stretch>
        </p:blipFill>
        <p:spPr>
          <a:xfrm>
            <a:off x="385822" y="1581710"/>
            <a:ext cx="6480804" cy="4328008"/>
          </a:xfrm>
          <a:noFill/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C9B8CFA-23FE-18CD-75FA-4EC0A6B704E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45525" y="1235526"/>
          <a:ext cx="5301861" cy="502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C1D2FA-FF6F-E427-9900-09CBD0175A86}"/>
              </a:ext>
            </a:extLst>
          </p:cNvPr>
          <p:cNvSpPr txBox="1"/>
          <p:nvPr/>
        </p:nvSpPr>
        <p:spPr>
          <a:xfrm>
            <a:off x="3856262" y="4629959"/>
            <a:ext cx="3278037" cy="6463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/>
              <a:t>If you want a seat at the table—bring a growth strategy.</a:t>
            </a:r>
          </a:p>
        </p:txBody>
      </p:sp>
    </p:spTree>
    <p:extLst>
      <p:ext uri="{BB962C8B-B14F-4D97-AF65-F5344CB8AC3E}">
        <p14:creationId xmlns:p14="http://schemas.microsoft.com/office/powerpoint/2010/main" val="2727264375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"/>
          <p:cNvSpPr txBox="1">
            <a:spLocks noGrp="1"/>
          </p:cNvSpPr>
          <p:nvPr>
            <p:ph type="title"/>
          </p:nvPr>
        </p:nvSpPr>
        <p:spPr>
          <a:xfrm>
            <a:off x="757666" y="466518"/>
            <a:ext cx="4923765" cy="196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Future Self – extending your vision beyond the hospital walls</a:t>
            </a:r>
            <a:endParaRPr/>
          </a:p>
        </p:txBody>
      </p:sp>
      <p:sp>
        <p:nvSpPr>
          <p:cNvPr id="351" name="Google Shape;351;p16"/>
          <p:cNvSpPr txBox="1">
            <a:spLocks noGrp="1"/>
          </p:cNvSpPr>
          <p:nvPr>
            <p:ph type="body" idx="1"/>
          </p:nvPr>
        </p:nvSpPr>
        <p:spPr>
          <a:xfrm>
            <a:off x="757666" y="2430794"/>
            <a:ext cx="4923765" cy="419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5052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ct val="86486"/>
              <a:buChar char="•"/>
            </a:pPr>
            <a:r>
              <a:rPr lang="en-US"/>
              <a:t>Laboratory service line needs to be transformative not merely helpful to the present state.</a:t>
            </a:r>
            <a:endParaRPr/>
          </a:p>
          <a:p>
            <a:pPr marL="457200" lvl="0" indent="-35052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ct val="86486"/>
              <a:buChar char="•"/>
            </a:pPr>
            <a:r>
              <a:rPr lang="en-US"/>
              <a:t>Vision must focus on creating a successful future for your health system.</a:t>
            </a:r>
            <a:endParaRPr/>
          </a:p>
          <a:p>
            <a:pPr marL="457200" lvl="0" indent="-35052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ct val="86486"/>
              <a:buChar char="•"/>
            </a:pPr>
            <a:r>
              <a:rPr lang="en-US"/>
              <a:t>Paint an image of the future </a:t>
            </a:r>
            <a:endParaRPr/>
          </a:p>
          <a:p>
            <a:pPr marL="914400" lvl="1" indent="-35051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3783"/>
              <a:buChar char="•"/>
            </a:pPr>
            <a:r>
              <a:rPr lang="en-US"/>
              <a:t>Who do we want to be?</a:t>
            </a:r>
            <a:endParaRPr/>
          </a:p>
          <a:p>
            <a:pPr marL="914400" lvl="1" indent="-35051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3783"/>
              <a:buChar char="•"/>
            </a:pPr>
            <a:r>
              <a:rPr lang="en-US"/>
              <a:t>Where do we want to go?</a:t>
            </a:r>
            <a:endParaRPr/>
          </a:p>
          <a:p>
            <a:pPr marL="563880" lvl="1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3783"/>
              <a:buNone/>
            </a:pPr>
            <a:r>
              <a:rPr lang="en-US"/>
              <a:t>**These answers represent growth in some direction**</a:t>
            </a:r>
            <a:endParaRPr/>
          </a:p>
          <a:p>
            <a:pPr marL="914400" lvl="1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3783"/>
              <a:buNone/>
            </a:pPr>
            <a:endParaRPr/>
          </a:p>
          <a:p>
            <a:pPr marL="914400" lvl="1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6486"/>
              <a:buNone/>
            </a:pPr>
            <a:endParaRPr/>
          </a:p>
        </p:txBody>
      </p:sp>
      <p:pic>
        <p:nvPicPr>
          <p:cNvPr id="352" name="Google Shape;352;p16" descr="image of a girl drawing a picture of a girl on the wall using chalk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1432" y="1448656"/>
            <a:ext cx="6180444" cy="391445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8B713-3AE5-6BD8-0186-EC24C0E27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460F-BC36-AEA5-A956-D330DAEB6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626" y="1915159"/>
            <a:ext cx="7454214" cy="3332481"/>
          </a:xfrm>
        </p:spPr>
        <p:txBody>
          <a:bodyPr>
            <a:normAutofit/>
          </a:bodyPr>
          <a:lstStyle/>
          <a:p>
            <a:r>
              <a:rPr lang="en-US" sz="4400"/>
              <a:t>The Laboratory as a Strategic Enterprise Asset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F500B-EC6E-7323-C649-56CBFCDC7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19" y="5730239"/>
            <a:ext cx="9144000" cy="995680"/>
          </a:xfrm>
        </p:spPr>
        <p:txBody>
          <a:bodyPr>
            <a:normAutofit/>
          </a:bodyPr>
          <a:lstStyle/>
          <a:p>
            <a:pPr lvl="1" algn="l"/>
            <a:r>
              <a:rPr lang="en-US" sz="2800" b="1">
                <a:latin typeface="Arial"/>
                <a:cs typeface="Arial"/>
              </a:rPr>
              <a:t>John Baci, MBA, CPM</a:t>
            </a:r>
            <a:endParaRPr lang="en-US" sz="320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874E0B0-02EC-17E6-A0E4-3D79E73055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32D178-BE46-E2A5-D87D-46D8D8993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97" y="1271869"/>
            <a:ext cx="3802456" cy="3802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65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732C-B2C1-72C6-9A12-90731F56C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384" y="1950718"/>
            <a:ext cx="10994857" cy="3332481"/>
          </a:xfrm>
        </p:spPr>
        <p:txBody>
          <a:bodyPr>
            <a:normAutofit/>
          </a:bodyPr>
          <a:lstStyle/>
          <a:p>
            <a:r>
              <a:rPr lang="en-US" sz="5400"/>
              <a:t>Elevating the Voice </a:t>
            </a:r>
            <a:br>
              <a:rPr lang="en-US" sz="5400"/>
            </a:br>
            <a:r>
              <a:rPr lang="en-US" sz="5400"/>
              <a:t>of Public Health </a:t>
            </a:r>
            <a:br>
              <a:rPr lang="en-US" sz="5400"/>
            </a:br>
            <a:r>
              <a:rPr lang="en-US" sz="5400"/>
              <a:t>Laboratories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79254-20BE-FCA5-C15C-C5F3AD371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18" y="5730239"/>
            <a:ext cx="10160295" cy="995680"/>
          </a:xfrm>
        </p:spPr>
        <p:txBody>
          <a:bodyPr>
            <a:normAutofit fontScale="92500" lnSpcReduction="20000"/>
          </a:bodyPr>
          <a:lstStyle/>
          <a:p>
            <a:pPr lvl="1" algn="l"/>
            <a:r>
              <a:rPr lang="en-US" sz="2800" b="1">
                <a:solidFill>
                  <a:srgbClr val="0D0D0D"/>
                </a:solidFill>
              </a:rPr>
              <a:t>Scott M. Shone, PhD, HCLD(ABB)</a:t>
            </a:r>
          </a:p>
          <a:p>
            <a:pPr lvl="1" algn="l"/>
            <a:r>
              <a:rPr lang="en-US" sz="2800" b="1">
                <a:solidFill>
                  <a:srgbClr val="0D0D0D"/>
                </a:solidFill>
              </a:rPr>
              <a:t>Laboratory Director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05574D7-59B2-1D12-915B-FE20BA230C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9E5FC-7BC9-38A1-293A-1370F4DCD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722606" y="1278297"/>
            <a:ext cx="3781934" cy="3781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3F70E2-7633-50E8-2915-B412761C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460" y="5541760"/>
            <a:ext cx="3683505" cy="13162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10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3BDD-88DC-7719-22D1-4AAFC442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Conflict of Interest 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13EC9-07D2-72BD-F880-03AA18721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 have no conflict of interest to disclose. </a:t>
            </a:r>
          </a:p>
          <a:p>
            <a:endParaRPr lang="en-US"/>
          </a:p>
          <a:p>
            <a:r>
              <a:rPr lang="en-US"/>
              <a:t>Opinions shared do not represent those of the NC Department of Health and Human Services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D99EF-2057-8407-8FA7-71ACA9281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6BFC-BAED-6CF2-B74D-FF816274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Health Laboratory Strategic Priorities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6D3293-A0D1-2CF2-A72E-88E500D0F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819" y="288757"/>
            <a:ext cx="7659808" cy="57305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6B44B-AEC9-87A7-0653-EF8621ABC4D7}"/>
              </a:ext>
            </a:extLst>
          </p:cNvPr>
          <p:cNvSpPr txBox="1"/>
          <p:nvPr/>
        </p:nvSpPr>
        <p:spPr>
          <a:xfrm>
            <a:off x="3972819" y="6019274"/>
            <a:ext cx="6096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/>
              <a:t>https://aphl.org/docs/default-source/technical/aphl-strategic-map.pdf?sfvrsn=232e9483_9</a:t>
            </a:r>
          </a:p>
        </p:txBody>
      </p:sp>
    </p:spTree>
    <p:extLst>
      <p:ext uri="{BB962C8B-B14F-4D97-AF65-F5344CB8AC3E}">
        <p14:creationId xmlns:p14="http://schemas.microsoft.com/office/powerpoint/2010/main" val="10113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B45F1-E7F5-92AD-1276-3FB8FDDC7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9BA04-EF49-6079-8F41-10F12F57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Tell Our Own Story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B90287-E4F2-940F-27B1-E6F57BC1F1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555" y="1622494"/>
            <a:ext cx="6510889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18C7E2-EF0C-D14D-88D4-057E73E70BE9}"/>
              </a:ext>
            </a:extLst>
          </p:cNvPr>
          <p:cNvSpPr txBox="1"/>
          <p:nvPr/>
        </p:nvSpPr>
        <p:spPr>
          <a:xfrm>
            <a:off x="7036339" y="6654869"/>
            <a:ext cx="240425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/>
              <a:t>https://www.siliconrepublic.com/careers/10-memes-pay-cheeky-tribute-to-scientists</a:t>
            </a:r>
          </a:p>
        </p:txBody>
      </p:sp>
    </p:spTree>
    <p:extLst>
      <p:ext uri="{BB962C8B-B14F-4D97-AF65-F5344CB8AC3E}">
        <p14:creationId xmlns:p14="http://schemas.microsoft.com/office/powerpoint/2010/main" val="359509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B4051-906F-8616-A2C0-9A429EB5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129"/>
            <a:ext cx="6671813" cy="1167046"/>
          </a:xfrm>
        </p:spPr>
        <p:txBody>
          <a:bodyPr anchor="ctr">
            <a:normAutofit/>
          </a:bodyPr>
          <a:lstStyle/>
          <a:p>
            <a:r>
              <a:rPr lang="en-US" sz="4000"/>
              <a:t>Why Tell Stories?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8D8F1-2073-3862-8E94-F1E08EFDF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2136" cy="40591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/>
              <a:t>General Awareness</a:t>
            </a:r>
          </a:p>
          <a:p>
            <a:pPr>
              <a:lnSpc>
                <a:spcPct val="100000"/>
              </a:lnSpc>
            </a:pPr>
            <a:r>
              <a:rPr lang="en-US" sz="3200"/>
              <a:t>Budget</a:t>
            </a:r>
          </a:p>
          <a:p>
            <a:pPr>
              <a:lnSpc>
                <a:spcPct val="100000"/>
              </a:lnSpc>
            </a:pPr>
            <a:r>
              <a:rPr lang="en-US" sz="3200"/>
              <a:t>Staffing</a:t>
            </a:r>
          </a:p>
          <a:p>
            <a:pPr>
              <a:lnSpc>
                <a:spcPct val="100000"/>
              </a:lnSpc>
            </a:pPr>
            <a:r>
              <a:rPr lang="en-US" sz="3200"/>
              <a:t>Legislation</a:t>
            </a:r>
          </a:p>
          <a:p>
            <a:pPr>
              <a:lnSpc>
                <a:spcPct val="100000"/>
              </a:lnSpc>
            </a:pPr>
            <a:endParaRPr lang="en-US" sz="2000"/>
          </a:p>
          <a:p>
            <a:pPr>
              <a:lnSpc>
                <a:spcPct val="100000"/>
              </a:lnSpc>
            </a:pPr>
            <a:endParaRPr lang="en-US" sz="200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08EE55F-2AAD-46DC-3433-58F8CC288228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6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B40F6-55A5-690B-AB4B-723EA10D6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A43BA-F514-0084-ED2B-48BAE669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When to Tell Stories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4CAAC-544D-91E0-FB5A-8313A8515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3302"/>
            <a:ext cx="5181600" cy="39180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/>
              <a:t>Peacetime</a:t>
            </a:r>
          </a:p>
          <a:p>
            <a:r>
              <a:rPr lang="en-US" sz="2800"/>
              <a:t>During a response</a:t>
            </a:r>
          </a:p>
          <a:p>
            <a:r>
              <a:rPr lang="en-US" sz="2800"/>
              <a:t>When asked</a:t>
            </a:r>
          </a:p>
          <a:p>
            <a:r>
              <a:rPr lang="en-US" sz="2800"/>
              <a:t>In anticipation of a need</a:t>
            </a:r>
          </a:p>
          <a:p>
            <a:endParaRPr lang="en-US" sz="2800"/>
          </a:p>
          <a:p>
            <a:endParaRPr lang="en-US" sz="2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5A1D61-99C3-537C-4815-BC826DE927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DEBE2C-5EB9-EFDB-7077-52FAE9E56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230" y="1715897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9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1F05-2C1E-A96D-240E-F7D41A3F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How Should I Tell Stories?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24939-226C-41F4-A161-F70D59397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884" y="1715897"/>
            <a:ext cx="5562602" cy="44654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/>
              <a:t>Word choice</a:t>
            </a:r>
          </a:p>
          <a:p>
            <a:pPr lvl="1"/>
            <a:r>
              <a:rPr lang="en-US" sz="2400"/>
              <a:t>Test vs. Assay</a:t>
            </a:r>
          </a:p>
          <a:p>
            <a:r>
              <a:rPr lang="en-US" sz="2800"/>
              <a:t>Frame the issue</a:t>
            </a:r>
          </a:p>
          <a:p>
            <a:pPr lvl="1"/>
            <a:r>
              <a:rPr lang="en-US" sz="2400"/>
              <a:t>Not just a laboratory issue</a:t>
            </a:r>
          </a:p>
          <a:p>
            <a:pPr lvl="1"/>
            <a:r>
              <a:rPr lang="en-US" sz="2400"/>
              <a:t>Relate to agency and Division priorities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53EC73-FF9C-7BB5-879D-2E38EF723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15897"/>
            <a:ext cx="5181600" cy="3868039"/>
          </a:xfrm>
        </p:spPr>
        <p:txBody>
          <a:bodyPr/>
          <a:lstStyle/>
          <a:p>
            <a:r>
              <a:rPr lang="en-US" sz="2800"/>
              <a:t>Link to previous success</a:t>
            </a:r>
          </a:p>
          <a:p>
            <a:pPr lvl="1"/>
            <a:r>
              <a:rPr lang="en-US" sz="2400"/>
              <a:t>Lead in cinnamon applesauce</a:t>
            </a:r>
          </a:p>
          <a:p>
            <a:r>
              <a:rPr lang="en-US" sz="2800"/>
              <a:t>Data choice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71F14-D48B-160E-1B52-F1B2358E1C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474" y="3474396"/>
            <a:ext cx="4578105" cy="332427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B83C4B3-F411-2931-3E6A-B37A768A8474}"/>
              </a:ext>
            </a:extLst>
          </p:cNvPr>
          <p:cNvGraphicFramePr>
            <a:graphicFrameLocks noGrp="1"/>
          </p:cNvGraphicFramePr>
          <p:nvPr/>
        </p:nvGraphicFramePr>
        <p:xfrm>
          <a:off x="9262012" y="2910453"/>
          <a:ext cx="2091788" cy="3823674"/>
        </p:xfrm>
        <a:graphic>
          <a:graphicData uri="http://schemas.openxmlformats.org/drawingml/2006/table">
            <a:tbl>
              <a:tblPr/>
              <a:tblGrid>
                <a:gridCol w="1371601">
                  <a:extLst>
                    <a:ext uri="{9D8B030D-6E8A-4147-A177-3AD203B41FA5}">
                      <a16:colId xmlns:a16="http://schemas.microsoft.com/office/drawing/2014/main" val="1486199869"/>
                    </a:ext>
                  </a:extLst>
                </a:gridCol>
                <a:gridCol w="720187">
                  <a:extLst>
                    <a:ext uri="{9D8B030D-6E8A-4147-A177-3AD203B41FA5}">
                      <a16:colId xmlns:a16="http://schemas.microsoft.com/office/drawing/2014/main" val="1846451256"/>
                    </a:ext>
                  </a:extLst>
                </a:gridCol>
              </a:tblGrid>
              <a:tr h="2177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/>
                        <a:t>Date</a:t>
                      </a:r>
                      <a:endParaRPr lang="en-US" sz="100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/>
                        <a:t>#PRs</a:t>
                      </a:r>
                      <a:endParaRPr lang="en-US" sz="100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919508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Nov-24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15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376052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25-Jan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15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878171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25-May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15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906351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11/7/2024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467149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12/10/2024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310816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1/7/2025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840291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12/10/2024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565620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11/7/2024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677126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1/7/2025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80999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8/27/2025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13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966002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11/14/2025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13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705899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8/20/2025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7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743639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5/13/2025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7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527388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11/26/2025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976195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12/3/2025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055963"/>
                  </a:ext>
                </a:extLst>
              </a:tr>
              <a:tr h="21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Total</a:t>
                      </a:r>
                      <a:endParaRPr lang="en-US" sz="100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100</a:t>
                      </a:r>
                      <a:endParaRPr lang="en-US" sz="100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983808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26161F2F-15F4-483E-2970-35A4DF687262}"/>
              </a:ext>
            </a:extLst>
          </p:cNvPr>
          <p:cNvSpPr/>
          <p:nvPr/>
        </p:nvSpPr>
        <p:spPr>
          <a:xfrm>
            <a:off x="6972065" y="3476736"/>
            <a:ext cx="2252534" cy="30551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9C8944-3D1C-1E3E-F62C-C2D6F2C9F001}"/>
              </a:ext>
            </a:extLst>
          </p:cNvPr>
          <p:cNvSpPr txBox="1"/>
          <p:nvPr/>
        </p:nvSpPr>
        <p:spPr>
          <a:xfrm>
            <a:off x="7078486" y="3619297"/>
            <a:ext cx="203969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/>
              <a:t>100 PRs instead of 3 PRs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More than 275 Hours Spent Processing PRs &amp; performing QA studies</a:t>
            </a:r>
          </a:p>
          <a:p>
            <a:pPr algn="ctr"/>
            <a:endParaRPr lang="en-US" b="1"/>
          </a:p>
          <a:p>
            <a:pPr algn="ctr"/>
            <a:r>
              <a:rPr lang="en-US" sz="1200"/>
              <a:t>~7 Weeks over 18 months</a:t>
            </a:r>
          </a:p>
        </p:txBody>
      </p:sp>
    </p:spTree>
    <p:extLst>
      <p:ext uri="{BB962C8B-B14F-4D97-AF65-F5344CB8AC3E}">
        <p14:creationId xmlns:p14="http://schemas.microsoft.com/office/powerpoint/2010/main" val="22386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6AF70-4E3B-6CB4-EB84-6EC477076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0626-0220-0F0F-8AC3-353A675E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Should Hear The Stories</a:t>
            </a:r>
          </a:p>
        </p:txBody>
      </p:sp>
      <p:pic>
        <p:nvPicPr>
          <p:cNvPr id="1026" name="Picture 2" descr="Outreach Program Flyer">
            <a:extLst>
              <a:ext uri="{FF2B5EF4-FFF2-40B4-BE49-F238E27FC236}">
                <a16:creationId xmlns:a16="http://schemas.microsoft.com/office/drawing/2014/main" id="{43CBBB86-7DB7-306C-79D9-5A9969B096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573" y="48344"/>
            <a:ext cx="2163122" cy="278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0E3056-2D97-D620-F2A6-241BBF7548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162" y="2868568"/>
            <a:ext cx="2937043" cy="2202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FE47F5-DD57-89B6-D4BF-AFBC4A8E0668}"/>
              </a:ext>
            </a:extLst>
          </p:cNvPr>
          <p:cNvSpPr txBox="1"/>
          <p:nvPr/>
        </p:nvSpPr>
        <p:spPr>
          <a:xfrm>
            <a:off x="4190978" y="4978495"/>
            <a:ext cx="395000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/>
              <a:t>https://360.articulate.com/review/content/2396fed3-9cc7-483f-8435-253da6519588/review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E28AFC-BC1A-4335-05EB-9E17D7D1D3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130" y="5183786"/>
            <a:ext cx="5779671" cy="164997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1883DC-2574-9899-F36F-D31E10BFD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251" y="2868568"/>
            <a:ext cx="3195172" cy="210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64DBD1-650C-54FE-D34D-DEEF10DDF5AA}"/>
              </a:ext>
            </a:extLst>
          </p:cNvPr>
          <p:cNvSpPr txBox="1"/>
          <p:nvPr/>
        </p:nvSpPr>
        <p:spPr>
          <a:xfrm>
            <a:off x="8196601" y="4988807"/>
            <a:ext cx="287499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/>
              <a:t>https://www.visitraleigh.com/listing/north-carolina-state-legislative-building/60002/</a:t>
            </a:r>
          </a:p>
        </p:txBody>
      </p:sp>
      <p:pic>
        <p:nvPicPr>
          <p:cNvPr id="1030" name="Picture 6" descr="View image">
            <a:extLst>
              <a:ext uri="{FF2B5EF4-FFF2-40B4-BE49-F238E27FC236}">
                <a16:creationId xmlns:a16="http://schemas.microsoft.com/office/drawing/2014/main" id="{5A71BB70-E274-3DFA-0DE2-605E902A9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645" y="80194"/>
            <a:ext cx="45720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5886F-4AA8-8233-AC0A-B5B2C2C29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136-F499-157A-4F5D-45840745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Lab Geek Corner</a:t>
            </a:r>
          </a:p>
        </p:txBody>
      </p:sp>
      <p:pic>
        <p:nvPicPr>
          <p:cNvPr id="3" name="Picture 2" descr="Back Off, Man I'm A Scientist - NeatoShop">
            <a:extLst>
              <a:ext uri="{FF2B5EF4-FFF2-40B4-BE49-F238E27FC236}">
                <a16:creationId xmlns:a16="http://schemas.microsoft.com/office/drawing/2014/main" id="{27FC7F7C-1D42-B51A-810F-991486E83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347" y="128587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ttendees at 2026 SciFest.">
            <a:extLst>
              <a:ext uri="{FF2B5EF4-FFF2-40B4-BE49-F238E27FC236}">
                <a16:creationId xmlns:a16="http://schemas.microsoft.com/office/drawing/2014/main" id="{E588D353-124E-CAE0-30F2-B4C21DA8F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749" y="1928664"/>
            <a:ext cx="3996034" cy="30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0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E7359-507A-2B6C-BBE5-C4B43FF12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92C8C-95EC-600D-2794-AC863B6E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129"/>
            <a:ext cx="6671813" cy="116704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If we don’t tell our story, someone else will do it wrong.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854581-3B72-C7C9-AA79-D63D15B2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11" y="1825625"/>
            <a:ext cx="7208455" cy="40591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/>
              <a:t>The lab is more than tests — it is infrastructure.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We protect communities and systems </a:t>
            </a:r>
            <a:r>
              <a:rPr lang="en-US" sz="2000" b="1"/>
              <a:t>every day</a:t>
            </a:r>
            <a:r>
              <a:rPr lang="en-US" sz="200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b="1"/>
          </a:p>
          <a:p>
            <a:pPr marL="0" indent="0">
              <a:lnSpc>
                <a:spcPct val="100000"/>
              </a:lnSpc>
              <a:buNone/>
            </a:pPr>
            <a:r>
              <a:rPr lang="en-US" sz="2000" b="1"/>
              <a:t>Lab work drives outcomes and prevents risk.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From newborn screening to outbreak response to environmental threats, </a:t>
            </a:r>
            <a:r>
              <a:rPr lang="en-US" sz="2000" b="1"/>
              <a:t>the lab is a strategic asset</a:t>
            </a:r>
            <a:r>
              <a:rPr lang="en-US" sz="200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b="1"/>
          </a:p>
          <a:p>
            <a:pPr marL="0" indent="0">
              <a:lnSpc>
                <a:spcPct val="100000"/>
              </a:lnSpc>
              <a:buNone/>
            </a:pPr>
            <a:r>
              <a:rPr lang="en-US" sz="2000" b="1"/>
              <a:t>When we tell our story well, leaders understand our value.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Continues impact relies on </a:t>
            </a:r>
            <a:r>
              <a:rPr lang="en-US" sz="2000" b="1"/>
              <a:t>sustained investments</a:t>
            </a:r>
            <a:endParaRPr lang="en-US" sz="200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FE2D570-A7D4-0039-2809-87CE92E5561B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0463" y="0"/>
            <a:ext cx="4313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D99EF-2057-8407-8FA7-71ACA9281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6BFC-BAED-6CF2-B74D-FF816274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13301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Major Touch Points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5C06C7-66D1-BD9B-BA4F-5CF15B878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784" y="1715897"/>
            <a:ext cx="7592568" cy="442887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Enterprise Medical Center Information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Where is your department in the organizational chart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Physical location, size, personnel, pictures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Standard medical center contributions and participation information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Department Level Overview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Business metrics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Safety/quality, satisfaction surveys, regulatory, revenue, strategic initiatives, etc.).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Specific Details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Important targeted facts, statistics, unknown/little known details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Investment in the laboratories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461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4552E-7407-1A2D-4CDD-CBDB7EE83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16D4-8ACF-E16A-59E7-F1AE656F7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Contact Information</a:t>
            </a:r>
            <a:endParaRPr lang="en-US"/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68DE3D47-B31D-DDE2-4E99-6D96A459A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538" y="767704"/>
            <a:ext cx="5096586" cy="189574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7D4F524-2AD1-6587-1F58-A2832597BF94}"/>
              </a:ext>
            </a:extLst>
          </p:cNvPr>
          <p:cNvSpPr txBox="1">
            <a:spLocks/>
          </p:cNvSpPr>
          <p:nvPr/>
        </p:nvSpPr>
        <p:spPr bwMode="auto">
          <a:xfrm>
            <a:off x="3548573" y="2839524"/>
            <a:ext cx="5096559" cy="200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ts val="1951"/>
              </a:lnSpc>
              <a:spcBef>
                <a:spcPct val="20000"/>
              </a:spcBef>
              <a:spcAft>
                <a:spcPct val="0"/>
              </a:spcAft>
              <a:buClr>
                <a:srgbClr val="44546A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Scott M. Shone, PhD, HCLD(ABB)</a:t>
            </a:r>
          </a:p>
          <a:p>
            <a:pPr marL="0" marR="0" lvl="0" indent="0" algn="l" defTabSz="457200" rtl="0" eaLnBrk="1" fontAlgn="base" latinLnBrk="0" hangingPunct="1">
              <a:lnSpc>
                <a:spcPts val="1951"/>
              </a:lnSpc>
              <a:spcBef>
                <a:spcPct val="20000"/>
              </a:spcBef>
              <a:spcAft>
                <a:spcPct val="0"/>
              </a:spcAft>
              <a:buClr>
                <a:srgbClr val="44546A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scott.shone@dhhs.nc.gov</a:t>
            </a:r>
          </a:p>
        </p:txBody>
      </p:sp>
    </p:spTree>
    <p:extLst>
      <p:ext uri="{BB962C8B-B14F-4D97-AF65-F5344CB8AC3E}">
        <p14:creationId xmlns:p14="http://schemas.microsoft.com/office/powerpoint/2010/main" val="38084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824AE18-A7BB-2DC1-0DFF-37FBB5E824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594" y="643466"/>
            <a:ext cx="771081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CAD0BA-C712-2B44-9398-393282A92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112" y="1833820"/>
            <a:ext cx="1218519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>
                <a:latin typeface="Arial"/>
                <a:cs typeface="Arial"/>
              </a:rPr>
              <a:t>Next Month's Webinar: </a:t>
            </a:r>
            <a:br>
              <a:rPr lang="en-US" sz="4000">
                <a:latin typeface="Arial"/>
                <a:cs typeface="Arial"/>
              </a:rPr>
            </a:br>
            <a:br>
              <a:rPr lang="en-US" sz="4000">
                <a:latin typeface="Arial"/>
                <a:cs typeface="Arial"/>
              </a:rPr>
            </a:br>
            <a:br>
              <a:rPr lang="en-US" sz="4000">
                <a:latin typeface="Arial"/>
                <a:cs typeface="Arial"/>
              </a:rPr>
            </a:br>
            <a:br>
              <a:rPr lang="en-US" sz="4000">
                <a:latin typeface="Arial"/>
                <a:cs typeface="Arial"/>
              </a:rPr>
            </a:br>
            <a:r>
              <a:rPr lang="en-US" sz="4000">
                <a:latin typeface="Arial"/>
                <a:cs typeface="Arial"/>
              </a:rPr>
              <a:t> </a:t>
            </a:r>
            <a:br>
              <a:rPr lang="en-US" sz="4000">
                <a:latin typeface="Arial"/>
                <a:cs typeface="Arial"/>
              </a:rPr>
            </a:br>
            <a:r>
              <a:rPr lang="en-US" sz="4000">
                <a:latin typeface="Arial"/>
                <a:cs typeface="Arial"/>
              </a:rPr>
              <a:t>TOPIC: Collaboration in Action </a:t>
            </a:r>
            <a:br>
              <a:rPr lang="en-US" sz="4000" i="1"/>
            </a:br>
            <a:br>
              <a:rPr lang="en-US" sz="4000">
                <a:latin typeface="Arial"/>
                <a:cs typeface="Arial"/>
              </a:rPr>
            </a:br>
            <a:r>
              <a:rPr lang="en-US" sz="4000">
                <a:latin typeface="Arial"/>
                <a:cs typeface="Arial"/>
              </a:rPr>
              <a:t>DATE: June 17, 2026, 11am – 12:30pm CDT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5790D6-BB96-247A-C41B-3D8EF1CEB2F0}"/>
              </a:ext>
            </a:extLst>
          </p:cNvPr>
          <p:cNvGrpSpPr/>
          <p:nvPr/>
        </p:nvGrpSpPr>
        <p:grpSpPr>
          <a:xfrm>
            <a:off x="9887729" y="376305"/>
            <a:ext cx="2494257" cy="2062788"/>
            <a:chOff x="8473691" y="2921816"/>
            <a:chExt cx="3444618" cy="2666033"/>
          </a:xfrm>
        </p:grpSpPr>
        <p:pic>
          <p:nvPicPr>
            <p:cNvPr id="4" name="Picture Placeholder 6" descr="A qr code with a logo&#10;&#10;AI-generated content may be incorrect.">
              <a:extLst>
                <a:ext uri="{FF2B5EF4-FFF2-40B4-BE49-F238E27FC236}">
                  <a16:creationId xmlns:a16="http://schemas.microsoft.com/office/drawing/2014/main" id="{6F1C541E-2335-4822-0650-FD3619227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1" b="2021"/>
            <a:stretch>
              <a:fillRect/>
            </a:stretch>
          </p:blipFill>
          <p:spPr>
            <a:xfrm>
              <a:off x="8473691" y="2921816"/>
              <a:ext cx="2403587" cy="230554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3B9098-268C-650B-6092-3962D4E51617}"/>
                </a:ext>
              </a:extLst>
            </p:cNvPr>
            <p:cNvSpPr txBox="1"/>
            <p:nvPr/>
          </p:nvSpPr>
          <p:spPr>
            <a:xfrm>
              <a:off x="8485299" y="5218517"/>
              <a:ext cx="343301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/>
                  <a:ea typeface="Calibri"/>
                  <a:cs typeface="Arial"/>
                </a:rPr>
                <a:t>Sign up for the webinar here! </a:t>
              </a:r>
              <a:endParaRPr lang="en-US" b="1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3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F5626-0A62-1E6C-A140-6A0BBF438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69F9C0-E496-C0B9-9C1C-FB1280CFE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600" i="1">
                <a:latin typeface="Arial Nova"/>
              </a:rPr>
              <a:t>Access more ASCP Resources:</a:t>
            </a:r>
            <a:endParaRPr lang="en-US" sz="3600" b="0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6506D-7B45-3E13-8807-258110FEC712}"/>
              </a:ext>
            </a:extLst>
          </p:cNvPr>
          <p:cNvSpPr txBox="1"/>
          <p:nvPr/>
        </p:nvSpPr>
        <p:spPr>
          <a:xfrm>
            <a:off x="384271" y="2126618"/>
            <a:ext cx="53234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/>
                <a:ea typeface="Calibri"/>
                <a:cs typeface="Arial"/>
              </a:rPr>
              <a:t>Support CDC </a:t>
            </a:r>
            <a:r>
              <a:rPr lang="en-US" b="1" err="1">
                <a:latin typeface="Arial"/>
                <a:ea typeface="Calibri"/>
                <a:cs typeface="Arial"/>
              </a:rPr>
              <a:t>OneLab</a:t>
            </a:r>
            <a:r>
              <a:rPr lang="en-US" b="1" baseline="30000" err="1">
                <a:latin typeface="Arial"/>
                <a:ea typeface="Calibri"/>
                <a:cs typeface="Arial"/>
              </a:rPr>
              <a:t>TM</a:t>
            </a:r>
            <a:endParaRPr lang="en-US" b="1" baseline="30000" err="1">
              <a:latin typeface="Arial"/>
              <a:cs typeface="Arial"/>
            </a:endParaRPr>
          </a:p>
        </p:txBody>
      </p:sp>
      <p:pic>
        <p:nvPicPr>
          <p:cNvPr id="10" name="Picture 9" descr="A qr code with a blue circle and a white circle&#10;&#10;AI-generated content may be incorrect.">
            <a:extLst>
              <a:ext uri="{FF2B5EF4-FFF2-40B4-BE49-F238E27FC236}">
                <a16:creationId xmlns:a16="http://schemas.microsoft.com/office/drawing/2014/main" id="{D81EE69E-E077-8CB0-BE1E-57853655C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72" y="2743606"/>
            <a:ext cx="2919223" cy="2954902"/>
          </a:xfrm>
          <a:prstGeom prst="rect">
            <a:avLst/>
          </a:prstGeom>
        </p:spPr>
      </p:pic>
      <p:pic>
        <p:nvPicPr>
          <p:cNvPr id="12" name="Picture 11" descr="A qr code with a blue circle and a logo&#10;&#10;AI-generated content may be incorrect.">
            <a:extLst>
              <a:ext uri="{FF2B5EF4-FFF2-40B4-BE49-F238E27FC236}">
                <a16:creationId xmlns:a16="http://schemas.microsoft.com/office/drawing/2014/main" id="{9B66A6BB-6B33-74D9-63A7-187F83468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76" y="2745120"/>
            <a:ext cx="2803849" cy="29640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787DE2-9FCA-6A70-4951-4A02D0C9EBE5}"/>
              </a:ext>
            </a:extLst>
          </p:cNvPr>
          <p:cNvSpPr txBox="1"/>
          <p:nvPr/>
        </p:nvSpPr>
        <p:spPr>
          <a:xfrm>
            <a:off x="8185524" y="2091405"/>
            <a:ext cx="40043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baseline="0">
                <a:latin typeface="Arial"/>
              </a:rPr>
              <a:t>Workforce Initiatives </a:t>
            </a:r>
            <a:r>
              <a:rPr lang="en-US" b="1">
                <a:latin typeface="Arial"/>
              </a:rPr>
              <a:t>Website</a:t>
            </a:r>
            <a:r>
              <a:rPr lang="en-US" b="1">
                <a:solidFill>
                  <a:srgbClr val="FFFFFF"/>
                </a:solidFill>
                <a:latin typeface="Arial"/>
              </a:rPr>
              <a:t>t</a:t>
            </a:r>
            <a:endParaRPr lang="en-US"/>
          </a:p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AA99D-0371-612D-F899-1595FE406C4A}"/>
              </a:ext>
            </a:extLst>
          </p:cNvPr>
          <p:cNvSpPr txBox="1"/>
          <p:nvPr/>
        </p:nvSpPr>
        <p:spPr>
          <a:xfrm>
            <a:off x="4748097" y="2125196"/>
            <a:ext cx="53234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/>
                <a:ea typeface="Calibri"/>
                <a:cs typeface="Arial"/>
              </a:rPr>
              <a:t>What's My Next</a:t>
            </a:r>
            <a:endParaRPr lang="en-US" b="1" baseline="30000">
              <a:latin typeface="Arial"/>
              <a:ea typeface="Calibri"/>
              <a:cs typeface="Arial"/>
            </a:endParaRPr>
          </a:p>
        </p:txBody>
      </p:sp>
      <p:pic>
        <p:nvPicPr>
          <p:cNvPr id="6" name="Picture 5" descr="A qr code with a logo&#10;&#10;AI-generated content may be incorrect.">
            <a:extLst>
              <a:ext uri="{FF2B5EF4-FFF2-40B4-BE49-F238E27FC236}">
                <a16:creationId xmlns:a16="http://schemas.microsoft.com/office/drawing/2014/main" id="{730FD3B5-9DD7-7FBF-4E1A-1D8162B30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299" y="2732147"/>
            <a:ext cx="2899962" cy="29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3BDD-88DC-7719-22D1-4AAFC442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Laboratory Image Concern …Your Objective!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13EC9-07D2-72BD-F880-03AA18721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00" y="2016080"/>
            <a:ext cx="10337800" cy="40591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 b="1"/>
          </a:p>
          <a:p>
            <a:pPr marL="0" indent="0" algn="ctr">
              <a:buNone/>
            </a:pPr>
            <a:r>
              <a:rPr lang="en-US" sz="2800" i="1"/>
              <a:t>Laboratories are often perceived as an ancillary testing center, rather than </a:t>
            </a:r>
            <a:r>
              <a:rPr lang="en-US" sz="2800" b="1" i="1"/>
              <a:t>the</a:t>
            </a:r>
            <a:r>
              <a:rPr lang="en-US" sz="2800" i="1"/>
              <a:t> foundation for diagnostic accuracy and patient safety, as well as a significant contributor to operational efficiency and overall financial health of the institution.</a:t>
            </a:r>
          </a:p>
          <a:p>
            <a:pPr marL="0" indent="0">
              <a:buNone/>
            </a:pPr>
            <a:endParaRPr lang="en-US" sz="2000" b="1"/>
          </a:p>
          <a:p>
            <a:endParaRPr lang="en-US" sz="1800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03FA64-D9BD-72EB-7579-41E29A7920F4}"/>
              </a:ext>
            </a:extLst>
          </p:cNvPr>
          <p:cNvSpPr/>
          <p:nvPr/>
        </p:nvSpPr>
        <p:spPr>
          <a:xfrm>
            <a:off x="441266" y="1892807"/>
            <a:ext cx="10823634" cy="335144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16625-47F4-DF31-10E9-9D3AECE5E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6937-22B0-7ED5-0613-344A5E06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Enterprise Medical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1B516-FDC2-DA4E-50DB-C2D77D54C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347" y="2098376"/>
            <a:ext cx="9183625" cy="40591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/>
              <a:t>General Department Statistics</a:t>
            </a:r>
          </a:p>
          <a:p>
            <a:pPr marL="0" indent="0">
              <a:buNone/>
            </a:pPr>
            <a:endParaRPr lang="en-US" sz="800" b="1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Organization chart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What division is the laboratory part of?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Where is the laboratory located (buildings/floors/satellite locations, etc.)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Medical practice plan (if applicable)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Shifts supported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Annual test volume and/or billable units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Net patient service revenue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Research division (PIs, managers, post-docs, laboratory, other)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n-US"/>
          </a:p>
          <a:p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42101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064AD-55F8-97BE-E1EC-2A834DCBD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7B54-6932-A753-6C09-ACF6169C7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Enterprise Medical Center, cont’d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411E3-88AE-FCEB-6C7E-5CD0D629E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7480"/>
            <a:ext cx="10337800" cy="40591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/>
              <a:t>Staffing Statistics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/>
              <a:t>Medical Staff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/>
              <a:t>House Staff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/>
              <a:t>Administrative Leadership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/>
              <a:t>Administrative Personnel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/>
                <a:cs typeface="Arial"/>
              </a:rPr>
              <a:t>Laboratory professionals</a:t>
            </a:r>
            <a:r>
              <a:rPr lang="en-US">
                <a:solidFill>
                  <a:srgbClr val="0000FF"/>
                </a:solidFill>
                <a:latin typeface="Arial"/>
                <a:cs typeface="Arial"/>
              </a:rPr>
              <a:t> (</a:t>
            </a:r>
            <a:r>
              <a:rPr lang="en-US" b="1">
                <a:solidFill>
                  <a:srgbClr val="0000FF"/>
                </a:solidFill>
                <a:latin typeface="Arial"/>
                <a:cs typeface="Arial"/>
              </a:rPr>
              <a:t>NOTE</a:t>
            </a:r>
            <a:r>
              <a:rPr lang="en-US">
                <a:solidFill>
                  <a:srgbClr val="0000FF"/>
                </a:solidFill>
                <a:latin typeface="Arial"/>
                <a:cs typeface="Arial"/>
              </a:rPr>
              <a:t>: Use Up-to-Date ASCP BOC Credential Nomenclature)</a:t>
            </a:r>
            <a:endParaRPr lang="en-US" b="1">
              <a:solidFill>
                <a:srgbClr val="0000FF"/>
              </a:solidFill>
              <a:latin typeface="Arial"/>
              <a:cs typeface="Arial"/>
            </a:endParaRP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Scientists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Specialists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Certified Technicians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latin typeface="Arial"/>
                <a:cs typeface="Arial"/>
              </a:rPr>
              <a:t>Diplomates</a:t>
            </a:r>
            <a:endParaRPr lang="en-US" sz="1800"/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Interns</a:t>
            </a:r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/>
          </a:p>
          <a:p>
            <a:endParaRPr lang="en-US" sz="18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4004E-97BC-C7F9-DACA-B5A0EB25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906" y="4747631"/>
            <a:ext cx="2761727" cy="676715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073B3F8F-AA17-331A-4E22-1F633138F53A}"/>
              </a:ext>
            </a:extLst>
          </p:cNvPr>
          <p:cNvSpPr/>
          <p:nvPr/>
        </p:nvSpPr>
        <p:spPr>
          <a:xfrm>
            <a:off x="8646453" y="3768951"/>
            <a:ext cx="484632" cy="9786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3A4D1-F0EE-B8E1-1769-2E5D56488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5A73-0BFE-6AC0-CEBE-91E7992C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3" y="221419"/>
            <a:ext cx="10337801" cy="1167046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Department Level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C3B82-B98F-151A-7148-6E39B0FD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686" y="1787480"/>
            <a:ext cx="8790434" cy="40591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/>
              <a:t>Active Participant in Corporate Enterprise Initiatives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Patient Safety/Quality Initiatives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i="1"/>
              <a:t>“The laboratory addresses/resolves XXX patient/employee safety issues annually”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i="1"/>
              <a:t>“Recently decreased TAT for frozen sections by 20%”</a:t>
            </a: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i="1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MD/Employee/Patient Satisfaction Survey Results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/>
              <a:t>Present results and summary action plan (if applicable)</a:t>
            </a: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Governing Regulatory Organizations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/>
              <a:t>Joint Commission, CAP, FDA, Department of Public Health, etc.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/>
              <a:t>General regulatory performance information</a:t>
            </a:r>
          </a:p>
        </p:txBody>
      </p:sp>
    </p:spTree>
    <p:extLst>
      <p:ext uri="{BB962C8B-B14F-4D97-AF65-F5344CB8AC3E}">
        <p14:creationId xmlns:p14="http://schemas.microsoft.com/office/powerpoint/2010/main" val="20761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3-210340-MT_Executive_Board Meeting_Volunteer Program [54]  -  Read-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9EC482CBE05468610E3386D28C790" ma:contentTypeVersion="10" ma:contentTypeDescription="Create a new document." ma:contentTypeScope="" ma:versionID="fddc809a8f8f270f1b3b2b6790ce6ceb">
  <xsd:schema xmlns:xsd="http://www.w3.org/2001/XMLSchema" xmlns:xs="http://www.w3.org/2001/XMLSchema" xmlns:p="http://schemas.microsoft.com/office/2006/metadata/properties" xmlns:ns2="4084e704-fa1f-45c8-8902-8c160f359ad5" xmlns:ns3="6c8134dc-5b2c-4941-9d29-65f0fc72f374" targetNamespace="http://schemas.microsoft.com/office/2006/metadata/properties" ma:root="true" ma:fieldsID="3ef9b1889822dcb767d0a00a6cba0c3c" ns2:_="" ns3:_="">
    <xsd:import namespace="4084e704-fa1f-45c8-8902-8c160f359ad5"/>
    <xsd:import namespace="6c8134dc-5b2c-4941-9d29-65f0fc72f3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4e704-fa1f-45c8-8902-8c160f359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448d13f-cc16-440a-b209-a462631fa2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134dc-5b2c-4941-9d29-65f0fc72f3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67e1020-2b8f-4a49-9ee2-25680db5c004}" ma:internalName="TaxCatchAll" ma:showField="CatchAllData" ma:web="6c8134dc-5b2c-4941-9d29-65f0fc72f3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8134dc-5b2c-4941-9d29-65f0fc72f374" xsi:nil="true"/>
    <lcf76f155ced4ddcb4097134ff3c332f xmlns="4084e704-fa1f-45c8-8902-8c160f359a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3C16CF-4702-4FF3-AF53-347FB564A6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D02A5A-CD9B-40D9-BD48-BCCBAE411A16}">
  <ds:schemaRefs>
    <ds:schemaRef ds:uri="4084e704-fa1f-45c8-8902-8c160f359ad5"/>
    <ds:schemaRef ds:uri="6c8134dc-5b2c-4941-9d29-65f0fc72f3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3725DE2-F52B-4CB9-9FB3-FAD4B7EC2AC0}">
  <ds:schemaRefs>
    <ds:schemaRef ds:uri="4084e704-fa1f-45c8-8902-8c160f359ad5"/>
    <ds:schemaRef ds:uri="6c8134dc-5b2c-4941-9d29-65f0fc72f3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23-210340-MT_Executive_Board Meeting_Volunteer Program [54]  -  Read-Only</Template>
  <TotalTime>0</TotalTime>
  <Words>2806</Words>
  <Application>Microsoft Macintosh PowerPoint</Application>
  <PresentationFormat>Widescreen</PresentationFormat>
  <Paragraphs>471</Paragraphs>
  <Slides>53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Aptos</vt:lpstr>
      <vt:lpstr>Arial</vt:lpstr>
      <vt:lpstr>Arial Nova</vt:lpstr>
      <vt:lpstr>Calibri</vt:lpstr>
      <vt:lpstr>Courier New</vt:lpstr>
      <vt:lpstr>Segoe UI</vt:lpstr>
      <vt:lpstr>Wingdings</vt:lpstr>
      <vt:lpstr>23-210340-MT_Executive_Board Meeting_Volunteer Program [54]  -  Read-Only</vt:lpstr>
      <vt:lpstr>Building Bridges Across  Laboratory Community  Making the Lab’s Value Heard in the C-Suite </vt:lpstr>
      <vt:lpstr>Today’s Facilitators </vt:lpstr>
      <vt:lpstr>Format of Today’s Session</vt:lpstr>
      <vt:lpstr>The Laboratory as a Strategic Enterprise Asset</vt:lpstr>
      <vt:lpstr>Major Touch Points</vt:lpstr>
      <vt:lpstr>Laboratory Image Concern …Your Objective!</vt:lpstr>
      <vt:lpstr>Enterprise Medical Center </vt:lpstr>
      <vt:lpstr>Enterprise Medical Center, cont’d </vt:lpstr>
      <vt:lpstr>Department Level Contributions</vt:lpstr>
      <vt:lpstr>Department Level Overview, cont’d</vt:lpstr>
      <vt:lpstr>Specific Department Details</vt:lpstr>
      <vt:lpstr>A Great Way to End</vt:lpstr>
      <vt:lpstr>Closing</vt:lpstr>
      <vt:lpstr>Final Comments</vt:lpstr>
      <vt:lpstr>From Cost Center to Growth Engine   How Lab Leaders Turn Value  into Investment and Growth</vt:lpstr>
      <vt:lpstr>Just a few slides ahead…</vt:lpstr>
      <vt:lpstr>Top challenges confronting U.S Community Hospitals – Survey Says…</vt:lpstr>
      <vt:lpstr>Diving Deeper: Specific Concerns of the C-suite within the Top Issues</vt:lpstr>
      <vt:lpstr>Workforce Challenges (n = 228) </vt:lpstr>
      <vt:lpstr>Financial Challenges (n = 228) </vt:lpstr>
      <vt:lpstr>How Executives Decide</vt:lpstr>
      <vt:lpstr>"Making the Lab’s Value Heard in the C-Suite“</vt:lpstr>
      <vt:lpstr>FREE Tools for Advocating for the Lab to the C-Suite</vt:lpstr>
      <vt:lpstr>*Most Popular* Tools and Resources by Pillar</vt:lpstr>
      <vt:lpstr>The Critical Mindset Shift</vt:lpstr>
      <vt:lpstr>Think Like a Business: Identify Opportunity</vt:lpstr>
      <vt:lpstr>Strategic Response: Reference Lab and On-Demand Testing</vt:lpstr>
      <vt:lpstr>Strategies to expand laboratory outreach services   Grow in Your Own Community </vt:lpstr>
      <vt:lpstr>How do you start ? </vt:lpstr>
      <vt:lpstr>How do we advocate your future vision?  Start with defining laboratory service line.</vt:lpstr>
      <vt:lpstr>Let’s build an argument –  Only 10 minutes in the Shark Tank</vt:lpstr>
      <vt:lpstr>Why Leadership Leaned In</vt:lpstr>
      <vt:lpstr>Build Support by Socializing the Plan</vt:lpstr>
      <vt:lpstr>Reference Lab Services:  Demonstrating Business Impact</vt:lpstr>
      <vt:lpstr>Reference Laboratory partnerships –  alternative strategies to extend your  outreach laboratory service </vt:lpstr>
      <vt:lpstr>Translate Risk. Pivot Fast. Scale What Works.</vt:lpstr>
      <vt:lpstr>On-Demand Testing:  Capturing the Consumer Market</vt:lpstr>
      <vt:lpstr>Closing: Earning and Keeping a Seat at the Table</vt:lpstr>
      <vt:lpstr>Future Self – extending your vision beyond the hospital walls</vt:lpstr>
      <vt:lpstr>Elevating the Voice  of Public Health  Laboratories</vt:lpstr>
      <vt:lpstr>Conflict of Interest Disclosure</vt:lpstr>
      <vt:lpstr>Public Health Laboratory Strategic Priorities</vt:lpstr>
      <vt:lpstr>Tell Our Own Story</vt:lpstr>
      <vt:lpstr>Why Tell Stories?</vt:lpstr>
      <vt:lpstr>When to Tell Stories</vt:lpstr>
      <vt:lpstr>How Should I Tell Stories?</vt:lpstr>
      <vt:lpstr>Who Should Hear The Stories</vt:lpstr>
      <vt:lpstr>Lab Geek Corner</vt:lpstr>
      <vt:lpstr>If we don’t tell our story, someone else will do it wrong.</vt:lpstr>
      <vt:lpstr>Contact Information</vt:lpstr>
      <vt:lpstr>PowerPoint Presentation</vt:lpstr>
      <vt:lpstr>Next Month's Webinar:       TOPIC: Collaboration in Action   DATE: June 17, 2026, 11am – 12:30pm CDT</vt:lpstr>
      <vt:lpstr>Access more ASCP Resources:</vt:lpstr>
    </vt:vector>
  </TitlesOfParts>
  <Company>ASCP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Task Force on Connectivity</dc:title>
  <dc:creator>Beck, Lucy</dc:creator>
  <cp:lastModifiedBy>Abby Cloos</cp:lastModifiedBy>
  <cp:revision>3</cp:revision>
  <cp:lastPrinted>2021-05-22T14:22:41Z</cp:lastPrinted>
  <dcterms:created xsi:type="dcterms:W3CDTF">2021-05-10T16:15:42Z</dcterms:created>
  <dcterms:modified xsi:type="dcterms:W3CDTF">2026-06-11T21:45:13Z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0x0101003DB9EC482CBE05468610E3386D28C790</vt:lpwstr>
  </property>
  <property fmtid="{D5CDD505-2E9C-101B-9397-08002B2CF9AE}" pid="3" name="MediaServiceImageTags">
    <vt:lpwstr/>
  </property>
  <property fmtid="{D5CDD505-2E9C-101B-9397-08002B2CF9AE}" pid="4" name="MSIP_Label_4dfd4032-9be4-4836-8760-5b03795e722f_Enabled">
    <vt:lpwstr>true</vt:lpwstr>
  </property>
  <property fmtid="{D5CDD505-2E9C-101B-9397-08002B2CF9AE}" pid="5" name="MSIP_Label_4dfd4032-9be4-4836-8760-5b03795e722f_SetDate">
    <vt:lpwstr>2026-03-10T16:11:47Z</vt:lpwstr>
  </property>
  <property fmtid="{D5CDD505-2E9C-101B-9397-08002B2CF9AE}" pid="6" name="MSIP_Label_4dfd4032-9be4-4836-8760-5b03795e722f_Method">
    <vt:lpwstr>Standard</vt:lpwstr>
  </property>
  <property fmtid="{D5CDD505-2E9C-101B-9397-08002B2CF9AE}" pid="7" name="MSIP_Label_4dfd4032-9be4-4836-8760-5b03795e722f_Name">
    <vt:lpwstr>defa4170-0d19-0005-0004-bc88714345d2</vt:lpwstr>
  </property>
  <property fmtid="{D5CDD505-2E9C-101B-9397-08002B2CF9AE}" pid="8" name="MSIP_Label_4dfd4032-9be4-4836-8760-5b03795e722f_SiteId">
    <vt:lpwstr>c0c799d2-8588-42b3-8c1e-83c4652bc813</vt:lpwstr>
  </property>
  <property fmtid="{D5CDD505-2E9C-101B-9397-08002B2CF9AE}" pid="9" name="MSIP_Label_4dfd4032-9be4-4836-8760-5b03795e722f_ActionId">
    <vt:lpwstr>4c554222-402b-4b89-a93e-fe787b75e5c6</vt:lpwstr>
  </property>
  <property fmtid="{D5CDD505-2E9C-101B-9397-08002B2CF9AE}" pid="10" name="MSIP_Label_4dfd4032-9be4-4836-8760-5b03795e722f_ContentBits">
    <vt:lpwstr>0</vt:lpwstr>
  </property>
  <property fmtid="{D5CDD505-2E9C-101B-9397-08002B2CF9AE}" pid="11" name="MSIP_Label_4dfd4032-9be4-4836-8760-5b03795e722f_Tag">
    <vt:lpwstr>10, 3, 0, 2</vt:lpwstr>
  </property>
</Properties>
</file>