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456" r:id="rId5"/>
    <p:sldId id="486" r:id="rId6"/>
    <p:sldId id="458" r:id="rId7"/>
    <p:sldId id="473" r:id="rId8"/>
    <p:sldId id="474" r:id="rId9"/>
    <p:sldId id="475" r:id="rId10"/>
    <p:sldId id="476" r:id="rId11"/>
    <p:sldId id="477" r:id="rId12"/>
    <p:sldId id="505" r:id="rId13"/>
    <p:sldId id="506" r:id="rId14"/>
    <p:sldId id="507" r:id="rId15"/>
    <p:sldId id="508" r:id="rId16"/>
    <p:sldId id="480" r:id="rId17"/>
    <p:sldId id="517" r:id="rId18"/>
    <p:sldId id="518" r:id="rId19"/>
    <p:sldId id="519" r:id="rId20"/>
    <p:sldId id="520" r:id="rId21"/>
    <p:sldId id="521" r:id="rId22"/>
    <p:sldId id="522" r:id="rId23"/>
    <p:sldId id="523" r:id="rId24"/>
    <p:sldId id="524" r:id="rId25"/>
    <p:sldId id="525" r:id="rId26"/>
    <p:sldId id="526" r:id="rId27"/>
    <p:sldId id="527" r:id="rId28"/>
    <p:sldId id="528" r:id="rId29"/>
    <p:sldId id="529" r:id="rId30"/>
    <p:sldId id="530" r:id="rId31"/>
    <p:sldId id="531" r:id="rId32"/>
    <p:sldId id="532" r:id="rId33"/>
    <p:sldId id="533" r:id="rId34"/>
    <p:sldId id="534" r:id="rId35"/>
    <p:sldId id="536" r:id="rId36"/>
    <p:sldId id="537" r:id="rId37"/>
    <p:sldId id="538" r:id="rId38"/>
    <p:sldId id="539" r:id="rId39"/>
    <p:sldId id="482" r:id="rId40"/>
    <p:sldId id="515" r:id="rId41"/>
    <p:sldId id="48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956324-FAD5-1149-3C23-250D46FFC2B9}" name="Jenny Diaz" initials="JD" userId="S::jenny.diaz@ascp.org::931f55de-5635-4b26-807e-8ae334dd0769" providerId="AD"/>
  <p188:author id="{F32ADE6E-589C-E5B2-5DDD-82ED793B8FAF}" name="Elena Tsai [Contractor]" initials="E[" userId="S::elena.tsai@ascp.org::0c3b64f2-393a-491a-95fa-93f09f75ca9b" providerId="AD"/>
  <p188:author id="{2301C377-0952-E593-CD61-FB34A0D95A08}" name="Danielle Jackson" initials="DJ" userId="S::danielle.jackson@ascp.org::3647c53c-ed83-45a6-a5b6-506ebd778c67" providerId="AD"/>
  <p188:author id="{E1293790-DA1C-ABD7-63E3-B5B35392F26C}" name="Debby Basu" initials="DB" userId="S::debby.basu@ascp.org::5b36a3be-4818-4b0b-a196-fc97d23aab2f" providerId="AD"/>
  <p188:author id="{C766BDB6-EF1E-F917-9794-8F83F44CCDE5}" name="Brian Castrucci" initials="BC" userId="S::castrucci@debeaumont.org::716c4a52-31fd-455e-a248-3cf1fb6ddc0a" providerId="AD"/>
  <p188:author id="{F963F6B8-3BB1-5A52-D530-FE423E27B328}" name="Edna Garcia" initials="EG" userId="S::edna.garcia@ascp.org::9da2b29b-6e62-4f8f-a065-b495710e7477" providerId="AD"/>
  <p188:author id="{C888F1EE-11C2-2266-302B-43E87D5D05F3}" name="Elena Tsai [Contractor]" initials="ET" userId="S::elena.tsai@ASCP.org::0c3b64f2-393a-491a-95fa-93f09f75ca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96D2"/>
    <a:srgbClr val="00A493"/>
    <a:srgbClr val="25408F"/>
    <a:srgbClr val="CDB268"/>
    <a:srgbClr val="08132D"/>
    <a:srgbClr val="C8815A"/>
    <a:srgbClr val="452F80"/>
    <a:srgbClr val="C66653"/>
    <a:srgbClr val="4036A8"/>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36546-A529-3A9C-3D22-8109BC58B053}" v="6" dt="2026-03-09T19:53:54.621"/>
    <p1510:client id="{71C71157-2049-6235-C4E1-F43E5E9758BD}" v="1" dt="2026-03-11T14:59:07.873"/>
    <p1510:client id="{7E999530-9BB8-CF12-B381-061828F572B6}" v="20" dt="2026-03-09T21:28:27.092"/>
    <p1510:client id="{B989F37C-98A5-671C-EE65-18F5D8BC98F3}" v="1" dt="2026-03-10T19:16:32.272"/>
    <p1510:client id="{BA773B73-9D8A-6025-61ED-AA4FEF314A61}" v="10" dt="2026-03-11T14:04:40.487"/>
    <p1510:client id="{C56EE0B7-584F-A33F-9EFE-BB3693E86509}" v="852" dt="2026-03-10T18:57:08.820"/>
    <p1510:client id="{CA17EC7B-5BED-29D2-7A24-8C87403CFD77}" v="35" dt="2026-03-11T15:20:25.046"/>
    <p1510:client id="{EF027CAB-9347-C507-4C1A-B4E1FE60C37A}" v="557" dt="2026-03-09T19:37:57.663"/>
    <p1510:client id="{F2F0D09D-5673-587D-E03B-F2B7B96B859F}" v="91" dt="2026-03-10T19:03:19.248"/>
    <p1510:client id="{F7B97494-7923-4B13-8044-E939892FE8B2}" v="63" dt="2026-03-10T20:06:25.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2.sv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svg"/><Relationship Id="rId1" Type="http://schemas.openxmlformats.org/officeDocument/2006/relationships/image" Target="../media/image32.svg"/></Relationships>
</file>

<file path=ppt/diagrams/_rels/data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9.svg"/><Relationship Id="rId1" Type="http://schemas.openxmlformats.org/officeDocument/2006/relationships/image" Target="../media/image38.svg"/><Relationship Id="rId5" Type="http://schemas.openxmlformats.org/officeDocument/2006/relationships/image" Target="../media/image32.sv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2.sv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svg"/><Relationship Id="rId1"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9.svg"/><Relationship Id="rId1" Type="http://schemas.openxmlformats.org/officeDocument/2006/relationships/image" Target="../media/image38.svg"/><Relationship Id="rId5" Type="http://schemas.openxmlformats.org/officeDocument/2006/relationships/image" Target="../media/image32.sv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B87CE-B94A-4828-81BA-17629F70811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8E59653-F04D-4E28-83C8-57D55EE2C623}">
      <dgm:prSet/>
      <dgm:spPr/>
      <dgm:t>
        <a:bodyPr/>
        <a:lstStyle/>
        <a:p>
          <a:pPr>
            <a:lnSpc>
              <a:spcPct val="100000"/>
            </a:lnSpc>
          </a:pPr>
          <a:r>
            <a:rPr lang="en-US"/>
            <a:t>Practicing pathologist</a:t>
          </a:r>
        </a:p>
      </dgm:t>
    </dgm:pt>
    <dgm:pt modelId="{865D99EE-645B-4E26-A889-D8346515134A}" type="parTrans" cxnId="{0C7C1AFD-F0AD-46FF-B9AD-0D120714A30D}">
      <dgm:prSet/>
      <dgm:spPr/>
      <dgm:t>
        <a:bodyPr/>
        <a:lstStyle/>
        <a:p>
          <a:pPr algn="ctr"/>
          <a:endParaRPr lang="en-US" sz="3200"/>
        </a:p>
      </dgm:t>
    </dgm:pt>
    <dgm:pt modelId="{E0886F9B-2E33-488C-8776-3D1397167ECA}" type="sibTrans" cxnId="{0C7C1AFD-F0AD-46FF-B9AD-0D120714A30D}">
      <dgm:prSet/>
      <dgm:spPr/>
      <dgm:t>
        <a:bodyPr/>
        <a:lstStyle/>
        <a:p>
          <a:endParaRPr lang="en-US"/>
        </a:p>
      </dgm:t>
    </dgm:pt>
    <dgm:pt modelId="{83969592-78C2-4EE3-83FC-FCE4C5422D4F}">
      <dgm:prSet/>
      <dgm:spPr/>
      <dgm:t>
        <a:bodyPr/>
        <a:lstStyle/>
        <a:p>
          <a:pPr>
            <a:lnSpc>
              <a:spcPct val="100000"/>
            </a:lnSpc>
          </a:pPr>
          <a:r>
            <a:rPr lang="en-US"/>
            <a:t>Educator of medical students, residents and medical laboratory professionals</a:t>
          </a:r>
        </a:p>
      </dgm:t>
    </dgm:pt>
    <dgm:pt modelId="{8127351F-DE6D-4FE7-AEB3-1C2142A80255}" type="parTrans" cxnId="{1DEA9D98-E438-420D-A067-1021702D1DDE}">
      <dgm:prSet/>
      <dgm:spPr/>
      <dgm:t>
        <a:bodyPr/>
        <a:lstStyle/>
        <a:p>
          <a:pPr algn="ctr"/>
          <a:endParaRPr lang="en-US" sz="3200"/>
        </a:p>
      </dgm:t>
    </dgm:pt>
    <dgm:pt modelId="{ADFD185B-6CA3-4768-B1A1-841A6589562A}" type="sibTrans" cxnId="{1DEA9D98-E438-420D-A067-1021702D1DDE}">
      <dgm:prSet/>
      <dgm:spPr/>
      <dgm:t>
        <a:bodyPr/>
        <a:lstStyle/>
        <a:p>
          <a:endParaRPr lang="en-US"/>
        </a:p>
      </dgm:t>
    </dgm:pt>
    <dgm:pt modelId="{A106CE36-F3EE-43D4-BABC-27EBAD4C7FB2}">
      <dgm:prSet/>
      <dgm:spPr/>
      <dgm:t>
        <a:bodyPr/>
        <a:lstStyle/>
        <a:p>
          <a:pPr>
            <a:lnSpc>
              <a:spcPct val="100000"/>
            </a:lnSpc>
          </a:pPr>
          <a:r>
            <a:rPr lang="en-US"/>
            <a:t>Member of the laboratory community</a:t>
          </a:r>
        </a:p>
      </dgm:t>
    </dgm:pt>
    <dgm:pt modelId="{123B9F80-F219-4E20-AEB1-C9539CD845EE}" type="parTrans" cxnId="{C1B9AA67-D2B7-43DF-91E6-D37DFC14380B}">
      <dgm:prSet/>
      <dgm:spPr/>
      <dgm:t>
        <a:bodyPr/>
        <a:lstStyle/>
        <a:p>
          <a:pPr algn="ctr"/>
          <a:endParaRPr lang="en-US" sz="3200"/>
        </a:p>
      </dgm:t>
    </dgm:pt>
    <dgm:pt modelId="{798DDD7E-93A0-4FE5-8813-43A6307DA120}" type="sibTrans" cxnId="{C1B9AA67-D2B7-43DF-91E6-D37DFC14380B}">
      <dgm:prSet/>
      <dgm:spPr/>
      <dgm:t>
        <a:bodyPr/>
        <a:lstStyle/>
        <a:p>
          <a:endParaRPr lang="en-US"/>
        </a:p>
      </dgm:t>
    </dgm:pt>
    <dgm:pt modelId="{242EB7DC-B5A7-4211-A88C-68C2CBDF43B2}" type="pres">
      <dgm:prSet presAssocID="{9BBB87CE-B94A-4828-81BA-17629F708115}" presName="root" presStyleCnt="0">
        <dgm:presLayoutVars>
          <dgm:dir/>
          <dgm:resizeHandles val="exact"/>
        </dgm:presLayoutVars>
      </dgm:prSet>
      <dgm:spPr/>
    </dgm:pt>
    <dgm:pt modelId="{EA727DA6-1F57-4C61-8E35-282ADB1D4C13}" type="pres">
      <dgm:prSet presAssocID="{68E59653-F04D-4E28-83C8-57D55EE2C623}" presName="compNode" presStyleCnt="0"/>
      <dgm:spPr/>
    </dgm:pt>
    <dgm:pt modelId="{D60FFAC0-6DC4-45A6-939B-2998812F10EE}" type="pres">
      <dgm:prSet presAssocID="{68E59653-F04D-4E28-83C8-57D55EE2C623}" presName="bgRect" presStyleLbl="bgShp" presStyleIdx="0" presStyleCnt="3"/>
      <dgm:spPr/>
    </dgm:pt>
    <dgm:pt modelId="{C3892169-15B9-4689-A482-BE7F9FD66595}" type="pres">
      <dgm:prSet presAssocID="{68E59653-F04D-4E28-83C8-57D55EE2C62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Stethoscope"/>
        </a:ext>
      </dgm:extLst>
    </dgm:pt>
    <dgm:pt modelId="{A1270926-8295-4F7F-A8AD-AEB5B94D3633}" type="pres">
      <dgm:prSet presAssocID="{68E59653-F04D-4E28-83C8-57D55EE2C623}" presName="spaceRect" presStyleCnt="0"/>
      <dgm:spPr/>
    </dgm:pt>
    <dgm:pt modelId="{AEA53DB2-3337-458E-BD7B-F5F22C00ECE4}" type="pres">
      <dgm:prSet presAssocID="{68E59653-F04D-4E28-83C8-57D55EE2C623}" presName="parTx" presStyleLbl="revTx" presStyleIdx="0" presStyleCnt="3">
        <dgm:presLayoutVars>
          <dgm:chMax val="0"/>
          <dgm:chPref val="0"/>
        </dgm:presLayoutVars>
      </dgm:prSet>
      <dgm:spPr/>
    </dgm:pt>
    <dgm:pt modelId="{7E77CA57-07B9-4431-8CB7-853E1292530E}" type="pres">
      <dgm:prSet presAssocID="{E0886F9B-2E33-488C-8776-3D1397167ECA}" presName="sibTrans" presStyleCnt="0"/>
      <dgm:spPr/>
    </dgm:pt>
    <dgm:pt modelId="{55893BDA-DF70-4AE6-8F4B-500459BDB27A}" type="pres">
      <dgm:prSet presAssocID="{83969592-78C2-4EE3-83FC-FCE4C5422D4F}" presName="compNode" presStyleCnt="0"/>
      <dgm:spPr/>
    </dgm:pt>
    <dgm:pt modelId="{1676920E-2DD4-4060-AF0A-A64EA18641BF}" type="pres">
      <dgm:prSet presAssocID="{83969592-78C2-4EE3-83FC-FCE4C5422D4F}" presName="bgRect" presStyleLbl="bgShp" presStyleIdx="1" presStyleCnt="3"/>
      <dgm:spPr/>
    </dgm:pt>
    <dgm:pt modelId="{BE5C9052-A164-4007-9BC2-E5F0A7CD48F7}" type="pres">
      <dgm:prSet presAssocID="{83969592-78C2-4EE3-83FC-FCE4C5422D4F}"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C7495EEC-66AC-4818-B6C4-E68B2BF889D2}" type="pres">
      <dgm:prSet presAssocID="{83969592-78C2-4EE3-83FC-FCE4C5422D4F}" presName="spaceRect" presStyleCnt="0"/>
      <dgm:spPr/>
    </dgm:pt>
    <dgm:pt modelId="{7A9FA5E6-72F9-4E78-ABEF-B6A6D91933A3}" type="pres">
      <dgm:prSet presAssocID="{83969592-78C2-4EE3-83FC-FCE4C5422D4F}" presName="parTx" presStyleLbl="revTx" presStyleIdx="1" presStyleCnt="3">
        <dgm:presLayoutVars>
          <dgm:chMax val="0"/>
          <dgm:chPref val="0"/>
        </dgm:presLayoutVars>
      </dgm:prSet>
      <dgm:spPr/>
    </dgm:pt>
    <dgm:pt modelId="{B3FEFE1A-B1F5-45A8-8CED-EFED9870EEBE}" type="pres">
      <dgm:prSet presAssocID="{ADFD185B-6CA3-4768-B1A1-841A6589562A}" presName="sibTrans" presStyleCnt="0"/>
      <dgm:spPr/>
    </dgm:pt>
    <dgm:pt modelId="{6AE974FF-A9F0-4A46-AA51-9FD5C9FBCBFB}" type="pres">
      <dgm:prSet presAssocID="{A106CE36-F3EE-43D4-BABC-27EBAD4C7FB2}" presName="compNode" presStyleCnt="0"/>
      <dgm:spPr/>
    </dgm:pt>
    <dgm:pt modelId="{C5BC9DAA-6CD4-42F0-BA29-2EF1F4615D5E}" type="pres">
      <dgm:prSet presAssocID="{A106CE36-F3EE-43D4-BABC-27EBAD4C7FB2}" presName="bgRect" presStyleLbl="bgShp" presStyleIdx="2" presStyleCnt="3"/>
      <dgm:spPr/>
    </dgm:pt>
    <dgm:pt modelId="{AB6AF988-CDC5-4EEA-AF15-D349290C065F}" type="pres">
      <dgm:prSet presAssocID="{A106CE36-F3EE-43D4-BABC-27EBAD4C7FB2}"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roup"/>
        </a:ext>
      </dgm:extLst>
    </dgm:pt>
    <dgm:pt modelId="{F77F8A09-C7DB-4306-9B01-F07B88C611D4}" type="pres">
      <dgm:prSet presAssocID="{A106CE36-F3EE-43D4-BABC-27EBAD4C7FB2}" presName="spaceRect" presStyleCnt="0"/>
      <dgm:spPr/>
    </dgm:pt>
    <dgm:pt modelId="{CA340EE0-7107-4DA3-8A34-D80C2282D673}" type="pres">
      <dgm:prSet presAssocID="{A106CE36-F3EE-43D4-BABC-27EBAD4C7FB2}" presName="parTx" presStyleLbl="revTx" presStyleIdx="2" presStyleCnt="3">
        <dgm:presLayoutVars>
          <dgm:chMax val="0"/>
          <dgm:chPref val="0"/>
        </dgm:presLayoutVars>
      </dgm:prSet>
      <dgm:spPr/>
    </dgm:pt>
  </dgm:ptLst>
  <dgm:cxnLst>
    <dgm:cxn modelId="{B9CC4810-463E-9B49-A061-47E3BB400667}" type="presOf" srcId="{83969592-78C2-4EE3-83FC-FCE4C5422D4F}" destId="{7A9FA5E6-72F9-4E78-ABEF-B6A6D91933A3}" srcOrd="0" destOrd="0" presId="urn:microsoft.com/office/officeart/2018/2/layout/IconVerticalSolidList"/>
    <dgm:cxn modelId="{C1B9AA67-D2B7-43DF-91E6-D37DFC14380B}" srcId="{9BBB87CE-B94A-4828-81BA-17629F708115}" destId="{A106CE36-F3EE-43D4-BABC-27EBAD4C7FB2}" srcOrd="2" destOrd="0" parTransId="{123B9F80-F219-4E20-AEB1-C9539CD845EE}" sibTransId="{798DDD7E-93A0-4FE5-8813-43A6307DA120}"/>
    <dgm:cxn modelId="{A963156F-873F-C244-A673-8F3B2D315455}" type="presOf" srcId="{A106CE36-F3EE-43D4-BABC-27EBAD4C7FB2}" destId="{CA340EE0-7107-4DA3-8A34-D80C2282D673}" srcOrd="0" destOrd="0" presId="urn:microsoft.com/office/officeart/2018/2/layout/IconVerticalSolidList"/>
    <dgm:cxn modelId="{1DEA9D98-E438-420D-A067-1021702D1DDE}" srcId="{9BBB87CE-B94A-4828-81BA-17629F708115}" destId="{83969592-78C2-4EE3-83FC-FCE4C5422D4F}" srcOrd="1" destOrd="0" parTransId="{8127351F-DE6D-4FE7-AEB3-1C2142A80255}" sibTransId="{ADFD185B-6CA3-4768-B1A1-841A6589562A}"/>
    <dgm:cxn modelId="{1810A8F1-4A7F-CD47-BBC0-167C27DEEF93}" type="presOf" srcId="{68E59653-F04D-4E28-83C8-57D55EE2C623}" destId="{AEA53DB2-3337-458E-BD7B-F5F22C00ECE4}" srcOrd="0" destOrd="0" presId="urn:microsoft.com/office/officeart/2018/2/layout/IconVerticalSolidList"/>
    <dgm:cxn modelId="{F16071F6-0614-FF4B-B02F-90A52E6868E0}" type="presOf" srcId="{9BBB87CE-B94A-4828-81BA-17629F708115}" destId="{242EB7DC-B5A7-4211-A88C-68C2CBDF43B2}" srcOrd="0" destOrd="0" presId="urn:microsoft.com/office/officeart/2018/2/layout/IconVerticalSolidList"/>
    <dgm:cxn modelId="{0C7C1AFD-F0AD-46FF-B9AD-0D120714A30D}" srcId="{9BBB87CE-B94A-4828-81BA-17629F708115}" destId="{68E59653-F04D-4E28-83C8-57D55EE2C623}" srcOrd="0" destOrd="0" parTransId="{865D99EE-645B-4E26-A889-D8346515134A}" sibTransId="{E0886F9B-2E33-488C-8776-3D1397167ECA}"/>
    <dgm:cxn modelId="{C25BD664-DE05-7E4E-A76A-6AE09D15253D}" type="presParOf" srcId="{242EB7DC-B5A7-4211-A88C-68C2CBDF43B2}" destId="{EA727DA6-1F57-4C61-8E35-282ADB1D4C13}" srcOrd="0" destOrd="0" presId="urn:microsoft.com/office/officeart/2018/2/layout/IconVerticalSolidList"/>
    <dgm:cxn modelId="{2C4142FC-B138-984B-8D36-A1B9BF9E454B}" type="presParOf" srcId="{EA727DA6-1F57-4C61-8E35-282ADB1D4C13}" destId="{D60FFAC0-6DC4-45A6-939B-2998812F10EE}" srcOrd="0" destOrd="0" presId="urn:microsoft.com/office/officeart/2018/2/layout/IconVerticalSolidList"/>
    <dgm:cxn modelId="{A63CD6DB-4D6D-0A49-9AFA-31C449719B21}" type="presParOf" srcId="{EA727DA6-1F57-4C61-8E35-282ADB1D4C13}" destId="{C3892169-15B9-4689-A482-BE7F9FD66595}" srcOrd="1" destOrd="0" presId="urn:microsoft.com/office/officeart/2018/2/layout/IconVerticalSolidList"/>
    <dgm:cxn modelId="{E76B25B2-0CDC-D34D-BF7F-BC6493DF41CF}" type="presParOf" srcId="{EA727DA6-1F57-4C61-8E35-282ADB1D4C13}" destId="{A1270926-8295-4F7F-A8AD-AEB5B94D3633}" srcOrd="2" destOrd="0" presId="urn:microsoft.com/office/officeart/2018/2/layout/IconVerticalSolidList"/>
    <dgm:cxn modelId="{F39A6039-3DB8-2D43-B4E4-F0AF3C450595}" type="presParOf" srcId="{EA727DA6-1F57-4C61-8E35-282ADB1D4C13}" destId="{AEA53DB2-3337-458E-BD7B-F5F22C00ECE4}" srcOrd="3" destOrd="0" presId="urn:microsoft.com/office/officeart/2018/2/layout/IconVerticalSolidList"/>
    <dgm:cxn modelId="{8CB20366-91A3-7642-9E70-556A4D12CC4E}" type="presParOf" srcId="{242EB7DC-B5A7-4211-A88C-68C2CBDF43B2}" destId="{7E77CA57-07B9-4431-8CB7-853E1292530E}" srcOrd="1" destOrd="0" presId="urn:microsoft.com/office/officeart/2018/2/layout/IconVerticalSolidList"/>
    <dgm:cxn modelId="{C2060C33-0D41-5246-9EC7-E2D68F051B2E}" type="presParOf" srcId="{242EB7DC-B5A7-4211-A88C-68C2CBDF43B2}" destId="{55893BDA-DF70-4AE6-8F4B-500459BDB27A}" srcOrd="2" destOrd="0" presId="urn:microsoft.com/office/officeart/2018/2/layout/IconVerticalSolidList"/>
    <dgm:cxn modelId="{DAECC257-6665-3946-94CE-DDE225BB9E57}" type="presParOf" srcId="{55893BDA-DF70-4AE6-8F4B-500459BDB27A}" destId="{1676920E-2DD4-4060-AF0A-A64EA18641BF}" srcOrd="0" destOrd="0" presId="urn:microsoft.com/office/officeart/2018/2/layout/IconVerticalSolidList"/>
    <dgm:cxn modelId="{235EEC7E-669C-504A-A8E9-8DA44FC600E8}" type="presParOf" srcId="{55893BDA-DF70-4AE6-8F4B-500459BDB27A}" destId="{BE5C9052-A164-4007-9BC2-E5F0A7CD48F7}" srcOrd="1" destOrd="0" presId="urn:microsoft.com/office/officeart/2018/2/layout/IconVerticalSolidList"/>
    <dgm:cxn modelId="{6508BA7D-C951-F347-A20C-F3CA0373D790}" type="presParOf" srcId="{55893BDA-DF70-4AE6-8F4B-500459BDB27A}" destId="{C7495EEC-66AC-4818-B6C4-E68B2BF889D2}" srcOrd="2" destOrd="0" presId="urn:microsoft.com/office/officeart/2018/2/layout/IconVerticalSolidList"/>
    <dgm:cxn modelId="{92437FF2-0027-A642-92E8-CC8E7153DD07}" type="presParOf" srcId="{55893BDA-DF70-4AE6-8F4B-500459BDB27A}" destId="{7A9FA5E6-72F9-4E78-ABEF-B6A6D91933A3}" srcOrd="3" destOrd="0" presId="urn:microsoft.com/office/officeart/2018/2/layout/IconVerticalSolidList"/>
    <dgm:cxn modelId="{6CFD5320-77F7-7248-B9EF-65FBD8D952C4}" type="presParOf" srcId="{242EB7DC-B5A7-4211-A88C-68C2CBDF43B2}" destId="{B3FEFE1A-B1F5-45A8-8CED-EFED9870EEBE}" srcOrd="3" destOrd="0" presId="urn:microsoft.com/office/officeart/2018/2/layout/IconVerticalSolidList"/>
    <dgm:cxn modelId="{38D96D2D-4E38-8449-B8C7-1B2E33694D58}" type="presParOf" srcId="{242EB7DC-B5A7-4211-A88C-68C2CBDF43B2}" destId="{6AE974FF-A9F0-4A46-AA51-9FD5C9FBCBFB}" srcOrd="4" destOrd="0" presId="urn:microsoft.com/office/officeart/2018/2/layout/IconVerticalSolidList"/>
    <dgm:cxn modelId="{DD3A5A70-88AD-0F47-B8B9-98E167AD0934}" type="presParOf" srcId="{6AE974FF-A9F0-4A46-AA51-9FD5C9FBCBFB}" destId="{C5BC9DAA-6CD4-42F0-BA29-2EF1F4615D5E}" srcOrd="0" destOrd="0" presId="urn:microsoft.com/office/officeart/2018/2/layout/IconVerticalSolidList"/>
    <dgm:cxn modelId="{98282388-7DAF-E64A-8877-C2EEF2B90FA6}" type="presParOf" srcId="{6AE974FF-A9F0-4A46-AA51-9FD5C9FBCBFB}" destId="{AB6AF988-CDC5-4EEA-AF15-D349290C065F}" srcOrd="1" destOrd="0" presId="urn:microsoft.com/office/officeart/2018/2/layout/IconVerticalSolidList"/>
    <dgm:cxn modelId="{76E6980C-F03B-A948-9387-778485006EAE}" type="presParOf" srcId="{6AE974FF-A9F0-4A46-AA51-9FD5C9FBCBFB}" destId="{F77F8A09-C7DB-4306-9B01-F07B88C611D4}" srcOrd="2" destOrd="0" presId="urn:microsoft.com/office/officeart/2018/2/layout/IconVerticalSolidList"/>
    <dgm:cxn modelId="{06BCD386-B3C7-7347-B1D6-275DCFCDA1AE}" type="presParOf" srcId="{6AE974FF-A9F0-4A46-AA51-9FD5C9FBCBFB}" destId="{CA340EE0-7107-4DA3-8A34-D80C2282D6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1F4946-E9A5-4AE3-9B45-91A700E3FA7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B09E732-94AF-4C7A-9225-7034CF9CDE76}">
      <dgm:prSet/>
      <dgm:spPr/>
      <dgm:t>
        <a:bodyPr/>
        <a:lstStyle/>
        <a:p>
          <a:pPr>
            <a:defRPr cap="all"/>
          </a:pPr>
          <a:r>
            <a:rPr lang="en-US"/>
            <a:t>Diagnostic interpretation</a:t>
          </a:r>
        </a:p>
      </dgm:t>
    </dgm:pt>
    <dgm:pt modelId="{ED7DAB79-6138-48AE-B8D6-A409FE4A1070}" type="parTrans" cxnId="{9D3EF1CC-53A8-40B3-B5BF-39B2155233FF}">
      <dgm:prSet/>
      <dgm:spPr/>
      <dgm:t>
        <a:bodyPr/>
        <a:lstStyle/>
        <a:p>
          <a:endParaRPr lang="en-US"/>
        </a:p>
      </dgm:t>
    </dgm:pt>
    <dgm:pt modelId="{A8F3D06B-1D65-49F4-BC27-90D6BB7F92C6}" type="sibTrans" cxnId="{9D3EF1CC-53A8-40B3-B5BF-39B2155233FF}">
      <dgm:prSet/>
      <dgm:spPr/>
      <dgm:t>
        <a:bodyPr/>
        <a:lstStyle/>
        <a:p>
          <a:endParaRPr lang="en-US"/>
        </a:p>
      </dgm:t>
    </dgm:pt>
    <dgm:pt modelId="{06F9B4FE-AE73-4BAD-83E1-59A7F60F539F}">
      <dgm:prSet/>
      <dgm:spPr/>
      <dgm:t>
        <a:bodyPr/>
        <a:lstStyle/>
        <a:p>
          <a:pPr>
            <a:defRPr cap="all"/>
          </a:pPr>
          <a:r>
            <a:rPr lang="en-US"/>
            <a:t>Trainee education</a:t>
          </a:r>
        </a:p>
      </dgm:t>
    </dgm:pt>
    <dgm:pt modelId="{D09C745B-1492-4163-AEBE-4BBDF451CB4E}" type="parTrans" cxnId="{550B680F-4758-4C42-9685-B313639BCDDE}">
      <dgm:prSet/>
      <dgm:spPr/>
      <dgm:t>
        <a:bodyPr/>
        <a:lstStyle/>
        <a:p>
          <a:endParaRPr lang="en-US"/>
        </a:p>
      </dgm:t>
    </dgm:pt>
    <dgm:pt modelId="{16589657-C277-411C-8BAD-2FC03E1AFCA3}" type="sibTrans" cxnId="{550B680F-4758-4C42-9685-B313639BCDDE}">
      <dgm:prSet/>
      <dgm:spPr/>
      <dgm:t>
        <a:bodyPr/>
        <a:lstStyle/>
        <a:p>
          <a:endParaRPr lang="en-US"/>
        </a:p>
      </dgm:t>
    </dgm:pt>
    <dgm:pt modelId="{E39C122F-C323-4836-9898-BCA3B4FE594C}">
      <dgm:prSet/>
      <dgm:spPr/>
      <dgm:t>
        <a:bodyPr/>
        <a:lstStyle/>
        <a:p>
          <a:pPr>
            <a:defRPr cap="all"/>
          </a:pPr>
          <a:r>
            <a:rPr lang="en-US"/>
            <a:t>Patient-facing pathology</a:t>
          </a:r>
        </a:p>
      </dgm:t>
    </dgm:pt>
    <dgm:pt modelId="{8E3EBC98-A76F-476D-9A90-078F4B43FD81}" type="parTrans" cxnId="{E34BE4EA-9C66-4896-9C5B-D5004021E260}">
      <dgm:prSet/>
      <dgm:spPr/>
      <dgm:t>
        <a:bodyPr/>
        <a:lstStyle/>
        <a:p>
          <a:endParaRPr lang="en-US"/>
        </a:p>
      </dgm:t>
    </dgm:pt>
    <dgm:pt modelId="{C6FEC668-77BE-473D-9615-43BF2164C70F}" type="sibTrans" cxnId="{E34BE4EA-9C66-4896-9C5B-D5004021E260}">
      <dgm:prSet/>
      <dgm:spPr/>
      <dgm:t>
        <a:bodyPr/>
        <a:lstStyle/>
        <a:p>
          <a:endParaRPr lang="en-US"/>
        </a:p>
      </dgm:t>
    </dgm:pt>
    <dgm:pt modelId="{BD3388CB-8ADE-4808-89CF-6BAB81E398AB}">
      <dgm:prSet/>
      <dgm:spPr/>
      <dgm:t>
        <a:bodyPr/>
        <a:lstStyle/>
        <a:p>
          <a:pPr>
            <a:defRPr cap="all"/>
          </a:pPr>
          <a:r>
            <a:rPr lang="en-US"/>
            <a:t>Protecting trust in diagnostics</a:t>
          </a:r>
        </a:p>
      </dgm:t>
    </dgm:pt>
    <dgm:pt modelId="{7482CE93-A0F9-4E96-97DD-255E5109789A}" type="parTrans" cxnId="{48AB6A39-BD9F-4175-8155-99DCC075B9D1}">
      <dgm:prSet/>
      <dgm:spPr/>
      <dgm:t>
        <a:bodyPr/>
        <a:lstStyle/>
        <a:p>
          <a:endParaRPr lang="en-US"/>
        </a:p>
      </dgm:t>
    </dgm:pt>
    <dgm:pt modelId="{D23FC353-9334-4F11-BB2D-A59355884AEF}" type="sibTrans" cxnId="{48AB6A39-BD9F-4175-8155-99DCC075B9D1}">
      <dgm:prSet/>
      <dgm:spPr/>
      <dgm:t>
        <a:bodyPr/>
        <a:lstStyle/>
        <a:p>
          <a:endParaRPr lang="en-US"/>
        </a:p>
      </dgm:t>
    </dgm:pt>
    <dgm:pt modelId="{1446447A-E6CC-40ED-AE0F-4F3FBDA7DD0E}" type="pres">
      <dgm:prSet presAssocID="{481F4946-E9A5-4AE3-9B45-91A700E3FA74}" presName="root" presStyleCnt="0">
        <dgm:presLayoutVars>
          <dgm:dir/>
          <dgm:resizeHandles val="exact"/>
        </dgm:presLayoutVars>
      </dgm:prSet>
      <dgm:spPr/>
    </dgm:pt>
    <dgm:pt modelId="{0EDF38E7-F9C0-4270-BF4F-8FA52C8800C7}" type="pres">
      <dgm:prSet presAssocID="{BB09E732-94AF-4C7A-9225-7034CF9CDE76}" presName="compNode" presStyleCnt="0"/>
      <dgm:spPr/>
    </dgm:pt>
    <dgm:pt modelId="{A33E9711-2DD0-4B24-AB9D-68430367BC6F}" type="pres">
      <dgm:prSet presAssocID="{BB09E732-94AF-4C7A-9225-7034CF9CDE76}" presName="iconBgRect" presStyleLbl="bgShp" presStyleIdx="0" presStyleCnt="4"/>
      <dgm:spPr/>
    </dgm:pt>
    <dgm:pt modelId="{DDD8AA4A-DE6F-42E8-A1C4-53E1E8FD1905}" type="pres">
      <dgm:prSet presAssocID="{BB09E732-94AF-4C7A-9225-7034CF9CDE76}"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Stethoscope"/>
        </a:ext>
      </dgm:extLst>
    </dgm:pt>
    <dgm:pt modelId="{C49B2726-85A2-4B74-BBA7-82F7D2409BF2}" type="pres">
      <dgm:prSet presAssocID="{BB09E732-94AF-4C7A-9225-7034CF9CDE76}" presName="spaceRect" presStyleCnt="0"/>
      <dgm:spPr/>
    </dgm:pt>
    <dgm:pt modelId="{FECD6189-C0B5-4D70-A562-D9EB5D7F506F}" type="pres">
      <dgm:prSet presAssocID="{BB09E732-94AF-4C7A-9225-7034CF9CDE76}" presName="textRect" presStyleLbl="revTx" presStyleIdx="0" presStyleCnt="4">
        <dgm:presLayoutVars>
          <dgm:chMax val="1"/>
          <dgm:chPref val="1"/>
        </dgm:presLayoutVars>
      </dgm:prSet>
      <dgm:spPr/>
    </dgm:pt>
    <dgm:pt modelId="{C5453DCC-7A0B-4DC7-967C-2C1C0FC9CFB2}" type="pres">
      <dgm:prSet presAssocID="{A8F3D06B-1D65-49F4-BC27-90D6BB7F92C6}" presName="sibTrans" presStyleCnt="0"/>
      <dgm:spPr/>
    </dgm:pt>
    <dgm:pt modelId="{7C47063D-BAFC-48C1-BD72-3C698A20F565}" type="pres">
      <dgm:prSet presAssocID="{06F9B4FE-AE73-4BAD-83E1-59A7F60F539F}" presName="compNode" presStyleCnt="0"/>
      <dgm:spPr/>
    </dgm:pt>
    <dgm:pt modelId="{571F16CE-9D6C-43FE-AB0F-BA4B473424DD}" type="pres">
      <dgm:prSet presAssocID="{06F9B4FE-AE73-4BAD-83E1-59A7F60F539F}" presName="iconBgRect" presStyleLbl="bgShp" presStyleIdx="1" presStyleCnt="4"/>
      <dgm:spPr/>
    </dgm:pt>
    <dgm:pt modelId="{1FDBEBDB-7FC4-4A05-8C34-F3A3DA4A066C}" type="pres">
      <dgm:prSet presAssocID="{06F9B4FE-AE73-4BAD-83E1-59A7F60F539F}"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4EDF568-EF8A-495F-BC47-F690692D8DEC}" type="pres">
      <dgm:prSet presAssocID="{06F9B4FE-AE73-4BAD-83E1-59A7F60F539F}" presName="spaceRect" presStyleCnt="0"/>
      <dgm:spPr/>
    </dgm:pt>
    <dgm:pt modelId="{25E5063C-F1A6-42C8-8280-6F11459B8E0F}" type="pres">
      <dgm:prSet presAssocID="{06F9B4FE-AE73-4BAD-83E1-59A7F60F539F}" presName="textRect" presStyleLbl="revTx" presStyleIdx="1" presStyleCnt="4">
        <dgm:presLayoutVars>
          <dgm:chMax val="1"/>
          <dgm:chPref val="1"/>
        </dgm:presLayoutVars>
      </dgm:prSet>
      <dgm:spPr/>
    </dgm:pt>
    <dgm:pt modelId="{3A3CA378-F6B5-4CBF-B972-765BAADE46D6}" type="pres">
      <dgm:prSet presAssocID="{16589657-C277-411C-8BAD-2FC03E1AFCA3}" presName="sibTrans" presStyleCnt="0"/>
      <dgm:spPr/>
    </dgm:pt>
    <dgm:pt modelId="{8283F8E8-CC9A-49A4-A678-BF79F6D6950F}" type="pres">
      <dgm:prSet presAssocID="{E39C122F-C323-4836-9898-BCA3B4FE594C}" presName="compNode" presStyleCnt="0"/>
      <dgm:spPr/>
    </dgm:pt>
    <dgm:pt modelId="{A2148DA7-5267-486C-BC0B-717A5CF66152}" type="pres">
      <dgm:prSet presAssocID="{E39C122F-C323-4836-9898-BCA3B4FE594C}" presName="iconBgRect" presStyleLbl="bgShp" presStyleIdx="2" presStyleCnt="4"/>
      <dgm:spPr/>
    </dgm:pt>
    <dgm:pt modelId="{6D5D7358-001A-47C5-A705-D527E32F7437}" type="pres">
      <dgm:prSet presAssocID="{E39C122F-C323-4836-9898-BCA3B4FE594C}"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icroscope"/>
        </a:ext>
      </dgm:extLst>
    </dgm:pt>
    <dgm:pt modelId="{187740C6-48F8-4B91-BA3C-48FF39992328}" type="pres">
      <dgm:prSet presAssocID="{E39C122F-C323-4836-9898-BCA3B4FE594C}" presName="spaceRect" presStyleCnt="0"/>
      <dgm:spPr/>
    </dgm:pt>
    <dgm:pt modelId="{08EB9E3E-6554-4862-A97C-8EA879AB69D9}" type="pres">
      <dgm:prSet presAssocID="{E39C122F-C323-4836-9898-BCA3B4FE594C}" presName="textRect" presStyleLbl="revTx" presStyleIdx="2" presStyleCnt="4">
        <dgm:presLayoutVars>
          <dgm:chMax val="1"/>
          <dgm:chPref val="1"/>
        </dgm:presLayoutVars>
      </dgm:prSet>
      <dgm:spPr/>
    </dgm:pt>
    <dgm:pt modelId="{0E8DB9A5-CC7E-4F25-9789-C6B762CB73DB}" type="pres">
      <dgm:prSet presAssocID="{C6FEC668-77BE-473D-9615-43BF2164C70F}" presName="sibTrans" presStyleCnt="0"/>
      <dgm:spPr/>
    </dgm:pt>
    <dgm:pt modelId="{F0668CC6-1FE0-42DE-94A7-93C07828B772}" type="pres">
      <dgm:prSet presAssocID="{BD3388CB-8ADE-4808-89CF-6BAB81E398AB}" presName="compNode" presStyleCnt="0"/>
      <dgm:spPr/>
    </dgm:pt>
    <dgm:pt modelId="{892320B6-6F93-4A77-90F9-ED2C19AC040D}" type="pres">
      <dgm:prSet presAssocID="{BD3388CB-8ADE-4808-89CF-6BAB81E398AB}" presName="iconBgRect" presStyleLbl="bgShp" presStyleIdx="3" presStyleCnt="4"/>
      <dgm:spPr/>
    </dgm:pt>
    <dgm:pt modelId="{E3EFD7AA-E8FD-4112-9735-E9090179F4E8}" type="pres">
      <dgm:prSet presAssocID="{BD3388CB-8ADE-4808-89CF-6BAB81E398AB}"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24F21D7A-7899-47E4-9CAC-78B341AF279C}" type="pres">
      <dgm:prSet presAssocID="{BD3388CB-8ADE-4808-89CF-6BAB81E398AB}" presName="spaceRect" presStyleCnt="0"/>
      <dgm:spPr/>
    </dgm:pt>
    <dgm:pt modelId="{87D0198F-878D-4BCE-B373-99408C1584FD}" type="pres">
      <dgm:prSet presAssocID="{BD3388CB-8ADE-4808-89CF-6BAB81E398AB}" presName="textRect" presStyleLbl="revTx" presStyleIdx="3" presStyleCnt="4">
        <dgm:presLayoutVars>
          <dgm:chMax val="1"/>
          <dgm:chPref val="1"/>
        </dgm:presLayoutVars>
      </dgm:prSet>
      <dgm:spPr/>
    </dgm:pt>
  </dgm:ptLst>
  <dgm:cxnLst>
    <dgm:cxn modelId="{550B680F-4758-4C42-9685-B313639BCDDE}" srcId="{481F4946-E9A5-4AE3-9B45-91A700E3FA74}" destId="{06F9B4FE-AE73-4BAD-83E1-59A7F60F539F}" srcOrd="1" destOrd="0" parTransId="{D09C745B-1492-4163-AEBE-4BBDF451CB4E}" sibTransId="{16589657-C277-411C-8BAD-2FC03E1AFCA3}"/>
    <dgm:cxn modelId="{A620AA20-7EB3-4ACE-A8D6-1A8A9955EEA3}" type="presOf" srcId="{BD3388CB-8ADE-4808-89CF-6BAB81E398AB}" destId="{87D0198F-878D-4BCE-B373-99408C1584FD}" srcOrd="0" destOrd="0" presId="urn:microsoft.com/office/officeart/2018/5/layout/IconCircleLabelList"/>
    <dgm:cxn modelId="{48AB6A39-BD9F-4175-8155-99DCC075B9D1}" srcId="{481F4946-E9A5-4AE3-9B45-91A700E3FA74}" destId="{BD3388CB-8ADE-4808-89CF-6BAB81E398AB}" srcOrd="3" destOrd="0" parTransId="{7482CE93-A0F9-4E96-97DD-255E5109789A}" sibTransId="{D23FC353-9334-4F11-BB2D-A59355884AEF}"/>
    <dgm:cxn modelId="{8E391D42-3D46-4690-9B2C-D729D7809C0F}" type="presOf" srcId="{481F4946-E9A5-4AE3-9B45-91A700E3FA74}" destId="{1446447A-E6CC-40ED-AE0F-4F3FBDA7DD0E}" srcOrd="0" destOrd="0" presId="urn:microsoft.com/office/officeart/2018/5/layout/IconCircleLabelList"/>
    <dgm:cxn modelId="{469E29B8-BE5A-4942-8A37-EAF31D177ACF}" type="presOf" srcId="{E39C122F-C323-4836-9898-BCA3B4FE594C}" destId="{08EB9E3E-6554-4862-A97C-8EA879AB69D9}" srcOrd="0" destOrd="0" presId="urn:microsoft.com/office/officeart/2018/5/layout/IconCircleLabelList"/>
    <dgm:cxn modelId="{D92E32CA-A5EE-49C1-84A1-176D14F90C04}" type="presOf" srcId="{06F9B4FE-AE73-4BAD-83E1-59A7F60F539F}" destId="{25E5063C-F1A6-42C8-8280-6F11459B8E0F}" srcOrd="0" destOrd="0" presId="urn:microsoft.com/office/officeart/2018/5/layout/IconCircleLabelList"/>
    <dgm:cxn modelId="{9D3EF1CC-53A8-40B3-B5BF-39B2155233FF}" srcId="{481F4946-E9A5-4AE3-9B45-91A700E3FA74}" destId="{BB09E732-94AF-4C7A-9225-7034CF9CDE76}" srcOrd="0" destOrd="0" parTransId="{ED7DAB79-6138-48AE-B8D6-A409FE4A1070}" sibTransId="{A8F3D06B-1D65-49F4-BC27-90D6BB7F92C6}"/>
    <dgm:cxn modelId="{C25B4CD9-3988-4A5F-B697-A60B70AECF56}" type="presOf" srcId="{BB09E732-94AF-4C7A-9225-7034CF9CDE76}" destId="{FECD6189-C0B5-4D70-A562-D9EB5D7F506F}" srcOrd="0" destOrd="0" presId="urn:microsoft.com/office/officeart/2018/5/layout/IconCircleLabelList"/>
    <dgm:cxn modelId="{E34BE4EA-9C66-4896-9C5B-D5004021E260}" srcId="{481F4946-E9A5-4AE3-9B45-91A700E3FA74}" destId="{E39C122F-C323-4836-9898-BCA3B4FE594C}" srcOrd="2" destOrd="0" parTransId="{8E3EBC98-A76F-476D-9A90-078F4B43FD81}" sibTransId="{C6FEC668-77BE-473D-9615-43BF2164C70F}"/>
    <dgm:cxn modelId="{56176348-6332-4986-A0F3-F84304DAA862}" type="presParOf" srcId="{1446447A-E6CC-40ED-AE0F-4F3FBDA7DD0E}" destId="{0EDF38E7-F9C0-4270-BF4F-8FA52C8800C7}" srcOrd="0" destOrd="0" presId="urn:microsoft.com/office/officeart/2018/5/layout/IconCircleLabelList"/>
    <dgm:cxn modelId="{F24B2EA5-73A5-4C53-989E-95A6EB81DC51}" type="presParOf" srcId="{0EDF38E7-F9C0-4270-BF4F-8FA52C8800C7}" destId="{A33E9711-2DD0-4B24-AB9D-68430367BC6F}" srcOrd="0" destOrd="0" presId="urn:microsoft.com/office/officeart/2018/5/layout/IconCircleLabelList"/>
    <dgm:cxn modelId="{79BC3800-86F0-4C08-B7BD-6DC0C1B02AD0}" type="presParOf" srcId="{0EDF38E7-F9C0-4270-BF4F-8FA52C8800C7}" destId="{DDD8AA4A-DE6F-42E8-A1C4-53E1E8FD1905}" srcOrd="1" destOrd="0" presId="urn:microsoft.com/office/officeart/2018/5/layout/IconCircleLabelList"/>
    <dgm:cxn modelId="{45FC9EDF-F218-4BE7-AD9E-B0AD7F3A7167}" type="presParOf" srcId="{0EDF38E7-F9C0-4270-BF4F-8FA52C8800C7}" destId="{C49B2726-85A2-4B74-BBA7-82F7D2409BF2}" srcOrd="2" destOrd="0" presId="urn:microsoft.com/office/officeart/2018/5/layout/IconCircleLabelList"/>
    <dgm:cxn modelId="{0C2A0E2D-26D2-4A52-A663-EFDE3993B262}" type="presParOf" srcId="{0EDF38E7-F9C0-4270-BF4F-8FA52C8800C7}" destId="{FECD6189-C0B5-4D70-A562-D9EB5D7F506F}" srcOrd="3" destOrd="0" presId="urn:microsoft.com/office/officeart/2018/5/layout/IconCircleLabelList"/>
    <dgm:cxn modelId="{7CC976CF-4CBD-458C-A532-9FB43D79BAC0}" type="presParOf" srcId="{1446447A-E6CC-40ED-AE0F-4F3FBDA7DD0E}" destId="{C5453DCC-7A0B-4DC7-967C-2C1C0FC9CFB2}" srcOrd="1" destOrd="0" presId="urn:microsoft.com/office/officeart/2018/5/layout/IconCircleLabelList"/>
    <dgm:cxn modelId="{747FC0AC-157B-42E9-88C9-30B348E1AD98}" type="presParOf" srcId="{1446447A-E6CC-40ED-AE0F-4F3FBDA7DD0E}" destId="{7C47063D-BAFC-48C1-BD72-3C698A20F565}" srcOrd="2" destOrd="0" presId="urn:microsoft.com/office/officeart/2018/5/layout/IconCircleLabelList"/>
    <dgm:cxn modelId="{46F99A7B-B671-48C9-891C-791A01971B52}" type="presParOf" srcId="{7C47063D-BAFC-48C1-BD72-3C698A20F565}" destId="{571F16CE-9D6C-43FE-AB0F-BA4B473424DD}" srcOrd="0" destOrd="0" presId="urn:microsoft.com/office/officeart/2018/5/layout/IconCircleLabelList"/>
    <dgm:cxn modelId="{E7266CDF-8F74-426B-B18C-2E6441434D8A}" type="presParOf" srcId="{7C47063D-BAFC-48C1-BD72-3C698A20F565}" destId="{1FDBEBDB-7FC4-4A05-8C34-F3A3DA4A066C}" srcOrd="1" destOrd="0" presId="urn:microsoft.com/office/officeart/2018/5/layout/IconCircleLabelList"/>
    <dgm:cxn modelId="{74F92145-A07E-4E58-9D42-13EFA416876D}" type="presParOf" srcId="{7C47063D-BAFC-48C1-BD72-3C698A20F565}" destId="{74EDF568-EF8A-495F-BC47-F690692D8DEC}" srcOrd="2" destOrd="0" presId="urn:microsoft.com/office/officeart/2018/5/layout/IconCircleLabelList"/>
    <dgm:cxn modelId="{EFFC9D82-0A97-4D43-908B-A56FC383FDF8}" type="presParOf" srcId="{7C47063D-BAFC-48C1-BD72-3C698A20F565}" destId="{25E5063C-F1A6-42C8-8280-6F11459B8E0F}" srcOrd="3" destOrd="0" presId="urn:microsoft.com/office/officeart/2018/5/layout/IconCircleLabelList"/>
    <dgm:cxn modelId="{BC98B3D6-85B7-40FF-B286-1D58327A0E25}" type="presParOf" srcId="{1446447A-E6CC-40ED-AE0F-4F3FBDA7DD0E}" destId="{3A3CA378-F6B5-4CBF-B972-765BAADE46D6}" srcOrd="3" destOrd="0" presId="urn:microsoft.com/office/officeart/2018/5/layout/IconCircleLabelList"/>
    <dgm:cxn modelId="{C5C0E1DF-956B-4EE6-B7FC-3118EAA551BA}" type="presParOf" srcId="{1446447A-E6CC-40ED-AE0F-4F3FBDA7DD0E}" destId="{8283F8E8-CC9A-49A4-A678-BF79F6D6950F}" srcOrd="4" destOrd="0" presId="urn:microsoft.com/office/officeart/2018/5/layout/IconCircleLabelList"/>
    <dgm:cxn modelId="{5E2D0412-9319-4CDF-A265-E1715D479A23}" type="presParOf" srcId="{8283F8E8-CC9A-49A4-A678-BF79F6D6950F}" destId="{A2148DA7-5267-486C-BC0B-717A5CF66152}" srcOrd="0" destOrd="0" presId="urn:microsoft.com/office/officeart/2018/5/layout/IconCircleLabelList"/>
    <dgm:cxn modelId="{37396695-B2F1-44DF-88FF-DFB90CA72FDC}" type="presParOf" srcId="{8283F8E8-CC9A-49A4-A678-BF79F6D6950F}" destId="{6D5D7358-001A-47C5-A705-D527E32F7437}" srcOrd="1" destOrd="0" presId="urn:microsoft.com/office/officeart/2018/5/layout/IconCircleLabelList"/>
    <dgm:cxn modelId="{A561FE11-738E-4091-8ABC-8C3C5BD4CE6C}" type="presParOf" srcId="{8283F8E8-CC9A-49A4-A678-BF79F6D6950F}" destId="{187740C6-48F8-4B91-BA3C-48FF39992328}" srcOrd="2" destOrd="0" presId="urn:microsoft.com/office/officeart/2018/5/layout/IconCircleLabelList"/>
    <dgm:cxn modelId="{1AFEED2F-DD6A-4022-AB26-CF6A7EE8D4F0}" type="presParOf" srcId="{8283F8E8-CC9A-49A4-A678-BF79F6D6950F}" destId="{08EB9E3E-6554-4862-A97C-8EA879AB69D9}" srcOrd="3" destOrd="0" presId="urn:microsoft.com/office/officeart/2018/5/layout/IconCircleLabelList"/>
    <dgm:cxn modelId="{4382F2FE-1875-45D1-9212-66F47B013A76}" type="presParOf" srcId="{1446447A-E6CC-40ED-AE0F-4F3FBDA7DD0E}" destId="{0E8DB9A5-CC7E-4F25-9789-C6B762CB73DB}" srcOrd="5" destOrd="0" presId="urn:microsoft.com/office/officeart/2018/5/layout/IconCircleLabelList"/>
    <dgm:cxn modelId="{9D155A72-2EFF-4E22-A0F2-04DAE50F344D}" type="presParOf" srcId="{1446447A-E6CC-40ED-AE0F-4F3FBDA7DD0E}" destId="{F0668CC6-1FE0-42DE-94A7-93C07828B772}" srcOrd="6" destOrd="0" presId="urn:microsoft.com/office/officeart/2018/5/layout/IconCircleLabelList"/>
    <dgm:cxn modelId="{58995B35-C97C-476E-A7C4-2237FBDDD66C}" type="presParOf" srcId="{F0668CC6-1FE0-42DE-94A7-93C07828B772}" destId="{892320B6-6F93-4A77-90F9-ED2C19AC040D}" srcOrd="0" destOrd="0" presId="urn:microsoft.com/office/officeart/2018/5/layout/IconCircleLabelList"/>
    <dgm:cxn modelId="{1413A0AD-64DE-499D-80B0-49D0AAF1A314}" type="presParOf" srcId="{F0668CC6-1FE0-42DE-94A7-93C07828B772}" destId="{E3EFD7AA-E8FD-4112-9735-E9090179F4E8}" srcOrd="1" destOrd="0" presId="urn:microsoft.com/office/officeart/2018/5/layout/IconCircleLabelList"/>
    <dgm:cxn modelId="{D2D273BD-A843-4623-887E-A2B06051030D}" type="presParOf" srcId="{F0668CC6-1FE0-42DE-94A7-93C07828B772}" destId="{24F21D7A-7899-47E4-9CAC-78B341AF279C}" srcOrd="2" destOrd="0" presId="urn:microsoft.com/office/officeart/2018/5/layout/IconCircleLabelList"/>
    <dgm:cxn modelId="{14F08927-26A8-41DB-A637-6915944F8257}" type="presParOf" srcId="{F0668CC6-1FE0-42DE-94A7-93C07828B772}" destId="{87D0198F-878D-4BCE-B373-99408C1584F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22F99-07C5-432F-968B-EF2C1C8D7CF2}"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5D78FA7F-9DBC-43CB-B210-0A31ECD4FDAD}">
      <dgm:prSet/>
      <dgm:spPr/>
      <dgm:t>
        <a:bodyPr/>
        <a:lstStyle/>
        <a:p>
          <a:r>
            <a:rPr lang="en-US"/>
            <a:t>Three shifts define the current era</a:t>
          </a:r>
        </a:p>
      </dgm:t>
    </dgm:pt>
    <dgm:pt modelId="{D22617AF-A4DC-4F73-9D85-68B374CA8DFF}" type="parTrans" cxnId="{99527FFD-9055-41F5-B428-9C658D12E379}">
      <dgm:prSet/>
      <dgm:spPr/>
      <dgm:t>
        <a:bodyPr/>
        <a:lstStyle/>
        <a:p>
          <a:endParaRPr lang="en-US"/>
        </a:p>
      </dgm:t>
    </dgm:pt>
    <dgm:pt modelId="{C099ED9B-A296-4BC2-BDF4-92075CB62857}" type="sibTrans" cxnId="{99527FFD-9055-41F5-B428-9C658D12E379}">
      <dgm:prSet/>
      <dgm:spPr/>
      <dgm:t>
        <a:bodyPr/>
        <a:lstStyle/>
        <a:p>
          <a:endParaRPr lang="en-US"/>
        </a:p>
      </dgm:t>
    </dgm:pt>
    <dgm:pt modelId="{F0F3F415-4C65-4364-B463-C5F806A9D424}">
      <dgm:prSet/>
      <dgm:spPr/>
      <dgm:t>
        <a:bodyPr/>
        <a:lstStyle/>
        <a:p>
          <a:r>
            <a:rPr lang="en-US"/>
            <a:t>Information spreads instantly</a:t>
          </a:r>
        </a:p>
      </dgm:t>
    </dgm:pt>
    <dgm:pt modelId="{0A1D88AE-7791-45E0-A9D8-6F3481AB9F1C}" type="parTrans" cxnId="{FFEDD6F4-09DD-40F6-952E-F12623DD0070}">
      <dgm:prSet/>
      <dgm:spPr/>
      <dgm:t>
        <a:bodyPr/>
        <a:lstStyle/>
        <a:p>
          <a:endParaRPr lang="en-US"/>
        </a:p>
      </dgm:t>
    </dgm:pt>
    <dgm:pt modelId="{89051DF9-FEE7-44AD-9D6F-8D3D5335E461}" type="sibTrans" cxnId="{FFEDD6F4-09DD-40F6-952E-F12623DD0070}">
      <dgm:prSet/>
      <dgm:spPr/>
      <dgm:t>
        <a:bodyPr/>
        <a:lstStyle/>
        <a:p>
          <a:endParaRPr lang="en-US"/>
        </a:p>
      </dgm:t>
    </dgm:pt>
    <dgm:pt modelId="{AD4A92B8-78AB-442F-A825-AEA678672E7C}">
      <dgm:prSet/>
      <dgm:spPr/>
      <dgm:t>
        <a:bodyPr/>
        <a:lstStyle/>
        <a:p>
          <a:r>
            <a:rPr lang="en-US"/>
            <a:t>Patients access reports directly</a:t>
          </a:r>
        </a:p>
      </dgm:t>
    </dgm:pt>
    <dgm:pt modelId="{3C2641CA-5AE4-48D8-8CF6-31ACCA5A8A09}" type="parTrans" cxnId="{6A91221D-E33E-40E0-ABC4-D819977F61F4}">
      <dgm:prSet/>
      <dgm:spPr/>
      <dgm:t>
        <a:bodyPr/>
        <a:lstStyle/>
        <a:p>
          <a:endParaRPr lang="en-US"/>
        </a:p>
      </dgm:t>
    </dgm:pt>
    <dgm:pt modelId="{9217CC14-897C-4BEC-BAAC-F21943E92DA4}" type="sibTrans" cxnId="{6A91221D-E33E-40E0-ABC4-D819977F61F4}">
      <dgm:prSet/>
      <dgm:spPr/>
      <dgm:t>
        <a:bodyPr/>
        <a:lstStyle/>
        <a:p>
          <a:endParaRPr lang="en-US"/>
        </a:p>
      </dgm:t>
    </dgm:pt>
    <dgm:pt modelId="{50483D3F-6E13-4A05-8E80-C08BF04208BA}">
      <dgm:prSet/>
      <dgm:spPr/>
      <dgm:t>
        <a:bodyPr/>
        <a:lstStyle/>
        <a:p>
          <a:r>
            <a:rPr lang="en-US"/>
            <a:t>Trust must be earned continuously</a:t>
          </a:r>
        </a:p>
      </dgm:t>
    </dgm:pt>
    <dgm:pt modelId="{F3C62702-DB8F-40EE-B9AF-BE3CA9C681E8}" type="parTrans" cxnId="{F89FDC42-2F64-4DA6-9AA9-F14595C8F4E9}">
      <dgm:prSet/>
      <dgm:spPr/>
      <dgm:t>
        <a:bodyPr/>
        <a:lstStyle/>
        <a:p>
          <a:endParaRPr lang="en-US"/>
        </a:p>
      </dgm:t>
    </dgm:pt>
    <dgm:pt modelId="{3B9A0107-C957-4A52-8CA0-1016ECCA7CDA}" type="sibTrans" cxnId="{F89FDC42-2F64-4DA6-9AA9-F14595C8F4E9}">
      <dgm:prSet/>
      <dgm:spPr/>
      <dgm:t>
        <a:bodyPr/>
        <a:lstStyle/>
        <a:p>
          <a:endParaRPr lang="en-US"/>
        </a:p>
      </dgm:t>
    </dgm:pt>
    <dgm:pt modelId="{04A708D3-AE98-2344-BCD4-D70076206873}" type="pres">
      <dgm:prSet presAssocID="{30022F99-07C5-432F-968B-EF2C1C8D7CF2}" presName="hierChild1" presStyleCnt="0">
        <dgm:presLayoutVars>
          <dgm:chPref val="1"/>
          <dgm:dir/>
          <dgm:animOne val="branch"/>
          <dgm:animLvl val="lvl"/>
          <dgm:resizeHandles/>
        </dgm:presLayoutVars>
      </dgm:prSet>
      <dgm:spPr/>
    </dgm:pt>
    <dgm:pt modelId="{4D91B9D4-BA63-684F-96AC-B004E9513A97}" type="pres">
      <dgm:prSet presAssocID="{5D78FA7F-9DBC-43CB-B210-0A31ECD4FDAD}" presName="hierRoot1" presStyleCnt="0"/>
      <dgm:spPr/>
    </dgm:pt>
    <dgm:pt modelId="{6224EE81-C568-2C48-B063-78B25036CB75}" type="pres">
      <dgm:prSet presAssocID="{5D78FA7F-9DBC-43CB-B210-0A31ECD4FDAD}" presName="composite" presStyleCnt="0"/>
      <dgm:spPr/>
    </dgm:pt>
    <dgm:pt modelId="{BED56EBE-04AD-0841-A7A4-88DF862AA5E9}" type="pres">
      <dgm:prSet presAssocID="{5D78FA7F-9DBC-43CB-B210-0A31ECD4FDAD}" presName="background" presStyleLbl="node0" presStyleIdx="0" presStyleCnt="1"/>
      <dgm:spPr/>
    </dgm:pt>
    <dgm:pt modelId="{03BF4A4E-08DA-4542-A1A4-57669750DC50}" type="pres">
      <dgm:prSet presAssocID="{5D78FA7F-9DBC-43CB-B210-0A31ECD4FDAD}" presName="text" presStyleLbl="fgAcc0" presStyleIdx="0" presStyleCnt="1" custScaleX="220148">
        <dgm:presLayoutVars>
          <dgm:chPref val="3"/>
        </dgm:presLayoutVars>
      </dgm:prSet>
      <dgm:spPr/>
    </dgm:pt>
    <dgm:pt modelId="{350C932D-F7DD-9D4B-80F0-444A5DB749AF}" type="pres">
      <dgm:prSet presAssocID="{5D78FA7F-9DBC-43CB-B210-0A31ECD4FDAD}" presName="hierChild2" presStyleCnt="0"/>
      <dgm:spPr/>
    </dgm:pt>
    <dgm:pt modelId="{760C48ED-2791-864D-ADFE-6FCEE07F5CDF}" type="pres">
      <dgm:prSet presAssocID="{0A1D88AE-7791-45E0-A9D8-6F3481AB9F1C}" presName="Name10" presStyleLbl="parChTrans1D2" presStyleIdx="0" presStyleCnt="3"/>
      <dgm:spPr/>
    </dgm:pt>
    <dgm:pt modelId="{BADDADA7-2641-914F-B4EB-2B642ABA8687}" type="pres">
      <dgm:prSet presAssocID="{F0F3F415-4C65-4364-B463-C5F806A9D424}" presName="hierRoot2" presStyleCnt="0"/>
      <dgm:spPr/>
    </dgm:pt>
    <dgm:pt modelId="{2F03EFBA-1F24-E14A-84AE-E5C2AD88EA9C}" type="pres">
      <dgm:prSet presAssocID="{F0F3F415-4C65-4364-B463-C5F806A9D424}" presName="composite2" presStyleCnt="0"/>
      <dgm:spPr/>
    </dgm:pt>
    <dgm:pt modelId="{1A78CD94-5F37-D04E-A2C4-7B7C77CF31F2}" type="pres">
      <dgm:prSet presAssocID="{F0F3F415-4C65-4364-B463-C5F806A9D424}" presName="background2" presStyleLbl="node2" presStyleIdx="0" presStyleCnt="3"/>
      <dgm:spPr/>
    </dgm:pt>
    <dgm:pt modelId="{40272289-BA84-D14F-9727-8B9EA6B69993}" type="pres">
      <dgm:prSet presAssocID="{F0F3F415-4C65-4364-B463-C5F806A9D424}" presName="text2" presStyleLbl="fgAcc2" presStyleIdx="0" presStyleCnt="3">
        <dgm:presLayoutVars>
          <dgm:chPref val="3"/>
        </dgm:presLayoutVars>
      </dgm:prSet>
      <dgm:spPr/>
    </dgm:pt>
    <dgm:pt modelId="{3DF2F18C-BAE2-E244-8151-818ECDC83991}" type="pres">
      <dgm:prSet presAssocID="{F0F3F415-4C65-4364-B463-C5F806A9D424}" presName="hierChild3" presStyleCnt="0"/>
      <dgm:spPr/>
    </dgm:pt>
    <dgm:pt modelId="{87881124-292C-AF46-B1ED-1B1D203989DC}" type="pres">
      <dgm:prSet presAssocID="{3C2641CA-5AE4-48D8-8CF6-31ACCA5A8A09}" presName="Name10" presStyleLbl="parChTrans1D2" presStyleIdx="1" presStyleCnt="3"/>
      <dgm:spPr/>
    </dgm:pt>
    <dgm:pt modelId="{96C5A566-30B1-C946-9BF0-75B84A087D06}" type="pres">
      <dgm:prSet presAssocID="{AD4A92B8-78AB-442F-A825-AEA678672E7C}" presName="hierRoot2" presStyleCnt="0"/>
      <dgm:spPr/>
    </dgm:pt>
    <dgm:pt modelId="{51C90D6D-4548-DC4E-BA0B-491B52EA8B55}" type="pres">
      <dgm:prSet presAssocID="{AD4A92B8-78AB-442F-A825-AEA678672E7C}" presName="composite2" presStyleCnt="0"/>
      <dgm:spPr/>
    </dgm:pt>
    <dgm:pt modelId="{951599DF-F5C7-194A-BF58-3CE4AC786644}" type="pres">
      <dgm:prSet presAssocID="{AD4A92B8-78AB-442F-A825-AEA678672E7C}" presName="background2" presStyleLbl="node2" presStyleIdx="1" presStyleCnt="3"/>
      <dgm:spPr/>
    </dgm:pt>
    <dgm:pt modelId="{B915203A-2721-B041-9B84-8178330C8C5C}" type="pres">
      <dgm:prSet presAssocID="{AD4A92B8-78AB-442F-A825-AEA678672E7C}" presName="text2" presStyleLbl="fgAcc2" presStyleIdx="1" presStyleCnt="3">
        <dgm:presLayoutVars>
          <dgm:chPref val="3"/>
        </dgm:presLayoutVars>
      </dgm:prSet>
      <dgm:spPr/>
    </dgm:pt>
    <dgm:pt modelId="{A8969295-84FD-5943-B43C-7C01AA08104E}" type="pres">
      <dgm:prSet presAssocID="{AD4A92B8-78AB-442F-A825-AEA678672E7C}" presName="hierChild3" presStyleCnt="0"/>
      <dgm:spPr/>
    </dgm:pt>
    <dgm:pt modelId="{32B73788-5616-EE4C-8198-A8DC17B56E5C}" type="pres">
      <dgm:prSet presAssocID="{F3C62702-DB8F-40EE-B9AF-BE3CA9C681E8}" presName="Name10" presStyleLbl="parChTrans1D2" presStyleIdx="2" presStyleCnt="3"/>
      <dgm:spPr/>
    </dgm:pt>
    <dgm:pt modelId="{8018D7EC-81A8-E84C-9D7C-9C31389E68AB}" type="pres">
      <dgm:prSet presAssocID="{50483D3F-6E13-4A05-8E80-C08BF04208BA}" presName="hierRoot2" presStyleCnt="0"/>
      <dgm:spPr/>
    </dgm:pt>
    <dgm:pt modelId="{B768AA42-5DAB-0C43-BB40-1879FB3DD62A}" type="pres">
      <dgm:prSet presAssocID="{50483D3F-6E13-4A05-8E80-C08BF04208BA}" presName="composite2" presStyleCnt="0"/>
      <dgm:spPr/>
    </dgm:pt>
    <dgm:pt modelId="{1A2CB6E0-EC6F-6F4D-A390-D4CB6B8368D1}" type="pres">
      <dgm:prSet presAssocID="{50483D3F-6E13-4A05-8E80-C08BF04208BA}" presName="background2" presStyleLbl="node2" presStyleIdx="2" presStyleCnt="3"/>
      <dgm:spPr/>
    </dgm:pt>
    <dgm:pt modelId="{4DF6D532-13E9-2B4D-BC19-8CAA4B28170E}" type="pres">
      <dgm:prSet presAssocID="{50483D3F-6E13-4A05-8E80-C08BF04208BA}" presName="text2" presStyleLbl="fgAcc2" presStyleIdx="2" presStyleCnt="3">
        <dgm:presLayoutVars>
          <dgm:chPref val="3"/>
        </dgm:presLayoutVars>
      </dgm:prSet>
      <dgm:spPr/>
    </dgm:pt>
    <dgm:pt modelId="{FBC184B1-B825-A440-8C38-0DC650B9A8F0}" type="pres">
      <dgm:prSet presAssocID="{50483D3F-6E13-4A05-8E80-C08BF04208BA}" presName="hierChild3" presStyleCnt="0"/>
      <dgm:spPr/>
    </dgm:pt>
  </dgm:ptLst>
  <dgm:cxnLst>
    <dgm:cxn modelId="{C2525406-D4D5-9444-95E7-3E5B63D549D0}" type="presOf" srcId="{F3C62702-DB8F-40EE-B9AF-BE3CA9C681E8}" destId="{32B73788-5616-EE4C-8198-A8DC17B56E5C}" srcOrd="0" destOrd="0" presId="urn:microsoft.com/office/officeart/2005/8/layout/hierarchy1"/>
    <dgm:cxn modelId="{6A91221D-E33E-40E0-ABC4-D819977F61F4}" srcId="{5D78FA7F-9DBC-43CB-B210-0A31ECD4FDAD}" destId="{AD4A92B8-78AB-442F-A825-AEA678672E7C}" srcOrd="1" destOrd="0" parTransId="{3C2641CA-5AE4-48D8-8CF6-31ACCA5A8A09}" sibTransId="{9217CC14-897C-4BEC-BAAC-F21943E92DA4}"/>
    <dgm:cxn modelId="{F89FDC42-2F64-4DA6-9AA9-F14595C8F4E9}" srcId="{5D78FA7F-9DBC-43CB-B210-0A31ECD4FDAD}" destId="{50483D3F-6E13-4A05-8E80-C08BF04208BA}" srcOrd="2" destOrd="0" parTransId="{F3C62702-DB8F-40EE-B9AF-BE3CA9C681E8}" sibTransId="{3B9A0107-C957-4A52-8CA0-1016ECCA7CDA}"/>
    <dgm:cxn modelId="{52A62965-A826-DF48-9279-CDA78E9AE827}" type="presOf" srcId="{5D78FA7F-9DBC-43CB-B210-0A31ECD4FDAD}" destId="{03BF4A4E-08DA-4542-A1A4-57669750DC50}" srcOrd="0" destOrd="0" presId="urn:microsoft.com/office/officeart/2005/8/layout/hierarchy1"/>
    <dgm:cxn modelId="{B13F127A-C5DB-F74E-9F0F-BEBA39F7816F}" type="presOf" srcId="{3C2641CA-5AE4-48D8-8CF6-31ACCA5A8A09}" destId="{87881124-292C-AF46-B1ED-1B1D203989DC}" srcOrd="0" destOrd="0" presId="urn:microsoft.com/office/officeart/2005/8/layout/hierarchy1"/>
    <dgm:cxn modelId="{BE5F5492-9360-7044-80C7-0404805A3A72}" type="presOf" srcId="{30022F99-07C5-432F-968B-EF2C1C8D7CF2}" destId="{04A708D3-AE98-2344-BCD4-D70076206873}" srcOrd="0" destOrd="0" presId="urn:microsoft.com/office/officeart/2005/8/layout/hierarchy1"/>
    <dgm:cxn modelId="{85CC36E4-2C0B-AD42-AD82-FDA6C5103517}" type="presOf" srcId="{50483D3F-6E13-4A05-8E80-C08BF04208BA}" destId="{4DF6D532-13E9-2B4D-BC19-8CAA4B28170E}" srcOrd="0" destOrd="0" presId="urn:microsoft.com/office/officeart/2005/8/layout/hierarchy1"/>
    <dgm:cxn modelId="{553F04E6-2735-D746-9C01-D254D7CD1F7B}" type="presOf" srcId="{0A1D88AE-7791-45E0-A9D8-6F3481AB9F1C}" destId="{760C48ED-2791-864D-ADFE-6FCEE07F5CDF}" srcOrd="0" destOrd="0" presId="urn:microsoft.com/office/officeart/2005/8/layout/hierarchy1"/>
    <dgm:cxn modelId="{32B1B1EF-FAD3-FC49-BF11-C768BA42BBA2}" type="presOf" srcId="{AD4A92B8-78AB-442F-A825-AEA678672E7C}" destId="{B915203A-2721-B041-9B84-8178330C8C5C}" srcOrd="0" destOrd="0" presId="urn:microsoft.com/office/officeart/2005/8/layout/hierarchy1"/>
    <dgm:cxn modelId="{69C424F4-C523-AB40-A374-A98E9C953323}" type="presOf" srcId="{F0F3F415-4C65-4364-B463-C5F806A9D424}" destId="{40272289-BA84-D14F-9727-8B9EA6B69993}" srcOrd="0" destOrd="0" presId="urn:microsoft.com/office/officeart/2005/8/layout/hierarchy1"/>
    <dgm:cxn modelId="{FFEDD6F4-09DD-40F6-952E-F12623DD0070}" srcId="{5D78FA7F-9DBC-43CB-B210-0A31ECD4FDAD}" destId="{F0F3F415-4C65-4364-B463-C5F806A9D424}" srcOrd="0" destOrd="0" parTransId="{0A1D88AE-7791-45E0-A9D8-6F3481AB9F1C}" sibTransId="{89051DF9-FEE7-44AD-9D6F-8D3D5335E461}"/>
    <dgm:cxn modelId="{99527FFD-9055-41F5-B428-9C658D12E379}" srcId="{30022F99-07C5-432F-968B-EF2C1C8D7CF2}" destId="{5D78FA7F-9DBC-43CB-B210-0A31ECD4FDAD}" srcOrd="0" destOrd="0" parTransId="{D22617AF-A4DC-4F73-9D85-68B374CA8DFF}" sibTransId="{C099ED9B-A296-4BC2-BDF4-92075CB62857}"/>
    <dgm:cxn modelId="{D40067A1-76A9-464E-85AF-27248FCF4F60}" type="presParOf" srcId="{04A708D3-AE98-2344-BCD4-D70076206873}" destId="{4D91B9D4-BA63-684F-96AC-B004E9513A97}" srcOrd="0" destOrd="0" presId="urn:microsoft.com/office/officeart/2005/8/layout/hierarchy1"/>
    <dgm:cxn modelId="{1AC0DB47-EC32-1B4F-8247-9052AEEAF73F}" type="presParOf" srcId="{4D91B9D4-BA63-684F-96AC-B004E9513A97}" destId="{6224EE81-C568-2C48-B063-78B25036CB75}" srcOrd="0" destOrd="0" presId="urn:microsoft.com/office/officeart/2005/8/layout/hierarchy1"/>
    <dgm:cxn modelId="{A26C39A4-5A98-834A-B5D3-4C913C064E9D}" type="presParOf" srcId="{6224EE81-C568-2C48-B063-78B25036CB75}" destId="{BED56EBE-04AD-0841-A7A4-88DF862AA5E9}" srcOrd="0" destOrd="0" presId="urn:microsoft.com/office/officeart/2005/8/layout/hierarchy1"/>
    <dgm:cxn modelId="{6CF59761-299E-1247-94E7-56136194F8B6}" type="presParOf" srcId="{6224EE81-C568-2C48-B063-78B25036CB75}" destId="{03BF4A4E-08DA-4542-A1A4-57669750DC50}" srcOrd="1" destOrd="0" presId="urn:microsoft.com/office/officeart/2005/8/layout/hierarchy1"/>
    <dgm:cxn modelId="{C48B1D71-7844-0F4E-977D-CEAC3CEFA6FB}" type="presParOf" srcId="{4D91B9D4-BA63-684F-96AC-B004E9513A97}" destId="{350C932D-F7DD-9D4B-80F0-444A5DB749AF}" srcOrd="1" destOrd="0" presId="urn:microsoft.com/office/officeart/2005/8/layout/hierarchy1"/>
    <dgm:cxn modelId="{07581548-FF87-9547-AA17-4E44FCB49A6F}" type="presParOf" srcId="{350C932D-F7DD-9D4B-80F0-444A5DB749AF}" destId="{760C48ED-2791-864D-ADFE-6FCEE07F5CDF}" srcOrd="0" destOrd="0" presId="urn:microsoft.com/office/officeart/2005/8/layout/hierarchy1"/>
    <dgm:cxn modelId="{BC942399-EC21-C046-BB3D-9AB0C8ECD833}" type="presParOf" srcId="{350C932D-F7DD-9D4B-80F0-444A5DB749AF}" destId="{BADDADA7-2641-914F-B4EB-2B642ABA8687}" srcOrd="1" destOrd="0" presId="urn:microsoft.com/office/officeart/2005/8/layout/hierarchy1"/>
    <dgm:cxn modelId="{54EA9ABB-B646-3C48-887F-B537F5C6426E}" type="presParOf" srcId="{BADDADA7-2641-914F-B4EB-2B642ABA8687}" destId="{2F03EFBA-1F24-E14A-84AE-E5C2AD88EA9C}" srcOrd="0" destOrd="0" presId="urn:microsoft.com/office/officeart/2005/8/layout/hierarchy1"/>
    <dgm:cxn modelId="{E072EB31-4647-CA44-8E53-73A200EE3202}" type="presParOf" srcId="{2F03EFBA-1F24-E14A-84AE-E5C2AD88EA9C}" destId="{1A78CD94-5F37-D04E-A2C4-7B7C77CF31F2}" srcOrd="0" destOrd="0" presId="urn:microsoft.com/office/officeart/2005/8/layout/hierarchy1"/>
    <dgm:cxn modelId="{FA951A21-2050-6E43-897C-0E4C3B8D613E}" type="presParOf" srcId="{2F03EFBA-1F24-E14A-84AE-E5C2AD88EA9C}" destId="{40272289-BA84-D14F-9727-8B9EA6B69993}" srcOrd="1" destOrd="0" presId="urn:microsoft.com/office/officeart/2005/8/layout/hierarchy1"/>
    <dgm:cxn modelId="{F392EFBA-7D10-7F41-BD41-D8A610F8A5C4}" type="presParOf" srcId="{BADDADA7-2641-914F-B4EB-2B642ABA8687}" destId="{3DF2F18C-BAE2-E244-8151-818ECDC83991}" srcOrd="1" destOrd="0" presId="urn:microsoft.com/office/officeart/2005/8/layout/hierarchy1"/>
    <dgm:cxn modelId="{10B4AC01-9771-914A-A45C-8482C3F4314C}" type="presParOf" srcId="{350C932D-F7DD-9D4B-80F0-444A5DB749AF}" destId="{87881124-292C-AF46-B1ED-1B1D203989DC}" srcOrd="2" destOrd="0" presId="urn:microsoft.com/office/officeart/2005/8/layout/hierarchy1"/>
    <dgm:cxn modelId="{1722C177-8C21-3645-8B9A-153C282168A7}" type="presParOf" srcId="{350C932D-F7DD-9D4B-80F0-444A5DB749AF}" destId="{96C5A566-30B1-C946-9BF0-75B84A087D06}" srcOrd="3" destOrd="0" presId="urn:microsoft.com/office/officeart/2005/8/layout/hierarchy1"/>
    <dgm:cxn modelId="{34DF5B63-4122-2B45-B121-1B2B515730F0}" type="presParOf" srcId="{96C5A566-30B1-C946-9BF0-75B84A087D06}" destId="{51C90D6D-4548-DC4E-BA0B-491B52EA8B55}" srcOrd="0" destOrd="0" presId="urn:microsoft.com/office/officeart/2005/8/layout/hierarchy1"/>
    <dgm:cxn modelId="{E9E7A0BD-6F59-6F4B-A537-4A6D7CE2969E}" type="presParOf" srcId="{51C90D6D-4548-DC4E-BA0B-491B52EA8B55}" destId="{951599DF-F5C7-194A-BF58-3CE4AC786644}" srcOrd="0" destOrd="0" presId="urn:microsoft.com/office/officeart/2005/8/layout/hierarchy1"/>
    <dgm:cxn modelId="{F750FF1D-082D-1444-AFFD-2766EB52203C}" type="presParOf" srcId="{51C90D6D-4548-DC4E-BA0B-491B52EA8B55}" destId="{B915203A-2721-B041-9B84-8178330C8C5C}" srcOrd="1" destOrd="0" presId="urn:microsoft.com/office/officeart/2005/8/layout/hierarchy1"/>
    <dgm:cxn modelId="{AD8488FE-D056-384B-B5E5-E29DDBE23F1F}" type="presParOf" srcId="{96C5A566-30B1-C946-9BF0-75B84A087D06}" destId="{A8969295-84FD-5943-B43C-7C01AA08104E}" srcOrd="1" destOrd="0" presId="urn:microsoft.com/office/officeart/2005/8/layout/hierarchy1"/>
    <dgm:cxn modelId="{5FA80539-08EF-DD40-B685-CE07C1DB5065}" type="presParOf" srcId="{350C932D-F7DD-9D4B-80F0-444A5DB749AF}" destId="{32B73788-5616-EE4C-8198-A8DC17B56E5C}" srcOrd="4" destOrd="0" presId="urn:microsoft.com/office/officeart/2005/8/layout/hierarchy1"/>
    <dgm:cxn modelId="{6056A051-5CCF-D748-8D7B-93C1A8D3FB97}" type="presParOf" srcId="{350C932D-F7DD-9D4B-80F0-444A5DB749AF}" destId="{8018D7EC-81A8-E84C-9D7C-9C31389E68AB}" srcOrd="5" destOrd="0" presId="urn:microsoft.com/office/officeart/2005/8/layout/hierarchy1"/>
    <dgm:cxn modelId="{299081A6-0813-4341-A566-89CA96B96FDF}" type="presParOf" srcId="{8018D7EC-81A8-E84C-9D7C-9C31389E68AB}" destId="{B768AA42-5DAB-0C43-BB40-1879FB3DD62A}" srcOrd="0" destOrd="0" presId="urn:microsoft.com/office/officeart/2005/8/layout/hierarchy1"/>
    <dgm:cxn modelId="{B294E0C0-E377-2043-A833-D683E4B50C78}" type="presParOf" srcId="{B768AA42-5DAB-0C43-BB40-1879FB3DD62A}" destId="{1A2CB6E0-EC6F-6F4D-A390-D4CB6B8368D1}" srcOrd="0" destOrd="0" presId="urn:microsoft.com/office/officeart/2005/8/layout/hierarchy1"/>
    <dgm:cxn modelId="{29437B1F-4F6E-024B-B33C-DFED16DF9023}" type="presParOf" srcId="{B768AA42-5DAB-0C43-BB40-1879FB3DD62A}" destId="{4DF6D532-13E9-2B4D-BC19-8CAA4B28170E}" srcOrd="1" destOrd="0" presId="urn:microsoft.com/office/officeart/2005/8/layout/hierarchy1"/>
    <dgm:cxn modelId="{BE46E795-CC91-4945-8415-95B63526B312}" type="presParOf" srcId="{8018D7EC-81A8-E84C-9D7C-9C31389E68AB}" destId="{FBC184B1-B825-A440-8C38-0DC650B9A8F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C4203D-E9D5-4FEE-82E6-F8FD2CD1CEE9}" type="doc">
      <dgm:prSet loTypeId="urn:microsoft.com/office/officeart/2005/8/layout/list1" loCatId="list" qsTypeId="urn:microsoft.com/office/officeart/2005/8/quickstyle/simple1" qsCatId="simple" csTypeId="urn:microsoft.com/office/officeart/2005/8/colors/accent3_2" csCatId="accent3"/>
      <dgm:spPr/>
      <dgm:t>
        <a:bodyPr/>
        <a:lstStyle/>
        <a:p>
          <a:endParaRPr lang="en-US"/>
        </a:p>
      </dgm:t>
    </dgm:pt>
    <dgm:pt modelId="{76AEEB21-5E9A-45CE-B929-9D5965E3DA44}">
      <dgm:prSet custT="1"/>
      <dgm:spPr/>
      <dgm:t>
        <a:bodyPr/>
        <a:lstStyle/>
        <a:p>
          <a:r>
            <a:rPr lang="en-US" sz="3200"/>
            <a:t>Pathologists routinely interpret</a:t>
          </a:r>
        </a:p>
      </dgm:t>
    </dgm:pt>
    <dgm:pt modelId="{E7A4A70C-8239-4254-9948-37F5433D59E1}" type="parTrans" cxnId="{186081C9-8CD8-45A0-8127-EEE69D30610F}">
      <dgm:prSet/>
      <dgm:spPr/>
      <dgm:t>
        <a:bodyPr/>
        <a:lstStyle/>
        <a:p>
          <a:endParaRPr lang="en-US"/>
        </a:p>
      </dgm:t>
    </dgm:pt>
    <dgm:pt modelId="{4B674FD6-01CB-4F10-9AF6-0D56F952A3DB}" type="sibTrans" cxnId="{186081C9-8CD8-45A0-8127-EEE69D30610F}">
      <dgm:prSet/>
      <dgm:spPr/>
      <dgm:t>
        <a:bodyPr/>
        <a:lstStyle/>
        <a:p>
          <a:endParaRPr lang="en-US"/>
        </a:p>
      </dgm:t>
    </dgm:pt>
    <dgm:pt modelId="{1DBC9E5C-AA95-49E0-8F50-628284F71B6B}">
      <dgm:prSet custT="1"/>
      <dgm:spPr/>
      <dgm:t>
        <a:bodyPr/>
        <a:lstStyle/>
        <a:p>
          <a:r>
            <a:rPr lang="en-US" sz="2800"/>
            <a:t>Probabilities</a:t>
          </a:r>
        </a:p>
      </dgm:t>
    </dgm:pt>
    <dgm:pt modelId="{554330C8-883F-47E2-BCDD-CC2BF1CC1766}" type="parTrans" cxnId="{9AE4EE4A-5ECB-45C0-8EAE-B81F8BA7D488}">
      <dgm:prSet/>
      <dgm:spPr/>
      <dgm:t>
        <a:bodyPr/>
        <a:lstStyle/>
        <a:p>
          <a:endParaRPr lang="en-US"/>
        </a:p>
      </dgm:t>
    </dgm:pt>
    <dgm:pt modelId="{4E8E60C6-1F9D-4BD6-BBD4-263E14EEA011}" type="sibTrans" cxnId="{9AE4EE4A-5ECB-45C0-8EAE-B81F8BA7D488}">
      <dgm:prSet/>
      <dgm:spPr/>
      <dgm:t>
        <a:bodyPr/>
        <a:lstStyle/>
        <a:p>
          <a:endParaRPr lang="en-US"/>
        </a:p>
      </dgm:t>
    </dgm:pt>
    <dgm:pt modelId="{B6152475-764C-489B-BA4E-BCD63F070D0D}">
      <dgm:prSet custT="1"/>
      <dgm:spPr/>
      <dgm:t>
        <a:bodyPr/>
        <a:lstStyle/>
        <a:p>
          <a:r>
            <a:rPr lang="en-US" sz="2800"/>
            <a:t>Imperfect tests</a:t>
          </a:r>
        </a:p>
      </dgm:t>
    </dgm:pt>
    <dgm:pt modelId="{B7F8D308-FB7E-4A2A-8C49-CD782DEDCD99}" type="parTrans" cxnId="{DB83C3BD-263C-4B5F-8404-AD7768625E3D}">
      <dgm:prSet/>
      <dgm:spPr/>
      <dgm:t>
        <a:bodyPr/>
        <a:lstStyle/>
        <a:p>
          <a:endParaRPr lang="en-US"/>
        </a:p>
      </dgm:t>
    </dgm:pt>
    <dgm:pt modelId="{AA994195-D5FB-45AE-BDA6-AF590E6ED6D7}" type="sibTrans" cxnId="{DB83C3BD-263C-4B5F-8404-AD7768625E3D}">
      <dgm:prSet/>
      <dgm:spPr/>
      <dgm:t>
        <a:bodyPr/>
        <a:lstStyle/>
        <a:p>
          <a:endParaRPr lang="en-US"/>
        </a:p>
      </dgm:t>
    </dgm:pt>
    <dgm:pt modelId="{7C19BF4C-C107-446C-880C-D2C7E43A9102}">
      <dgm:prSet custT="1"/>
      <dgm:spPr/>
      <dgm:t>
        <a:bodyPr/>
        <a:lstStyle/>
        <a:p>
          <a:r>
            <a:rPr lang="en-US" sz="2800"/>
            <a:t>Sampling limitations</a:t>
          </a:r>
        </a:p>
      </dgm:t>
    </dgm:pt>
    <dgm:pt modelId="{A6093A8F-18EF-49A3-8BF9-3CCEC34E7BC1}" type="parTrans" cxnId="{AB747B87-3742-4C7D-B999-C9A1F85981CD}">
      <dgm:prSet/>
      <dgm:spPr/>
      <dgm:t>
        <a:bodyPr/>
        <a:lstStyle/>
        <a:p>
          <a:endParaRPr lang="en-US"/>
        </a:p>
      </dgm:t>
    </dgm:pt>
    <dgm:pt modelId="{0B885EB8-8FF1-4F59-A8F9-160CC89ABF6E}" type="sibTrans" cxnId="{AB747B87-3742-4C7D-B999-C9A1F85981CD}">
      <dgm:prSet/>
      <dgm:spPr/>
      <dgm:t>
        <a:bodyPr/>
        <a:lstStyle/>
        <a:p>
          <a:endParaRPr lang="en-US"/>
        </a:p>
      </dgm:t>
    </dgm:pt>
    <dgm:pt modelId="{D4CBC034-5F76-4AC9-BD14-668EA73E6479}">
      <dgm:prSet custT="1"/>
      <dgm:spPr/>
      <dgm:t>
        <a:bodyPr/>
        <a:lstStyle/>
        <a:p>
          <a:r>
            <a:rPr lang="en-US" sz="2800"/>
            <a:t>Context-dependent results</a:t>
          </a:r>
        </a:p>
      </dgm:t>
    </dgm:pt>
    <dgm:pt modelId="{F2EA9D6C-FA93-4C03-942F-0A5209CA13C0}" type="parTrans" cxnId="{CE423311-0A40-4FE6-ADB9-B6AC64DA4451}">
      <dgm:prSet/>
      <dgm:spPr/>
      <dgm:t>
        <a:bodyPr/>
        <a:lstStyle/>
        <a:p>
          <a:endParaRPr lang="en-US"/>
        </a:p>
      </dgm:t>
    </dgm:pt>
    <dgm:pt modelId="{2ABEA3DD-7439-430F-BD4E-00195C3B3A76}" type="sibTrans" cxnId="{CE423311-0A40-4FE6-ADB9-B6AC64DA4451}">
      <dgm:prSet/>
      <dgm:spPr/>
      <dgm:t>
        <a:bodyPr/>
        <a:lstStyle/>
        <a:p>
          <a:endParaRPr lang="en-US"/>
        </a:p>
      </dgm:t>
    </dgm:pt>
    <dgm:pt modelId="{F5F43BE4-3A1F-654E-B2F7-671E77F4300A}" type="pres">
      <dgm:prSet presAssocID="{F7C4203D-E9D5-4FEE-82E6-F8FD2CD1CEE9}" presName="linear" presStyleCnt="0">
        <dgm:presLayoutVars>
          <dgm:dir/>
          <dgm:animLvl val="lvl"/>
          <dgm:resizeHandles val="exact"/>
        </dgm:presLayoutVars>
      </dgm:prSet>
      <dgm:spPr/>
    </dgm:pt>
    <dgm:pt modelId="{418EFA35-E101-AE44-A5D2-69B7DFB8F439}" type="pres">
      <dgm:prSet presAssocID="{76AEEB21-5E9A-45CE-B929-9D5965E3DA44}" presName="parentLin" presStyleCnt="0"/>
      <dgm:spPr/>
    </dgm:pt>
    <dgm:pt modelId="{3E1D6747-D742-694B-963F-6BF0064A1BCD}" type="pres">
      <dgm:prSet presAssocID="{76AEEB21-5E9A-45CE-B929-9D5965E3DA44}" presName="parentLeftMargin" presStyleLbl="node1" presStyleIdx="0" presStyleCnt="1"/>
      <dgm:spPr/>
    </dgm:pt>
    <dgm:pt modelId="{E6A56845-1024-F04C-AC96-4102EBB52DF1}" type="pres">
      <dgm:prSet presAssocID="{76AEEB21-5E9A-45CE-B929-9D5965E3DA44}" presName="parentText" presStyleLbl="node1" presStyleIdx="0" presStyleCnt="1">
        <dgm:presLayoutVars>
          <dgm:chMax val="0"/>
          <dgm:bulletEnabled val="1"/>
        </dgm:presLayoutVars>
      </dgm:prSet>
      <dgm:spPr/>
    </dgm:pt>
    <dgm:pt modelId="{DDAD589A-AB08-3E41-8DB2-194EEAB6CE72}" type="pres">
      <dgm:prSet presAssocID="{76AEEB21-5E9A-45CE-B929-9D5965E3DA44}" presName="negativeSpace" presStyleCnt="0"/>
      <dgm:spPr/>
    </dgm:pt>
    <dgm:pt modelId="{2EAD944B-03A6-7749-B78B-9C47C0B7BA0F}" type="pres">
      <dgm:prSet presAssocID="{76AEEB21-5E9A-45CE-B929-9D5965E3DA44}" presName="childText" presStyleLbl="conFgAcc1" presStyleIdx="0" presStyleCnt="1">
        <dgm:presLayoutVars>
          <dgm:bulletEnabled val="1"/>
        </dgm:presLayoutVars>
      </dgm:prSet>
      <dgm:spPr/>
    </dgm:pt>
  </dgm:ptLst>
  <dgm:cxnLst>
    <dgm:cxn modelId="{92127F0B-9D55-464F-B604-433BF9E89978}" type="presOf" srcId="{D4CBC034-5F76-4AC9-BD14-668EA73E6479}" destId="{2EAD944B-03A6-7749-B78B-9C47C0B7BA0F}" srcOrd="0" destOrd="3" presId="urn:microsoft.com/office/officeart/2005/8/layout/list1"/>
    <dgm:cxn modelId="{CE423311-0A40-4FE6-ADB9-B6AC64DA4451}" srcId="{76AEEB21-5E9A-45CE-B929-9D5965E3DA44}" destId="{D4CBC034-5F76-4AC9-BD14-668EA73E6479}" srcOrd="3" destOrd="0" parTransId="{F2EA9D6C-FA93-4C03-942F-0A5209CA13C0}" sibTransId="{2ABEA3DD-7439-430F-BD4E-00195C3B3A76}"/>
    <dgm:cxn modelId="{DDD9DA2F-2D6F-0240-8322-9548D8558CB0}" type="presOf" srcId="{B6152475-764C-489B-BA4E-BCD63F070D0D}" destId="{2EAD944B-03A6-7749-B78B-9C47C0B7BA0F}" srcOrd="0" destOrd="1" presId="urn:microsoft.com/office/officeart/2005/8/layout/list1"/>
    <dgm:cxn modelId="{9AE4EE4A-5ECB-45C0-8EAE-B81F8BA7D488}" srcId="{76AEEB21-5E9A-45CE-B929-9D5965E3DA44}" destId="{1DBC9E5C-AA95-49E0-8F50-628284F71B6B}" srcOrd="0" destOrd="0" parTransId="{554330C8-883F-47E2-BCDD-CC2BF1CC1766}" sibTransId="{4E8E60C6-1F9D-4BD6-BBD4-263E14EEA011}"/>
    <dgm:cxn modelId="{23CA0C51-18F2-A446-956C-61228BBBF9A4}" type="presOf" srcId="{F7C4203D-E9D5-4FEE-82E6-F8FD2CD1CEE9}" destId="{F5F43BE4-3A1F-654E-B2F7-671E77F4300A}" srcOrd="0" destOrd="0" presId="urn:microsoft.com/office/officeart/2005/8/layout/list1"/>
    <dgm:cxn modelId="{852BAF74-9A86-9A46-85AD-40B5CBD775AD}" type="presOf" srcId="{76AEEB21-5E9A-45CE-B929-9D5965E3DA44}" destId="{3E1D6747-D742-694B-963F-6BF0064A1BCD}" srcOrd="0" destOrd="0" presId="urn:microsoft.com/office/officeart/2005/8/layout/list1"/>
    <dgm:cxn modelId="{AB747B87-3742-4C7D-B999-C9A1F85981CD}" srcId="{76AEEB21-5E9A-45CE-B929-9D5965E3DA44}" destId="{7C19BF4C-C107-446C-880C-D2C7E43A9102}" srcOrd="2" destOrd="0" parTransId="{A6093A8F-18EF-49A3-8BF9-3CCEC34E7BC1}" sibTransId="{0B885EB8-8FF1-4F59-A8F9-160CC89ABF6E}"/>
    <dgm:cxn modelId="{752056B3-4DAC-FD4E-9CA1-59C3EF577276}" type="presOf" srcId="{7C19BF4C-C107-446C-880C-D2C7E43A9102}" destId="{2EAD944B-03A6-7749-B78B-9C47C0B7BA0F}" srcOrd="0" destOrd="2" presId="urn:microsoft.com/office/officeart/2005/8/layout/list1"/>
    <dgm:cxn modelId="{DB83C3BD-263C-4B5F-8404-AD7768625E3D}" srcId="{76AEEB21-5E9A-45CE-B929-9D5965E3DA44}" destId="{B6152475-764C-489B-BA4E-BCD63F070D0D}" srcOrd="1" destOrd="0" parTransId="{B7F8D308-FB7E-4A2A-8C49-CD782DEDCD99}" sibTransId="{AA994195-D5FB-45AE-BDA6-AF590E6ED6D7}"/>
    <dgm:cxn modelId="{186081C9-8CD8-45A0-8127-EEE69D30610F}" srcId="{F7C4203D-E9D5-4FEE-82E6-F8FD2CD1CEE9}" destId="{76AEEB21-5E9A-45CE-B929-9D5965E3DA44}" srcOrd="0" destOrd="0" parTransId="{E7A4A70C-8239-4254-9948-37F5433D59E1}" sibTransId="{4B674FD6-01CB-4F10-9AF6-0D56F952A3DB}"/>
    <dgm:cxn modelId="{258E61CA-1582-4748-A3C0-3A7236C33A74}" type="presOf" srcId="{1DBC9E5C-AA95-49E0-8F50-628284F71B6B}" destId="{2EAD944B-03A6-7749-B78B-9C47C0B7BA0F}" srcOrd="0" destOrd="0" presId="urn:microsoft.com/office/officeart/2005/8/layout/list1"/>
    <dgm:cxn modelId="{FA550AD3-CA9C-2140-911D-44A77DEA8F93}" type="presOf" srcId="{76AEEB21-5E9A-45CE-B929-9D5965E3DA44}" destId="{E6A56845-1024-F04C-AC96-4102EBB52DF1}" srcOrd="1" destOrd="0" presId="urn:microsoft.com/office/officeart/2005/8/layout/list1"/>
    <dgm:cxn modelId="{1C3C0FF4-74C2-AD4E-AECD-DF1C10C622D5}" type="presParOf" srcId="{F5F43BE4-3A1F-654E-B2F7-671E77F4300A}" destId="{418EFA35-E101-AE44-A5D2-69B7DFB8F439}" srcOrd="0" destOrd="0" presId="urn:microsoft.com/office/officeart/2005/8/layout/list1"/>
    <dgm:cxn modelId="{FB203CE9-B842-EF40-A21B-93C61F49151C}" type="presParOf" srcId="{418EFA35-E101-AE44-A5D2-69B7DFB8F439}" destId="{3E1D6747-D742-694B-963F-6BF0064A1BCD}" srcOrd="0" destOrd="0" presId="urn:microsoft.com/office/officeart/2005/8/layout/list1"/>
    <dgm:cxn modelId="{4489D747-0E16-A24D-8B71-BAF126DA5E01}" type="presParOf" srcId="{418EFA35-E101-AE44-A5D2-69B7DFB8F439}" destId="{E6A56845-1024-F04C-AC96-4102EBB52DF1}" srcOrd="1" destOrd="0" presId="urn:microsoft.com/office/officeart/2005/8/layout/list1"/>
    <dgm:cxn modelId="{4FD2E2AA-664E-2A4A-873E-1B1C238281BE}" type="presParOf" srcId="{F5F43BE4-3A1F-654E-B2F7-671E77F4300A}" destId="{DDAD589A-AB08-3E41-8DB2-194EEAB6CE72}" srcOrd="1" destOrd="0" presId="urn:microsoft.com/office/officeart/2005/8/layout/list1"/>
    <dgm:cxn modelId="{7ADFD8F0-05C0-A946-8BA2-495C8EE153C1}" type="presParOf" srcId="{F5F43BE4-3A1F-654E-B2F7-671E77F4300A}" destId="{2EAD944B-03A6-7749-B78B-9C47C0B7BA0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5776CF-B7BB-4175-814D-F929DF62314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0ED73AD-AA7A-4811-BB35-D7E44F495E04}">
      <dgm:prSet/>
      <dgm:spPr/>
      <dgm:t>
        <a:bodyPr/>
        <a:lstStyle/>
        <a:p>
          <a:pPr>
            <a:lnSpc>
              <a:spcPct val="100000"/>
            </a:lnSpc>
          </a:pPr>
          <a:r>
            <a:rPr lang="en-US"/>
            <a:t>How evidence evolves</a:t>
          </a:r>
        </a:p>
      </dgm:t>
    </dgm:pt>
    <dgm:pt modelId="{D637508D-2A15-478C-AB12-F1809A60B579}" type="parTrans" cxnId="{A7E92EF2-973B-4872-A266-91442394A17D}">
      <dgm:prSet/>
      <dgm:spPr/>
      <dgm:t>
        <a:bodyPr/>
        <a:lstStyle/>
        <a:p>
          <a:endParaRPr lang="en-US"/>
        </a:p>
      </dgm:t>
    </dgm:pt>
    <dgm:pt modelId="{54D0FAD2-1E34-4BFD-9CCF-EACDB3C522B8}" type="sibTrans" cxnId="{A7E92EF2-973B-4872-A266-91442394A17D}">
      <dgm:prSet/>
      <dgm:spPr/>
      <dgm:t>
        <a:bodyPr/>
        <a:lstStyle/>
        <a:p>
          <a:endParaRPr lang="en-US"/>
        </a:p>
      </dgm:t>
    </dgm:pt>
    <dgm:pt modelId="{C6BE3882-544B-4200-BEAC-21A6AE2C21DE}">
      <dgm:prSet/>
      <dgm:spPr/>
      <dgm:t>
        <a:bodyPr/>
        <a:lstStyle/>
        <a:p>
          <a:pPr>
            <a:lnSpc>
              <a:spcPct val="100000"/>
            </a:lnSpc>
          </a:pPr>
          <a:r>
            <a:rPr lang="en-US"/>
            <a:t>What uncertainty means</a:t>
          </a:r>
        </a:p>
      </dgm:t>
    </dgm:pt>
    <dgm:pt modelId="{C170A04E-DE74-428E-B581-B3B785BB42A4}" type="parTrans" cxnId="{DF79BB0B-4F94-41BD-9983-508DE1E395F4}">
      <dgm:prSet/>
      <dgm:spPr/>
      <dgm:t>
        <a:bodyPr/>
        <a:lstStyle/>
        <a:p>
          <a:endParaRPr lang="en-US"/>
        </a:p>
      </dgm:t>
    </dgm:pt>
    <dgm:pt modelId="{7051CB47-C1A0-40DC-8595-80E519D6FA4E}" type="sibTrans" cxnId="{DF79BB0B-4F94-41BD-9983-508DE1E395F4}">
      <dgm:prSet/>
      <dgm:spPr/>
      <dgm:t>
        <a:bodyPr/>
        <a:lstStyle/>
        <a:p>
          <a:endParaRPr lang="en-US"/>
        </a:p>
      </dgm:t>
    </dgm:pt>
    <dgm:pt modelId="{E6286B96-517F-463A-AF37-C5972A9900A8}">
      <dgm:prSet/>
      <dgm:spPr/>
      <dgm:t>
        <a:bodyPr/>
        <a:lstStyle/>
        <a:p>
          <a:pPr>
            <a:lnSpc>
              <a:spcPct val="100000"/>
            </a:lnSpc>
          </a:pPr>
          <a:r>
            <a:rPr lang="en-US"/>
            <a:t>Why tests have limitations</a:t>
          </a:r>
        </a:p>
      </dgm:t>
    </dgm:pt>
    <dgm:pt modelId="{6A9815EE-80A4-498C-AF06-C11E596ACE6E}" type="parTrans" cxnId="{3D2C2249-6682-4212-8126-13AE0D670138}">
      <dgm:prSet/>
      <dgm:spPr/>
      <dgm:t>
        <a:bodyPr/>
        <a:lstStyle/>
        <a:p>
          <a:endParaRPr lang="en-US"/>
        </a:p>
      </dgm:t>
    </dgm:pt>
    <dgm:pt modelId="{A2E81E6D-9FC8-4588-AAD3-7F7C8804AEAC}" type="sibTrans" cxnId="{3D2C2249-6682-4212-8126-13AE0D670138}">
      <dgm:prSet/>
      <dgm:spPr/>
      <dgm:t>
        <a:bodyPr/>
        <a:lstStyle/>
        <a:p>
          <a:endParaRPr lang="en-US"/>
        </a:p>
      </dgm:t>
    </dgm:pt>
    <dgm:pt modelId="{8DB48036-221B-43C5-865E-45F5EF589162}" type="pres">
      <dgm:prSet presAssocID="{E25776CF-B7BB-4175-814D-F929DF623143}" presName="root" presStyleCnt="0">
        <dgm:presLayoutVars>
          <dgm:dir/>
          <dgm:resizeHandles val="exact"/>
        </dgm:presLayoutVars>
      </dgm:prSet>
      <dgm:spPr/>
    </dgm:pt>
    <dgm:pt modelId="{95ABB71B-9135-4427-8C37-8620E395B448}" type="pres">
      <dgm:prSet presAssocID="{F0ED73AD-AA7A-4811-BB35-D7E44F495E04}" presName="compNode" presStyleCnt="0"/>
      <dgm:spPr/>
    </dgm:pt>
    <dgm:pt modelId="{1795355A-6A70-49A8-A560-2C21E3AA46AF}" type="pres">
      <dgm:prSet presAssocID="{F0ED73AD-AA7A-4811-BB35-D7E44F495E04}" presName="bgRect" presStyleLbl="bgShp" presStyleIdx="0" presStyleCnt="3"/>
      <dgm:spPr/>
    </dgm:pt>
    <dgm:pt modelId="{DF5DEB81-A682-4D89-8FEB-32BF33253ACD}" type="pres">
      <dgm:prSet presAssocID="{F0ED73AD-AA7A-4811-BB35-D7E44F495E04}"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agnifying glass"/>
        </a:ext>
      </dgm:extLst>
    </dgm:pt>
    <dgm:pt modelId="{6D4E17AF-818B-4C68-83A7-550617B65C41}" type="pres">
      <dgm:prSet presAssocID="{F0ED73AD-AA7A-4811-BB35-D7E44F495E04}" presName="spaceRect" presStyleCnt="0"/>
      <dgm:spPr/>
    </dgm:pt>
    <dgm:pt modelId="{EDDFC229-2C7F-4501-92BC-BBF11EEF6929}" type="pres">
      <dgm:prSet presAssocID="{F0ED73AD-AA7A-4811-BB35-D7E44F495E04}" presName="parTx" presStyleLbl="revTx" presStyleIdx="0" presStyleCnt="3">
        <dgm:presLayoutVars>
          <dgm:chMax val="0"/>
          <dgm:chPref val="0"/>
        </dgm:presLayoutVars>
      </dgm:prSet>
      <dgm:spPr/>
    </dgm:pt>
    <dgm:pt modelId="{381D7FAB-46CC-48A2-8AA4-8B52044DBB0D}" type="pres">
      <dgm:prSet presAssocID="{54D0FAD2-1E34-4BFD-9CCF-EACDB3C522B8}" presName="sibTrans" presStyleCnt="0"/>
      <dgm:spPr/>
    </dgm:pt>
    <dgm:pt modelId="{2D1189CA-1384-498C-820F-AA0C3BC2AB51}" type="pres">
      <dgm:prSet presAssocID="{C6BE3882-544B-4200-BEAC-21A6AE2C21DE}" presName="compNode" presStyleCnt="0"/>
      <dgm:spPr/>
    </dgm:pt>
    <dgm:pt modelId="{CA9E8472-193C-4B68-971B-7CE029AB7C34}" type="pres">
      <dgm:prSet presAssocID="{C6BE3882-544B-4200-BEAC-21A6AE2C21DE}" presName="bgRect" presStyleLbl="bgShp" presStyleIdx="1" presStyleCnt="3"/>
      <dgm:spPr/>
    </dgm:pt>
    <dgm:pt modelId="{120EC655-99DD-4002-A0FC-BBCE9A0D94A6}" type="pres">
      <dgm:prSet presAssocID="{C6BE3882-544B-4200-BEAC-21A6AE2C21D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8117084F-9D2A-4B10-B432-08642EBC890B}" type="pres">
      <dgm:prSet presAssocID="{C6BE3882-544B-4200-BEAC-21A6AE2C21DE}" presName="spaceRect" presStyleCnt="0"/>
      <dgm:spPr/>
    </dgm:pt>
    <dgm:pt modelId="{9F97B1FA-95B9-485A-902B-CE4F46AD33EC}" type="pres">
      <dgm:prSet presAssocID="{C6BE3882-544B-4200-BEAC-21A6AE2C21DE}" presName="parTx" presStyleLbl="revTx" presStyleIdx="1" presStyleCnt="3">
        <dgm:presLayoutVars>
          <dgm:chMax val="0"/>
          <dgm:chPref val="0"/>
        </dgm:presLayoutVars>
      </dgm:prSet>
      <dgm:spPr/>
    </dgm:pt>
    <dgm:pt modelId="{AE5380C8-EBD2-4401-BEF7-98D6FA8C3951}" type="pres">
      <dgm:prSet presAssocID="{7051CB47-C1A0-40DC-8595-80E519D6FA4E}" presName="sibTrans" presStyleCnt="0"/>
      <dgm:spPr/>
    </dgm:pt>
    <dgm:pt modelId="{346A2035-EB06-4ABB-AA38-1BBCB4770D81}" type="pres">
      <dgm:prSet presAssocID="{E6286B96-517F-463A-AF37-C5972A9900A8}" presName="compNode" presStyleCnt="0"/>
      <dgm:spPr/>
    </dgm:pt>
    <dgm:pt modelId="{EC3119F9-0F3B-4C16-861C-7B9BF9764DAE}" type="pres">
      <dgm:prSet presAssocID="{E6286B96-517F-463A-AF37-C5972A9900A8}" presName="bgRect" presStyleLbl="bgShp" presStyleIdx="2" presStyleCnt="3"/>
      <dgm:spPr/>
    </dgm:pt>
    <dgm:pt modelId="{CA4FA475-F3E4-49B5-B56D-8F5E7DFC0314}" type="pres">
      <dgm:prSet presAssocID="{E6286B96-517F-463A-AF37-C5972A9900A8}"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arning"/>
        </a:ext>
      </dgm:extLst>
    </dgm:pt>
    <dgm:pt modelId="{8B6742D0-F435-4D70-828A-96E4B4A22BF3}" type="pres">
      <dgm:prSet presAssocID="{E6286B96-517F-463A-AF37-C5972A9900A8}" presName="spaceRect" presStyleCnt="0"/>
      <dgm:spPr/>
    </dgm:pt>
    <dgm:pt modelId="{78713335-FD04-4DD9-A6C2-155719F59EE5}" type="pres">
      <dgm:prSet presAssocID="{E6286B96-517F-463A-AF37-C5972A9900A8}" presName="parTx" presStyleLbl="revTx" presStyleIdx="2" presStyleCnt="3">
        <dgm:presLayoutVars>
          <dgm:chMax val="0"/>
          <dgm:chPref val="0"/>
        </dgm:presLayoutVars>
      </dgm:prSet>
      <dgm:spPr/>
    </dgm:pt>
  </dgm:ptLst>
  <dgm:cxnLst>
    <dgm:cxn modelId="{98E9EB07-5399-43B9-BA68-2242E470FE6B}" type="presOf" srcId="{C6BE3882-544B-4200-BEAC-21A6AE2C21DE}" destId="{9F97B1FA-95B9-485A-902B-CE4F46AD33EC}" srcOrd="0" destOrd="0" presId="urn:microsoft.com/office/officeart/2018/2/layout/IconVerticalSolidList"/>
    <dgm:cxn modelId="{DF79BB0B-4F94-41BD-9983-508DE1E395F4}" srcId="{E25776CF-B7BB-4175-814D-F929DF623143}" destId="{C6BE3882-544B-4200-BEAC-21A6AE2C21DE}" srcOrd="1" destOrd="0" parTransId="{C170A04E-DE74-428E-B581-B3B785BB42A4}" sibTransId="{7051CB47-C1A0-40DC-8595-80E519D6FA4E}"/>
    <dgm:cxn modelId="{3D2C2249-6682-4212-8126-13AE0D670138}" srcId="{E25776CF-B7BB-4175-814D-F929DF623143}" destId="{E6286B96-517F-463A-AF37-C5972A9900A8}" srcOrd="2" destOrd="0" parTransId="{6A9815EE-80A4-498C-AF06-C11E596ACE6E}" sibTransId="{A2E81E6D-9FC8-4588-AAD3-7F7C8804AEAC}"/>
    <dgm:cxn modelId="{744EA190-9B44-47BE-AFC3-C726569B537D}" type="presOf" srcId="{E6286B96-517F-463A-AF37-C5972A9900A8}" destId="{78713335-FD04-4DD9-A6C2-155719F59EE5}" srcOrd="0" destOrd="0" presId="urn:microsoft.com/office/officeart/2018/2/layout/IconVerticalSolidList"/>
    <dgm:cxn modelId="{D96F5CE0-3607-4B02-A706-0F678F4F7629}" type="presOf" srcId="{F0ED73AD-AA7A-4811-BB35-D7E44F495E04}" destId="{EDDFC229-2C7F-4501-92BC-BBF11EEF6929}" srcOrd="0" destOrd="0" presId="urn:microsoft.com/office/officeart/2018/2/layout/IconVerticalSolidList"/>
    <dgm:cxn modelId="{C13724EF-4883-427D-9809-16281CA089A7}" type="presOf" srcId="{E25776CF-B7BB-4175-814D-F929DF623143}" destId="{8DB48036-221B-43C5-865E-45F5EF589162}" srcOrd="0" destOrd="0" presId="urn:microsoft.com/office/officeart/2018/2/layout/IconVerticalSolidList"/>
    <dgm:cxn modelId="{A7E92EF2-973B-4872-A266-91442394A17D}" srcId="{E25776CF-B7BB-4175-814D-F929DF623143}" destId="{F0ED73AD-AA7A-4811-BB35-D7E44F495E04}" srcOrd="0" destOrd="0" parTransId="{D637508D-2A15-478C-AB12-F1809A60B579}" sibTransId="{54D0FAD2-1E34-4BFD-9CCF-EACDB3C522B8}"/>
    <dgm:cxn modelId="{6C97AE5D-8561-49B1-80D0-40E305E8FC18}" type="presParOf" srcId="{8DB48036-221B-43C5-865E-45F5EF589162}" destId="{95ABB71B-9135-4427-8C37-8620E395B448}" srcOrd="0" destOrd="0" presId="urn:microsoft.com/office/officeart/2018/2/layout/IconVerticalSolidList"/>
    <dgm:cxn modelId="{0EB42C7E-A6EE-44DA-9679-BA71ECA3F9D2}" type="presParOf" srcId="{95ABB71B-9135-4427-8C37-8620E395B448}" destId="{1795355A-6A70-49A8-A560-2C21E3AA46AF}" srcOrd="0" destOrd="0" presId="urn:microsoft.com/office/officeart/2018/2/layout/IconVerticalSolidList"/>
    <dgm:cxn modelId="{9CFF218B-9122-4962-895F-B431A3A15B1D}" type="presParOf" srcId="{95ABB71B-9135-4427-8C37-8620E395B448}" destId="{DF5DEB81-A682-4D89-8FEB-32BF33253ACD}" srcOrd="1" destOrd="0" presId="urn:microsoft.com/office/officeart/2018/2/layout/IconVerticalSolidList"/>
    <dgm:cxn modelId="{AF184C8D-FB2F-440F-AA2F-88D0EE7F3232}" type="presParOf" srcId="{95ABB71B-9135-4427-8C37-8620E395B448}" destId="{6D4E17AF-818B-4C68-83A7-550617B65C41}" srcOrd="2" destOrd="0" presId="urn:microsoft.com/office/officeart/2018/2/layout/IconVerticalSolidList"/>
    <dgm:cxn modelId="{AA88A7D7-458C-409F-92A2-A3284D70F675}" type="presParOf" srcId="{95ABB71B-9135-4427-8C37-8620E395B448}" destId="{EDDFC229-2C7F-4501-92BC-BBF11EEF6929}" srcOrd="3" destOrd="0" presId="urn:microsoft.com/office/officeart/2018/2/layout/IconVerticalSolidList"/>
    <dgm:cxn modelId="{60DEC9D9-94F3-4998-B54D-5AB23FFB499D}" type="presParOf" srcId="{8DB48036-221B-43C5-865E-45F5EF589162}" destId="{381D7FAB-46CC-48A2-8AA4-8B52044DBB0D}" srcOrd="1" destOrd="0" presId="urn:microsoft.com/office/officeart/2018/2/layout/IconVerticalSolidList"/>
    <dgm:cxn modelId="{89FAC814-C532-4E2E-919C-60D97006B6B8}" type="presParOf" srcId="{8DB48036-221B-43C5-865E-45F5EF589162}" destId="{2D1189CA-1384-498C-820F-AA0C3BC2AB51}" srcOrd="2" destOrd="0" presId="urn:microsoft.com/office/officeart/2018/2/layout/IconVerticalSolidList"/>
    <dgm:cxn modelId="{A525B330-46EA-4339-AFB6-E7C51E8CF56B}" type="presParOf" srcId="{2D1189CA-1384-498C-820F-AA0C3BC2AB51}" destId="{CA9E8472-193C-4B68-971B-7CE029AB7C34}" srcOrd="0" destOrd="0" presId="urn:microsoft.com/office/officeart/2018/2/layout/IconVerticalSolidList"/>
    <dgm:cxn modelId="{1A4C5D1E-C2A5-449F-AEAD-3FA7CFC1F769}" type="presParOf" srcId="{2D1189CA-1384-498C-820F-AA0C3BC2AB51}" destId="{120EC655-99DD-4002-A0FC-BBCE9A0D94A6}" srcOrd="1" destOrd="0" presId="urn:microsoft.com/office/officeart/2018/2/layout/IconVerticalSolidList"/>
    <dgm:cxn modelId="{B3E4C72F-3B1D-4827-BE5F-7D0BA93C0CEA}" type="presParOf" srcId="{2D1189CA-1384-498C-820F-AA0C3BC2AB51}" destId="{8117084F-9D2A-4B10-B432-08642EBC890B}" srcOrd="2" destOrd="0" presId="urn:microsoft.com/office/officeart/2018/2/layout/IconVerticalSolidList"/>
    <dgm:cxn modelId="{52F26665-6F26-4467-8F39-4DA70F8EF28C}" type="presParOf" srcId="{2D1189CA-1384-498C-820F-AA0C3BC2AB51}" destId="{9F97B1FA-95B9-485A-902B-CE4F46AD33EC}" srcOrd="3" destOrd="0" presId="urn:microsoft.com/office/officeart/2018/2/layout/IconVerticalSolidList"/>
    <dgm:cxn modelId="{8DE3BC64-EF13-4383-9283-9688576334FB}" type="presParOf" srcId="{8DB48036-221B-43C5-865E-45F5EF589162}" destId="{AE5380C8-EBD2-4401-BEF7-98D6FA8C3951}" srcOrd="3" destOrd="0" presId="urn:microsoft.com/office/officeart/2018/2/layout/IconVerticalSolidList"/>
    <dgm:cxn modelId="{A490B978-3AD4-4EA8-A9B3-CFF03A80FF7F}" type="presParOf" srcId="{8DB48036-221B-43C5-865E-45F5EF589162}" destId="{346A2035-EB06-4ABB-AA38-1BBCB4770D81}" srcOrd="4" destOrd="0" presId="urn:microsoft.com/office/officeart/2018/2/layout/IconVerticalSolidList"/>
    <dgm:cxn modelId="{083C097F-22EA-43C3-92E9-8B6D2EC8F4AE}" type="presParOf" srcId="{346A2035-EB06-4ABB-AA38-1BBCB4770D81}" destId="{EC3119F9-0F3B-4C16-861C-7B9BF9764DAE}" srcOrd="0" destOrd="0" presId="urn:microsoft.com/office/officeart/2018/2/layout/IconVerticalSolidList"/>
    <dgm:cxn modelId="{0D1163B8-9AD4-4612-B78E-63575DC50963}" type="presParOf" srcId="{346A2035-EB06-4ABB-AA38-1BBCB4770D81}" destId="{CA4FA475-F3E4-49B5-B56D-8F5E7DFC0314}" srcOrd="1" destOrd="0" presId="urn:microsoft.com/office/officeart/2018/2/layout/IconVerticalSolidList"/>
    <dgm:cxn modelId="{87B021E8-A8CF-4FF6-8D54-9534ADDE877F}" type="presParOf" srcId="{346A2035-EB06-4ABB-AA38-1BBCB4770D81}" destId="{8B6742D0-F435-4D70-828A-96E4B4A22BF3}" srcOrd="2" destOrd="0" presId="urn:microsoft.com/office/officeart/2018/2/layout/IconVerticalSolidList"/>
    <dgm:cxn modelId="{1BA6AC1C-0143-4BF2-A718-DE73E2BB1011}" type="presParOf" srcId="{346A2035-EB06-4ABB-AA38-1BBCB4770D81}" destId="{78713335-FD04-4DD9-A6C2-155719F59E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511C6A-F415-4404-A186-57F367CD6BA1}" type="doc">
      <dgm:prSet loTypeId="urn:microsoft.com/office/officeart/2005/8/layout/matrix3" loCatId="matrix" qsTypeId="urn:microsoft.com/office/officeart/2005/8/quickstyle/simple1" qsCatId="simple" csTypeId="urn:microsoft.com/office/officeart/2005/8/colors/accent3_2" csCatId="accent3"/>
      <dgm:spPr/>
      <dgm:t>
        <a:bodyPr/>
        <a:lstStyle/>
        <a:p>
          <a:endParaRPr lang="en-US"/>
        </a:p>
      </dgm:t>
    </dgm:pt>
    <dgm:pt modelId="{F96BC1F5-C6EC-46A6-8F71-2D2F2968D14E}">
      <dgm:prSet/>
      <dgm:spPr/>
      <dgm:t>
        <a:bodyPr/>
        <a:lstStyle/>
        <a:p>
          <a:r>
            <a:rPr lang="en-US"/>
            <a:t>Patients</a:t>
          </a:r>
        </a:p>
      </dgm:t>
    </dgm:pt>
    <dgm:pt modelId="{6DA7833F-4E3E-49FB-AFBE-5408CD10ABDF}" type="parTrans" cxnId="{00065C91-46BD-4DAE-AC08-C1ADFB9989E4}">
      <dgm:prSet/>
      <dgm:spPr/>
      <dgm:t>
        <a:bodyPr/>
        <a:lstStyle/>
        <a:p>
          <a:endParaRPr lang="en-US"/>
        </a:p>
      </dgm:t>
    </dgm:pt>
    <dgm:pt modelId="{DB6A3734-9AFC-4626-9A02-7F253DF10A2D}" type="sibTrans" cxnId="{00065C91-46BD-4DAE-AC08-C1ADFB9989E4}">
      <dgm:prSet/>
      <dgm:spPr/>
      <dgm:t>
        <a:bodyPr/>
        <a:lstStyle/>
        <a:p>
          <a:endParaRPr lang="en-US"/>
        </a:p>
      </dgm:t>
    </dgm:pt>
    <dgm:pt modelId="{E7C22753-43D0-415F-A463-3F3635791AE7}">
      <dgm:prSet/>
      <dgm:spPr/>
      <dgm:t>
        <a:bodyPr/>
        <a:lstStyle/>
        <a:p>
          <a:r>
            <a:rPr lang="en-US"/>
            <a:t>Trainees</a:t>
          </a:r>
        </a:p>
      </dgm:t>
    </dgm:pt>
    <dgm:pt modelId="{91D44F3E-8D22-4887-9C07-99AB087E90A5}" type="parTrans" cxnId="{804E9FF3-C25D-4CA7-B631-642B03487F04}">
      <dgm:prSet/>
      <dgm:spPr/>
      <dgm:t>
        <a:bodyPr/>
        <a:lstStyle/>
        <a:p>
          <a:endParaRPr lang="en-US"/>
        </a:p>
      </dgm:t>
    </dgm:pt>
    <dgm:pt modelId="{CEF97ABC-09A9-4F6F-AB9F-AA3CAA790E68}" type="sibTrans" cxnId="{804E9FF3-C25D-4CA7-B631-642B03487F04}">
      <dgm:prSet/>
      <dgm:spPr/>
      <dgm:t>
        <a:bodyPr/>
        <a:lstStyle/>
        <a:p>
          <a:endParaRPr lang="en-US"/>
        </a:p>
      </dgm:t>
    </dgm:pt>
    <dgm:pt modelId="{8C705BA9-0D2E-4AC7-9A30-0A1934C57893}">
      <dgm:prSet/>
      <dgm:spPr/>
      <dgm:t>
        <a:bodyPr/>
        <a:lstStyle/>
        <a:p>
          <a:r>
            <a:rPr lang="en-US"/>
            <a:t>Clinical colleagues</a:t>
          </a:r>
        </a:p>
      </dgm:t>
    </dgm:pt>
    <dgm:pt modelId="{2107857E-132D-4BE3-80B2-C46E3FA7B177}" type="parTrans" cxnId="{81FCE379-E65C-4CA2-B70A-652FA86D872E}">
      <dgm:prSet/>
      <dgm:spPr/>
      <dgm:t>
        <a:bodyPr/>
        <a:lstStyle/>
        <a:p>
          <a:endParaRPr lang="en-US"/>
        </a:p>
      </dgm:t>
    </dgm:pt>
    <dgm:pt modelId="{9F73717D-DE29-478B-B4D6-22252852B1CC}" type="sibTrans" cxnId="{81FCE379-E65C-4CA2-B70A-652FA86D872E}">
      <dgm:prSet/>
      <dgm:spPr/>
      <dgm:t>
        <a:bodyPr/>
        <a:lstStyle/>
        <a:p>
          <a:endParaRPr lang="en-US"/>
        </a:p>
      </dgm:t>
    </dgm:pt>
    <dgm:pt modelId="{2ECA83CA-3EAA-4077-B5F3-04F05695A9C3}">
      <dgm:prSet/>
      <dgm:spPr/>
      <dgm:t>
        <a:bodyPr/>
        <a:lstStyle/>
        <a:p>
          <a:r>
            <a:rPr lang="en-US"/>
            <a:t>Policymakers</a:t>
          </a:r>
        </a:p>
      </dgm:t>
    </dgm:pt>
    <dgm:pt modelId="{4C7548A0-3217-4076-B7D4-F11B194A1287}" type="parTrans" cxnId="{BE977CDF-86F9-4192-B48D-5329EEEE95B7}">
      <dgm:prSet/>
      <dgm:spPr/>
      <dgm:t>
        <a:bodyPr/>
        <a:lstStyle/>
        <a:p>
          <a:endParaRPr lang="en-US"/>
        </a:p>
      </dgm:t>
    </dgm:pt>
    <dgm:pt modelId="{494D874E-3400-497F-8619-7CF344D41AF3}" type="sibTrans" cxnId="{BE977CDF-86F9-4192-B48D-5329EEEE95B7}">
      <dgm:prSet/>
      <dgm:spPr/>
      <dgm:t>
        <a:bodyPr/>
        <a:lstStyle/>
        <a:p>
          <a:endParaRPr lang="en-US"/>
        </a:p>
      </dgm:t>
    </dgm:pt>
    <dgm:pt modelId="{5FD1BD9B-505F-774B-BB82-A24B3D6A12AE}" type="pres">
      <dgm:prSet presAssocID="{A0511C6A-F415-4404-A186-57F367CD6BA1}" presName="matrix" presStyleCnt="0">
        <dgm:presLayoutVars>
          <dgm:chMax val="1"/>
          <dgm:dir/>
          <dgm:resizeHandles val="exact"/>
        </dgm:presLayoutVars>
      </dgm:prSet>
      <dgm:spPr/>
    </dgm:pt>
    <dgm:pt modelId="{6A977924-891B-0942-8C75-84A7553FF442}" type="pres">
      <dgm:prSet presAssocID="{A0511C6A-F415-4404-A186-57F367CD6BA1}" presName="diamond" presStyleLbl="bgShp" presStyleIdx="0" presStyleCnt="1"/>
      <dgm:spPr/>
    </dgm:pt>
    <dgm:pt modelId="{7309F6F3-D061-624A-8671-24DE967296F8}" type="pres">
      <dgm:prSet presAssocID="{A0511C6A-F415-4404-A186-57F367CD6BA1}" presName="quad1" presStyleLbl="node1" presStyleIdx="0" presStyleCnt="4">
        <dgm:presLayoutVars>
          <dgm:chMax val="0"/>
          <dgm:chPref val="0"/>
          <dgm:bulletEnabled val="1"/>
        </dgm:presLayoutVars>
      </dgm:prSet>
      <dgm:spPr/>
    </dgm:pt>
    <dgm:pt modelId="{5A08FAE1-F364-D44A-B089-3EA575F2C720}" type="pres">
      <dgm:prSet presAssocID="{A0511C6A-F415-4404-A186-57F367CD6BA1}" presName="quad2" presStyleLbl="node1" presStyleIdx="1" presStyleCnt="4">
        <dgm:presLayoutVars>
          <dgm:chMax val="0"/>
          <dgm:chPref val="0"/>
          <dgm:bulletEnabled val="1"/>
        </dgm:presLayoutVars>
      </dgm:prSet>
      <dgm:spPr/>
    </dgm:pt>
    <dgm:pt modelId="{F197FBA2-5435-9C4F-9EC5-B959BF0150B0}" type="pres">
      <dgm:prSet presAssocID="{A0511C6A-F415-4404-A186-57F367CD6BA1}" presName="quad3" presStyleLbl="node1" presStyleIdx="2" presStyleCnt="4">
        <dgm:presLayoutVars>
          <dgm:chMax val="0"/>
          <dgm:chPref val="0"/>
          <dgm:bulletEnabled val="1"/>
        </dgm:presLayoutVars>
      </dgm:prSet>
      <dgm:spPr/>
    </dgm:pt>
    <dgm:pt modelId="{E67A1F43-A8D6-2E40-AC00-3FEA4A87E98A}" type="pres">
      <dgm:prSet presAssocID="{A0511C6A-F415-4404-A186-57F367CD6BA1}" presName="quad4" presStyleLbl="node1" presStyleIdx="3" presStyleCnt="4">
        <dgm:presLayoutVars>
          <dgm:chMax val="0"/>
          <dgm:chPref val="0"/>
          <dgm:bulletEnabled val="1"/>
        </dgm:presLayoutVars>
      </dgm:prSet>
      <dgm:spPr/>
    </dgm:pt>
  </dgm:ptLst>
  <dgm:cxnLst>
    <dgm:cxn modelId="{09354D70-B681-C640-A108-A2B567882CA1}" type="presOf" srcId="{A0511C6A-F415-4404-A186-57F367CD6BA1}" destId="{5FD1BD9B-505F-774B-BB82-A24B3D6A12AE}" srcOrd="0" destOrd="0" presId="urn:microsoft.com/office/officeart/2005/8/layout/matrix3"/>
    <dgm:cxn modelId="{81FCE379-E65C-4CA2-B70A-652FA86D872E}" srcId="{A0511C6A-F415-4404-A186-57F367CD6BA1}" destId="{8C705BA9-0D2E-4AC7-9A30-0A1934C57893}" srcOrd="2" destOrd="0" parTransId="{2107857E-132D-4BE3-80B2-C46E3FA7B177}" sibTransId="{9F73717D-DE29-478B-B4D6-22252852B1CC}"/>
    <dgm:cxn modelId="{351B7B82-0EFB-4E46-8ACE-DC80C9945DC6}" type="presOf" srcId="{F96BC1F5-C6EC-46A6-8F71-2D2F2968D14E}" destId="{7309F6F3-D061-624A-8671-24DE967296F8}" srcOrd="0" destOrd="0" presId="urn:microsoft.com/office/officeart/2005/8/layout/matrix3"/>
    <dgm:cxn modelId="{00065C91-46BD-4DAE-AC08-C1ADFB9989E4}" srcId="{A0511C6A-F415-4404-A186-57F367CD6BA1}" destId="{F96BC1F5-C6EC-46A6-8F71-2D2F2968D14E}" srcOrd="0" destOrd="0" parTransId="{6DA7833F-4E3E-49FB-AFBE-5408CD10ABDF}" sibTransId="{DB6A3734-9AFC-4626-9A02-7F253DF10A2D}"/>
    <dgm:cxn modelId="{73D4FD9E-CA8C-3F43-B056-AB39C63D0A90}" type="presOf" srcId="{2ECA83CA-3EAA-4077-B5F3-04F05695A9C3}" destId="{E67A1F43-A8D6-2E40-AC00-3FEA4A87E98A}" srcOrd="0" destOrd="0" presId="urn:microsoft.com/office/officeart/2005/8/layout/matrix3"/>
    <dgm:cxn modelId="{EF116ADB-386B-0F40-8343-58DB1C477966}" type="presOf" srcId="{8C705BA9-0D2E-4AC7-9A30-0A1934C57893}" destId="{F197FBA2-5435-9C4F-9EC5-B959BF0150B0}" srcOrd="0" destOrd="0" presId="urn:microsoft.com/office/officeart/2005/8/layout/matrix3"/>
    <dgm:cxn modelId="{BE977CDF-86F9-4192-B48D-5329EEEE95B7}" srcId="{A0511C6A-F415-4404-A186-57F367CD6BA1}" destId="{2ECA83CA-3EAA-4077-B5F3-04F05695A9C3}" srcOrd="3" destOrd="0" parTransId="{4C7548A0-3217-4076-B7D4-F11B194A1287}" sibTransId="{494D874E-3400-497F-8619-7CF344D41AF3}"/>
    <dgm:cxn modelId="{F13996E4-1054-6245-95E7-AA1E704F4741}" type="presOf" srcId="{E7C22753-43D0-415F-A463-3F3635791AE7}" destId="{5A08FAE1-F364-D44A-B089-3EA575F2C720}" srcOrd="0" destOrd="0" presId="urn:microsoft.com/office/officeart/2005/8/layout/matrix3"/>
    <dgm:cxn modelId="{804E9FF3-C25D-4CA7-B631-642B03487F04}" srcId="{A0511C6A-F415-4404-A186-57F367CD6BA1}" destId="{E7C22753-43D0-415F-A463-3F3635791AE7}" srcOrd="1" destOrd="0" parTransId="{91D44F3E-8D22-4887-9C07-99AB087E90A5}" sibTransId="{CEF97ABC-09A9-4F6F-AB9F-AA3CAA790E68}"/>
    <dgm:cxn modelId="{80CC8499-C491-C94A-B616-B56DC08E5CC8}" type="presParOf" srcId="{5FD1BD9B-505F-774B-BB82-A24B3D6A12AE}" destId="{6A977924-891B-0942-8C75-84A7553FF442}" srcOrd="0" destOrd="0" presId="urn:microsoft.com/office/officeart/2005/8/layout/matrix3"/>
    <dgm:cxn modelId="{97076599-D708-094A-BC47-990F005B25AC}" type="presParOf" srcId="{5FD1BD9B-505F-774B-BB82-A24B3D6A12AE}" destId="{7309F6F3-D061-624A-8671-24DE967296F8}" srcOrd="1" destOrd="0" presId="urn:microsoft.com/office/officeart/2005/8/layout/matrix3"/>
    <dgm:cxn modelId="{5E35E67C-F59E-2D43-A9F4-88001443E03A}" type="presParOf" srcId="{5FD1BD9B-505F-774B-BB82-A24B3D6A12AE}" destId="{5A08FAE1-F364-D44A-B089-3EA575F2C720}" srcOrd="2" destOrd="0" presId="urn:microsoft.com/office/officeart/2005/8/layout/matrix3"/>
    <dgm:cxn modelId="{7166C0C7-83D0-F443-850C-452CE189C6A2}" type="presParOf" srcId="{5FD1BD9B-505F-774B-BB82-A24B3D6A12AE}" destId="{F197FBA2-5435-9C4F-9EC5-B959BF0150B0}" srcOrd="3" destOrd="0" presId="urn:microsoft.com/office/officeart/2005/8/layout/matrix3"/>
    <dgm:cxn modelId="{E580C78E-0336-1842-B118-868ED7F1DFC8}" type="presParOf" srcId="{5FD1BD9B-505F-774B-BB82-A24B3D6A12AE}" destId="{E67A1F43-A8D6-2E40-AC00-3FEA4A87E98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729FC9-4020-4B19-8C11-55D2146A398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A9AC84F-0F29-41C7-A6AD-3B7F933A8373}">
      <dgm:prSet/>
      <dgm:spPr/>
      <dgm:t>
        <a:bodyPr/>
        <a:lstStyle/>
        <a:p>
          <a:pPr>
            <a:lnSpc>
              <a:spcPct val="100000"/>
            </a:lnSpc>
          </a:pPr>
          <a:r>
            <a:rPr lang="en-US"/>
            <a:t>Teach diagnostic reasoning explicitly</a:t>
          </a:r>
        </a:p>
      </dgm:t>
    </dgm:pt>
    <dgm:pt modelId="{CD8A7DE5-389C-46B7-B5E1-168A28FED3C1}" type="parTrans" cxnId="{E6487B96-E154-4CE6-8094-CE6A3BB724BC}">
      <dgm:prSet/>
      <dgm:spPr/>
      <dgm:t>
        <a:bodyPr/>
        <a:lstStyle/>
        <a:p>
          <a:endParaRPr lang="en-US"/>
        </a:p>
      </dgm:t>
    </dgm:pt>
    <dgm:pt modelId="{C73CD269-B552-4CF4-8EB0-0E0F4B3ED822}" type="sibTrans" cxnId="{E6487B96-E154-4CE6-8094-CE6A3BB724BC}">
      <dgm:prSet/>
      <dgm:spPr/>
      <dgm:t>
        <a:bodyPr/>
        <a:lstStyle/>
        <a:p>
          <a:pPr>
            <a:lnSpc>
              <a:spcPct val="100000"/>
            </a:lnSpc>
          </a:pPr>
          <a:endParaRPr lang="en-US"/>
        </a:p>
      </dgm:t>
    </dgm:pt>
    <dgm:pt modelId="{1BEDA47E-6E91-4F35-8EAF-F332B0F2D023}">
      <dgm:prSet/>
      <dgm:spPr/>
      <dgm:t>
        <a:bodyPr/>
        <a:lstStyle/>
        <a:p>
          <a:pPr>
            <a:lnSpc>
              <a:spcPct val="100000"/>
            </a:lnSpc>
          </a:pPr>
          <a:r>
            <a:rPr lang="en-US"/>
            <a:t>Review patient-facing report clarity</a:t>
          </a:r>
        </a:p>
      </dgm:t>
    </dgm:pt>
    <dgm:pt modelId="{6B50BD1D-D7BD-4B9B-B822-AB6B6F306023}" type="parTrans" cxnId="{7A6FB28A-1AF9-4A72-9C7D-F49E0E772D53}">
      <dgm:prSet/>
      <dgm:spPr/>
      <dgm:t>
        <a:bodyPr/>
        <a:lstStyle/>
        <a:p>
          <a:endParaRPr lang="en-US"/>
        </a:p>
      </dgm:t>
    </dgm:pt>
    <dgm:pt modelId="{951E3FC2-152A-43C5-99EC-FFF265D58DF1}" type="sibTrans" cxnId="{7A6FB28A-1AF9-4A72-9C7D-F49E0E772D53}">
      <dgm:prSet/>
      <dgm:spPr/>
      <dgm:t>
        <a:bodyPr/>
        <a:lstStyle/>
        <a:p>
          <a:pPr>
            <a:lnSpc>
              <a:spcPct val="100000"/>
            </a:lnSpc>
          </a:pPr>
          <a:endParaRPr lang="en-US"/>
        </a:p>
      </dgm:t>
    </dgm:pt>
    <dgm:pt modelId="{C5219259-255A-42AD-A655-737412899A96}">
      <dgm:prSet/>
      <dgm:spPr/>
      <dgm:t>
        <a:bodyPr/>
        <a:lstStyle/>
        <a:p>
          <a:pPr>
            <a:lnSpc>
              <a:spcPct val="100000"/>
            </a:lnSpc>
          </a:pPr>
          <a:r>
            <a:rPr lang="en-US"/>
            <a:t>Promote vetted educational resources</a:t>
          </a:r>
        </a:p>
      </dgm:t>
    </dgm:pt>
    <dgm:pt modelId="{4920D89B-2BEA-4487-A11D-8C8AFF0E0C10}" type="parTrans" cxnId="{1E28CE21-4008-455A-8AF1-44D1CEEEE60E}">
      <dgm:prSet/>
      <dgm:spPr/>
      <dgm:t>
        <a:bodyPr/>
        <a:lstStyle/>
        <a:p>
          <a:endParaRPr lang="en-US"/>
        </a:p>
      </dgm:t>
    </dgm:pt>
    <dgm:pt modelId="{59CA08C9-D0C4-4501-BBEE-610E055CBF96}" type="sibTrans" cxnId="{1E28CE21-4008-455A-8AF1-44D1CEEEE60E}">
      <dgm:prSet/>
      <dgm:spPr/>
      <dgm:t>
        <a:bodyPr/>
        <a:lstStyle/>
        <a:p>
          <a:pPr>
            <a:lnSpc>
              <a:spcPct val="100000"/>
            </a:lnSpc>
          </a:pPr>
          <a:endParaRPr lang="en-US"/>
        </a:p>
      </dgm:t>
    </dgm:pt>
    <dgm:pt modelId="{7679B6BB-1939-4335-A17C-93C5D38B0036}">
      <dgm:prSet/>
      <dgm:spPr/>
      <dgm:t>
        <a:bodyPr/>
        <a:lstStyle/>
        <a:p>
          <a:pPr>
            <a:lnSpc>
              <a:spcPct val="100000"/>
            </a:lnSpc>
          </a:pPr>
          <a:r>
            <a:rPr lang="en-US"/>
            <a:t>Engage responsibly in public discussions</a:t>
          </a:r>
        </a:p>
      </dgm:t>
    </dgm:pt>
    <dgm:pt modelId="{6E6A12DC-83E4-452F-9DE3-7335D38828F0}" type="parTrans" cxnId="{44B81730-818E-48D8-8207-9C0EA02EE842}">
      <dgm:prSet/>
      <dgm:spPr/>
      <dgm:t>
        <a:bodyPr/>
        <a:lstStyle/>
        <a:p>
          <a:endParaRPr lang="en-US"/>
        </a:p>
      </dgm:t>
    </dgm:pt>
    <dgm:pt modelId="{15257FE7-44EB-42F3-AA82-3E10219FD112}" type="sibTrans" cxnId="{44B81730-818E-48D8-8207-9C0EA02EE842}">
      <dgm:prSet/>
      <dgm:spPr/>
      <dgm:t>
        <a:bodyPr/>
        <a:lstStyle/>
        <a:p>
          <a:pPr>
            <a:lnSpc>
              <a:spcPct val="100000"/>
            </a:lnSpc>
          </a:pPr>
          <a:endParaRPr lang="en-US"/>
        </a:p>
      </dgm:t>
    </dgm:pt>
    <dgm:pt modelId="{A87E0D37-86C2-4409-8CFB-F346861D3836}">
      <dgm:prSet/>
      <dgm:spPr/>
      <dgm:t>
        <a:bodyPr/>
        <a:lstStyle/>
        <a:p>
          <a:pPr>
            <a:lnSpc>
              <a:spcPct val="100000"/>
            </a:lnSpc>
          </a:pPr>
          <a:r>
            <a:rPr lang="en-US"/>
            <a:t>Support laboratory professional visibility</a:t>
          </a:r>
        </a:p>
      </dgm:t>
    </dgm:pt>
    <dgm:pt modelId="{557070B2-9D5B-482A-9231-86BEA058A6E9}" type="parTrans" cxnId="{FB12295A-99FE-45CA-99BC-3E5CF55EBF15}">
      <dgm:prSet/>
      <dgm:spPr/>
      <dgm:t>
        <a:bodyPr/>
        <a:lstStyle/>
        <a:p>
          <a:endParaRPr lang="en-US"/>
        </a:p>
      </dgm:t>
    </dgm:pt>
    <dgm:pt modelId="{1C233D06-EF63-4A11-B728-485DCAC4FD1D}" type="sibTrans" cxnId="{FB12295A-99FE-45CA-99BC-3E5CF55EBF15}">
      <dgm:prSet/>
      <dgm:spPr/>
      <dgm:t>
        <a:bodyPr/>
        <a:lstStyle/>
        <a:p>
          <a:endParaRPr lang="en-US"/>
        </a:p>
      </dgm:t>
    </dgm:pt>
    <dgm:pt modelId="{84F8F163-9000-405F-B4C5-6FF14EA36192}" type="pres">
      <dgm:prSet presAssocID="{0A729FC9-4020-4B19-8C11-55D2146A3982}" presName="root" presStyleCnt="0">
        <dgm:presLayoutVars>
          <dgm:dir/>
          <dgm:resizeHandles val="exact"/>
        </dgm:presLayoutVars>
      </dgm:prSet>
      <dgm:spPr/>
    </dgm:pt>
    <dgm:pt modelId="{212B1FCA-D960-4010-8EDE-1985B6F63523}" type="pres">
      <dgm:prSet presAssocID="{0A729FC9-4020-4B19-8C11-55D2146A3982}" presName="container" presStyleCnt="0">
        <dgm:presLayoutVars>
          <dgm:dir/>
          <dgm:resizeHandles val="exact"/>
        </dgm:presLayoutVars>
      </dgm:prSet>
      <dgm:spPr/>
    </dgm:pt>
    <dgm:pt modelId="{542248D2-ABBE-4B50-B0AB-711B61FD1F23}" type="pres">
      <dgm:prSet presAssocID="{2A9AC84F-0F29-41C7-A6AD-3B7F933A8373}" presName="compNode" presStyleCnt="0"/>
      <dgm:spPr/>
    </dgm:pt>
    <dgm:pt modelId="{D011CF6C-6FAE-4631-B5DB-A6D8490A1C2E}" type="pres">
      <dgm:prSet presAssocID="{2A9AC84F-0F29-41C7-A6AD-3B7F933A8373}" presName="iconBgRect" presStyleLbl="bgShp" presStyleIdx="0" presStyleCnt="5"/>
      <dgm:spPr/>
    </dgm:pt>
    <dgm:pt modelId="{1F96CB43-A244-49F8-B9B1-FE67EF060352}" type="pres">
      <dgm:prSet presAssocID="{2A9AC84F-0F29-41C7-A6AD-3B7F933A8373}"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eacher"/>
        </a:ext>
      </dgm:extLst>
    </dgm:pt>
    <dgm:pt modelId="{59C0CBCD-345B-4667-8E66-2D537D8214C8}" type="pres">
      <dgm:prSet presAssocID="{2A9AC84F-0F29-41C7-A6AD-3B7F933A8373}" presName="spaceRect" presStyleCnt="0"/>
      <dgm:spPr/>
    </dgm:pt>
    <dgm:pt modelId="{FE2DBAA3-2A71-4674-8385-6774979AD609}" type="pres">
      <dgm:prSet presAssocID="{2A9AC84F-0F29-41C7-A6AD-3B7F933A8373}" presName="textRect" presStyleLbl="revTx" presStyleIdx="0" presStyleCnt="5">
        <dgm:presLayoutVars>
          <dgm:chMax val="1"/>
          <dgm:chPref val="1"/>
        </dgm:presLayoutVars>
      </dgm:prSet>
      <dgm:spPr/>
    </dgm:pt>
    <dgm:pt modelId="{B37F161C-3592-4792-9DA9-C6B06E2D237B}" type="pres">
      <dgm:prSet presAssocID="{C73CD269-B552-4CF4-8EB0-0E0F4B3ED822}" presName="sibTrans" presStyleLbl="sibTrans2D1" presStyleIdx="0" presStyleCnt="0"/>
      <dgm:spPr/>
    </dgm:pt>
    <dgm:pt modelId="{DA2F6748-902E-4AB1-9AE8-9DE7B94AD6AC}" type="pres">
      <dgm:prSet presAssocID="{1BEDA47E-6E91-4F35-8EAF-F332B0F2D023}" presName="compNode" presStyleCnt="0"/>
      <dgm:spPr/>
    </dgm:pt>
    <dgm:pt modelId="{23F5CC55-F755-40B4-ABD0-61B1A51580E6}" type="pres">
      <dgm:prSet presAssocID="{1BEDA47E-6E91-4F35-8EAF-F332B0F2D023}" presName="iconBgRect" presStyleLbl="bgShp" presStyleIdx="1" presStyleCnt="5"/>
      <dgm:spPr/>
    </dgm:pt>
    <dgm:pt modelId="{BD93B395-20EF-402C-9AD0-BFDFCEE72535}" type="pres">
      <dgm:prSet presAssocID="{1BEDA47E-6E91-4F35-8EAF-F332B0F2D023}"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A080F8B3-F032-41EC-8805-0F3DE55762DA}" type="pres">
      <dgm:prSet presAssocID="{1BEDA47E-6E91-4F35-8EAF-F332B0F2D023}" presName="spaceRect" presStyleCnt="0"/>
      <dgm:spPr/>
    </dgm:pt>
    <dgm:pt modelId="{13BEC79B-163D-430F-B05B-DD6AF115F564}" type="pres">
      <dgm:prSet presAssocID="{1BEDA47E-6E91-4F35-8EAF-F332B0F2D023}" presName="textRect" presStyleLbl="revTx" presStyleIdx="1" presStyleCnt="5">
        <dgm:presLayoutVars>
          <dgm:chMax val="1"/>
          <dgm:chPref val="1"/>
        </dgm:presLayoutVars>
      </dgm:prSet>
      <dgm:spPr/>
    </dgm:pt>
    <dgm:pt modelId="{A9EAA5D7-64D1-4FC0-A237-8909EAFF7B86}" type="pres">
      <dgm:prSet presAssocID="{951E3FC2-152A-43C5-99EC-FFF265D58DF1}" presName="sibTrans" presStyleLbl="sibTrans2D1" presStyleIdx="0" presStyleCnt="0"/>
      <dgm:spPr/>
    </dgm:pt>
    <dgm:pt modelId="{B6F3F0F7-4241-48C7-9985-27F2C52FCE88}" type="pres">
      <dgm:prSet presAssocID="{C5219259-255A-42AD-A655-737412899A96}" presName="compNode" presStyleCnt="0"/>
      <dgm:spPr/>
    </dgm:pt>
    <dgm:pt modelId="{A3FD0382-DBFF-4510-87C8-21A92CF84253}" type="pres">
      <dgm:prSet presAssocID="{C5219259-255A-42AD-A655-737412899A96}" presName="iconBgRect" presStyleLbl="bgShp" presStyleIdx="2" presStyleCnt="5"/>
      <dgm:spPr/>
    </dgm:pt>
    <dgm:pt modelId="{EFD667BA-7365-461F-8407-4FDA0B4E820E}" type="pres">
      <dgm:prSet presAssocID="{C5219259-255A-42AD-A655-737412899A96}"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B66B472D-7DD6-45B5-9BAC-E492C8B79D78}" type="pres">
      <dgm:prSet presAssocID="{C5219259-255A-42AD-A655-737412899A96}" presName="spaceRect" presStyleCnt="0"/>
      <dgm:spPr/>
    </dgm:pt>
    <dgm:pt modelId="{ED88477E-D541-4468-A8CA-6785C8A4B117}" type="pres">
      <dgm:prSet presAssocID="{C5219259-255A-42AD-A655-737412899A96}" presName="textRect" presStyleLbl="revTx" presStyleIdx="2" presStyleCnt="5">
        <dgm:presLayoutVars>
          <dgm:chMax val="1"/>
          <dgm:chPref val="1"/>
        </dgm:presLayoutVars>
      </dgm:prSet>
      <dgm:spPr/>
    </dgm:pt>
    <dgm:pt modelId="{1EB9F2F4-D22E-4A2D-94CB-92A90E96B8AC}" type="pres">
      <dgm:prSet presAssocID="{59CA08C9-D0C4-4501-BBEE-610E055CBF96}" presName="sibTrans" presStyleLbl="sibTrans2D1" presStyleIdx="0" presStyleCnt="0"/>
      <dgm:spPr/>
    </dgm:pt>
    <dgm:pt modelId="{3D96DCFD-8879-4E8C-B587-B030A912E962}" type="pres">
      <dgm:prSet presAssocID="{7679B6BB-1939-4335-A17C-93C5D38B0036}" presName="compNode" presStyleCnt="0"/>
      <dgm:spPr/>
    </dgm:pt>
    <dgm:pt modelId="{DA6679C6-C6EF-4B1B-A476-E61C9DAD8A78}" type="pres">
      <dgm:prSet presAssocID="{7679B6BB-1939-4335-A17C-93C5D38B0036}" presName="iconBgRect" presStyleLbl="bgShp" presStyleIdx="3" presStyleCnt="5"/>
      <dgm:spPr/>
    </dgm:pt>
    <dgm:pt modelId="{E72A6E97-1C04-40AB-843D-E68D18692BA4}" type="pres">
      <dgm:prSet presAssocID="{7679B6BB-1939-4335-A17C-93C5D38B0036}"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DFD59421-5052-4636-92A5-FF4F105BA3A6}" type="pres">
      <dgm:prSet presAssocID="{7679B6BB-1939-4335-A17C-93C5D38B0036}" presName="spaceRect" presStyleCnt="0"/>
      <dgm:spPr/>
    </dgm:pt>
    <dgm:pt modelId="{1EF4349E-62C4-40F8-8364-022A74F09728}" type="pres">
      <dgm:prSet presAssocID="{7679B6BB-1939-4335-A17C-93C5D38B0036}" presName="textRect" presStyleLbl="revTx" presStyleIdx="3" presStyleCnt="5">
        <dgm:presLayoutVars>
          <dgm:chMax val="1"/>
          <dgm:chPref val="1"/>
        </dgm:presLayoutVars>
      </dgm:prSet>
      <dgm:spPr/>
    </dgm:pt>
    <dgm:pt modelId="{ECB2A1F4-29AC-4D33-AD52-A324CE465FBD}" type="pres">
      <dgm:prSet presAssocID="{15257FE7-44EB-42F3-AA82-3E10219FD112}" presName="sibTrans" presStyleLbl="sibTrans2D1" presStyleIdx="0" presStyleCnt="0"/>
      <dgm:spPr/>
    </dgm:pt>
    <dgm:pt modelId="{AE2043B7-3B89-4D4D-9CE0-1B0BE1115CED}" type="pres">
      <dgm:prSet presAssocID="{A87E0D37-86C2-4409-8CFB-F346861D3836}" presName="compNode" presStyleCnt="0"/>
      <dgm:spPr/>
    </dgm:pt>
    <dgm:pt modelId="{3B0DB095-1C4D-49C6-8438-2D6BDD4BCCD7}" type="pres">
      <dgm:prSet presAssocID="{A87E0D37-86C2-4409-8CFB-F346861D3836}" presName="iconBgRect" presStyleLbl="bgShp" presStyleIdx="4" presStyleCnt="5"/>
      <dgm:spPr/>
    </dgm:pt>
    <dgm:pt modelId="{1D819800-18E4-4DD8-8E75-DEDD8AD4C36A}" type="pres">
      <dgm:prSet presAssocID="{A87E0D37-86C2-4409-8CFB-F346861D3836}"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gnifying glass"/>
        </a:ext>
      </dgm:extLst>
    </dgm:pt>
    <dgm:pt modelId="{6DBBDD00-943C-4728-BC4B-4DAB81EE9D08}" type="pres">
      <dgm:prSet presAssocID="{A87E0D37-86C2-4409-8CFB-F346861D3836}" presName="spaceRect" presStyleCnt="0"/>
      <dgm:spPr/>
    </dgm:pt>
    <dgm:pt modelId="{16C93D3C-B6EB-43CE-9C41-DB74AA2AE83A}" type="pres">
      <dgm:prSet presAssocID="{A87E0D37-86C2-4409-8CFB-F346861D3836}" presName="textRect" presStyleLbl="revTx" presStyleIdx="4" presStyleCnt="5">
        <dgm:presLayoutVars>
          <dgm:chMax val="1"/>
          <dgm:chPref val="1"/>
        </dgm:presLayoutVars>
      </dgm:prSet>
      <dgm:spPr/>
    </dgm:pt>
  </dgm:ptLst>
  <dgm:cxnLst>
    <dgm:cxn modelId="{97529803-B582-4D67-80FA-F35E9ABFAF97}" type="presOf" srcId="{C73CD269-B552-4CF4-8EB0-0E0F4B3ED822}" destId="{B37F161C-3592-4792-9DA9-C6B06E2D237B}" srcOrd="0" destOrd="0" presId="urn:microsoft.com/office/officeart/2018/2/layout/IconCircleList"/>
    <dgm:cxn modelId="{1E28CE21-4008-455A-8AF1-44D1CEEEE60E}" srcId="{0A729FC9-4020-4B19-8C11-55D2146A3982}" destId="{C5219259-255A-42AD-A655-737412899A96}" srcOrd="2" destOrd="0" parTransId="{4920D89B-2BEA-4487-A11D-8C8AFF0E0C10}" sibTransId="{59CA08C9-D0C4-4501-BBEE-610E055CBF96}"/>
    <dgm:cxn modelId="{44B81730-818E-48D8-8207-9C0EA02EE842}" srcId="{0A729FC9-4020-4B19-8C11-55D2146A3982}" destId="{7679B6BB-1939-4335-A17C-93C5D38B0036}" srcOrd="3" destOrd="0" parTransId="{6E6A12DC-83E4-452F-9DE3-7335D38828F0}" sibTransId="{15257FE7-44EB-42F3-AA82-3E10219FD112}"/>
    <dgm:cxn modelId="{77E01F3C-C8AA-4925-9C44-7AD707FC3929}" type="presOf" srcId="{0A729FC9-4020-4B19-8C11-55D2146A3982}" destId="{84F8F163-9000-405F-B4C5-6FF14EA36192}" srcOrd="0" destOrd="0" presId="urn:microsoft.com/office/officeart/2018/2/layout/IconCircleList"/>
    <dgm:cxn modelId="{64991541-F34F-4427-AE64-F05FDF8C0C86}" type="presOf" srcId="{2A9AC84F-0F29-41C7-A6AD-3B7F933A8373}" destId="{FE2DBAA3-2A71-4674-8385-6774979AD609}" srcOrd="0" destOrd="0" presId="urn:microsoft.com/office/officeart/2018/2/layout/IconCircleList"/>
    <dgm:cxn modelId="{4AFA4D55-C9CF-4022-81D3-B3C2EDB183E9}" type="presOf" srcId="{951E3FC2-152A-43C5-99EC-FFF265D58DF1}" destId="{A9EAA5D7-64D1-4FC0-A237-8909EAFF7B86}" srcOrd="0" destOrd="0" presId="urn:microsoft.com/office/officeart/2018/2/layout/IconCircleList"/>
    <dgm:cxn modelId="{516C3258-89E2-49F1-B05D-D044A245D390}" type="presOf" srcId="{A87E0D37-86C2-4409-8CFB-F346861D3836}" destId="{16C93D3C-B6EB-43CE-9C41-DB74AA2AE83A}" srcOrd="0" destOrd="0" presId="urn:microsoft.com/office/officeart/2018/2/layout/IconCircleList"/>
    <dgm:cxn modelId="{FB12295A-99FE-45CA-99BC-3E5CF55EBF15}" srcId="{0A729FC9-4020-4B19-8C11-55D2146A3982}" destId="{A87E0D37-86C2-4409-8CFB-F346861D3836}" srcOrd="4" destOrd="0" parTransId="{557070B2-9D5B-482A-9231-86BEA058A6E9}" sibTransId="{1C233D06-EF63-4A11-B728-485DCAC4FD1D}"/>
    <dgm:cxn modelId="{12489269-4B3F-4D07-97A5-554890A7AA21}" type="presOf" srcId="{7679B6BB-1939-4335-A17C-93C5D38B0036}" destId="{1EF4349E-62C4-40F8-8364-022A74F09728}" srcOrd="0" destOrd="0" presId="urn:microsoft.com/office/officeart/2018/2/layout/IconCircleList"/>
    <dgm:cxn modelId="{A6FA947C-74A8-43A0-8ABE-FECB9AAD281A}" type="presOf" srcId="{C5219259-255A-42AD-A655-737412899A96}" destId="{ED88477E-D541-4468-A8CA-6785C8A4B117}" srcOrd="0" destOrd="0" presId="urn:microsoft.com/office/officeart/2018/2/layout/IconCircleList"/>
    <dgm:cxn modelId="{682DE37F-DA16-43CE-880C-A643A9FC721B}" type="presOf" srcId="{59CA08C9-D0C4-4501-BBEE-610E055CBF96}" destId="{1EB9F2F4-D22E-4A2D-94CB-92A90E96B8AC}" srcOrd="0" destOrd="0" presId="urn:microsoft.com/office/officeart/2018/2/layout/IconCircleList"/>
    <dgm:cxn modelId="{7A6FB28A-1AF9-4A72-9C7D-F49E0E772D53}" srcId="{0A729FC9-4020-4B19-8C11-55D2146A3982}" destId="{1BEDA47E-6E91-4F35-8EAF-F332B0F2D023}" srcOrd="1" destOrd="0" parTransId="{6B50BD1D-D7BD-4B9B-B822-AB6B6F306023}" sibTransId="{951E3FC2-152A-43C5-99EC-FFF265D58DF1}"/>
    <dgm:cxn modelId="{E6487B96-E154-4CE6-8094-CE6A3BB724BC}" srcId="{0A729FC9-4020-4B19-8C11-55D2146A3982}" destId="{2A9AC84F-0F29-41C7-A6AD-3B7F933A8373}" srcOrd="0" destOrd="0" parTransId="{CD8A7DE5-389C-46B7-B5E1-168A28FED3C1}" sibTransId="{C73CD269-B552-4CF4-8EB0-0E0F4B3ED822}"/>
    <dgm:cxn modelId="{579B88B9-29EF-43A3-A372-0CDD55DF6ADA}" type="presOf" srcId="{15257FE7-44EB-42F3-AA82-3E10219FD112}" destId="{ECB2A1F4-29AC-4D33-AD52-A324CE465FBD}" srcOrd="0" destOrd="0" presId="urn:microsoft.com/office/officeart/2018/2/layout/IconCircleList"/>
    <dgm:cxn modelId="{5D26CCD9-BFFE-4989-9A2D-F27B2E76ED3C}" type="presOf" srcId="{1BEDA47E-6E91-4F35-8EAF-F332B0F2D023}" destId="{13BEC79B-163D-430F-B05B-DD6AF115F564}" srcOrd="0" destOrd="0" presId="urn:microsoft.com/office/officeart/2018/2/layout/IconCircleList"/>
    <dgm:cxn modelId="{DDDD9C20-28C5-4461-A9EC-289E755C96F1}" type="presParOf" srcId="{84F8F163-9000-405F-B4C5-6FF14EA36192}" destId="{212B1FCA-D960-4010-8EDE-1985B6F63523}" srcOrd="0" destOrd="0" presId="urn:microsoft.com/office/officeart/2018/2/layout/IconCircleList"/>
    <dgm:cxn modelId="{66082948-88AD-4E4A-AAC9-360A32835A9F}" type="presParOf" srcId="{212B1FCA-D960-4010-8EDE-1985B6F63523}" destId="{542248D2-ABBE-4B50-B0AB-711B61FD1F23}" srcOrd="0" destOrd="0" presId="urn:microsoft.com/office/officeart/2018/2/layout/IconCircleList"/>
    <dgm:cxn modelId="{5863BDF7-A716-4B4D-8743-87E2C4FE7329}" type="presParOf" srcId="{542248D2-ABBE-4B50-B0AB-711B61FD1F23}" destId="{D011CF6C-6FAE-4631-B5DB-A6D8490A1C2E}" srcOrd="0" destOrd="0" presId="urn:microsoft.com/office/officeart/2018/2/layout/IconCircleList"/>
    <dgm:cxn modelId="{02A0BF7C-536E-480E-8EDA-FF24542B05CF}" type="presParOf" srcId="{542248D2-ABBE-4B50-B0AB-711B61FD1F23}" destId="{1F96CB43-A244-49F8-B9B1-FE67EF060352}" srcOrd="1" destOrd="0" presId="urn:microsoft.com/office/officeart/2018/2/layout/IconCircleList"/>
    <dgm:cxn modelId="{02F96F70-9A6B-4415-84C6-954EE04CEAC1}" type="presParOf" srcId="{542248D2-ABBE-4B50-B0AB-711B61FD1F23}" destId="{59C0CBCD-345B-4667-8E66-2D537D8214C8}" srcOrd="2" destOrd="0" presId="urn:microsoft.com/office/officeart/2018/2/layout/IconCircleList"/>
    <dgm:cxn modelId="{E4496B0D-A1F3-4465-95D3-CDBE75A11B50}" type="presParOf" srcId="{542248D2-ABBE-4B50-B0AB-711B61FD1F23}" destId="{FE2DBAA3-2A71-4674-8385-6774979AD609}" srcOrd="3" destOrd="0" presId="urn:microsoft.com/office/officeart/2018/2/layout/IconCircleList"/>
    <dgm:cxn modelId="{23A552BA-CA78-46EA-85CB-6B71F7901F90}" type="presParOf" srcId="{212B1FCA-D960-4010-8EDE-1985B6F63523}" destId="{B37F161C-3592-4792-9DA9-C6B06E2D237B}" srcOrd="1" destOrd="0" presId="urn:microsoft.com/office/officeart/2018/2/layout/IconCircleList"/>
    <dgm:cxn modelId="{001DB0C5-6705-4AFC-8AAA-01C06E7E75D4}" type="presParOf" srcId="{212B1FCA-D960-4010-8EDE-1985B6F63523}" destId="{DA2F6748-902E-4AB1-9AE8-9DE7B94AD6AC}" srcOrd="2" destOrd="0" presId="urn:microsoft.com/office/officeart/2018/2/layout/IconCircleList"/>
    <dgm:cxn modelId="{FFB557E4-1F5E-498B-A453-FA7012F43383}" type="presParOf" srcId="{DA2F6748-902E-4AB1-9AE8-9DE7B94AD6AC}" destId="{23F5CC55-F755-40B4-ABD0-61B1A51580E6}" srcOrd="0" destOrd="0" presId="urn:microsoft.com/office/officeart/2018/2/layout/IconCircleList"/>
    <dgm:cxn modelId="{D9CEC2D9-E966-4492-8D29-0C6AAA28890F}" type="presParOf" srcId="{DA2F6748-902E-4AB1-9AE8-9DE7B94AD6AC}" destId="{BD93B395-20EF-402C-9AD0-BFDFCEE72535}" srcOrd="1" destOrd="0" presId="urn:microsoft.com/office/officeart/2018/2/layout/IconCircleList"/>
    <dgm:cxn modelId="{A48F63E3-6BEB-4A8B-96E0-A37928C8F11C}" type="presParOf" srcId="{DA2F6748-902E-4AB1-9AE8-9DE7B94AD6AC}" destId="{A080F8B3-F032-41EC-8805-0F3DE55762DA}" srcOrd="2" destOrd="0" presId="urn:microsoft.com/office/officeart/2018/2/layout/IconCircleList"/>
    <dgm:cxn modelId="{05F015F3-A224-4E16-B178-808578637830}" type="presParOf" srcId="{DA2F6748-902E-4AB1-9AE8-9DE7B94AD6AC}" destId="{13BEC79B-163D-430F-B05B-DD6AF115F564}" srcOrd="3" destOrd="0" presId="urn:microsoft.com/office/officeart/2018/2/layout/IconCircleList"/>
    <dgm:cxn modelId="{79739112-CFE3-4B35-8A66-2A9F31DF0C6A}" type="presParOf" srcId="{212B1FCA-D960-4010-8EDE-1985B6F63523}" destId="{A9EAA5D7-64D1-4FC0-A237-8909EAFF7B86}" srcOrd="3" destOrd="0" presId="urn:microsoft.com/office/officeart/2018/2/layout/IconCircleList"/>
    <dgm:cxn modelId="{537820E5-465D-43E7-8FE4-F89D1B92518B}" type="presParOf" srcId="{212B1FCA-D960-4010-8EDE-1985B6F63523}" destId="{B6F3F0F7-4241-48C7-9985-27F2C52FCE88}" srcOrd="4" destOrd="0" presId="urn:microsoft.com/office/officeart/2018/2/layout/IconCircleList"/>
    <dgm:cxn modelId="{CFBB80BA-6567-4DDC-8AE2-58C4C1D00A19}" type="presParOf" srcId="{B6F3F0F7-4241-48C7-9985-27F2C52FCE88}" destId="{A3FD0382-DBFF-4510-87C8-21A92CF84253}" srcOrd="0" destOrd="0" presId="urn:microsoft.com/office/officeart/2018/2/layout/IconCircleList"/>
    <dgm:cxn modelId="{61E4C7E1-6786-4734-8DAA-F94A477C6791}" type="presParOf" srcId="{B6F3F0F7-4241-48C7-9985-27F2C52FCE88}" destId="{EFD667BA-7365-461F-8407-4FDA0B4E820E}" srcOrd="1" destOrd="0" presId="urn:microsoft.com/office/officeart/2018/2/layout/IconCircleList"/>
    <dgm:cxn modelId="{010CCEB2-8DBB-41F5-B87C-8BAB80346201}" type="presParOf" srcId="{B6F3F0F7-4241-48C7-9985-27F2C52FCE88}" destId="{B66B472D-7DD6-45B5-9BAC-E492C8B79D78}" srcOrd="2" destOrd="0" presId="urn:microsoft.com/office/officeart/2018/2/layout/IconCircleList"/>
    <dgm:cxn modelId="{8408A4EB-ED76-4037-8E40-EC5972B6FDE9}" type="presParOf" srcId="{B6F3F0F7-4241-48C7-9985-27F2C52FCE88}" destId="{ED88477E-D541-4468-A8CA-6785C8A4B117}" srcOrd="3" destOrd="0" presId="urn:microsoft.com/office/officeart/2018/2/layout/IconCircleList"/>
    <dgm:cxn modelId="{E3466143-08ED-4613-B024-1FC839D326BF}" type="presParOf" srcId="{212B1FCA-D960-4010-8EDE-1985B6F63523}" destId="{1EB9F2F4-D22E-4A2D-94CB-92A90E96B8AC}" srcOrd="5" destOrd="0" presId="urn:microsoft.com/office/officeart/2018/2/layout/IconCircleList"/>
    <dgm:cxn modelId="{74443D1B-0C27-413F-BB9B-A688079CE802}" type="presParOf" srcId="{212B1FCA-D960-4010-8EDE-1985B6F63523}" destId="{3D96DCFD-8879-4E8C-B587-B030A912E962}" srcOrd="6" destOrd="0" presId="urn:microsoft.com/office/officeart/2018/2/layout/IconCircleList"/>
    <dgm:cxn modelId="{3CC89652-D5CA-4695-BCC5-61EA7014524E}" type="presParOf" srcId="{3D96DCFD-8879-4E8C-B587-B030A912E962}" destId="{DA6679C6-C6EF-4B1B-A476-E61C9DAD8A78}" srcOrd="0" destOrd="0" presId="urn:microsoft.com/office/officeart/2018/2/layout/IconCircleList"/>
    <dgm:cxn modelId="{F2F4AD3D-CD8F-4D06-9676-323A61B50914}" type="presParOf" srcId="{3D96DCFD-8879-4E8C-B587-B030A912E962}" destId="{E72A6E97-1C04-40AB-843D-E68D18692BA4}" srcOrd="1" destOrd="0" presId="urn:microsoft.com/office/officeart/2018/2/layout/IconCircleList"/>
    <dgm:cxn modelId="{3B6FB19C-639A-4537-8C1F-9219A47146ED}" type="presParOf" srcId="{3D96DCFD-8879-4E8C-B587-B030A912E962}" destId="{DFD59421-5052-4636-92A5-FF4F105BA3A6}" srcOrd="2" destOrd="0" presId="urn:microsoft.com/office/officeart/2018/2/layout/IconCircleList"/>
    <dgm:cxn modelId="{78F333D6-52E1-4FF0-9801-A455D9D9FAFB}" type="presParOf" srcId="{3D96DCFD-8879-4E8C-B587-B030A912E962}" destId="{1EF4349E-62C4-40F8-8364-022A74F09728}" srcOrd="3" destOrd="0" presId="urn:microsoft.com/office/officeart/2018/2/layout/IconCircleList"/>
    <dgm:cxn modelId="{B68C8EAF-D28B-4382-8000-035775EF9C36}" type="presParOf" srcId="{212B1FCA-D960-4010-8EDE-1985B6F63523}" destId="{ECB2A1F4-29AC-4D33-AD52-A324CE465FBD}" srcOrd="7" destOrd="0" presId="urn:microsoft.com/office/officeart/2018/2/layout/IconCircleList"/>
    <dgm:cxn modelId="{B7B99BA7-9543-48C1-A023-59F5B3FCF4A7}" type="presParOf" srcId="{212B1FCA-D960-4010-8EDE-1985B6F63523}" destId="{AE2043B7-3B89-4D4D-9CE0-1B0BE1115CED}" srcOrd="8" destOrd="0" presId="urn:microsoft.com/office/officeart/2018/2/layout/IconCircleList"/>
    <dgm:cxn modelId="{DB2E836F-5DD6-4691-97C4-5ADCB25459A0}" type="presParOf" srcId="{AE2043B7-3B89-4D4D-9CE0-1B0BE1115CED}" destId="{3B0DB095-1C4D-49C6-8438-2D6BDD4BCCD7}" srcOrd="0" destOrd="0" presId="urn:microsoft.com/office/officeart/2018/2/layout/IconCircleList"/>
    <dgm:cxn modelId="{4A744533-4195-4C22-AEFB-F760EA253908}" type="presParOf" srcId="{AE2043B7-3B89-4D4D-9CE0-1B0BE1115CED}" destId="{1D819800-18E4-4DD8-8E75-DEDD8AD4C36A}" srcOrd="1" destOrd="0" presId="urn:microsoft.com/office/officeart/2018/2/layout/IconCircleList"/>
    <dgm:cxn modelId="{7639EC2E-CF9D-4EE0-B170-EEE3E3515B60}" type="presParOf" srcId="{AE2043B7-3B89-4D4D-9CE0-1B0BE1115CED}" destId="{6DBBDD00-943C-4728-BC4B-4DAB81EE9D08}" srcOrd="2" destOrd="0" presId="urn:microsoft.com/office/officeart/2018/2/layout/IconCircleList"/>
    <dgm:cxn modelId="{1EF6CF72-ED87-4B79-8421-81AAC89C5B2B}" type="presParOf" srcId="{AE2043B7-3B89-4D4D-9CE0-1B0BE1115CED}" destId="{16C93D3C-B6EB-43CE-9C41-DB74AA2AE83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FFAC0-6DC4-45A6-939B-2998812F10EE}">
      <dsp:nvSpPr>
        <dsp:cNvPr id="0" name=""/>
        <dsp:cNvSpPr/>
      </dsp:nvSpPr>
      <dsp:spPr>
        <a:xfrm>
          <a:off x="0" y="531"/>
          <a:ext cx="709761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92169-15B9-4689-A482-BE7F9FD66595}">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A53DB2-3337-458E-BD7B-F5F22C00ECE4}">
      <dsp:nvSpPr>
        <dsp:cNvPr id="0" name=""/>
        <dsp:cNvSpPr/>
      </dsp:nvSpPr>
      <dsp:spPr>
        <a:xfrm>
          <a:off x="1435590" y="531"/>
          <a:ext cx="566202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Practicing pathologist</a:t>
          </a:r>
        </a:p>
      </dsp:txBody>
      <dsp:txXfrm>
        <a:off x="1435590" y="531"/>
        <a:ext cx="5662028" cy="1242935"/>
      </dsp:txXfrm>
    </dsp:sp>
    <dsp:sp modelId="{1676920E-2DD4-4060-AF0A-A64EA18641BF}">
      <dsp:nvSpPr>
        <dsp:cNvPr id="0" name=""/>
        <dsp:cNvSpPr/>
      </dsp:nvSpPr>
      <dsp:spPr>
        <a:xfrm>
          <a:off x="0" y="1554201"/>
          <a:ext cx="709761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C9052-A164-4007-9BC2-E5F0A7CD48F7}">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9FA5E6-72F9-4E78-ABEF-B6A6D91933A3}">
      <dsp:nvSpPr>
        <dsp:cNvPr id="0" name=""/>
        <dsp:cNvSpPr/>
      </dsp:nvSpPr>
      <dsp:spPr>
        <a:xfrm>
          <a:off x="1435590" y="1554201"/>
          <a:ext cx="566202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Educator of medical students, residents and medical laboratory professionals</a:t>
          </a:r>
        </a:p>
      </dsp:txBody>
      <dsp:txXfrm>
        <a:off x="1435590" y="1554201"/>
        <a:ext cx="5662028" cy="1242935"/>
      </dsp:txXfrm>
    </dsp:sp>
    <dsp:sp modelId="{C5BC9DAA-6CD4-42F0-BA29-2EF1F4615D5E}">
      <dsp:nvSpPr>
        <dsp:cNvPr id="0" name=""/>
        <dsp:cNvSpPr/>
      </dsp:nvSpPr>
      <dsp:spPr>
        <a:xfrm>
          <a:off x="0" y="3107870"/>
          <a:ext cx="709761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AF988-CDC5-4EEA-AF15-D349290C065F}">
      <dsp:nvSpPr>
        <dsp:cNvPr id="0" name=""/>
        <dsp:cNvSpPr/>
      </dsp:nvSpPr>
      <dsp:spPr>
        <a:xfrm>
          <a:off x="375988" y="338753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340EE0-7107-4DA3-8A34-D80C2282D673}">
      <dsp:nvSpPr>
        <dsp:cNvPr id="0" name=""/>
        <dsp:cNvSpPr/>
      </dsp:nvSpPr>
      <dsp:spPr>
        <a:xfrm>
          <a:off x="1435590" y="3107870"/>
          <a:ext cx="566202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Member of the laboratory community</a:t>
          </a:r>
        </a:p>
      </dsp:txBody>
      <dsp:txXfrm>
        <a:off x="1435590" y="3107870"/>
        <a:ext cx="5662028"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E9711-2DD0-4B24-AB9D-68430367BC6F}">
      <dsp:nvSpPr>
        <dsp:cNvPr id="0" name=""/>
        <dsp:cNvSpPr/>
      </dsp:nvSpPr>
      <dsp:spPr>
        <a:xfrm>
          <a:off x="1118950"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8AA4A-DE6F-42E8-A1C4-53E1E8FD1905}">
      <dsp:nvSpPr>
        <dsp:cNvPr id="0" name=""/>
        <dsp:cNvSpPr/>
      </dsp:nvSpPr>
      <dsp:spPr>
        <a:xfrm>
          <a:off x="1332383" y="213721"/>
          <a:ext cx="574628" cy="5746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CD6189-C0B5-4D70-A562-D9EB5D7F506F}">
      <dsp:nvSpPr>
        <dsp:cNvPr id="0" name=""/>
        <dsp:cNvSpPr/>
      </dsp:nvSpPr>
      <dsp:spPr>
        <a:xfrm>
          <a:off x="798799"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Diagnostic interpretation</a:t>
          </a:r>
        </a:p>
      </dsp:txBody>
      <dsp:txXfrm>
        <a:off x="798799" y="1313725"/>
        <a:ext cx="1641796" cy="656718"/>
      </dsp:txXfrm>
    </dsp:sp>
    <dsp:sp modelId="{571F16CE-9D6C-43FE-AB0F-BA4B473424DD}">
      <dsp:nvSpPr>
        <dsp:cNvPr id="0" name=""/>
        <dsp:cNvSpPr/>
      </dsp:nvSpPr>
      <dsp:spPr>
        <a:xfrm>
          <a:off x="3048061"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BEBDB-7FC4-4A05-8C34-F3A3DA4A066C}">
      <dsp:nvSpPr>
        <dsp:cNvPr id="0" name=""/>
        <dsp:cNvSpPr/>
      </dsp:nvSpPr>
      <dsp:spPr>
        <a:xfrm>
          <a:off x="3261495" y="213721"/>
          <a:ext cx="574628" cy="5746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E5063C-F1A6-42C8-8280-6F11459B8E0F}">
      <dsp:nvSpPr>
        <dsp:cNvPr id="0" name=""/>
        <dsp:cNvSpPr/>
      </dsp:nvSpPr>
      <dsp:spPr>
        <a:xfrm>
          <a:off x="2727911"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Trainee education</a:t>
          </a:r>
        </a:p>
      </dsp:txBody>
      <dsp:txXfrm>
        <a:off x="2727911" y="1313725"/>
        <a:ext cx="1641796" cy="656718"/>
      </dsp:txXfrm>
    </dsp:sp>
    <dsp:sp modelId="{A2148DA7-5267-486C-BC0B-717A5CF66152}">
      <dsp:nvSpPr>
        <dsp:cNvPr id="0" name=""/>
        <dsp:cNvSpPr/>
      </dsp:nvSpPr>
      <dsp:spPr>
        <a:xfrm>
          <a:off x="4977172"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5D7358-001A-47C5-A705-D527E32F7437}">
      <dsp:nvSpPr>
        <dsp:cNvPr id="0" name=""/>
        <dsp:cNvSpPr/>
      </dsp:nvSpPr>
      <dsp:spPr>
        <a:xfrm>
          <a:off x="5190606" y="213721"/>
          <a:ext cx="574628" cy="5746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EB9E3E-6554-4862-A97C-8EA879AB69D9}">
      <dsp:nvSpPr>
        <dsp:cNvPr id="0" name=""/>
        <dsp:cNvSpPr/>
      </dsp:nvSpPr>
      <dsp:spPr>
        <a:xfrm>
          <a:off x="465702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Patient-facing pathology</a:t>
          </a:r>
        </a:p>
      </dsp:txBody>
      <dsp:txXfrm>
        <a:off x="4657022" y="1313725"/>
        <a:ext cx="1641796" cy="656718"/>
      </dsp:txXfrm>
    </dsp:sp>
    <dsp:sp modelId="{892320B6-6F93-4A77-90F9-ED2C19AC040D}">
      <dsp:nvSpPr>
        <dsp:cNvPr id="0" name=""/>
        <dsp:cNvSpPr/>
      </dsp:nvSpPr>
      <dsp:spPr>
        <a:xfrm>
          <a:off x="3048061" y="2380893"/>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EFD7AA-E8FD-4112-9735-E9090179F4E8}">
      <dsp:nvSpPr>
        <dsp:cNvPr id="0" name=""/>
        <dsp:cNvSpPr/>
      </dsp:nvSpPr>
      <dsp:spPr>
        <a:xfrm>
          <a:off x="3261495" y="2594327"/>
          <a:ext cx="574628" cy="5746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D0198F-878D-4BCE-B373-99408C1584FD}">
      <dsp:nvSpPr>
        <dsp:cNvPr id="0" name=""/>
        <dsp:cNvSpPr/>
      </dsp:nvSpPr>
      <dsp:spPr>
        <a:xfrm>
          <a:off x="272791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Protecting trust in diagnostics</a:t>
          </a:r>
        </a:p>
      </dsp:txBody>
      <dsp:txXfrm>
        <a:off x="2727911" y="3694331"/>
        <a:ext cx="1641796" cy="656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73788-5616-EE4C-8198-A8DC17B56E5C}">
      <dsp:nvSpPr>
        <dsp:cNvPr id="0" name=""/>
        <dsp:cNvSpPr/>
      </dsp:nvSpPr>
      <dsp:spPr>
        <a:xfrm>
          <a:off x="5033620" y="1546960"/>
          <a:ext cx="2976155" cy="708189"/>
        </a:xfrm>
        <a:custGeom>
          <a:avLst/>
          <a:gdLst/>
          <a:ahLst/>
          <a:cxnLst/>
          <a:rect l="0" t="0" r="0" b="0"/>
          <a:pathLst>
            <a:path>
              <a:moveTo>
                <a:pt x="0" y="0"/>
              </a:moveTo>
              <a:lnTo>
                <a:pt x="0" y="482610"/>
              </a:lnTo>
              <a:lnTo>
                <a:pt x="2976155" y="482610"/>
              </a:lnTo>
              <a:lnTo>
                <a:pt x="2976155" y="708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881124-292C-AF46-B1ED-1B1D203989DC}">
      <dsp:nvSpPr>
        <dsp:cNvPr id="0" name=""/>
        <dsp:cNvSpPr/>
      </dsp:nvSpPr>
      <dsp:spPr>
        <a:xfrm>
          <a:off x="4987900" y="1546960"/>
          <a:ext cx="91440" cy="708189"/>
        </a:xfrm>
        <a:custGeom>
          <a:avLst/>
          <a:gdLst/>
          <a:ahLst/>
          <a:cxnLst/>
          <a:rect l="0" t="0" r="0" b="0"/>
          <a:pathLst>
            <a:path>
              <a:moveTo>
                <a:pt x="45720" y="0"/>
              </a:moveTo>
              <a:lnTo>
                <a:pt x="45720" y="708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C48ED-2791-864D-ADFE-6FCEE07F5CDF}">
      <dsp:nvSpPr>
        <dsp:cNvPr id="0" name=""/>
        <dsp:cNvSpPr/>
      </dsp:nvSpPr>
      <dsp:spPr>
        <a:xfrm>
          <a:off x="2057464" y="1546960"/>
          <a:ext cx="2976155" cy="708189"/>
        </a:xfrm>
        <a:custGeom>
          <a:avLst/>
          <a:gdLst/>
          <a:ahLst/>
          <a:cxnLst/>
          <a:rect l="0" t="0" r="0" b="0"/>
          <a:pathLst>
            <a:path>
              <a:moveTo>
                <a:pt x="2976155" y="0"/>
              </a:moveTo>
              <a:lnTo>
                <a:pt x="2976155" y="482610"/>
              </a:lnTo>
              <a:lnTo>
                <a:pt x="0" y="482610"/>
              </a:lnTo>
              <a:lnTo>
                <a:pt x="0" y="708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56EBE-04AD-0841-A7A4-88DF862AA5E9}">
      <dsp:nvSpPr>
        <dsp:cNvPr id="0" name=""/>
        <dsp:cNvSpPr/>
      </dsp:nvSpPr>
      <dsp:spPr>
        <a:xfrm>
          <a:off x="2353278" y="712"/>
          <a:ext cx="5360684" cy="15462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3BF4A4E-08DA-4542-A1A4-57669750DC50}">
      <dsp:nvSpPr>
        <dsp:cNvPr id="0" name=""/>
        <dsp:cNvSpPr/>
      </dsp:nvSpPr>
      <dsp:spPr>
        <a:xfrm>
          <a:off x="2623837" y="257743"/>
          <a:ext cx="5360684" cy="1546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Three shifts define the current era</a:t>
          </a:r>
        </a:p>
      </dsp:txBody>
      <dsp:txXfrm>
        <a:off x="2669125" y="303031"/>
        <a:ext cx="5270108" cy="1455672"/>
      </dsp:txXfrm>
    </dsp:sp>
    <dsp:sp modelId="{1A78CD94-5F37-D04E-A2C4-7B7C77CF31F2}">
      <dsp:nvSpPr>
        <dsp:cNvPr id="0" name=""/>
        <dsp:cNvSpPr/>
      </dsp:nvSpPr>
      <dsp:spPr>
        <a:xfrm>
          <a:off x="839946" y="2255150"/>
          <a:ext cx="2435036" cy="15462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0272289-BA84-D14F-9727-8B9EA6B69993}">
      <dsp:nvSpPr>
        <dsp:cNvPr id="0" name=""/>
        <dsp:cNvSpPr/>
      </dsp:nvSpPr>
      <dsp:spPr>
        <a:xfrm>
          <a:off x="1110505" y="2512181"/>
          <a:ext cx="2435036" cy="1546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Information spreads instantly</a:t>
          </a:r>
        </a:p>
      </dsp:txBody>
      <dsp:txXfrm>
        <a:off x="1155793" y="2557469"/>
        <a:ext cx="2344460" cy="1455672"/>
      </dsp:txXfrm>
    </dsp:sp>
    <dsp:sp modelId="{951599DF-F5C7-194A-BF58-3CE4AC786644}">
      <dsp:nvSpPr>
        <dsp:cNvPr id="0" name=""/>
        <dsp:cNvSpPr/>
      </dsp:nvSpPr>
      <dsp:spPr>
        <a:xfrm>
          <a:off x="3816101" y="2255150"/>
          <a:ext cx="2435036" cy="15462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915203A-2721-B041-9B84-8178330C8C5C}">
      <dsp:nvSpPr>
        <dsp:cNvPr id="0" name=""/>
        <dsp:cNvSpPr/>
      </dsp:nvSpPr>
      <dsp:spPr>
        <a:xfrm>
          <a:off x="4086661" y="2512181"/>
          <a:ext cx="2435036" cy="1546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Patients access reports directly</a:t>
          </a:r>
        </a:p>
      </dsp:txBody>
      <dsp:txXfrm>
        <a:off x="4131949" y="2557469"/>
        <a:ext cx="2344460" cy="1455672"/>
      </dsp:txXfrm>
    </dsp:sp>
    <dsp:sp modelId="{1A2CB6E0-EC6F-6F4D-A390-D4CB6B8368D1}">
      <dsp:nvSpPr>
        <dsp:cNvPr id="0" name=""/>
        <dsp:cNvSpPr/>
      </dsp:nvSpPr>
      <dsp:spPr>
        <a:xfrm>
          <a:off x="6792257" y="2255150"/>
          <a:ext cx="2435036" cy="15462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F6D532-13E9-2B4D-BC19-8CAA4B28170E}">
      <dsp:nvSpPr>
        <dsp:cNvPr id="0" name=""/>
        <dsp:cNvSpPr/>
      </dsp:nvSpPr>
      <dsp:spPr>
        <a:xfrm>
          <a:off x="7062817" y="2512181"/>
          <a:ext cx="2435036" cy="1546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Trust must be earned continuously</a:t>
          </a:r>
        </a:p>
      </dsp:txBody>
      <dsp:txXfrm>
        <a:off x="7108105" y="2557469"/>
        <a:ext cx="2344460" cy="1455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944B-03A6-7749-B78B-9C47C0B7BA0F}">
      <dsp:nvSpPr>
        <dsp:cNvPr id="0" name=""/>
        <dsp:cNvSpPr/>
      </dsp:nvSpPr>
      <dsp:spPr>
        <a:xfrm>
          <a:off x="0" y="804121"/>
          <a:ext cx="10515600" cy="30885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1103884" rIns="81612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Probabilities</a:t>
          </a:r>
        </a:p>
        <a:p>
          <a:pPr marL="285750" lvl="1" indent="-285750" algn="l" defTabSz="1244600">
            <a:lnSpc>
              <a:spcPct val="90000"/>
            </a:lnSpc>
            <a:spcBef>
              <a:spcPct val="0"/>
            </a:spcBef>
            <a:spcAft>
              <a:spcPct val="15000"/>
            </a:spcAft>
            <a:buChar char="•"/>
          </a:pPr>
          <a:r>
            <a:rPr lang="en-US" sz="2800" kern="1200"/>
            <a:t>Imperfect tests</a:t>
          </a:r>
        </a:p>
        <a:p>
          <a:pPr marL="285750" lvl="1" indent="-285750" algn="l" defTabSz="1244600">
            <a:lnSpc>
              <a:spcPct val="90000"/>
            </a:lnSpc>
            <a:spcBef>
              <a:spcPct val="0"/>
            </a:spcBef>
            <a:spcAft>
              <a:spcPct val="15000"/>
            </a:spcAft>
            <a:buChar char="•"/>
          </a:pPr>
          <a:r>
            <a:rPr lang="en-US" sz="2800" kern="1200"/>
            <a:t>Sampling limitations</a:t>
          </a:r>
        </a:p>
        <a:p>
          <a:pPr marL="285750" lvl="1" indent="-285750" algn="l" defTabSz="1244600">
            <a:lnSpc>
              <a:spcPct val="90000"/>
            </a:lnSpc>
            <a:spcBef>
              <a:spcPct val="0"/>
            </a:spcBef>
            <a:spcAft>
              <a:spcPct val="15000"/>
            </a:spcAft>
            <a:buChar char="•"/>
          </a:pPr>
          <a:r>
            <a:rPr lang="en-US" sz="2800" kern="1200"/>
            <a:t>Context-dependent results</a:t>
          </a:r>
        </a:p>
      </dsp:txBody>
      <dsp:txXfrm>
        <a:off x="0" y="804121"/>
        <a:ext cx="10515600" cy="3088575"/>
      </dsp:txXfrm>
    </dsp:sp>
    <dsp:sp modelId="{E6A56845-1024-F04C-AC96-4102EBB52DF1}">
      <dsp:nvSpPr>
        <dsp:cNvPr id="0" name=""/>
        <dsp:cNvSpPr/>
      </dsp:nvSpPr>
      <dsp:spPr>
        <a:xfrm>
          <a:off x="525780" y="21841"/>
          <a:ext cx="7360920" cy="15645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kern="1200"/>
            <a:t>Pathologists routinely interpret</a:t>
          </a:r>
        </a:p>
      </dsp:txBody>
      <dsp:txXfrm>
        <a:off x="602156" y="98217"/>
        <a:ext cx="7208168" cy="1411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5355A-6A70-49A8-A560-2C21E3AA46AF}">
      <dsp:nvSpPr>
        <dsp:cNvPr id="0" name=""/>
        <dsp:cNvSpPr/>
      </dsp:nvSpPr>
      <dsp:spPr>
        <a:xfrm>
          <a:off x="0" y="531"/>
          <a:ext cx="709761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5DEB81-A682-4D89-8FEB-32BF33253ACD}">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FC229-2C7F-4501-92BC-BBF11EEF6929}">
      <dsp:nvSpPr>
        <dsp:cNvPr id="0" name=""/>
        <dsp:cNvSpPr/>
      </dsp:nvSpPr>
      <dsp:spPr>
        <a:xfrm>
          <a:off x="1435590" y="531"/>
          <a:ext cx="566202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How evidence evolves</a:t>
          </a:r>
        </a:p>
      </dsp:txBody>
      <dsp:txXfrm>
        <a:off x="1435590" y="531"/>
        <a:ext cx="5662028" cy="1242935"/>
      </dsp:txXfrm>
    </dsp:sp>
    <dsp:sp modelId="{CA9E8472-193C-4B68-971B-7CE029AB7C34}">
      <dsp:nvSpPr>
        <dsp:cNvPr id="0" name=""/>
        <dsp:cNvSpPr/>
      </dsp:nvSpPr>
      <dsp:spPr>
        <a:xfrm>
          <a:off x="0" y="1554201"/>
          <a:ext cx="709761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0EC655-99DD-4002-A0FC-BBCE9A0D94A6}">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97B1FA-95B9-485A-902B-CE4F46AD33EC}">
      <dsp:nvSpPr>
        <dsp:cNvPr id="0" name=""/>
        <dsp:cNvSpPr/>
      </dsp:nvSpPr>
      <dsp:spPr>
        <a:xfrm>
          <a:off x="1435590" y="1554201"/>
          <a:ext cx="566202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What uncertainty means</a:t>
          </a:r>
        </a:p>
      </dsp:txBody>
      <dsp:txXfrm>
        <a:off x="1435590" y="1554201"/>
        <a:ext cx="5662028" cy="1242935"/>
      </dsp:txXfrm>
    </dsp:sp>
    <dsp:sp modelId="{EC3119F9-0F3B-4C16-861C-7B9BF9764DAE}">
      <dsp:nvSpPr>
        <dsp:cNvPr id="0" name=""/>
        <dsp:cNvSpPr/>
      </dsp:nvSpPr>
      <dsp:spPr>
        <a:xfrm>
          <a:off x="0" y="3107870"/>
          <a:ext cx="709761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FA475-F3E4-49B5-B56D-8F5E7DFC0314}">
      <dsp:nvSpPr>
        <dsp:cNvPr id="0" name=""/>
        <dsp:cNvSpPr/>
      </dsp:nvSpPr>
      <dsp:spPr>
        <a:xfrm>
          <a:off x="375988" y="338753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713335-FD04-4DD9-A6C2-155719F59EE5}">
      <dsp:nvSpPr>
        <dsp:cNvPr id="0" name=""/>
        <dsp:cNvSpPr/>
      </dsp:nvSpPr>
      <dsp:spPr>
        <a:xfrm>
          <a:off x="1435590" y="3107870"/>
          <a:ext cx="566202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Why tests have limitations</a:t>
          </a:r>
        </a:p>
      </dsp:txBody>
      <dsp:txXfrm>
        <a:off x="1435590" y="3107870"/>
        <a:ext cx="5662028"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77924-891B-0942-8C75-84A7553FF442}">
      <dsp:nvSpPr>
        <dsp:cNvPr id="0" name=""/>
        <dsp:cNvSpPr/>
      </dsp:nvSpPr>
      <dsp:spPr>
        <a:xfrm>
          <a:off x="2803549" y="0"/>
          <a:ext cx="4908502" cy="4908502"/>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9F6F3-D061-624A-8671-24DE967296F8}">
      <dsp:nvSpPr>
        <dsp:cNvPr id="0" name=""/>
        <dsp:cNvSpPr/>
      </dsp:nvSpPr>
      <dsp:spPr>
        <a:xfrm>
          <a:off x="3269856" y="466307"/>
          <a:ext cx="1914315" cy="19143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Patients</a:t>
          </a:r>
        </a:p>
      </dsp:txBody>
      <dsp:txXfrm>
        <a:off x="3363305" y="559756"/>
        <a:ext cx="1727417" cy="1727417"/>
      </dsp:txXfrm>
    </dsp:sp>
    <dsp:sp modelId="{5A08FAE1-F364-D44A-B089-3EA575F2C720}">
      <dsp:nvSpPr>
        <dsp:cNvPr id="0" name=""/>
        <dsp:cNvSpPr/>
      </dsp:nvSpPr>
      <dsp:spPr>
        <a:xfrm>
          <a:off x="5331427" y="466307"/>
          <a:ext cx="1914315" cy="19143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Trainees</a:t>
          </a:r>
        </a:p>
      </dsp:txBody>
      <dsp:txXfrm>
        <a:off x="5424876" y="559756"/>
        <a:ext cx="1727417" cy="1727417"/>
      </dsp:txXfrm>
    </dsp:sp>
    <dsp:sp modelId="{F197FBA2-5435-9C4F-9EC5-B959BF0150B0}">
      <dsp:nvSpPr>
        <dsp:cNvPr id="0" name=""/>
        <dsp:cNvSpPr/>
      </dsp:nvSpPr>
      <dsp:spPr>
        <a:xfrm>
          <a:off x="3269856" y="2527878"/>
          <a:ext cx="1914315" cy="19143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Clinical colleagues</a:t>
          </a:r>
        </a:p>
      </dsp:txBody>
      <dsp:txXfrm>
        <a:off x="3363305" y="2621327"/>
        <a:ext cx="1727417" cy="1727417"/>
      </dsp:txXfrm>
    </dsp:sp>
    <dsp:sp modelId="{E67A1F43-A8D6-2E40-AC00-3FEA4A87E98A}">
      <dsp:nvSpPr>
        <dsp:cNvPr id="0" name=""/>
        <dsp:cNvSpPr/>
      </dsp:nvSpPr>
      <dsp:spPr>
        <a:xfrm>
          <a:off x="5331427" y="2527878"/>
          <a:ext cx="1914315" cy="19143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Policymakers</a:t>
          </a:r>
        </a:p>
      </dsp:txBody>
      <dsp:txXfrm>
        <a:off x="5424876" y="2621327"/>
        <a:ext cx="1727417" cy="17274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1CF6C-6FAE-4631-B5DB-A6D8490A1C2E}">
      <dsp:nvSpPr>
        <dsp:cNvPr id="0" name=""/>
        <dsp:cNvSpPr/>
      </dsp:nvSpPr>
      <dsp:spPr>
        <a:xfrm>
          <a:off x="122399" y="75097"/>
          <a:ext cx="907229" cy="90722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96CB43-A244-49F8-B9B1-FE67EF060352}">
      <dsp:nvSpPr>
        <dsp:cNvPr id="0" name=""/>
        <dsp:cNvSpPr/>
      </dsp:nvSpPr>
      <dsp:spPr>
        <a:xfrm>
          <a:off x="312917" y="265615"/>
          <a:ext cx="526192" cy="5261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2DBAA3-2A71-4674-8385-6774979AD609}">
      <dsp:nvSpPr>
        <dsp:cNvPr id="0" name=""/>
        <dsp:cNvSpPr/>
      </dsp:nvSpPr>
      <dsp:spPr>
        <a:xfrm>
          <a:off x="1224034" y="75097"/>
          <a:ext cx="2138468"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Teach diagnostic reasoning explicitly</a:t>
          </a:r>
        </a:p>
      </dsp:txBody>
      <dsp:txXfrm>
        <a:off x="1224034" y="75097"/>
        <a:ext cx="2138468" cy="907229"/>
      </dsp:txXfrm>
    </dsp:sp>
    <dsp:sp modelId="{23F5CC55-F755-40B4-ABD0-61B1A51580E6}">
      <dsp:nvSpPr>
        <dsp:cNvPr id="0" name=""/>
        <dsp:cNvSpPr/>
      </dsp:nvSpPr>
      <dsp:spPr>
        <a:xfrm>
          <a:off x="3735115" y="75097"/>
          <a:ext cx="907229" cy="90722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93B395-20EF-402C-9AD0-BFDFCEE72535}">
      <dsp:nvSpPr>
        <dsp:cNvPr id="0" name=""/>
        <dsp:cNvSpPr/>
      </dsp:nvSpPr>
      <dsp:spPr>
        <a:xfrm>
          <a:off x="3925633" y="265615"/>
          <a:ext cx="526192" cy="5261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BEC79B-163D-430F-B05B-DD6AF115F564}">
      <dsp:nvSpPr>
        <dsp:cNvPr id="0" name=""/>
        <dsp:cNvSpPr/>
      </dsp:nvSpPr>
      <dsp:spPr>
        <a:xfrm>
          <a:off x="4836750" y="75097"/>
          <a:ext cx="2138468"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Review patient-facing report clarity</a:t>
          </a:r>
        </a:p>
      </dsp:txBody>
      <dsp:txXfrm>
        <a:off x="4836750" y="75097"/>
        <a:ext cx="2138468" cy="907229"/>
      </dsp:txXfrm>
    </dsp:sp>
    <dsp:sp modelId="{A3FD0382-DBFF-4510-87C8-21A92CF84253}">
      <dsp:nvSpPr>
        <dsp:cNvPr id="0" name=""/>
        <dsp:cNvSpPr/>
      </dsp:nvSpPr>
      <dsp:spPr>
        <a:xfrm>
          <a:off x="122399" y="1722054"/>
          <a:ext cx="907229" cy="90722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667BA-7365-461F-8407-4FDA0B4E820E}">
      <dsp:nvSpPr>
        <dsp:cNvPr id="0" name=""/>
        <dsp:cNvSpPr/>
      </dsp:nvSpPr>
      <dsp:spPr>
        <a:xfrm>
          <a:off x="312917" y="1912572"/>
          <a:ext cx="526192" cy="5261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88477E-D541-4468-A8CA-6785C8A4B117}">
      <dsp:nvSpPr>
        <dsp:cNvPr id="0" name=""/>
        <dsp:cNvSpPr/>
      </dsp:nvSpPr>
      <dsp:spPr>
        <a:xfrm>
          <a:off x="1224034" y="1722054"/>
          <a:ext cx="2138468"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Promote vetted educational resources</a:t>
          </a:r>
        </a:p>
      </dsp:txBody>
      <dsp:txXfrm>
        <a:off x="1224034" y="1722054"/>
        <a:ext cx="2138468" cy="907229"/>
      </dsp:txXfrm>
    </dsp:sp>
    <dsp:sp modelId="{DA6679C6-C6EF-4B1B-A476-E61C9DAD8A78}">
      <dsp:nvSpPr>
        <dsp:cNvPr id="0" name=""/>
        <dsp:cNvSpPr/>
      </dsp:nvSpPr>
      <dsp:spPr>
        <a:xfrm>
          <a:off x="3735115" y="1722054"/>
          <a:ext cx="907229" cy="90722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2A6E97-1C04-40AB-843D-E68D18692BA4}">
      <dsp:nvSpPr>
        <dsp:cNvPr id="0" name=""/>
        <dsp:cNvSpPr/>
      </dsp:nvSpPr>
      <dsp:spPr>
        <a:xfrm>
          <a:off x="3925633" y="1912572"/>
          <a:ext cx="526192" cy="5261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F4349E-62C4-40F8-8364-022A74F09728}">
      <dsp:nvSpPr>
        <dsp:cNvPr id="0" name=""/>
        <dsp:cNvSpPr/>
      </dsp:nvSpPr>
      <dsp:spPr>
        <a:xfrm>
          <a:off x="4836750" y="1722054"/>
          <a:ext cx="2138468"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Engage responsibly in public discussions</a:t>
          </a:r>
        </a:p>
      </dsp:txBody>
      <dsp:txXfrm>
        <a:off x="4836750" y="1722054"/>
        <a:ext cx="2138468" cy="907229"/>
      </dsp:txXfrm>
    </dsp:sp>
    <dsp:sp modelId="{3B0DB095-1C4D-49C6-8438-2D6BDD4BCCD7}">
      <dsp:nvSpPr>
        <dsp:cNvPr id="0" name=""/>
        <dsp:cNvSpPr/>
      </dsp:nvSpPr>
      <dsp:spPr>
        <a:xfrm>
          <a:off x="122399" y="3369011"/>
          <a:ext cx="907229" cy="90722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19800-18E4-4DD8-8E75-DEDD8AD4C36A}">
      <dsp:nvSpPr>
        <dsp:cNvPr id="0" name=""/>
        <dsp:cNvSpPr/>
      </dsp:nvSpPr>
      <dsp:spPr>
        <a:xfrm>
          <a:off x="312917" y="3559529"/>
          <a:ext cx="526192" cy="5261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C93D3C-B6EB-43CE-9C41-DB74AA2AE83A}">
      <dsp:nvSpPr>
        <dsp:cNvPr id="0" name=""/>
        <dsp:cNvSpPr/>
      </dsp:nvSpPr>
      <dsp:spPr>
        <a:xfrm>
          <a:off x="1224034" y="3369011"/>
          <a:ext cx="2138468"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Support laboratory professional visibility</a:t>
          </a:r>
        </a:p>
      </dsp:txBody>
      <dsp:txXfrm>
        <a:off x="1224034" y="3369011"/>
        <a:ext cx="2138468" cy="9072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2A5CDA-A554-914E-BE5C-C1A39AF9E9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562B01-CDF7-8C4A-B277-3BB7D1E2FC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10CCAC-4CB4-8D4F-B1AE-4081F521E008}" type="datetimeFigureOut">
              <a:rPr lang="en-US" smtClean="0"/>
              <a:t>6/11/26</a:t>
            </a:fld>
            <a:endParaRPr lang="en-US"/>
          </a:p>
        </p:txBody>
      </p:sp>
      <p:sp>
        <p:nvSpPr>
          <p:cNvPr id="4" name="Footer Placeholder 3">
            <a:extLst>
              <a:ext uri="{FF2B5EF4-FFF2-40B4-BE49-F238E27FC236}">
                <a16:creationId xmlns:a16="http://schemas.microsoft.com/office/drawing/2014/main" id="{ECAD0675-C19C-3648-B382-CC09190E8B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DF235E-9E16-5B42-BE01-C28D21CBB8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C59E0D-E769-E54E-819D-F794D892BB8B}" type="slidenum">
              <a:rPr lang="en-US" smtClean="0"/>
              <a:t>‹#›</a:t>
            </a:fld>
            <a:endParaRPr lang="en-US"/>
          </a:p>
        </p:txBody>
      </p:sp>
    </p:spTree>
    <p:extLst>
      <p:ext uri="{BB962C8B-B14F-4D97-AF65-F5344CB8AC3E}">
        <p14:creationId xmlns:p14="http://schemas.microsoft.com/office/powerpoint/2010/main" val="1333189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0A615-FD4F-5E4F-8791-76A937FE4C89}" type="datetimeFigureOut">
              <a:rPr lang="en-US" smtClean="0"/>
              <a:t>6/11/26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63100-FC19-A249-8E65-94EC721B5364}" type="slidenum">
              <a:rPr lang="en-US" smtClean="0"/>
              <a:t>‹#›</a:t>
            </a:fld>
            <a:endParaRPr lang="en-US"/>
          </a:p>
        </p:txBody>
      </p:sp>
    </p:spTree>
    <p:extLst>
      <p:ext uri="{BB962C8B-B14F-4D97-AF65-F5344CB8AC3E}">
        <p14:creationId xmlns:p14="http://schemas.microsoft.com/office/powerpoint/2010/main" val="222861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From Diagnostic Truth to Public Trust:</a:t>
            </a:r>
            <a:br>
              <a:rPr lang="en-US" sz="1200"/>
            </a:br>
            <a:r>
              <a:rPr lang="en-US" sz="1200"/>
              <a:t>The Pathologists Role in Fighting Misinformation in the Public Sphere</a:t>
            </a:r>
            <a:br>
              <a:rPr lang="en-US" sz="1200"/>
            </a:b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82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do not need every pathologist to become a public communicator.</a:t>
            </a:r>
          </a:p>
          <a:p>
            <a:r>
              <a:rPr lang="en-US"/>
              <a:t>But we do need every pathologist to communicate clearly within their professional sphere.</a:t>
            </a:r>
          </a:p>
          <a:p>
            <a:r>
              <a:rPr lang="en-US"/>
              <a:t>Clarify terminology.</a:t>
            </a:r>
          </a:p>
          <a:p>
            <a:r>
              <a:rPr lang="en-US"/>
              <a:t>Contextualize results.</a:t>
            </a:r>
          </a:p>
          <a:p>
            <a:r>
              <a:rPr lang="en-US"/>
              <a:t>Communicate early in training.</a:t>
            </a:r>
          </a:p>
          <a:p>
            <a:r>
              <a:rPr lang="en-US"/>
              <a:t>Collaborate across the laboratory team.</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60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Correcting misinformation is not just about saying “that’s wrong.”</a:t>
            </a:r>
          </a:p>
          <a:p>
            <a:r>
              <a:rPr lang="en-US"/>
              <a:t>It is about directing people toward trustworthy information ecosystems.</a:t>
            </a:r>
          </a:p>
          <a:p>
            <a:r>
              <a:rPr lang="en-US"/>
              <a:t>Professional societies and public health institutions play a crucial role in maintaining those resources.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70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Misinformation does not only harm patients.</a:t>
            </a:r>
          </a:p>
          <a:p>
            <a:r>
              <a:rPr lang="en-US"/>
              <a:t>It harms trust in the laboratory workforce.</a:t>
            </a:r>
          </a:p>
          <a:p>
            <a:r>
              <a:rPr lang="en-US"/>
              <a:t>Pathologists, Medical Laboratory Scientists, Cytologists, and laboratory professionals all contribute to diagnostic truth.</a:t>
            </a:r>
          </a:p>
          <a:p>
            <a:r>
              <a:rPr lang="en-US"/>
              <a:t>Protecting that ecosystem requires visible professionalism and clear communication.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35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audience requires a slightly different approach.</a:t>
            </a:r>
          </a:p>
          <a:p>
            <a:r>
              <a:rPr lang="en-US"/>
              <a:t>Patients need clarity.</a:t>
            </a:r>
          </a:p>
          <a:p>
            <a:r>
              <a:rPr lang="en-US"/>
              <a:t>Trainees need intellectual humility.</a:t>
            </a:r>
          </a:p>
          <a:p>
            <a:r>
              <a:rPr lang="en-US"/>
              <a:t>Clinicians need contextual interpretation.</a:t>
            </a:r>
          </a:p>
          <a:p>
            <a:r>
              <a:rPr lang="en-US"/>
              <a:t>Policymakers need clear articulation of how diagnostics support public health.</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38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goal is not to win arguments online.</a:t>
            </a:r>
          </a:p>
          <a:p>
            <a:r>
              <a:rPr lang="en-US"/>
              <a:t>The goal is to strengthen the information ecosystem around diagnostics.</a:t>
            </a:r>
          </a:p>
          <a:p>
            <a:r>
              <a:rPr lang="en-US"/>
              <a:t>Small, consistent actions in education, reporting, and professional engagement can have significant impact.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12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Every day in the laboratory we practice disciplined reasoning under uncertainty.</a:t>
            </a:r>
          </a:p>
          <a:p>
            <a:r>
              <a:rPr lang="en-US"/>
              <a:t>We question assumptions.</a:t>
            </a:r>
            <a:br>
              <a:rPr lang="en-US"/>
            </a:br>
            <a:r>
              <a:rPr lang="en-US"/>
              <a:t>We verify findings.</a:t>
            </a:r>
            <a:br>
              <a:rPr lang="en-US"/>
            </a:br>
            <a:r>
              <a:rPr lang="en-US"/>
              <a:t>We interpret evidence in context.</a:t>
            </a:r>
          </a:p>
          <a:p>
            <a:r>
              <a:rPr lang="en-US"/>
              <a:t>That same mindset must extend beyond the laboratory.</a:t>
            </a:r>
          </a:p>
          <a:p>
            <a:r>
              <a:rPr lang="en-US"/>
              <a:t>Because when patients read their reports, when trainees search for answers, and when the public tries to understand risk, they are looking for clarity.</a:t>
            </a:r>
          </a:p>
          <a:p>
            <a:r>
              <a:rPr lang="en-US"/>
              <a:t>And clarity is what the laboratory profession provides.</a:t>
            </a:r>
          </a:p>
          <a:p>
            <a:r>
              <a:rPr lang="en-US"/>
              <a:t>If we bring the intellectual honesty of pathology into the public sphere, we do more than defend our profession.</a:t>
            </a:r>
          </a:p>
          <a:p>
            <a:r>
              <a:rPr lang="en-US"/>
              <a:t>We strengthen trust in medicine itself.</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74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Dr. Rohde will highlight the critical role of laboratory education and scientific literacy. My perspective complements that. I want to focus on what happens when laboratory data leaves the bench and enters the diagnostic ecosystem — physicians, trainees, patients, and the public.</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96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laboratory used to communicate largely through patient-facing physicians. </a:t>
            </a:r>
          </a:p>
          <a:p>
            <a:r>
              <a:rPr lang="en-US" sz="1200"/>
              <a:t>That model has changed dramatically with patient portals and digital communication.</a:t>
            </a:r>
          </a:p>
          <a:p>
            <a:r>
              <a:rPr lang="en-US" sz="1200"/>
              <a:t>Diagnostic information now travels directly to patients and the public.</a:t>
            </a:r>
          </a:p>
          <a:p>
            <a:r>
              <a:rPr lang="en-US" sz="1200"/>
              <a:t>That changes our responsibility.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35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most dangerous misinformation in medicine often begins with a true statement presented without the necessary context.</a:t>
            </a:r>
          </a:p>
          <a:p>
            <a:r>
              <a:rPr lang="en-US"/>
              <a:t>A biomarker becomes a diagnosis.</a:t>
            </a:r>
          </a:p>
          <a:p>
            <a:r>
              <a:rPr lang="en-US"/>
              <a:t>A screening test becomes certainty.</a:t>
            </a:r>
          </a:p>
          <a:p>
            <a:r>
              <a:rPr lang="en-US"/>
              <a:t>A mutation becomes destiny.</a:t>
            </a:r>
          </a:p>
          <a:p>
            <a:r>
              <a:rPr lang="en-US"/>
              <a:t>Pathology exists to prevent those errors.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653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Diagnostic medicine is fundamentally probabilistic.</a:t>
            </a:r>
          </a:p>
          <a:p>
            <a:r>
              <a:rPr lang="en-US"/>
              <a:t>Sensitivity and specificity matter.</a:t>
            </a:r>
          </a:p>
          <a:p>
            <a:r>
              <a:rPr lang="en-US"/>
              <a:t>Pre-test probability matters.</a:t>
            </a:r>
          </a:p>
          <a:p>
            <a:r>
              <a:rPr lang="en-US"/>
              <a:t>Clinical context matters.</a:t>
            </a:r>
          </a:p>
          <a:p>
            <a:r>
              <a:rPr lang="en-US"/>
              <a:t>Pathologists spend their careers navigating this complexity responsibly.</a:t>
            </a:r>
          </a:p>
          <a:p>
            <a:r>
              <a:rPr lang="en-US"/>
              <a:t>That makes our voice uniquely important when misinformation distorts diagnostic reasoning.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21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problem begins long before social media.</a:t>
            </a:r>
          </a:p>
          <a:p>
            <a:r>
              <a:rPr lang="en-US" sz="1200"/>
              <a:t>It begins when trainees misunderstand evidence.</a:t>
            </a:r>
          </a:p>
          <a:p>
            <a:r>
              <a:rPr lang="en-US" sz="1200"/>
              <a:t>It continues when tests are interpreted outside their intended context.</a:t>
            </a:r>
          </a:p>
          <a:p>
            <a:r>
              <a:rPr lang="en-US" sz="1200"/>
              <a:t>And it reaches the public when complex results are encountered without explanation.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09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Students and residents are brilliant and motivated.</a:t>
            </a:r>
          </a:p>
          <a:p>
            <a:r>
              <a:rPr lang="en-US" sz="1200"/>
              <a:t>But the learning environment has changed.</a:t>
            </a:r>
          </a:p>
          <a:p>
            <a:r>
              <a:rPr lang="en-US" sz="1200"/>
              <a:t>Information now arrives faster than context.</a:t>
            </a:r>
          </a:p>
          <a:p>
            <a:r>
              <a:rPr lang="en-US" sz="1200"/>
              <a:t>Our responsibility as educators is not only to teach facts, but to teach how to interpret evidence responsibly.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26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21st Century Cures Act greatly expanded transparency in medicine.</a:t>
            </a:r>
          </a:p>
          <a:p>
            <a:r>
              <a:rPr lang="en-US"/>
              <a:t>This is a positive step.</a:t>
            </a:r>
          </a:p>
          <a:p>
            <a:r>
              <a:rPr lang="en-US"/>
              <a:t>But access does not guarantee understanding.</a:t>
            </a:r>
          </a:p>
          <a:p>
            <a:r>
              <a:rPr lang="en-US"/>
              <a:t>Without context, laboratory results can generate confusion or anxiety.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929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Scientific literacy is not just knowing facts.</a:t>
            </a:r>
          </a:p>
          <a:p>
            <a:r>
              <a:rPr lang="en-US"/>
              <a:t>It is understanding how knowledge changes.</a:t>
            </a:r>
          </a:p>
          <a:p>
            <a:r>
              <a:rPr lang="en-US"/>
              <a:t>It is understanding why different tests answer different questions.</a:t>
            </a:r>
          </a:p>
          <a:p>
            <a:r>
              <a:rPr lang="en-US"/>
              <a:t>And it is understanding why responsible medicine acknowledges uncertainty.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63100-FC19-A249-8E65-94EC721B5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77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text, windmill, device&#10;&#10;Description automatically generated">
            <a:extLst>
              <a:ext uri="{FF2B5EF4-FFF2-40B4-BE49-F238E27FC236}">
                <a16:creationId xmlns:a16="http://schemas.microsoft.com/office/drawing/2014/main" id="{488D9B2B-C02A-D727-4325-DBBB6E185D0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2080" y="1270000"/>
            <a:ext cx="12535132" cy="4277360"/>
          </a:xfrm>
          <a:prstGeom prst="rect">
            <a:avLst/>
          </a:prstGeom>
        </p:spPr>
      </p:pic>
      <p:pic>
        <p:nvPicPr>
          <p:cNvPr id="7" name="Picture 6" descr="Women in white lab coats looking at a notebook&#10;&#10;Description automatically generated">
            <a:extLst>
              <a:ext uri="{FF2B5EF4-FFF2-40B4-BE49-F238E27FC236}">
                <a16:creationId xmlns:a16="http://schemas.microsoft.com/office/drawing/2014/main" id="{76346187-C3F2-259D-E243-1CDAC65A371C}"/>
              </a:ext>
            </a:extLst>
          </p:cNvPr>
          <p:cNvPicPr>
            <a:picLocks noChangeAspect="1"/>
          </p:cNvPicPr>
          <p:nvPr userDrawn="1"/>
        </p:nvPicPr>
        <p:blipFill rotWithShape="1">
          <a:blip r:embed="rId3" cstate="print">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32080" y="1270000"/>
            <a:ext cx="12623010" cy="4277360"/>
          </a:xfrm>
          <a:prstGeom prst="rect">
            <a:avLst/>
          </a:prstGeom>
        </p:spPr>
      </p:pic>
      <p:sp>
        <p:nvSpPr>
          <p:cNvPr id="2" name="Title 1">
            <a:extLst>
              <a:ext uri="{FF2B5EF4-FFF2-40B4-BE49-F238E27FC236}">
                <a16:creationId xmlns:a16="http://schemas.microsoft.com/office/drawing/2014/main" id="{B86AF7F7-A548-3F43-9DA9-E2F5D2EEC452}"/>
              </a:ext>
            </a:extLst>
          </p:cNvPr>
          <p:cNvSpPr>
            <a:spLocks noGrp="1"/>
          </p:cNvSpPr>
          <p:nvPr>
            <p:ph type="ctrTitle"/>
          </p:nvPr>
        </p:nvSpPr>
        <p:spPr>
          <a:xfrm>
            <a:off x="775386" y="1950718"/>
            <a:ext cx="9244914" cy="3332481"/>
          </a:xfrm>
        </p:spPr>
        <p:txBody>
          <a:bodyPr anchor="ctr" anchorCtr="0"/>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defRPr>
            </a:lvl1pPr>
          </a:lstStyle>
          <a:p>
            <a:endParaRPr lang="en-US"/>
          </a:p>
        </p:txBody>
      </p:sp>
      <p:sp>
        <p:nvSpPr>
          <p:cNvPr id="3" name="Subtitle 2">
            <a:extLst>
              <a:ext uri="{FF2B5EF4-FFF2-40B4-BE49-F238E27FC236}">
                <a16:creationId xmlns:a16="http://schemas.microsoft.com/office/drawing/2014/main" id="{EBD0C6E0-9F98-1447-9D63-90585C8AE6AA}"/>
              </a:ext>
            </a:extLst>
          </p:cNvPr>
          <p:cNvSpPr>
            <a:spLocks noGrp="1"/>
          </p:cNvSpPr>
          <p:nvPr>
            <p:ph type="subTitle" idx="1"/>
          </p:nvPr>
        </p:nvSpPr>
        <p:spPr>
          <a:xfrm>
            <a:off x="876300" y="5730239"/>
            <a:ext cx="9144000" cy="995680"/>
          </a:xfrm>
        </p:spPr>
        <p:txBody>
          <a:bodyPr anchor="ctr">
            <a:normAutofit/>
          </a:bodyPr>
          <a:lstStyle>
            <a:lvl1pPr marL="0" marR="0" indent="0" algn="l" defTabSz="914400" rtl="0" eaLnBrk="1" fontAlgn="auto" latinLnBrk="0" hangingPunct="1">
              <a:lnSpc>
                <a:spcPct val="90000"/>
              </a:lnSpc>
              <a:spcBef>
                <a:spcPts val="300"/>
              </a:spcBef>
              <a:spcAft>
                <a:spcPts val="600"/>
              </a:spcAft>
              <a:buClr>
                <a:srgbClr val="C58963"/>
              </a:buClr>
              <a:buSzPct val="80000"/>
              <a:buFont typeface="Arial" panose="020B0604020202020204" pitchFamily="34" charset="0"/>
              <a:buNone/>
              <a:tabLst/>
              <a:defRPr sz="2000">
                <a:solidFill>
                  <a:srgbClr val="25408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4" name="Picture 3" descr="A picture containing logo&#10;&#10;Description automatically generated">
            <a:extLst>
              <a:ext uri="{FF2B5EF4-FFF2-40B4-BE49-F238E27FC236}">
                <a16:creationId xmlns:a16="http://schemas.microsoft.com/office/drawing/2014/main" id="{C55E0C60-D741-A55F-750E-AD4121CAD1A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69264" y="364885"/>
            <a:ext cx="2810256" cy="590154"/>
          </a:xfrm>
          <a:prstGeom prst="rect">
            <a:avLst/>
          </a:prstGeom>
        </p:spPr>
      </p:pic>
      <p:sp>
        <p:nvSpPr>
          <p:cNvPr id="8" name="Rectangle 7">
            <a:extLst>
              <a:ext uri="{FF2B5EF4-FFF2-40B4-BE49-F238E27FC236}">
                <a16:creationId xmlns:a16="http://schemas.microsoft.com/office/drawing/2014/main" id="{50275340-F6EE-6406-07E7-D9FA0FFE7A8F}"/>
              </a:ext>
            </a:extLst>
          </p:cNvPr>
          <p:cNvSpPr/>
          <p:nvPr userDrawn="1"/>
        </p:nvSpPr>
        <p:spPr>
          <a:xfrm>
            <a:off x="-132081" y="1257297"/>
            <a:ext cx="3200399"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949117-83BF-4553-DC3E-C8659D4068C5}"/>
              </a:ext>
            </a:extLst>
          </p:cNvPr>
          <p:cNvSpPr/>
          <p:nvPr userDrawn="1"/>
        </p:nvSpPr>
        <p:spPr>
          <a:xfrm>
            <a:off x="1295400" y="1525271"/>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A51B08-4AD7-26E1-4684-9A213F6B92A8}"/>
              </a:ext>
            </a:extLst>
          </p:cNvPr>
          <p:cNvSpPr/>
          <p:nvPr userDrawn="1"/>
        </p:nvSpPr>
        <p:spPr>
          <a:xfrm>
            <a:off x="8848230" y="508508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855616-A5F1-759C-7841-1FC7AA3EF01F}"/>
              </a:ext>
            </a:extLst>
          </p:cNvPr>
          <p:cNvSpPr/>
          <p:nvPr userDrawn="1"/>
        </p:nvSpPr>
        <p:spPr>
          <a:xfrm>
            <a:off x="7506713" y="5264404"/>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8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5" name="Picture 4" descr="A picture containing text, windmill, device&#10;&#10;Description automatically generated">
            <a:extLst>
              <a:ext uri="{FF2B5EF4-FFF2-40B4-BE49-F238E27FC236}">
                <a16:creationId xmlns:a16="http://schemas.microsoft.com/office/drawing/2014/main" id="{BB9ABB1C-EEB8-C629-2CAF-AE52100094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0" y="-12700"/>
            <a:ext cx="12360886" cy="6959600"/>
          </a:xfrm>
          <a:prstGeom prst="rect">
            <a:avLst/>
          </a:prstGeom>
        </p:spPr>
      </p:pic>
      <p:pic>
        <p:nvPicPr>
          <p:cNvPr id="4" name="Picture 3" descr="A group of people in lab coats looking at a computer&#10;&#10;Description automatically generated">
            <a:extLst>
              <a:ext uri="{FF2B5EF4-FFF2-40B4-BE49-F238E27FC236}">
                <a16:creationId xmlns:a16="http://schemas.microsoft.com/office/drawing/2014/main" id="{EC4D9886-E7EB-B2BC-17B0-8B0A92EA1D21}"/>
              </a:ext>
            </a:extLst>
          </p:cNvPr>
          <p:cNvPicPr>
            <a:picLocks noChangeAspect="1"/>
          </p:cNvPicPr>
          <p:nvPr userDrawn="1"/>
        </p:nvPicPr>
        <p:blipFill>
          <a:blip r:embed="rId3" cstate="print">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2700" y="0"/>
            <a:ext cx="13696904" cy="7223760"/>
          </a:xfrm>
          <a:prstGeom prst="rect">
            <a:avLst/>
          </a:prstGeom>
        </p:spPr>
      </p:pic>
      <p:sp>
        <p:nvSpPr>
          <p:cNvPr id="3" name="Title 1">
            <a:extLst>
              <a:ext uri="{FF2B5EF4-FFF2-40B4-BE49-F238E27FC236}">
                <a16:creationId xmlns:a16="http://schemas.microsoft.com/office/drawing/2014/main" id="{72B81D5F-3C17-B447-944E-C88BCB3E1644}"/>
              </a:ext>
            </a:extLst>
          </p:cNvPr>
          <p:cNvSpPr>
            <a:spLocks noGrp="1"/>
          </p:cNvSpPr>
          <p:nvPr>
            <p:ph type="ctrTitle"/>
          </p:nvPr>
        </p:nvSpPr>
        <p:spPr>
          <a:xfrm>
            <a:off x="1524000" y="2235200"/>
            <a:ext cx="9144000" cy="2387600"/>
          </a:xfrm>
        </p:spPr>
        <p:txBody>
          <a:bodyPr anchor="ctr" anchorCtr="0"/>
          <a:lstStyle>
            <a:lvl1pPr algn="ctr">
              <a:defRPr sz="6000">
                <a:solidFill>
                  <a:schemeClr val="bg1"/>
                </a:solidFill>
              </a:defRPr>
            </a:lvl1pPr>
          </a:lstStyle>
          <a:p>
            <a:r>
              <a:rPr lang="en-US"/>
              <a:t>Click to edit Master title style</a:t>
            </a:r>
          </a:p>
        </p:txBody>
      </p:sp>
      <p:sp>
        <p:nvSpPr>
          <p:cNvPr id="6" name="Rectangle 5">
            <a:extLst>
              <a:ext uri="{FF2B5EF4-FFF2-40B4-BE49-F238E27FC236}">
                <a16:creationId xmlns:a16="http://schemas.microsoft.com/office/drawing/2014/main" id="{E9AB49F9-02A3-7F2E-FC07-330029F60BF6}"/>
              </a:ext>
            </a:extLst>
          </p:cNvPr>
          <p:cNvSpPr/>
          <p:nvPr userDrawn="1"/>
        </p:nvSpPr>
        <p:spPr>
          <a:xfrm>
            <a:off x="-12700" y="1757680"/>
            <a:ext cx="3091180"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FD343B-5EA7-C4F4-5612-A39EF6B9ED2B}"/>
              </a:ext>
            </a:extLst>
          </p:cNvPr>
          <p:cNvSpPr/>
          <p:nvPr userDrawn="1"/>
        </p:nvSpPr>
        <p:spPr>
          <a:xfrm>
            <a:off x="1414780" y="2073910"/>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3DC91C-7CF2-5BCC-7084-9BD23961BC97}"/>
              </a:ext>
            </a:extLst>
          </p:cNvPr>
          <p:cNvSpPr/>
          <p:nvPr userDrawn="1"/>
        </p:nvSpPr>
        <p:spPr>
          <a:xfrm>
            <a:off x="8831580" y="562356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51BAD2-04FB-315E-9AEB-74186E834018}"/>
              </a:ext>
            </a:extLst>
          </p:cNvPr>
          <p:cNvSpPr/>
          <p:nvPr userDrawn="1"/>
        </p:nvSpPr>
        <p:spPr>
          <a:xfrm>
            <a:off x="7505722" y="5808980"/>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5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452F8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899E8-7E6C-8042-8453-78254033C51A}"/>
              </a:ext>
            </a:extLst>
          </p:cNvPr>
          <p:cNvSpPr/>
          <p:nvPr/>
        </p:nvSpPr>
        <p:spPr>
          <a:xfrm>
            <a:off x="0" y="0"/>
            <a:ext cx="12192000" cy="687751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8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4CA1C9-905A-AFF0-B85D-A1108DB1000D}"/>
              </a:ext>
            </a:extLst>
          </p:cNvPr>
          <p:cNvSpPr/>
          <p:nvPr userDrawn="1"/>
        </p:nvSpPr>
        <p:spPr>
          <a:xfrm>
            <a:off x="487680" y="5303520"/>
            <a:ext cx="2084832" cy="142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7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2_Title Only">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177992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274863-7F9D-694B-A57F-A307E72E0DEE}"/>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123873"/>
            <a:ext cx="10515600" cy="1325563"/>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515600" cy="3914538"/>
          </a:xfrm>
        </p:spPr>
        <p:txBody>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logo&#10;&#10;Description automatically generated">
            <a:extLst>
              <a:ext uri="{FF2B5EF4-FFF2-40B4-BE49-F238E27FC236}">
                <a16:creationId xmlns:a16="http://schemas.microsoft.com/office/drawing/2014/main" id="{A344B125-BF6E-89D1-68B2-AA3F83BC11F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25689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58963"/>
              </a:solidFill>
            </a:endParaRPr>
          </a:p>
        </p:txBody>
      </p:sp>
      <p:sp>
        <p:nvSpPr>
          <p:cNvPr id="8" name="Rectangle 7">
            <a:extLst>
              <a:ext uri="{FF2B5EF4-FFF2-40B4-BE49-F238E27FC236}">
                <a16:creationId xmlns:a16="http://schemas.microsoft.com/office/drawing/2014/main" id="{C7067AE6-8348-CF48-AC76-55EDEB5981DC}"/>
              </a:ext>
            </a:extLst>
          </p:cNvPr>
          <p:cNvSpPr/>
          <p:nvPr/>
        </p:nvSpPr>
        <p:spPr>
          <a:xfrm>
            <a:off x="7510013" y="1"/>
            <a:ext cx="3648973" cy="6857999"/>
          </a:xfrm>
          <a:prstGeom prst="rect">
            <a:avLst/>
          </a:prstGeom>
          <a:solidFill>
            <a:schemeClr val="bg1">
              <a:lumMod val="9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203129"/>
            <a:ext cx="6671813" cy="1167046"/>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5551025" cy="4059140"/>
          </a:xfrm>
        </p:spPr>
        <p:txBody>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C7B723A6-88CD-F148-AFA9-606C88377390}"/>
              </a:ext>
            </a:extLst>
          </p:cNvPr>
          <p:cNvSpPr>
            <a:spLocks noGrp="1"/>
          </p:cNvSpPr>
          <p:nvPr>
            <p:ph type="pic" idx="10"/>
          </p:nvPr>
        </p:nvSpPr>
        <p:spPr>
          <a:xfrm>
            <a:off x="7510013" y="0"/>
            <a:ext cx="364897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5" name="Picture 4" descr="A picture containing logo&#10;&#10;Description automatically generated">
            <a:extLst>
              <a:ext uri="{FF2B5EF4-FFF2-40B4-BE49-F238E27FC236}">
                <a16:creationId xmlns:a16="http://schemas.microsoft.com/office/drawing/2014/main" id="{EF2A41E4-9E95-AFCD-964F-F5AEEC563E6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3461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4"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58963"/>
              </a:solidFill>
            </a:endParaRPr>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203129"/>
            <a:ext cx="6671813" cy="1167046"/>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5551025" cy="4059140"/>
          </a:xfrm>
        </p:spPr>
        <p:txBody>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logo&#10;&#10;Description automatically generated">
            <a:extLst>
              <a:ext uri="{FF2B5EF4-FFF2-40B4-BE49-F238E27FC236}">
                <a16:creationId xmlns:a16="http://schemas.microsoft.com/office/drawing/2014/main" id="{EF2A41E4-9E95-AFCD-964F-F5AEEC563E6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pic>
        <p:nvPicPr>
          <p:cNvPr id="9" name="Picture 8" descr="A blue and white rectangular object&#10;&#10;Description automatically generated">
            <a:extLst>
              <a:ext uri="{FF2B5EF4-FFF2-40B4-BE49-F238E27FC236}">
                <a16:creationId xmlns:a16="http://schemas.microsoft.com/office/drawing/2014/main" id="{CE80527F-A8EA-7585-7E5A-6027474B8DB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10013" y="2114104"/>
            <a:ext cx="2845440" cy="3770661"/>
          </a:xfrm>
          <a:prstGeom prst="rect">
            <a:avLst/>
          </a:prstGeom>
        </p:spPr>
      </p:pic>
      <p:sp>
        <p:nvSpPr>
          <p:cNvPr id="7" name="Picture Placeholder 2">
            <a:extLst>
              <a:ext uri="{FF2B5EF4-FFF2-40B4-BE49-F238E27FC236}">
                <a16:creationId xmlns:a16="http://schemas.microsoft.com/office/drawing/2014/main" id="{C7B723A6-88CD-F148-AFA9-606C88377390}"/>
              </a:ext>
            </a:extLst>
          </p:cNvPr>
          <p:cNvSpPr>
            <a:spLocks noGrp="1"/>
          </p:cNvSpPr>
          <p:nvPr>
            <p:ph type="pic" idx="10" hasCustomPrompt="1"/>
          </p:nvPr>
        </p:nvSpPr>
        <p:spPr>
          <a:xfrm>
            <a:off x="7581133" y="2284934"/>
            <a:ext cx="2670307" cy="25613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Here to add QR code</a:t>
            </a:r>
          </a:p>
        </p:txBody>
      </p:sp>
      <p:sp>
        <p:nvSpPr>
          <p:cNvPr id="11" name="TextBox 10">
            <a:extLst>
              <a:ext uri="{FF2B5EF4-FFF2-40B4-BE49-F238E27FC236}">
                <a16:creationId xmlns:a16="http://schemas.microsoft.com/office/drawing/2014/main" id="{F128B41B-26F8-EE2E-044C-32F4C26CE46C}"/>
              </a:ext>
            </a:extLst>
          </p:cNvPr>
          <p:cNvSpPr txBox="1"/>
          <p:nvPr userDrawn="1"/>
        </p:nvSpPr>
        <p:spPr>
          <a:xfrm>
            <a:off x="5868286" y="5286494"/>
            <a:ext cx="6096000" cy="369332"/>
          </a:xfrm>
          <a:prstGeom prst="rect">
            <a:avLst/>
          </a:prstGeom>
          <a:noFill/>
        </p:spPr>
        <p:txBody>
          <a:bodyPr wrap="square">
            <a:spAutoFit/>
          </a:bodyPr>
          <a:lstStyle/>
          <a:p>
            <a:pPr algn="ctr"/>
            <a:r>
              <a:rPr lang="en-US" b="1">
                <a:solidFill>
                  <a:schemeClr val="bg1"/>
                </a:solidFill>
                <a:latin typeface="Arial" panose="020B0604020202020204" pitchFamily="34" charset="0"/>
                <a:cs typeface="Arial" panose="020B0604020202020204" pitchFamily="34" charset="0"/>
              </a:rPr>
              <a:t>SCAN ME!</a:t>
            </a:r>
          </a:p>
        </p:txBody>
      </p:sp>
    </p:spTree>
    <p:extLst>
      <p:ext uri="{BB962C8B-B14F-4D97-AF65-F5344CB8AC3E}">
        <p14:creationId xmlns:p14="http://schemas.microsoft.com/office/powerpoint/2010/main" val="7047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199" y="203131"/>
            <a:ext cx="10337801" cy="1167046"/>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337800" cy="4059142"/>
          </a:xfrm>
        </p:spPr>
        <p:txBody>
          <a:bodyPr/>
          <a:lstStyle>
            <a:lvl1pPr>
              <a:buClr>
                <a:srgbClr val="4696D2"/>
              </a:buClr>
              <a:defRPr/>
            </a:lvl1pPr>
            <a:lvl2pPr>
              <a:buClr>
                <a:srgbClr val="4696D2"/>
              </a:buClr>
              <a:defRPr/>
            </a:lvl2pPr>
            <a:lvl3pPr>
              <a:buClr>
                <a:srgbClr val="4696D2"/>
              </a:buClr>
              <a:defRPr/>
            </a:lvl3pPr>
            <a:lvl4pPr>
              <a:buClr>
                <a:srgbClr val="4696D2"/>
              </a:buClr>
              <a:defRPr/>
            </a:lvl4pPr>
            <a:lvl5pPr>
              <a:buClr>
                <a:srgbClr val="4696D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logo&#10;&#10;Description automatically generated">
            <a:extLst>
              <a:ext uri="{FF2B5EF4-FFF2-40B4-BE49-F238E27FC236}">
                <a16:creationId xmlns:a16="http://schemas.microsoft.com/office/drawing/2014/main" id="{D8E48EAB-DF11-0945-BC55-A096BD5A8AF3}"/>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7733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 userDrawn="1">
          <p15:clr>
            <a:srgbClr val="FBAE40"/>
          </p15:clr>
        </p15:guide>
        <p15:guide id="2" pos="5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D2B79-698D-E842-9FB4-5B4CE39FB661}"/>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4114B-F731-BC4E-B076-71705F65BD44}"/>
              </a:ext>
            </a:extLst>
          </p:cNvPr>
          <p:cNvSpPr>
            <a:spLocks noGrp="1"/>
          </p:cNvSpPr>
          <p:nvPr>
            <p:ph type="title"/>
          </p:nvPr>
        </p:nvSpPr>
        <p:spPr>
          <a:xfrm>
            <a:off x="838200" y="123873"/>
            <a:ext cx="10515600" cy="1325563"/>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597BEB9-9355-EB4E-AF70-C1A2623D3205}"/>
              </a:ext>
            </a:extLst>
          </p:cNvPr>
          <p:cNvSpPr>
            <a:spLocks noGrp="1"/>
          </p:cNvSpPr>
          <p:nvPr>
            <p:ph sz="half" idx="1"/>
          </p:nvPr>
        </p:nvSpPr>
        <p:spPr>
          <a:xfrm>
            <a:off x="838200" y="1825625"/>
            <a:ext cx="5181600" cy="3868039"/>
          </a:xfrm>
        </p:spPr>
        <p:txBody>
          <a:bodyPr>
            <a:noAutofit/>
          </a:bodyPr>
          <a:lstStyle>
            <a:lvl1pPr>
              <a:lnSpc>
                <a:spcPct val="120000"/>
              </a:lnSpc>
              <a:buClr>
                <a:srgbClr val="4696D2"/>
              </a:buClr>
              <a:defRPr>
                <a:solidFill>
                  <a:schemeClr val="tx1">
                    <a:lumMod val="95000"/>
                    <a:lumOff val="5000"/>
                  </a:schemeClr>
                </a:solidFill>
              </a:defRPr>
            </a:lvl1pPr>
            <a:lvl2pPr>
              <a:lnSpc>
                <a:spcPct val="120000"/>
              </a:lnSpc>
              <a:buClr>
                <a:srgbClr val="4696D2"/>
              </a:buClr>
              <a:defRPr>
                <a:solidFill>
                  <a:schemeClr val="tx1">
                    <a:lumMod val="95000"/>
                    <a:lumOff val="5000"/>
                  </a:schemeClr>
                </a:solidFill>
              </a:defRPr>
            </a:lvl2pPr>
            <a:lvl3pPr>
              <a:lnSpc>
                <a:spcPct val="120000"/>
              </a:lnSpc>
              <a:buClr>
                <a:srgbClr val="4696D2"/>
              </a:buClr>
              <a:defRPr>
                <a:solidFill>
                  <a:schemeClr val="tx1">
                    <a:lumMod val="95000"/>
                    <a:lumOff val="5000"/>
                  </a:schemeClr>
                </a:solidFill>
              </a:defRPr>
            </a:lvl3pPr>
            <a:lvl4pPr>
              <a:lnSpc>
                <a:spcPct val="120000"/>
              </a:lnSpc>
              <a:buClr>
                <a:srgbClr val="4696D2"/>
              </a:buClr>
              <a:defRPr>
                <a:solidFill>
                  <a:schemeClr val="tx1">
                    <a:lumMod val="95000"/>
                    <a:lumOff val="5000"/>
                  </a:schemeClr>
                </a:solidFill>
              </a:defRPr>
            </a:lvl4pPr>
            <a:lvl5pPr>
              <a:lnSpc>
                <a:spcPct val="120000"/>
              </a:lnSpc>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C79800-C34A-8244-8541-BC3820205EDE}"/>
              </a:ext>
            </a:extLst>
          </p:cNvPr>
          <p:cNvSpPr>
            <a:spLocks noGrp="1"/>
          </p:cNvSpPr>
          <p:nvPr>
            <p:ph sz="half" idx="2"/>
          </p:nvPr>
        </p:nvSpPr>
        <p:spPr>
          <a:xfrm>
            <a:off x="6172200" y="1825625"/>
            <a:ext cx="5181600" cy="3868039"/>
          </a:xfrm>
        </p:spPr>
        <p:txBody>
          <a:bodyPr>
            <a:noAutofit/>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lnSpc>
                <a:spcPct val="120000"/>
              </a:lnSpc>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logo&#10;&#10;Description automatically generated">
            <a:extLst>
              <a:ext uri="{FF2B5EF4-FFF2-40B4-BE49-F238E27FC236}">
                <a16:creationId xmlns:a16="http://schemas.microsoft.com/office/drawing/2014/main" id="{74FF8162-A65E-0F60-1590-5CD1A5FE307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29985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82E5E-A7CF-C24C-B23A-2EBEC8CBE44E}"/>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9C175-2B9E-9242-A955-2C120910C2DF}"/>
              </a:ext>
            </a:extLst>
          </p:cNvPr>
          <p:cNvSpPr>
            <a:spLocks noGrp="1"/>
          </p:cNvSpPr>
          <p:nvPr>
            <p:ph type="title"/>
          </p:nvPr>
        </p:nvSpPr>
        <p:spPr>
          <a:xfrm>
            <a:off x="839788" y="123873"/>
            <a:ext cx="10515600" cy="1325563"/>
          </a:xfrm>
        </p:spPr>
        <p:txBody>
          <a:bodyPr>
            <a:normAutofit/>
          </a:bodyPr>
          <a:lstStyle>
            <a:lvl1pPr>
              <a:defRPr sz="2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E0972D8-52C0-8E48-8EBF-B677335AE812}"/>
              </a:ext>
            </a:extLst>
          </p:cNvPr>
          <p:cNvSpPr>
            <a:spLocks noGrp="1"/>
          </p:cNvSpPr>
          <p:nvPr>
            <p:ph type="body" idx="1"/>
          </p:nvPr>
        </p:nvSpPr>
        <p:spPr>
          <a:xfrm>
            <a:off x="839788" y="1681163"/>
            <a:ext cx="5157787" cy="823912"/>
          </a:xfrm>
        </p:spPr>
        <p:txBody>
          <a:bodyPr anchor="ctr"/>
          <a:lstStyle>
            <a:lvl1pPr marL="0" indent="0">
              <a:buNone/>
              <a:defRPr sz="2400" b="1">
                <a:solidFill>
                  <a:srgbClr val="4696D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DAB87-203D-C14A-9EC0-703250E7876C}"/>
              </a:ext>
            </a:extLst>
          </p:cNvPr>
          <p:cNvSpPr>
            <a:spLocks noGrp="1"/>
          </p:cNvSpPr>
          <p:nvPr>
            <p:ph sz="half" idx="2"/>
          </p:nvPr>
        </p:nvSpPr>
        <p:spPr>
          <a:xfrm>
            <a:off x="839788" y="2505075"/>
            <a:ext cx="5157787" cy="3261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2F6788-7030-114C-9747-3BCD5B8799BE}"/>
              </a:ext>
            </a:extLst>
          </p:cNvPr>
          <p:cNvSpPr>
            <a:spLocks noGrp="1"/>
          </p:cNvSpPr>
          <p:nvPr>
            <p:ph type="body" sz="quarter" idx="3"/>
          </p:nvPr>
        </p:nvSpPr>
        <p:spPr>
          <a:xfrm>
            <a:off x="6172200" y="1681163"/>
            <a:ext cx="5183188" cy="823912"/>
          </a:xfrm>
        </p:spPr>
        <p:txBody>
          <a:bodyPr anchor="ctr"/>
          <a:lstStyle>
            <a:lvl1pPr marL="0" indent="0">
              <a:buNone/>
              <a:defRPr sz="2400" b="1">
                <a:solidFill>
                  <a:srgbClr val="4696D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87F40-6ED1-474D-BBD2-AF5E746CF70E}"/>
              </a:ext>
            </a:extLst>
          </p:cNvPr>
          <p:cNvSpPr>
            <a:spLocks noGrp="1"/>
          </p:cNvSpPr>
          <p:nvPr>
            <p:ph sz="quarter" idx="4"/>
          </p:nvPr>
        </p:nvSpPr>
        <p:spPr>
          <a:xfrm>
            <a:off x="6172200" y="2505075"/>
            <a:ext cx="5183188" cy="3261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logo&#10;&#10;Description automatically generated">
            <a:extLst>
              <a:ext uri="{FF2B5EF4-FFF2-40B4-BE49-F238E27FC236}">
                <a16:creationId xmlns:a16="http://schemas.microsoft.com/office/drawing/2014/main" id="{BD4A4FC4-97D0-1B72-E907-4DBAC931AAC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318420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FE05F-5DA4-2943-8488-1A9B890F2AD6}"/>
              </a:ext>
            </a:extLst>
          </p:cNvPr>
          <p:cNvSpPr/>
          <p:nvPr/>
        </p:nvSpPr>
        <p:spPr>
          <a:xfrm>
            <a:off x="0" y="0"/>
            <a:ext cx="3327400" cy="685799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226203" y="2515394"/>
            <a:ext cx="2874993" cy="1325563"/>
          </a:xfrm>
        </p:spPr>
        <p:txBody>
          <a:bodyPr>
            <a:noAutofit/>
          </a:bodyPr>
          <a:lstStyle>
            <a:lvl1pPr algn="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C2062405-54AB-9A4B-A687-DF0022E5686F}"/>
              </a:ext>
            </a:extLst>
          </p:cNvPr>
          <p:cNvSpPr>
            <a:spLocks noGrp="1"/>
          </p:cNvSpPr>
          <p:nvPr>
            <p:ph idx="1"/>
          </p:nvPr>
        </p:nvSpPr>
        <p:spPr>
          <a:xfrm>
            <a:off x="4274288" y="1255257"/>
            <a:ext cx="7097619" cy="4351338"/>
          </a:xfrm>
        </p:spPr>
        <p:txBody>
          <a:bodyPr numCol="1" anchor="ctr" anchorCtr="0"/>
          <a:lstStyle>
            <a:lvl1pPr>
              <a:lnSpc>
                <a:spcPct val="100000"/>
              </a:lnSpc>
              <a:buClr>
                <a:srgbClr val="4696D2"/>
              </a:buClr>
              <a:defRPr>
                <a:solidFill>
                  <a:schemeClr val="tx1">
                    <a:lumMod val="95000"/>
                    <a:lumOff val="5000"/>
                  </a:schemeClr>
                </a:solidFill>
              </a:defRPr>
            </a:lvl1pPr>
            <a:lvl2pPr>
              <a:lnSpc>
                <a:spcPct val="100000"/>
              </a:lnSpc>
              <a:buClr>
                <a:srgbClr val="4696D2"/>
              </a:buClr>
              <a:defRPr>
                <a:solidFill>
                  <a:schemeClr val="tx1">
                    <a:lumMod val="95000"/>
                    <a:lumOff val="5000"/>
                  </a:schemeClr>
                </a:solidFill>
              </a:defRPr>
            </a:lvl2pPr>
            <a:lvl3pPr>
              <a:lnSpc>
                <a:spcPct val="100000"/>
              </a:lnSpc>
              <a:buClr>
                <a:srgbClr val="4696D2"/>
              </a:buClr>
              <a:defRPr>
                <a:solidFill>
                  <a:schemeClr val="tx1">
                    <a:lumMod val="95000"/>
                    <a:lumOff val="5000"/>
                  </a:schemeClr>
                </a:solidFill>
              </a:defRPr>
            </a:lvl3pPr>
            <a:lvl4pPr>
              <a:lnSpc>
                <a:spcPct val="100000"/>
              </a:lnSpc>
              <a:buClr>
                <a:srgbClr val="4696D2"/>
              </a:buClr>
              <a:defRPr>
                <a:solidFill>
                  <a:schemeClr val="tx1">
                    <a:lumMod val="95000"/>
                    <a:lumOff val="5000"/>
                  </a:schemeClr>
                </a:solidFill>
              </a:defRPr>
            </a:lvl4pPr>
            <a:lvl5pPr>
              <a:lnSpc>
                <a:spcPct val="100000"/>
              </a:lnSpc>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picture containing logo&#10;&#10;Description automatically generated">
            <a:extLst>
              <a:ext uri="{FF2B5EF4-FFF2-40B4-BE49-F238E27FC236}">
                <a16:creationId xmlns:a16="http://schemas.microsoft.com/office/drawing/2014/main" id="{4F246641-F973-D5F7-CE60-330E877C8AA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12197" y="6146800"/>
            <a:ext cx="1759710" cy="369539"/>
          </a:xfrm>
          <a:prstGeom prst="rect">
            <a:avLst/>
          </a:prstGeom>
        </p:spPr>
      </p:pic>
    </p:spTree>
    <p:extLst>
      <p:ext uri="{BB962C8B-B14F-4D97-AF65-F5344CB8AC3E}">
        <p14:creationId xmlns:p14="http://schemas.microsoft.com/office/powerpoint/2010/main" val="13389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2EE60-BB10-2F4C-9650-DA00764F5DB6}"/>
              </a:ext>
            </a:extLst>
          </p:cNvPr>
          <p:cNvSpPr/>
          <p:nvPr/>
        </p:nvSpPr>
        <p:spPr>
          <a:xfrm>
            <a:off x="0" y="0"/>
            <a:ext cx="7966895" cy="6877515"/>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757667" y="1152421"/>
            <a:ext cx="4923765" cy="1325563"/>
          </a:xfrm>
        </p:spPr>
        <p:txBody>
          <a:bodyPr>
            <a:no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9BE13CD8-B227-A641-9B5D-930D0F3F9623}"/>
              </a:ext>
            </a:extLst>
          </p:cNvPr>
          <p:cNvSpPr>
            <a:spLocks noGrp="1"/>
          </p:cNvSpPr>
          <p:nvPr>
            <p:ph idx="1"/>
          </p:nvPr>
        </p:nvSpPr>
        <p:spPr>
          <a:xfrm>
            <a:off x="757667" y="2550275"/>
            <a:ext cx="4923765" cy="3427831"/>
          </a:xfrm>
          <a:prstGeom prst="rect">
            <a:avLst/>
          </a:prstGeom>
        </p:spPr>
        <p:txBody>
          <a:bodyPr vert="horz" lIns="91440" tIns="45720" rIns="91440" bIns="45720" rtlCol="0">
            <a:normAutofit/>
          </a:bodyPr>
          <a:lstStyle>
            <a:lvl1pPr>
              <a:buClr>
                <a:srgbClr val="4696D2"/>
              </a:buClr>
              <a:defRPr>
                <a:solidFill>
                  <a:schemeClr val="bg1"/>
                </a:solidFill>
              </a:defRPr>
            </a:lvl1pPr>
            <a:lvl2pPr>
              <a:buClr>
                <a:srgbClr val="4696D2"/>
              </a:buClr>
              <a:defRPr>
                <a:solidFill>
                  <a:schemeClr val="bg1"/>
                </a:solidFill>
              </a:defRPr>
            </a:lvl2pPr>
            <a:lvl3pPr>
              <a:buClr>
                <a:srgbClr val="4696D2"/>
              </a:buClr>
              <a:defRPr>
                <a:solidFill>
                  <a:schemeClr val="bg1"/>
                </a:solidFill>
              </a:defRPr>
            </a:lvl3pPr>
            <a:lvl4pPr>
              <a:buClr>
                <a:srgbClr val="4696D2"/>
              </a:buClr>
              <a:defRPr>
                <a:solidFill>
                  <a:schemeClr val="bg1"/>
                </a:solidFill>
              </a:defRPr>
            </a:lvl4pPr>
            <a:lvl5pPr>
              <a:buClr>
                <a:srgbClr val="4696D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D81483C9-6F13-0F46-BF9D-65B7980A797D}"/>
              </a:ext>
            </a:extLst>
          </p:cNvPr>
          <p:cNvSpPr/>
          <p:nvPr/>
        </p:nvSpPr>
        <p:spPr>
          <a:xfrm>
            <a:off x="6900076" y="1598753"/>
            <a:ext cx="3648973" cy="366049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a:extLst>
              <a:ext uri="{FF2B5EF4-FFF2-40B4-BE49-F238E27FC236}">
                <a16:creationId xmlns:a16="http://schemas.microsoft.com/office/drawing/2014/main" id="{5812E02D-8366-3144-9462-D2A34A87C563}"/>
              </a:ext>
            </a:extLst>
          </p:cNvPr>
          <p:cNvSpPr>
            <a:spLocks noGrp="1"/>
          </p:cNvSpPr>
          <p:nvPr>
            <p:ph type="pic" idx="10"/>
          </p:nvPr>
        </p:nvSpPr>
        <p:spPr>
          <a:xfrm>
            <a:off x="6900075" y="1598753"/>
            <a:ext cx="3648974" cy="3660494"/>
          </a:xfrm>
          <a:ln w="635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6" name="Picture 5" descr="A picture containing logo&#10;&#10;Description automatically generated">
            <a:extLst>
              <a:ext uri="{FF2B5EF4-FFF2-40B4-BE49-F238E27FC236}">
                <a16:creationId xmlns:a16="http://schemas.microsoft.com/office/drawing/2014/main" id="{EBF232B7-632F-6C0B-9E51-1B5B8F4EA4A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12197" y="6146800"/>
            <a:ext cx="1759710" cy="369539"/>
          </a:xfrm>
          <a:prstGeom prst="rect">
            <a:avLst/>
          </a:prstGeom>
        </p:spPr>
      </p:pic>
    </p:spTree>
    <p:extLst>
      <p:ext uri="{BB962C8B-B14F-4D97-AF65-F5344CB8AC3E}">
        <p14:creationId xmlns:p14="http://schemas.microsoft.com/office/powerpoint/2010/main" val="20501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D68E55-F78B-0140-996D-F949A4EBD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A2802E-69E4-5342-B9B4-A87FD2C137F0}"/>
              </a:ext>
            </a:extLst>
          </p:cNvPr>
          <p:cNvSpPr>
            <a:spLocks noGrp="1"/>
          </p:cNvSpPr>
          <p:nvPr>
            <p:ph type="body" idx="1"/>
          </p:nvPr>
        </p:nvSpPr>
        <p:spPr>
          <a:xfrm>
            <a:off x="838200" y="1825625"/>
            <a:ext cx="10515600" cy="3904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212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1" r:id="rId4"/>
    <p:sldLayoutId id="2147483690" r:id="rId5"/>
    <p:sldLayoutId id="2147483664" r:id="rId6"/>
    <p:sldLayoutId id="2147483665" r:id="rId7"/>
    <p:sldLayoutId id="2147483666" r:id="rId8"/>
    <p:sldLayoutId id="2147483667" r:id="rId9"/>
    <p:sldLayoutId id="2147483669" r:id="rId10"/>
    <p:sldLayoutId id="2147483668" r:id="rId11"/>
    <p:sldLayoutId id="2147483670" r:id="rId12"/>
    <p:sldLayoutId id="214748369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i="0" kern="1200">
          <a:solidFill>
            <a:srgbClr val="25408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200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80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utbreaknewstoday.substack.com/p/measles-a-public-health-wake-up-call"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tagionlive.com/view/overview-of-sars-cov-2-virus-and-subvariants"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asm.org/articles/2025/november/climate-vectors-viruses-chikungunya-global-focus"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linkedin.com/newsletters/the-referral-7355592224778133505/" TargetMode="External"/><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386" y="1950718"/>
            <a:ext cx="11114354" cy="3332481"/>
          </a:xfrm>
        </p:spPr>
        <p:txBody>
          <a:bodyPr anchor="ctr">
            <a:noAutofit/>
          </a:bodyPr>
          <a:lstStyle/>
          <a:p>
            <a:r>
              <a:rPr lang="en-US" sz="3600">
                <a:latin typeface="Arial"/>
                <a:cs typeface="Arial"/>
              </a:rPr>
              <a:t>Fighting Misinformation in the Public Sphere</a:t>
            </a:r>
            <a:br>
              <a:rPr lang="en-US" sz="3200">
                <a:latin typeface="Arial"/>
                <a:cs typeface="Arial"/>
              </a:rPr>
            </a:br>
            <a:br>
              <a:rPr lang="en-US" sz="3200">
                <a:latin typeface="Arial"/>
                <a:cs typeface="Arial"/>
              </a:rPr>
            </a:br>
            <a:endParaRPr lang="en-US" sz="2800">
              <a:latin typeface="Arial"/>
              <a:cs typeface="Arial"/>
            </a:endParaRPr>
          </a:p>
        </p:txBody>
      </p:sp>
      <p:sp>
        <p:nvSpPr>
          <p:cNvPr id="3" name="Content Placeholder 2"/>
          <p:cNvSpPr>
            <a:spLocks noGrp="1"/>
          </p:cNvSpPr>
          <p:nvPr>
            <p:ph type="subTitle" idx="1"/>
          </p:nvPr>
        </p:nvSpPr>
        <p:spPr>
          <a:xfrm>
            <a:off x="876299" y="5730239"/>
            <a:ext cx="10570029" cy="995680"/>
          </a:xfrm>
        </p:spPr>
        <p:txBody>
          <a:bodyPr>
            <a:noAutofit/>
          </a:bodyPr>
          <a:lstStyle/>
          <a:p>
            <a:r>
              <a:rPr lang="en-US" sz="2400" b="1">
                <a:latin typeface="Arial"/>
                <a:cs typeface="Arial"/>
              </a:rPr>
              <a:t>Building Bridges Across the Laboratory Community – March 11</a:t>
            </a:r>
            <a:r>
              <a:rPr lang="en-US" sz="2400" b="1" baseline="30000">
                <a:latin typeface="Arial"/>
                <a:cs typeface="Arial"/>
              </a:rPr>
              <a:t>th</a:t>
            </a:r>
            <a:r>
              <a:rPr lang="en-US" sz="2400" b="1">
                <a:latin typeface="Arial"/>
                <a:cs typeface="Arial"/>
              </a:rPr>
              <a:t>, 2026</a:t>
            </a:r>
          </a:p>
        </p:txBody>
      </p:sp>
      <p:sp>
        <p:nvSpPr>
          <p:cNvPr id="5" name="TextBox 4">
            <a:extLst>
              <a:ext uri="{FF2B5EF4-FFF2-40B4-BE49-F238E27FC236}">
                <a16:creationId xmlns:a16="http://schemas.microsoft.com/office/drawing/2014/main" id="{A93FD1B6-0426-91AF-7C74-DEA67238268C}"/>
              </a:ext>
            </a:extLst>
          </p:cNvPr>
          <p:cNvSpPr txBox="1"/>
          <p:nvPr/>
        </p:nvSpPr>
        <p:spPr>
          <a:xfrm>
            <a:off x="877978" y="4812984"/>
            <a:ext cx="69316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ea typeface="Calibri"/>
                <a:cs typeface="Arial"/>
              </a:rPr>
              <a:t>Today's Speakers: Rodney Rohde, Kamran Mirza, Brian Castrucci</a:t>
            </a:r>
            <a:endParaRPr lang="en-US">
              <a:solidFill>
                <a:schemeClr val="bg1"/>
              </a:solidFill>
              <a:latin typeface="Arial"/>
              <a:cs typeface="Arial"/>
            </a:endParaRPr>
          </a:p>
        </p:txBody>
      </p:sp>
    </p:spTree>
    <p:extLst>
      <p:ext uri="{BB962C8B-B14F-4D97-AF65-F5344CB8AC3E}">
        <p14:creationId xmlns:p14="http://schemas.microsoft.com/office/powerpoint/2010/main" val="324274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63562-4991-5947-7218-4F4A233BE8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14B7323-D0F9-505E-6807-19957E70C6D6}"/>
              </a:ext>
            </a:extLst>
          </p:cNvPr>
          <p:cNvSpPr>
            <a:spLocks noGrp="1"/>
          </p:cNvSpPr>
          <p:nvPr>
            <p:ph type="title"/>
          </p:nvPr>
        </p:nvSpPr>
        <p:spPr>
          <a:xfrm>
            <a:off x="838200" y="123873"/>
            <a:ext cx="10515600" cy="1325563"/>
          </a:xfrm>
        </p:spPr>
        <p:txBody>
          <a:bodyPr anchor="ctr">
            <a:normAutofit/>
          </a:bodyPr>
          <a:lstStyle/>
          <a:p>
            <a:r>
              <a:rPr lang="en-US"/>
              <a:t>Building Public Trust Through Transparency - What the Public Needs to Hear</a:t>
            </a:r>
          </a:p>
        </p:txBody>
      </p:sp>
      <p:sp>
        <p:nvSpPr>
          <p:cNvPr id="6" name="Content Placeholder 5">
            <a:extLst>
              <a:ext uri="{FF2B5EF4-FFF2-40B4-BE49-F238E27FC236}">
                <a16:creationId xmlns:a16="http://schemas.microsoft.com/office/drawing/2014/main" id="{5FDC6F6C-6A65-5303-5DD8-A2397EC2A3DD}"/>
              </a:ext>
            </a:extLst>
          </p:cNvPr>
          <p:cNvSpPr>
            <a:spLocks noGrp="1"/>
          </p:cNvSpPr>
          <p:nvPr>
            <p:ph sz="half" idx="1"/>
          </p:nvPr>
        </p:nvSpPr>
        <p:spPr>
          <a:xfrm>
            <a:off x="838200" y="1825625"/>
            <a:ext cx="5181600" cy="3868039"/>
          </a:xfrm>
        </p:spPr>
        <p:txBody>
          <a:bodyPr>
            <a:normAutofit/>
          </a:bodyPr>
          <a:lstStyle/>
          <a:p>
            <a:pPr>
              <a:lnSpc>
                <a:spcPct val="110000"/>
              </a:lnSpc>
            </a:pPr>
            <a:r>
              <a:rPr lang="en-US" sz="2000"/>
              <a:t>Explain how laboratory testing actually works.</a:t>
            </a:r>
          </a:p>
          <a:p>
            <a:pPr>
              <a:lnSpc>
                <a:spcPct val="110000"/>
              </a:lnSpc>
            </a:pPr>
            <a:r>
              <a:rPr lang="en-US" sz="2000"/>
              <a:t>Be honest about limitations and evolving science.</a:t>
            </a:r>
          </a:p>
          <a:p>
            <a:pPr>
              <a:lnSpc>
                <a:spcPct val="110000"/>
              </a:lnSpc>
            </a:pPr>
            <a:r>
              <a:rPr lang="en-US" sz="2000"/>
              <a:t>Acknowledge uncertainty when it exists.</a:t>
            </a:r>
          </a:p>
          <a:p>
            <a:pPr>
              <a:lnSpc>
                <a:spcPct val="110000"/>
              </a:lnSpc>
            </a:pPr>
            <a:r>
              <a:rPr lang="en-US" sz="2000"/>
              <a:t>Share how quality control and accreditation protect patients.</a:t>
            </a:r>
          </a:p>
          <a:p>
            <a:pPr>
              <a:lnSpc>
                <a:spcPct val="110000"/>
              </a:lnSpc>
            </a:pPr>
            <a:r>
              <a:rPr lang="en-US" sz="2000"/>
              <a:t>Transparency strengthens confidence.</a:t>
            </a:r>
          </a:p>
        </p:txBody>
      </p:sp>
      <p:pic>
        <p:nvPicPr>
          <p:cNvPr id="8" name="Picture 7">
            <a:extLst>
              <a:ext uri="{FF2B5EF4-FFF2-40B4-BE49-F238E27FC236}">
                <a16:creationId xmlns:a16="http://schemas.microsoft.com/office/drawing/2014/main" id="{28287803-425D-89C0-3D57-3AA5893CE474}"/>
              </a:ext>
            </a:extLst>
          </p:cNvPr>
          <p:cNvPicPr>
            <a:picLocks noChangeAspect="1"/>
          </p:cNvPicPr>
          <p:nvPr/>
        </p:nvPicPr>
        <p:blipFill>
          <a:blip r:embed="rId2"/>
          <a:stretch>
            <a:fillRect/>
          </a:stretch>
        </p:blipFill>
        <p:spPr>
          <a:xfrm>
            <a:off x="5817307" y="1945781"/>
            <a:ext cx="6280959" cy="3868039"/>
          </a:xfrm>
          <a:prstGeom prst="rect">
            <a:avLst/>
          </a:prstGeom>
        </p:spPr>
      </p:pic>
      <p:sp>
        <p:nvSpPr>
          <p:cNvPr id="10" name="TextBox 9">
            <a:extLst>
              <a:ext uri="{FF2B5EF4-FFF2-40B4-BE49-F238E27FC236}">
                <a16:creationId xmlns:a16="http://schemas.microsoft.com/office/drawing/2014/main" id="{F1BC1EE0-49E9-DDFD-7792-D87C2611AC44}"/>
              </a:ext>
            </a:extLst>
          </p:cNvPr>
          <p:cNvSpPr txBox="1"/>
          <p:nvPr/>
        </p:nvSpPr>
        <p:spPr>
          <a:xfrm>
            <a:off x="6834257" y="5813820"/>
            <a:ext cx="4806055" cy="738664"/>
          </a:xfrm>
          <a:prstGeom prst="rect">
            <a:avLst/>
          </a:prstGeom>
          <a:noFill/>
        </p:spPr>
        <p:txBody>
          <a:bodyPr wrap="square">
            <a:spAutoFit/>
          </a:bodyPr>
          <a:lstStyle/>
          <a:p>
            <a:r>
              <a:rPr lang="en-US" sz="1400"/>
              <a:t>Source: Rodney E. Rohde – Podcast Guest Outbreak News </a:t>
            </a:r>
            <a:r>
              <a:rPr lang="en-US" sz="1400">
                <a:hlinkClick r:id="rId3"/>
              </a:rPr>
              <a:t>https://outbreaknewstoday.substack.com/p/measles-a-public-health-wake-up-call</a:t>
            </a:r>
            <a:r>
              <a:rPr lang="en-US" sz="1400"/>
              <a:t> </a:t>
            </a:r>
          </a:p>
        </p:txBody>
      </p:sp>
    </p:spTree>
    <p:extLst>
      <p:ext uri="{BB962C8B-B14F-4D97-AF65-F5344CB8AC3E}">
        <p14:creationId xmlns:p14="http://schemas.microsoft.com/office/powerpoint/2010/main" val="282214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76607-AB07-30EC-4459-3986FE0EE4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0CD78D-BA97-042E-3082-D365D8049151}"/>
              </a:ext>
            </a:extLst>
          </p:cNvPr>
          <p:cNvSpPr>
            <a:spLocks noGrp="1"/>
          </p:cNvSpPr>
          <p:nvPr>
            <p:ph type="title"/>
          </p:nvPr>
        </p:nvSpPr>
        <p:spPr/>
        <p:txBody>
          <a:bodyPr/>
          <a:lstStyle/>
          <a:p>
            <a:r>
              <a:rPr lang="en-US"/>
              <a:t>Preparing the Next Generation - Embedding Communication in Laboratory Education</a:t>
            </a:r>
          </a:p>
        </p:txBody>
      </p:sp>
      <p:sp>
        <p:nvSpPr>
          <p:cNvPr id="6" name="Text Placeholder 5">
            <a:extLst>
              <a:ext uri="{FF2B5EF4-FFF2-40B4-BE49-F238E27FC236}">
                <a16:creationId xmlns:a16="http://schemas.microsoft.com/office/drawing/2014/main" id="{24E6197A-D786-72A5-5E2B-342D7FD0B8D9}"/>
              </a:ext>
            </a:extLst>
          </p:cNvPr>
          <p:cNvSpPr>
            <a:spLocks noGrp="1"/>
          </p:cNvSpPr>
          <p:nvPr>
            <p:ph type="body" idx="1"/>
          </p:nvPr>
        </p:nvSpPr>
        <p:spPr/>
        <p:txBody>
          <a:bodyPr/>
          <a:lstStyle/>
          <a:p>
            <a:r>
              <a:rPr lang="en-US"/>
              <a:t>Talking points</a:t>
            </a:r>
          </a:p>
        </p:txBody>
      </p:sp>
      <p:sp>
        <p:nvSpPr>
          <p:cNvPr id="7" name="Content Placeholder 6">
            <a:extLst>
              <a:ext uri="{FF2B5EF4-FFF2-40B4-BE49-F238E27FC236}">
                <a16:creationId xmlns:a16="http://schemas.microsoft.com/office/drawing/2014/main" id="{F314D6AB-35E2-F204-9275-89C49E2F1915}"/>
              </a:ext>
            </a:extLst>
          </p:cNvPr>
          <p:cNvSpPr>
            <a:spLocks noGrp="1"/>
          </p:cNvSpPr>
          <p:nvPr>
            <p:ph sz="half" idx="2"/>
          </p:nvPr>
        </p:nvSpPr>
        <p:spPr/>
        <p:txBody>
          <a:bodyPr>
            <a:normAutofit/>
          </a:bodyPr>
          <a:lstStyle/>
          <a:p>
            <a:r>
              <a:rPr lang="en-US"/>
              <a:t>Integrate mock media interviews into coursework.</a:t>
            </a:r>
          </a:p>
          <a:p>
            <a:r>
              <a:rPr lang="en-US"/>
              <a:t>Assign evidence-based myth-busting projects.</a:t>
            </a:r>
          </a:p>
          <a:p>
            <a:r>
              <a:rPr lang="en-US"/>
              <a:t>Evaluate students [</a:t>
            </a:r>
            <a:r>
              <a:rPr lang="en-US">
                <a:solidFill>
                  <a:srgbClr val="FF0000"/>
                </a:solidFill>
              </a:rPr>
              <a:t>and colleagues</a:t>
            </a:r>
            <a:r>
              <a:rPr lang="en-US"/>
              <a:t>] on clarity of explanation — not just technical precision.</a:t>
            </a:r>
          </a:p>
        </p:txBody>
      </p:sp>
      <p:sp>
        <p:nvSpPr>
          <p:cNvPr id="8" name="Text Placeholder 7">
            <a:extLst>
              <a:ext uri="{FF2B5EF4-FFF2-40B4-BE49-F238E27FC236}">
                <a16:creationId xmlns:a16="http://schemas.microsoft.com/office/drawing/2014/main" id="{CAB9182D-8C61-DF31-32DF-FD639142CBD9}"/>
              </a:ext>
            </a:extLst>
          </p:cNvPr>
          <p:cNvSpPr>
            <a:spLocks noGrp="1"/>
          </p:cNvSpPr>
          <p:nvPr>
            <p:ph type="body" sz="quarter" idx="3"/>
          </p:nvPr>
        </p:nvSpPr>
        <p:spPr/>
        <p:txBody>
          <a:bodyPr/>
          <a:lstStyle/>
          <a:p>
            <a:r>
              <a:rPr lang="en-US"/>
              <a:t>Talking points</a:t>
            </a:r>
          </a:p>
        </p:txBody>
      </p:sp>
      <p:sp>
        <p:nvSpPr>
          <p:cNvPr id="9" name="Content Placeholder 8">
            <a:extLst>
              <a:ext uri="{FF2B5EF4-FFF2-40B4-BE49-F238E27FC236}">
                <a16:creationId xmlns:a16="http://schemas.microsoft.com/office/drawing/2014/main" id="{33564E85-C371-0923-F87C-AD827AD3049F}"/>
              </a:ext>
            </a:extLst>
          </p:cNvPr>
          <p:cNvSpPr>
            <a:spLocks noGrp="1"/>
          </p:cNvSpPr>
          <p:nvPr>
            <p:ph sz="quarter" idx="4"/>
          </p:nvPr>
        </p:nvSpPr>
        <p:spPr/>
        <p:txBody>
          <a:bodyPr>
            <a:normAutofit/>
          </a:bodyPr>
          <a:lstStyle/>
          <a:p>
            <a:r>
              <a:rPr lang="en-US"/>
              <a:t>Encourage participation in professional societies.</a:t>
            </a:r>
          </a:p>
          <a:p>
            <a:r>
              <a:rPr lang="en-US"/>
              <a:t>The next public health crisis is not a matter of if — but when.</a:t>
            </a:r>
          </a:p>
        </p:txBody>
      </p:sp>
      <p:pic>
        <p:nvPicPr>
          <p:cNvPr id="2" name="Picture 1">
            <a:extLst>
              <a:ext uri="{FF2B5EF4-FFF2-40B4-BE49-F238E27FC236}">
                <a16:creationId xmlns:a16="http://schemas.microsoft.com/office/drawing/2014/main" id="{C6CCC442-384C-F399-1794-5C8D3DCAA7C1}"/>
              </a:ext>
            </a:extLst>
          </p:cNvPr>
          <p:cNvPicPr>
            <a:picLocks noChangeAspect="1"/>
          </p:cNvPicPr>
          <p:nvPr/>
        </p:nvPicPr>
        <p:blipFill>
          <a:blip r:embed="rId2"/>
          <a:stretch>
            <a:fillRect/>
          </a:stretch>
        </p:blipFill>
        <p:spPr>
          <a:xfrm>
            <a:off x="7190994" y="4512719"/>
            <a:ext cx="3896042" cy="2181784"/>
          </a:xfrm>
          <a:prstGeom prst="rect">
            <a:avLst/>
          </a:prstGeom>
        </p:spPr>
      </p:pic>
    </p:spTree>
    <p:extLst>
      <p:ext uri="{BB962C8B-B14F-4D97-AF65-F5344CB8AC3E}">
        <p14:creationId xmlns:p14="http://schemas.microsoft.com/office/powerpoint/2010/main" val="264730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0EA3A-8DC8-8793-442C-31BAABF29F1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75D4E2B-6450-39E0-5368-443691AAA639}"/>
              </a:ext>
            </a:extLst>
          </p:cNvPr>
          <p:cNvSpPr>
            <a:spLocks noGrp="1"/>
          </p:cNvSpPr>
          <p:nvPr>
            <p:ph type="title"/>
          </p:nvPr>
        </p:nvSpPr>
        <p:spPr>
          <a:xfrm>
            <a:off x="189627" y="2423954"/>
            <a:ext cx="2891901" cy="2440654"/>
          </a:xfrm>
        </p:spPr>
        <p:txBody>
          <a:bodyPr/>
          <a:lstStyle/>
          <a:p>
            <a:pPr algn="ctr"/>
            <a:r>
              <a:rPr lang="en-US"/>
              <a:t>Call to Action &amp; Q&amp;A</a:t>
            </a:r>
            <a:br>
              <a:rPr lang="en-US"/>
            </a:br>
            <a:endParaRPr lang="en-US"/>
          </a:p>
        </p:txBody>
      </p:sp>
      <p:sp>
        <p:nvSpPr>
          <p:cNvPr id="8" name="Content Placeholder 7">
            <a:extLst>
              <a:ext uri="{FF2B5EF4-FFF2-40B4-BE49-F238E27FC236}">
                <a16:creationId xmlns:a16="http://schemas.microsoft.com/office/drawing/2014/main" id="{7147B10A-397D-791A-CD75-D06E04AB6DAA}"/>
              </a:ext>
            </a:extLst>
          </p:cNvPr>
          <p:cNvSpPr>
            <a:spLocks noGrp="1"/>
          </p:cNvSpPr>
          <p:nvPr>
            <p:ph idx="1"/>
          </p:nvPr>
        </p:nvSpPr>
        <p:spPr>
          <a:xfrm>
            <a:off x="3725648" y="594360"/>
            <a:ext cx="6497344" cy="5669280"/>
          </a:xfrm>
        </p:spPr>
        <p:txBody>
          <a:bodyPr>
            <a:noAutofit/>
          </a:bodyPr>
          <a:lstStyle/>
          <a:p>
            <a:pPr marL="0" indent="0">
              <a:buNone/>
            </a:pPr>
            <a:r>
              <a:rPr lang="en-US" sz="3600" b="1">
                <a:solidFill>
                  <a:srgbClr val="FF0000"/>
                </a:solidFill>
              </a:rPr>
              <a:t>From Discussion to Action</a:t>
            </a:r>
          </a:p>
          <a:p>
            <a:pPr marL="0" indent="0">
              <a:buNone/>
            </a:pPr>
            <a:endParaRPr lang="en-US" sz="3600"/>
          </a:p>
          <a:p>
            <a:r>
              <a:rPr lang="en-US"/>
              <a:t>Laboratory professionals </a:t>
            </a:r>
            <a:r>
              <a:rPr lang="en-US">
                <a:highlight>
                  <a:srgbClr val="FFFF00"/>
                </a:highlight>
              </a:rPr>
              <a:t>must step into </a:t>
            </a:r>
            <a:r>
              <a:rPr lang="en-US"/>
              <a:t>visible leadership roles.</a:t>
            </a:r>
          </a:p>
          <a:p>
            <a:r>
              <a:rPr lang="en-US"/>
              <a:t>Educators must intentionally cultivate communicators.</a:t>
            </a:r>
          </a:p>
          <a:p>
            <a:r>
              <a:rPr lang="en-US"/>
              <a:t>Professional societies like ASCP, APHL, ASCLS, and ASM provide a unified voice.</a:t>
            </a:r>
          </a:p>
          <a:p>
            <a:r>
              <a:rPr lang="en-US"/>
              <a:t>We cannot allow misinformation to define our profession.</a:t>
            </a:r>
          </a:p>
          <a:p>
            <a:r>
              <a:rPr lang="en-US"/>
              <a:t>Invite participants to engage during the moderated Q&amp;A.</a:t>
            </a:r>
          </a:p>
        </p:txBody>
      </p:sp>
      <p:pic>
        <p:nvPicPr>
          <p:cNvPr id="2" name="Picture 1">
            <a:extLst>
              <a:ext uri="{FF2B5EF4-FFF2-40B4-BE49-F238E27FC236}">
                <a16:creationId xmlns:a16="http://schemas.microsoft.com/office/drawing/2014/main" id="{DEFB06D8-7057-C4B3-FB88-3A33F1E1E81A}"/>
              </a:ext>
            </a:extLst>
          </p:cNvPr>
          <p:cNvPicPr>
            <a:picLocks noChangeAspect="1"/>
          </p:cNvPicPr>
          <p:nvPr/>
        </p:nvPicPr>
        <p:blipFill>
          <a:blip r:embed="rId2"/>
          <a:stretch>
            <a:fillRect/>
          </a:stretch>
        </p:blipFill>
        <p:spPr>
          <a:xfrm>
            <a:off x="564014" y="190309"/>
            <a:ext cx="2143125" cy="2143125"/>
          </a:xfrm>
          <a:prstGeom prst="rect">
            <a:avLst/>
          </a:prstGeom>
        </p:spPr>
      </p:pic>
      <p:pic>
        <p:nvPicPr>
          <p:cNvPr id="3" name="Picture 2">
            <a:extLst>
              <a:ext uri="{FF2B5EF4-FFF2-40B4-BE49-F238E27FC236}">
                <a16:creationId xmlns:a16="http://schemas.microsoft.com/office/drawing/2014/main" id="{8800581A-0B34-F07A-65AA-2696D478FD0B}"/>
              </a:ext>
            </a:extLst>
          </p:cNvPr>
          <p:cNvPicPr>
            <a:picLocks noChangeAspect="1"/>
          </p:cNvPicPr>
          <p:nvPr/>
        </p:nvPicPr>
        <p:blipFill>
          <a:blip r:embed="rId3"/>
          <a:stretch>
            <a:fillRect/>
          </a:stretch>
        </p:blipFill>
        <p:spPr>
          <a:xfrm>
            <a:off x="0" y="4572000"/>
            <a:ext cx="3298370" cy="1847088"/>
          </a:xfrm>
          <a:prstGeom prst="rect">
            <a:avLst/>
          </a:prstGeom>
        </p:spPr>
      </p:pic>
      <p:pic>
        <p:nvPicPr>
          <p:cNvPr id="4" name="Picture 3">
            <a:extLst>
              <a:ext uri="{FF2B5EF4-FFF2-40B4-BE49-F238E27FC236}">
                <a16:creationId xmlns:a16="http://schemas.microsoft.com/office/drawing/2014/main" id="{FBF3F8DD-328D-AB33-737E-70FFDCA08B3A}"/>
              </a:ext>
            </a:extLst>
          </p:cNvPr>
          <p:cNvPicPr>
            <a:picLocks noChangeAspect="1"/>
          </p:cNvPicPr>
          <p:nvPr/>
        </p:nvPicPr>
        <p:blipFill>
          <a:blip r:embed="rId4"/>
          <a:stretch>
            <a:fillRect/>
          </a:stretch>
        </p:blipFill>
        <p:spPr>
          <a:xfrm>
            <a:off x="9848850" y="2582798"/>
            <a:ext cx="2343150" cy="1952625"/>
          </a:xfrm>
          <a:prstGeom prst="rect">
            <a:avLst/>
          </a:prstGeom>
        </p:spPr>
      </p:pic>
    </p:spTree>
    <p:extLst>
      <p:ext uri="{BB962C8B-B14F-4D97-AF65-F5344CB8AC3E}">
        <p14:creationId xmlns:p14="http://schemas.microsoft.com/office/powerpoint/2010/main" val="2776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CAD0BA-C712-2B44-9398-393282A92D00}"/>
              </a:ext>
            </a:extLst>
          </p:cNvPr>
          <p:cNvSpPr>
            <a:spLocks noGrp="1"/>
          </p:cNvSpPr>
          <p:nvPr>
            <p:ph type="ctrTitle"/>
          </p:nvPr>
        </p:nvSpPr>
        <p:spPr>
          <a:xfrm>
            <a:off x="1514856" y="2500376"/>
            <a:ext cx="10162032" cy="3068320"/>
          </a:xfrm>
        </p:spPr>
        <p:txBody>
          <a:bodyPr>
            <a:noAutofit/>
          </a:bodyPr>
          <a:lstStyle/>
          <a:p>
            <a:r>
              <a:rPr lang="en-US" sz="2800"/>
              <a:t>“Laboratory professionals generate the data that guides medicine, shapes public health policy, and saves lives — but data alone does not build trust. </a:t>
            </a:r>
            <a:r>
              <a:rPr lang="en-US" sz="2800">
                <a:solidFill>
                  <a:srgbClr val="FFFF00"/>
                </a:solidFill>
              </a:rPr>
              <a:t>People do</a:t>
            </a:r>
            <a:r>
              <a:rPr lang="en-US" sz="2800"/>
              <a:t>. As educators and scientists, we must step beyond the bench, communicate with clarity and integrity, and ensure that truth travels farther than misinformation. Our profession depends on it — and so do our patients.”</a:t>
            </a:r>
          </a:p>
        </p:txBody>
      </p:sp>
      <p:sp>
        <p:nvSpPr>
          <p:cNvPr id="4" name="TextBox 3">
            <a:extLst>
              <a:ext uri="{FF2B5EF4-FFF2-40B4-BE49-F238E27FC236}">
                <a16:creationId xmlns:a16="http://schemas.microsoft.com/office/drawing/2014/main" id="{E5B2F2EE-F6F1-FDDF-B0D7-A5CDA5495F99}"/>
              </a:ext>
            </a:extLst>
          </p:cNvPr>
          <p:cNvSpPr txBox="1"/>
          <p:nvPr/>
        </p:nvSpPr>
        <p:spPr>
          <a:xfrm>
            <a:off x="3361111" y="332077"/>
            <a:ext cx="5106013" cy="707886"/>
          </a:xfrm>
          <a:prstGeom prst="rect">
            <a:avLst/>
          </a:prstGeom>
          <a:noFill/>
        </p:spPr>
        <p:txBody>
          <a:bodyPr wrap="none" rtlCol="0">
            <a:spAutoFit/>
          </a:bodyPr>
          <a:lstStyle/>
          <a:p>
            <a:r>
              <a:rPr lang="en-US" sz="4000" b="1">
                <a:solidFill>
                  <a:srgbClr val="FFC000"/>
                </a:solidFill>
              </a:rPr>
              <a:t>Doc R’s Final Thoughts!</a:t>
            </a:r>
          </a:p>
        </p:txBody>
      </p:sp>
      <p:pic>
        <p:nvPicPr>
          <p:cNvPr id="5" name="Picture 4">
            <a:extLst>
              <a:ext uri="{FF2B5EF4-FFF2-40B4-BE49-F238E27FC236}">
                <a16:creationId xmlns:a16="http://schemas.microsoft.com/office/drawing/2014/main" id="{30424042-23A0-53A1-E542-60A9135D3BCB}"/>
              </a:ext>
            </a:extLst>
          </p:cNvPr>
          <p:cNvPicPr>
            <a:picLocks noChangeAspect="1"/>
          </p:cNvPicPr>
          <p:nvPr/>
        </p:nvPicPr>
        <p:blipFill>
          <a:blip r:embed="rId2"/>
          <a:stretch>
            <a:fillRect/>
          </a:stretch>
        </p:blipFill>
        <p:spPr>
          <a:xfrm>
            <a:off x="10847767" y="0"/>
            <a:ext cx="1487553" cy="1908213"/>
          </a:xfrm>
          <a:prstGeom prst="rect">
            <a:avLst/>
          </a:prstGeom>
        </p:spPr>
      </p:pic>
      <p:pic>
        <p:nvPicPr>
          <p:cNvPr id="6" name="Picture 5">
            <a:extLst>
              <a:ext uri="{FF2B5EF4-FFF2-40B4-BE49-F238E27FC236}">
                <a16:creationId xmlns:a16="http://schemas.microsoft.com/office/drawing/2014/main" id="{A4E64039-C917-CD78-7BD2-06A83771FE56}"/>
              </a:ext>
            </a:extLst>
          </p:cNvPr>
          <p:cNvPicPr>
            <a:picLocks noChangeAspect="1"/>
          </p:cNvPicPr>
          <p:nvPr/>
        </p:nvPicPr>
        <p:blipFill>
          <a:blip r:embed="rId3"/>
          <a:stretch>
            <a:fillRect/>
          </a:stretch>
        </p:blipFill>
        <p:spPr>
          <a:xfrm>
            <a:off x="0" y="0"/>
            <a:ext cx="1885950" cy="1409700"/>
          </a:xfrm>
          <a:prstGeom prst="rect">
            <a:avLst/>
          </a:prstGeom>
        </p:spPr>
      </p:pic>
    </p:spTree>
    <p:extLst>
      <p:ext uri="{BB962C8B-B14F-4D97-AF65-F5344CB8AC3E}">
        <p14:creationId xmlns:p14="http://schemas.microsoft.com/office/powerpoint/2010/main" val="344161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385" y="1950718"/>
            <a:ext cx="10764973" cy="3332481"/>
          </a:xfrm>
        </p:spPr>
        <p:txBody>
          <a:bodyPr anchor="ctr">
            <a:noAutofit/>
          </a:bodyPr>
          <a:lstStyle/>
          <a:p>
            <a:r>
              <a:rPr lang="en-US" sz="3600"/>
              <a:t>From Diagnostic Truth to Public Trust:</a:t>
            </a:r>
            <a:br>
              <a:rPr lang="en-US" sz="3600"/>
            </a:br>
            <a:r>
              <a:rPr lang="en-US" sz="3600"/>
              <a:t>The Pathologists Role in Fighting Misinformation in the Public Sphere</a:t>
            </a:r>
            <a:br>
              <a:rPr lang="en-US" sz="3600"/>
            </a:br>
            <a:endParaRPr lang="en-US" sz="3600"/>
          </a:p>
        </p:txBody>
      </p:sp>
      <p:sp>
        <p:nvSpPr>
          <p:cNvPr id="3" name="Content Placeholder 2"/>
          <p:cNvSpPr>
            <a:spLocks noGrp="1"/>
          </p:cNvSpPr>
          <p:nvPr>
            <p:ph type="subTitle" idx="1"/>
          </p:nvPr>
        </p:nvSpPr>
        <p:spPr>
          <a:xfrm>
            <a:off x="876299" y="5730239"/>
            <a:ext cx="10570029" cy="995680"/>
          </a:xfrm>
        </p:spPr>
        <p:txBody>
          <a:bodyPr>
            <a:noAutofit/>
          </a:bodyPr>
          <a:lstStyle/>
          <a:p>
            <a:r>
              <a:rPr lang="en-US" sz="2400" b="1">
                <a:latin typeface="Arial"/>
                <a:cs typeface="Arial"/>
              </a:rPr>
              <a:t>Kamran M. Mirza, MD, PhD, MLS(ASCP), FASCP</a:t>
            </a:r>
          </a:p>
        </p:txBody>
      </p:sp>
    </p:spTree>
    <p:extLst>
      <p:ext uri="{BB962C8B-B14F-4D97-AF65-F5344CB8AC3E}">
        <p14:creationId xmlns:p14="http://schemas.microsoft.com/office/powerpoint/2010/main" val="271989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5D2C32-C9E5-6944-92F5-3FE4131A3594}"/>
              </a:ext>
            </a:extLst>
          </p:cNvPr>
          <p:cNvSpPr>
            <a:spLocks noGrp="1"/>
          </p:cNvSpPr>
          <p:nvPr>
            <p:ph type="title"/>
          </p:nvPr>
        </p:nvSpPr>
        <p:spPr>
          <a:xfrm>
            <a:off x="226203" y="2515394"/>
            <a:ext cx="2874993" cy="1325563"/>
          </a:xfrm>
        </p:spPr>
        <p:txBody>
          <a:bodyPr anchor="ctr">
            <a:normAutofit/>
          </a:bodyPr>
          <a:lstStyle/>
          <a:p>
            <a:r>
              <a:rPr lang="en-US"/>
              <a:t>My Lens</a:t>
            </a:r>
          </a:p>
        </p:txBody>
      </p:sp>
      <p:graphicFrame>
        <p:nvGraphicFramePr>
          <p:cNvPr id="7" name="Content Placeholder 2">
            <a:extLst>
              <a:ext uri="{FF2B5EF4-FFF2-40B4-BE49-F238E27FC236}">
                <a16:creationId xmlns:a16="http://schemas.microsoft.com/office/drawing/2014/main" id="{9C8A67CC-EB37-344C-029B-A2A3FC0A057A}"/>
              </a:ext>
            </a:extLst>
          </p:cNvPr>
          <p:cNvGraphicFramePr>
            <a:graphicFrameLocks noGrp="1"/>
          </p:cNvGraphicFramePr>
          <p:nvPr>
            <p:ph idx="1"/>
          </p:nvPr>
        </p:nvGraphicFramePr>
        <p:xfrm>
          <a:off x="4274288" y="1255257"/>
          <a:ext cx="709761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11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AE642D-89F6-6A22-8147-CC70B0A37B72}"/>
              </a:ext>
            </a:extLst>
          </p:cNvPr>
          <p:cNvSpPr>
            <a:spLocks noGrp="1"/>
          </p:cNvSpPr>
          <p:nvPr>
            <p:ph type="title"/>
          </p:nvPr>
        </p:nvSpPr>
        <p:spPr>
          <a:xfrm>
            <a:off x="226203" y="2515394"/>
            <a:ext cx="2874993" cy="1325563"/>
          </a:xfrm>
        </p:spPr>
        <p:txBody>
          <a:bodyPr anchor="ctr">
            <a:normAutofit/>
          </a:bodyPr>
          <a:lstStyle/>
          <a:p>
            <a:r>
              <a:rPr lang="en-US"/>
              <a:t>My Focus</a:t>
            </a:r>
          </a:p>
        </p:txBody>
      </p:sp>
      <p:graphicFrame>
        <p:nvGraphicFramePr>
          <p:cNvPr id="9" name="AutoShape 4" descr="Generated image">
            <a:extLst>
              <a:ext uri="{FF2B5EF4-FFF2-40B4-BE49-F238E27FC236}">
                <a16:creationId xmlns:a16="http://schemas.microsoft.com/office/drawing/2014/main" id="{26E467D1-7B23-8CB7-D0A3-0609CA03CB91}"/>
              </a:ext>
            </a:extLst>
          </p:cNvPr>
          <p:cNvGraphicFramePr>
            <a:graphicFrameLocks noGrp="1"/>
          </p:cNvGraphicFramePr>
          <p:nvPr>
            <p:ph idx="1"/>
          </p:nvPr>
        </p:nvGraphicFramePr>
        <p:xfrm>
          <a:off x="4274288" y="1255257"/>
          <a:ext cx="709761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33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6F578-1E21-0D47-BC0F-9E627040FB3B}"/>
              </a:ext>
            </a:extLst>
          </p:cNvPr>
          <p:cNvSpPr>
            <a:spLocks noGrp="1"/>
          </p:cNvSpPr>
          <p:nvPr>
            <p:ph type="title"/>
          </p:nvPr>
        </p:nvSpPr>
        <p:spPr>
          <a:xfrm>
            <a:off x="838199" y="203131"/>
            <a:ext cx="10337801" cy="1167046"/>
          </a:xfrm>
        </p:spPr>
        <p:txBody>
          <a:bodyPr anchor="ctr">
            <a:normAutofit/>
          </a:bodyPr>
          <a:lstStyle/>
          <a:p>
            <a:r>
              <a:rPr lang="en-US"/>
              <a:t>The Information Environment Has Changed</a:t>
            </a:r>
          </a:p>
        </p:txBody>
      </p:sp>
      <p:graphicFrame>
        <p:nvGraphicFramePr>
          <p:cNvPr id="7" name="Content Placeholder 4">
            <a:extLst>
              <a:ext uri="{FF2B5EF4-FFF2-40B4-BE49-F238E27FC236}">
                <a16:creationId xmlns:a16="http://schemas.microsoft.com/office/drawing/2014/main" id="{DC4A5862-B9E6-A29B-8DE1-6340048AF113}"/>
              </a:ext>
            </a:extLst>
          </p:cNvPr>
          <p:cNvGraphicFramePr>
            <a:graphicFrameLocks noGrp="1"/>
          </p:cNvGraphicFramePr>
          <p:nvPr>
            <p:ph idx="1"/>
          </p:nvPr>
        </p:nvGraphicFramePr>
        <p:xfrm>
          <a:off x="838200" y="1825625"/>
          <a:ext cx="10337800" cy="4059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86B7170C-6CB8-6204-C77A-AFDFD956BD69}"/>
              </a:ext>
            </a:extLst>
          </p:cNvPr>
          <p:cNvSpPr/>
          <p:nvPr/>
        </p:nvSpPr>
        <p:spPr>
          <a:xfrm>
            <a:off x="988541" y="3645243"/>
            <a:ext cx="10187459" cy="23972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7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E7249-4237-AE48-8BD9-5AF1D492BB3B}"/>
              </a:ext>
            </a:extLst>
          </p:cNvPr>
          <p:cNvSpPr>
            <a:spLocks noGrp="1"/>
          </p:cNvSpPr>
          <p:nvPr>
            <p:ph type="title"/>
          </p:nvPr>
        </p:nvSpPr>
        <p:spPr>
          <a:xfrm>
            <a:off x="838200" y="203129"/>
            <a:ext cx="6671813" cy="1167046"/>
          </a:xfrm>
        </p:spPr>
        <p:txBody>
          <a:bodyPr anchor="ctr">
            <a:normAutofit/>
          </a:bodyPr>
          <a:lstStyle/>
          <a:p>
            <a:r>
              <a:rPr lang="en-US"/>
              <a:t>Misinformation in Medicine Is Often Subtle</a:t>
            </a:r>
          </a:p>
        </p:txBody>
      </p:sp>
      <p:sp>
        <p:nvSpPr>
          <p:cNvPr id="7" name="Content Placeholder 6">
            <a:extLst>
              <a:ext uri="{FF2B5EF4-FFF2-40B4-BE49-F238E27FC236}">
                <a16:creationId xmlns:a16="http://schemas.microsoft.com/office/drawing/2014/main" id="{DAE67627-C6FB-384D-A62C-820230C367FC}"/>
              </a:ext>
            </a:extLst>
          </p:cNvPr>
          <p:cNvSpPr>
            <a:spLocks noGrp="1"/>
          </p:cNvSpPr>
          <p:nvPr>
            <p:ph idx="1"/>
          </p:nvPr>
        </p:nvSpPr>
        <p:spPr>
          <a:xfrm>
            <a:off x="838200" y="1825625"/>
            <a:ext cx="5551025" cy="4059140"/>
          </a:xfrm>
        </p:spPr>
        <p:txBody>
          <a:bodyPr>
            <a:normAutofit/>
          </a:bodyPr>
          <a:lstStyle/>
          <a:p>
            <a:pPr marL="0" indent="0">
              <a:buNone/>
            </a:pPr>
            <a:r>
              <a:rPr lang="en-US"/>
              <a:t>Not just falsehoods</a:t>
            </a:r>
          </a:p>
          <a:p>
            <a:pPr marL="0" indent="0">
              <a:buNone/>
            </a:pPr>
            <a:r>
              <a:rPr lang="en-US"/>
              <a:t>It is often:</a:t>
            </a:r>
          </a:p>
          <a:p>
            <a:r>
              <a:rPr lang="en-US"/>
              <a:t>Oversimplification</a:t>
            </a:r>
          </a:p>
          <a:p>
            <a:r>
              <a:rPr lang="en-US"/>
              <a:t>Loss of clinical context</a:t>
            </a:r>
          </a:p>
          <a:p>
            <a:r>
              <a:rPr lang="en-US"/>
              <a:t>Misinterpretation of risk</a:t>
            </a:r>
          </a:p>
          <a:p>
            <a:r>
              <a:rPr lang="en-US"/>
              <a:t>False certainty</a:t>
            </a:r>
          </a:p>
        </p:txBody>
      </p:sp>
      <p:pic>
        <p:nvPicPr>
          <p:cNvPr id="4" name="Picture Placeholder 3" descr="A few women in lab coats looking at a computer&#10;&#10;Description automatically generated">
            <a:extLst>
              <a:ext uri="{FF2B5EF4-FFF2-40B4-BE49-F238E27FC236}">
                <a16:creationId xmlns:a16="http://schemas.microsoft.com/office/drawing/2014/main" id="{A5491869-6476-4711-0A40-62FA529DD390}"/>
              </a:ext>
            </a:extLst>
          </p:cNvPr>
          <p:cNvPicPr>
            <a:picLocks noGrp="1" noChangeAspect="1"/>
          </p:cNvPicPr>
          <p:nvPr>
            <p:ph type="pic" idx="10"/>
          </p:nvPr>
        </p:nvPicPr>
        <p:blipFill rotWithShape="1">
          <a:blip r:embed="rId3" cstate="print">
            <a:extLst>
              <a:ext uri="{28A0092B-C50C-407E-A947-70E740481C1C}">
                <a14:useLocalDpi xmlns:a14="http://schemas.microsoft.com/office/drawing/2010/main"/>
              </a:ext>
            </a:extLst>
          </a:blip>
          <a:srcRect l="78" r="19"/>
          <a:stretch>
            <a:fillRect/>
          </a:stretch>
        </p:blipFill>
        <p:spPr>
          <a:xfrm>
            <a:off x="7510013" y="10"/>
            <a:ext cx="3648974" cy="6857990"/>
          </a:xfrm>
          <a:prstGeom prst="rect">
            <a:avLst/>
          </a:prstGeom>
          <a:noFill/>
        </p:spPr>
      </p:pic>
    </p:spTree>
    <p:extLst>
      <p:ext uri="{BB962C8B-B14F-4D97-AF65-F5344CB8AC3E}">
        <p14:creationId xmlns:p14="http://schemas.microsoft.com/office/powerpoint/2010/main" val="373828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CAFD4-FE10-1A45-A933-83E27DB4DB2D}"/>
              </a:ext>
            </a:extLst>
          </p:cNvPr>
          <p:cNvSpPr>
            <a:spLocks noGrp="1"/>
          </p:cNvSpPr>
          <p:nvPr>
            <p:ph type="title"/>
          </p:nvPr>
        </p:nvSpPr>
        <p:spPr>
          <a:xfrm>
            <a:off x="838200" y="123873"/>
            <a:ext cx="10515600" cy="1325563"/>
          </a:xfrm>
        </p:spPr>
        <p:txBody>
          <a:bodyPr anchor="ctr">
            <a:normAutofit/>
          </a:bodyPr>
          <a:lstStyle/>
          <a:p>
            <a:r>
              <a:rPr lang="en-US"/>
              <a:t>Pathology: Medicine’s Discipline of Uncertainty</a:t>
            </a:r>
          </a:p>
        </p:txBody>
      </p:sp>
      <p:graphicFrame>
        <p:nvGraphicFramePr>
          <p:cNvPr id="10" name="Content Placeholder 7">
            <a:extLst>
              <a:ext uri="{FF2B5EF4-FFF2-40B4-BE49-F238E27FC236}">
                <a16:creationId xmlns:a16="http://schemas.microsoft.com/office/drawing/2014/main" id="{203C3DF6-C002-43AB-1491-BA7E91C38F6F}"/>
              </a:ext>
            </a:extLst>
          </p:cNvPr>
          <p:cNvGraphicFramePr>
            <a:graphicFrameLocks noGrp="1"/>
          </p:cNvGraphicFramePr>
          <p:nvPr>
            <p:ph idx="1"/>
          </p:nvPr>
        </p:nvGraphicFramePr>
        <p:xfrm>
          <a:off x="838200" y="1825625"/>
          <a:ext cx="10515600" cy="391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06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5D2C32-C9E5-6944-92F5-3FE4131A3594}"/>
              </a:ext>
            </a:extLst>
          </p:cNvPr>
          <p:cNvSpPr>
            <a:spLocks noGrp="1"/>
          </p:cNvSpPr>
          <p:nvPr>
            <p:ph type="title"/>
          </p:nvPr>
        </p:nvSpPr>
        <p:spPr/>
        <p:txBody>
          <a:bodyPr/>
          <a:lstStyle/>
          <a:p>
            <a:r>
              <a:rPr lang="en-US"/>
              <a:t>Format of Today’s Session</a:t>
            </a:r>
          </a:p>
        </p:txBody>
      </p:sp>
      <p:sp>
        <p:nvSpPr>
          <p:cNvPr id="3" name="Content Placeholder 2">
            <a:extLst>
              <a:ext uri="{FF2B5EF4-FFF2-40B4-BE49-F238E27FC236}">
                <a16:creationId xmlns:a16="http://schemas.microsoft.com/office/drawing/2014/main" id="{07FC3C1D-173D-474D-A66D-E94C8F19CCF4}"/>
              </a:ext>
            </a:extLst>
          </p:cNvPr>
          <p:cNvSpPr>
            <a:spLocks noGrp="1"/>
          </p:cNvSpPr>
          <p:nvPr>
            <p:ph idx="1"/>
          </p:nvPr>
        </p:nvSpPr>
        <p:spPr>
          <a:xfrm>
            <a:off x="838200" y="1715646"/>
            <a:ext cx="10971228" cy="4472290"/>
          </a:xfrm>
        </p:spPr>
        <p:txBody>
          <a:bodyPr vert="horz" lIns="91440" tIns="45720" rIns="91440" bIns="45720" rtlCol="0" anchor="t">
            <a:normAutofit fontScale="92500" lnSpcReduction="10000"/>
          </a:bodyPr>
          <a:lstStyle/>
          <a:p>
            <a:pPr marL="457200" indent="-457200">
              <a:buFont typeface="+mj-lt"/>
              <a:buAutoNum type="arabicPeriod"/>
            </a:pPr>
            <a:r>
              <a:rPr lang="en-US">
                <a:latin typeface="Arial"/>
                <a:cs typeface="Arial"/>
              </a:rPr>
              <a:t>Introduction of </a:t>
            </a:r>
            <a:r>
              <a:rPr lang="en-US" i="1">
                <a:latin typeface="Arial"/>
                <a:cs typeface="Arial"/>
              </a:rPr>
              <a:t>Building Bridges</a:t>
            </a:r>
            <a:r>
              <a:rPr lang="en-US">
                <a:latin typeface="Arial"/>
                <a:cs typeface="Arial"/>
              </a:rPr>
              <a:t> Webinar</a:t>
            </a:r>
          </a:p>
          <a:p>
            <a:pPr marL="457200" lvl="1" indent="0">
              <a:buNone/>
            </a:pPr>
            <a:r>
              <a:rPr lang="en-US" b="1" i="1">
                <a:latin typeface="Arial"/>
                <a:cs typeface="Arial"/>
              </a:rPr>
              <a:t>"Fighting Misinformation in the Public Sphere"</a:t>
            </a:r>
          </a:p>
          <a:p>
            <a:pPr marL="457200" indent="-457200">
              <a:buFont typeface="+mj-lt"/>
              <a:buAutoNum type="arabicPeriod"/>
            </a:pPr>
            <a:r>
              <a:rPr lang="en-US">
                <a:latin typeface="Arial"/>
                <a:cs typeface="Arial"/>
              </a:rPr>
              <a:t>Best Practices </a:t>
            </a:r>
            <a:r>
              <a:rPr lang="en-US">
                <a:solidFill>
                  <a:schemeClr val="tx1"/>
                </a:solidFill>
                <a:latin typeface="Arial"/>
                <a:cs typeface="Arial"/>
              </a:rPr>
              <a:t>from today's speakers:</a:t>
            </a:r>
            <a:endParaRPr lang="en-US">
              <a:solidFill>
                <a:schemeClr val="tx1"/>
              </a:solidFill>
            </a:endParaRPr>
          </a:p>
          <a:p>
            <a:pPr marL="914400" lvl="1" indent="-457200">
              <a:buFont typeface="Courier New" panose="020B0604020202020204" pitchFamily="34" charset="0"/>
              <a:buChar char="o"/>
            </a:pPr>
            <a:r>
              <a:rPr lang="en-US" sz="1400" b="1" dirty="0">
                <a:solidFill>
                  <a:schemeClr val="tx1"/>
                </a:solidFill>
                <a:latin typeface="Arial"/>
                <a:cs typeface="Arial"/>
              </a:rPr>
              <a:t>Rodney E Rohde, PhD, MS, SM(ASCP)</a:t>
            </a:r>
            <a:r>
              <a:rPr lang="en-US" sz="1400" b="1" baseline="30000" dirty="0">
                <a:solidFill>
                  <a:schemeClr val="tx1"/>
                </a:solidFill>
                <a:latin typeface="Arial"/>
                <a:cs typeface="Arial"/>
              </a:rPr>
              <a:t>CM</a:t>
            </a:r>
            <a:r>
              <a:rPr lang="en-US" sz="1400" b="1" dirty="0">
                <a:solidFill>
                  <a:schemeClr val="tx1"/>
                </a:solidFill>
                <a:latin typeface="Arial"/>
                <a:cs typeface="Arial"/>
              </a:rPr>
              <a:t>,SV</a:t>
            </a:r>
            <a:r>
              <a:rPr lang="en-US" sz="1400" b="1" baseline="30000" dirty="0">
                <a:solidFill>
                  <a:schemeClr val="tx1"/>
                </a:solidFill>
                <a:latin typeface="Arial"/>
                <a:cs typeface="Arial"/>
              </a:rPr>
              <a:t>CM</a:t>
            </a:r>
            <a:r>
              <a:rPr lang="en-US" sz="1400" b="1" dirty="0">
                <a:solidFill>
                  <a:schemeClr val="tx1"/>
                </a:solidFill>
                <a:latin typeface="Arial"/>
                <a:cs typeface="Arial"/>
              </a:rPr>
              <a:t>,MB</a:t>
            </a:r>
            <a:r>
              <a:rPr lang="en-US" sz="1400" b="1" baseline="30000" dirty="0">
                <a:solidFill>
                  <a:schemeClr val="tx1"/>
                </a:solidFill>
                <a:latin typeface="Arial"/>
                <a:cs typeface="Arial"/>
              </a:rPr>
              <a:t>CM</a:t>
            </a:r>
            <a:r>
              <a:rPr lang="en-US" sz="1400" b="1" dirty="0">
                <a:solidFill>
                  <a:schemeClr val="tx1"/>
                </a:solidFill>
                <a:latin typeface="Arial"/>
                <a:cs typeface="Arial"/>
              </a:rPr>
              <a:t>, </a:t>
            </a:r>
            <a:r>
              <a:rPr lang="en-US" sz="1400" b="1" dirty="0" err="1">
                <a:solidFill>
                  <a:schemeClr val="tx1"/>
                </a:solidFill>
                <a:latin typeface="Arial"/>
                <a:cs typeface="Arial"/>
              </a:rPr>
              <a:t>FACSc</a:t>
            </a:r>
            <a:br>
              <a:rPr lang="en-US" sz="1400" dirty="0">
                <a:latin typeface="Arial"/>
                <a:cs typeface="Arial"/>
              </a:rPr>
            </a:br>
            <a:r>
              <a:rPr lang="en-US" sz="1400" dirty="0">
                <a:solidFill>
                  <a:schemeClr val="tx1"/>
                </a:solidFill>
                <a:latin typeface="Arial"/>
                <a:cs typeface="Arial"/>
              </a:rPr>
              <a:t>Texas State University System University Distinguished Chair &amp; Professor, Medical Laboratory Science [MLS] Program.</a:t>
            </a:r>
          </a:p>
          <a:p>
            <a:pPr marL="914400" lvl="1" indent="-457200">
              <a:buFont typeface="Courier New" panose="020B0604020202020204" pitchFamily="34" charset="0"/>
              <a:buChar char="o"/>
            </a:pPr>
            <a:r>
              <a:rPr lang="en-US" sz="1400" b="1">
                <a:solidFill>
                  <a:schemeClr val="tx1"/>
                </a:solidFill>
                <a:latin typeface="Arial"/>
                <a:cs typeface="Arial"/>
              </a:rPr>
              <a:t>Kamran M. Mirza, MD, PhD, FCAP, FASCP</a:t>
            </a:r>
            <a:br>
              <a:rPr lang="en-US" sz="1400" dirty="0">
                <a:latin typeface="Arial"/>
                <a:cs typeface="Arial"/>
              </a:rPr>
            </a:br>
            <a:r>
              <a:rPr lang="en-US" sz="1400">
                <a:solidFill>
                  <a:schemeClr val="tx1"/>
                </a:solidFill>
                <a:latin typeface="Arial"/>
                <a:cs typeface="Arial"/>
              </a:rPr>
              <a:t>Godfrey Dorr Stobbe Professor of Pathology Education, Clinical Professor of Pathology (Hematopathology) and Assistant Chair for Education Director, Division of Training Programs &amp; Communication Department of Pathology and Clinical Laboratories, University of Michigan</a:t>
            </a:r>
            <a:endParaRPr lang="en-US" sz="1400" dirty="0">
              <a:solidFill>
                <a:schemeClr val="tx1"/>
              </a:solidFill>
              <a:latin typeface="Arial"/>
              <a:cs typeface="Arial"/>
            </a:endParaRPr>
          </a:p>
          <a:p>
            <a:pPr marL="914400" lvl="1" indent="-457200">
              <a:buFont typeface="Courier New" panose="020B0604020202020204" pitchFamily="34" charset="0"/>
              <a:buChar char="o"/>
            </a:pPr>
            <a:r>
              <a:rPr lang="en-US" sz="1400" b="1">
                <a:solidFill>
                  <a:schemeClr val="tx1"/>
                </a:solidFill>
                <a:latin typeface="Arial"/>
                <a:cs typeface="Arial"/>
              </a:rPr>
              <a:t>B</a:t>
            </a:r>
            <a:r>
              <a:rPr lang="en-US" sz="1400" b="1">
                <a:solidFill>
                  <a:srgbClr val="000000"/>
                </a:solidFill>
                <a:latin typeface="Arial"/>
                <a:ea typeface="Calibri"/>
                <a:cs typeface="Arial"/>
              </a:rPr>
              <a:t>rian</a:t>
            </a:r>
            <a:r>
              <a:rPr lang="en-US" sz="1400" b="1">
                <a:solidFill>
                  <a:schemeClr val="tx1"/>
                </a:solidFill>
                <a:latin typeface="Arial"/>
                <a:ea typeface="Calibri"/>
                <a:cs typeface="Arial"/>
              </a:rPr>
              <a:t> C. Castrucci, DrPH</a:t>
            </a:r>
            <a:br>
              <a:rPr lang="en-US" sz="1400" dirty="0">
                <a:latin typeface="Arial"/>
                <a:ea typeface="Calibri"/>
                <a:cs typeface="Arial"/>
              </a:rPr>
            </a:br>
            <a:r>
              <a:rPr lang="en-US" sz="1400">
                <a:solidFill>
                  <a:schemeClr val="tx1"/>
                </a:solidFill>
                <a:latin typeface="Arial"/>
                <a:ea typeface="Calibri"/>
                <a:cs typeface="Arial"/>
              </a:rPr>
              <a:t>President and Chief Executive Officer, de Beaumont Foundation.</a:t>
            </a:r>
            <a:endParaRPr lang="en-US" sz="1400" dirty="0">
              <a:solidFill>
                <a:schemeClr val="tx1"/>
              </a:solidFill>
              <a:latin typeface="Arial"/>
              <a:cs typeface="Arial"/>
            </a:endParaRPr>
          </a:p>
          <a:p>
            <a:pPr marL="457200" indent="-457200">
              <a:buFont typeface="+mj-lt"/>
              <a:buAutoNum type="arabicPeriod"/>
            </a:pPr>
            <a:r>
              <a:rPr lang="en-US">
                <a:latin typeface="Arial"/>
                <a:cs typeface="Arial"/>
              </a:rPr>
              <a:t>Q &amp; A </a:t>
            </a:r>
          </a:p>
          <a:p>
            <a:pPr marL="457200" indent="-457200">
              <a:buFont typeface="+mj-lt"/>
              <a:buAutoNum type="arabicPeriod"/>
            </a:pPr>
            <a:r>
              <a:rPr lang="en-US">
                <a:latin typeface="Arial"/>
                <a:cs typeface="Arial"/>
              </a:rPr>
              <a:t>Session Wrap-Up</a:t>
            </a:r>
            <a:endParaRPr lang="en-US" i="1">
              <a:latin typeface="Arial"/>
              <a:cs typeface="Arial"/>
            </a:endParaRPr>
          </a:p>
        </p:txBody>
      </p:sp>
    </p:spTree>
    <p:extLst>
      <p:ext uri="{BB962C8B-B14F-4D97-AF65-F5344CB8AC3E}">
        <p14:creationId xmlns:p14="http://schemas.microsoft.com/office/powerpoint/2010/main" val="97314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CDEC1-581C-A0D1-6684-3DE0ABA40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570C46-1707-D619-5592-CCC61788162E}"/>
              </a:ext>
            </a:extLst>
          </p:cNvPr>
          <p:cNvSpPr>
            <a:spLocks noGrp="1"/>
          </p:cNvSpPr>
          <p:nvPr>
            <p:ph type="title"/>
          </p:nvPr>
        </p:nvSpPr>
        <p:spPr/>
        <p:txBody>
          <a:bodyPr anchor="ctr">
            <a:normAutofit/>
          </a:bodyPr>
          <a:lstStyle/>
          <a:p>
            <a:pPr algn="ctr"/>
            <a:r>
              <a:rPr lang="en-US"/>
              <a:t>Where Misinformation Enters Diagnostic Medicine</a:t>
            </a:r>
          </a:p>
        </p:txBody>
      </p:sp>
      <p:pic>
        <p:nvPicPr>
          <p:cNvPr id="11" name="Picture 10">
            <a:extLst>
              <a:ext uri="{FF2B5EF4-FFF2-40B4-BE49-F238E27FC236}">
                <a16:creationId xmlns:a16="http://schemas.microsoft.com/office/drawing/2014/main" id="{803FD0C9-8926-95A6-B6E2-777010956A45}"/>
              </a:ext>
            </a:extLst>
          </p:cNvPr>
          <p:cNvPicPr>
            <a:picLocks noChangeAspect="1"/>
          </p:cNvPicPr>
          <p:nvPr/>
        </p:nvPicPr>
        <p:blipFill>
          <a:blip r:embed="rId3"/>
          <a:stretch>
            <a:fillRect/>
          </a:stretch>
        </p:blipFill>
        <p:spPr>
          <a:xfrm>
            <a:off x="2838965" y="1676095"/>
            <a:ext cx="6514070" cy="4342713"/>
          </a:xfrm>
          <a:prstGeom prst="rect">
            <a:avLst/>
          </a:prstGeom>
        </p:spPr>
      </p:pic>
    </p:spTree>
    <p:extLst>
      <p:ext uri="{BB962C8B-B14F-4D97-AF65-F5344CB8AC3E}">
        <p14:creationId xmlns:p14="http://schemas.microsoft.com/office/powerpoint/2010/main" val="200178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63562-4991-5947-7218-4F4A233BE8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14B7323-D0F9-505E-6807-19957E70C6D6}"/>
              </a:ext>
            </a:extLst>
          </p:cNvPr>
          <p:cNvSpPr>
            <a:spLocks noGrp="1"/>
          </p:cNvSpPr>
          <p:nvPr>
            <p:ph type="title"/>
          </p:nvPr>
        </p:nvSpPr>
        <p:spPr/>
        <p:txBody>
          <a:bodyPr anchor="ctr">
            <a:normAutofit/>
          </a:bodyPr>
          <a:lstStyle/>
          <a:p>
            <a:pPr algn="ctr"/>
            <a:r>
              <a:rPr lang="en-US"/>
              <a:t>The Trainee Challenge</a:t>
            </a:r>
          </a:p>
        </p:txBody>
      </p:sp>
      <p:pic>
        <p:nvPicPr>
          <p:cNvPr id="7" name="Picture 6">
            <a:extLst>
              <a:ext uri="{FF2B5EF4-FFF2-40B4-BE49-F238E27FC236}">
                <a16:creationId xmlns:a16="http://schemas.microsoft.com/office/drawing/2014/main" id="{EB73F483-B801-FD65-C3EF-B3A454F34C69}"/>
              </a:ext>
            </a:extLst>
          </p:cNvPr>
          <p:cNvPicPr>
            <a:picLocks noChangeAspect="1"/>
          </p:cNvPicPr>
          <p:nvPr/>
        </p:nvPicPr>
        <p:blipFill>
          <a:blip r:embed="rId3"/>
          <a:stretch>
            <a:fillRect/>
          </a:stretch>
        </p:blipFill>
        <p:spPr>
          <a:xfrm>
            <a:off x="2740111" y="1651686"/>
            <a:ext cx="6711778" cy="4474519"/>
          </a:xfrm>
          <a:prstGeom prst="rect">
            <a:avLst/>
          </a:prstGeom>
        </p:spPr>
      </p:pic>
    </p:spTree>
    <p:extLst>
      <p:ext uri="{BB962C8B-B14F-4D97-AF65-F5344CB8AC3E}">
        <p14:creationId xmlns:p14="http://schemas.microsoft.com/office/powerpoint/2010/main" val="65456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76607-AB07-30EC-4459-3986FE0EE4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0CD78D-BA97-042E-3082-D365D8049151}"/>
              </a:ext>
            </a:extLst>
          </p:cNvPr>
          <p:cNvSpPr>
            <a:spLocks noGrp="1"/>
          </p:cNvSpPr>
          <p:nvPr>
            <p:ph type="title"/>
          </p:nvPr>
        </p:nvSpPr>
        <p:spPr>
          <a:xfrm>
            <a:off x="838200" y="123873"/>
            <a:ext cx="10515600" cy="1325563"/>
          </a:xfrm>
        </p:spPr>
        <p:txBody>
          <a:bodyPr anchor="ctr">
            <a:normAutofit/>
          </a:bodyPr>
          <a:lstStyle/>
          <a:p>
            <a:r>
              <a:rPr lang="en-US"/>
              <a:t>When Diagnostic Results Reach Patients</a:t>
            </a:r>
          </a:p>
        </p:txBody>
      </p:sp>
      <p:sp>
        <p:nvSpPr>
          <p:cNvPr id="7" name="Content Placeholder 6">
            <a:extLst>
              <a:ext uri="{FF2B5EF4-FFF2-40B4-BE49-F238E27FC236}">
                <a16:creationId xmlns:a16="http://schemas.microsoft.com/office/drawing/2014/main" id="{F314D6AB-35E2-F204-9275-89C49E2F1915}"/>
              </a:ext>
            </a:extLst>
          </p:cNvPr>
          <p:cNvSpPr>
            <a:spLocks noGrp="1"/>
          </p:cNvSpPr>
          <p:nvPr>
            <p:ph sz="half" idx="1"/>
          </p:nvPr>
        </p:nvSpPr>
        <p:spPr>
          <a:xfrm>
            <a:off x="838200" y="1825625"/>
            <a:ext cx="5181600" cy="3868039"/>
          </a:xfrm>
        </p:spPr>
        <p:txBody>
          <a:bodyPr>
            <a:normAutofit/>
          </a:bodyPr>
          <a:lstStyle/>
          <a:p>
            <a:pPr marL="0" indent="0">
              <a:buNone/>
            </a:pPr>
            <a:r>
              <a:rPr lang="en-US"/>
              <a:t>Patient portals changed the audience for pathology reports.</a:t>
            </a:r>
          </a:p>
          <a:p>
            <a:pPr marL="0" indent="0">
              <a:buNone/>
            </a:pPr>
            <a:r>
              <a:rPr lang="en-US"/>
              <a:t>Patients now encounter:</a:t>
            </a:r>
          </a:p>
          <a:p>
            <a:r>
              <a:rPr lang="en-US"/>
              <a:t>Technical terminology</a:t>
            </a:r>
          </a:p>
          <a:p>
            <a:r>
              <a:rPr lang="en-US"/>
              <a:t>Diagnostic uncertainty</a:t>
            </a:r>
          </a:p>
          <a:p>
            <a:r>
              <a:rPr lang="en-US"/>
              <a:t>Unexpected abnormal results</a:t>
            </a:r>
          </a:p>
          <a:p>
            <a:endParaRPr lang="en-US"/>
          </a:p>
        </p:txBody>
      </p:sp>
      <p:pic>
        <p:nvPicPr>
          <p:cNvPr id="11" name="Picture 10" descr="A screenshot of a medical conference&#10;&#10;AI-generated content may be incorrect.">
            <a:extLst>
              <a:ext uri="{FF2B5EF4-FFF2-40B4-BE49-F238E27FC236}">
                <a16:creationId xmlns:a16="http://schemas.microsoft.com/office/drawing/2014/main" id="{716D9A7E-020D-82BE-908E-2AAFD1F237DA}"/>
              </a:ext>
            </a:extLst>
          </p:cNvPr>
          <p:cNvPicPr>
            <a:picLocks noChangeAspect="1"/>
          </p:cNvPicPr>
          <p:nvPr/>
        </p:nvPicPr>
        <p:blipFill>
          <a:blip r:embed="rId3">
            <a:extLst>
              <a:ext uri="{28A0092B-C50C-407E-A947-70E740481C1C}">
                <a14:useLocalDpi xmlns:a14="http://schemas.microsoft.com/office/drawing/2010/main" val="0"/>
              </a:ext>
            </a:extLst>
          </a:blip>
          <a:srcRect b="24"/>
          <a:stretch>
            <a:fillRect/>
          </a:stretch>
        </p:blipFill>
        <p:spPr>
          <a:xfrm>
            <a:off x="6172200" y="1825625"/>
            <a:ext cx="5181600" cy="3868039"/>
          </a:xfrm>
          <a:prstGeom prst="rect">
            <a:avLst/>
          </a:prstGeom>
          <a:noFill/>
        </p:spPr>
      </p:pic>
    </p:spTree>
    <p:extLst>
      <p:ext uri="{BB962C8B-B14F-4D97-AF65-F5344CB8AC3E}">
        <p14:creationId xmlns:p14="http://schemas.microsoft.com/office/powerpoint/2010/main" val="205702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A6BA-92F6-62BE-69D7-8A4B05A0E665}"/>
              </a:ext>
            </a:extLst>
          </p:cNvPr>
          <p:cNvSpPr>
            <a:spLocks noGrp="1"/>
          </p:cNvSpPr>
          <p:nvPr>
            <p:ph type="title"/>
          </p:nvPr>
        </p:nvSpPr>
        <p:spPr>
          <a:xfrm>
            <a:off x="213847" y="2301843"/>
            <a:ext cx="2874993" cy="2254314"/>
          </a:xfrm>
        </p:spPr>
        <p:txBody>
          <a:bodyPr anchor="ctr">
            <a:normAutofit/>
          </a:bodyPr>
          <a:lstStyle/>
          <a:p>
            <a:r>
              <a:rPr lang="en-US" sz="2300"/>
              <a:t>Scientific Literacy and Diagnostic Literacy</a:t>
            </a:r>
          </a:p>
        </p:txBody>
      </p:sp>
      <p:graphicFrame>
        <p:nvGraphicFramePr>
          <p:cNvPr id="5" name="Content Placeholder 2">
            <a:extLst>
              <a:ext uri="{FF2B5EF4-FFF2-40B4-BE49-F238E27FC236}">
                <a16:creationId xmlns:a16="http://schemas.microsoft.com/office/drawing/2014/main" id="{3EFFFB92-7A3E-23FA-9EA9-4B0AE6DCDFC7}"/>
              </a:ext>
            </a:extLst>
          </p:cNvPr>
          <p:cNvGraphicFramePr>
            <a:graphicFrameLocks noGrp="1"/>
          </p:cNvGraphicFramePr>
          <p:nvPr>
            <p:ph idx="1"/>
          </p:nvPr>
        </p:nvGraphicFramePr>
        <p:xfrm>
          <a:off x="4274288" y="1255257"/>
          <a:ext cx="709761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E37F660-C756-A9A3-7D7C-13218BF4FAA4}"/>
              </a:ext>
            </a:extLst>
          </p:cNvPr>
          <p:cNvSpPr txBox="1"/>
          <p:nvPr/>
        </p:nvSpPr>
        <p:spPr>
          <a:xfrm>
            <a:off x="4274288" y="637058"/>
            <a:ext cx="6098058"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prstClr val="black"/>
                </a:solidFill>
                <a:effectLst/>
                <a:uLnTx/>
                <a:uFillTx/>
                <a:latin typeface="Calibri" panose="020F0502020204030204"/>
                <a:ea typeface="+mn-ea"/>
                <a:cs typeface="+mn-cs"/>
              </a:rPr>
              <a:t>Understanding diagnostics requires knowing</a:t>
            </a:r>
          </a:p>
        </p:txBody>
      </p:sp>
    </p:spTree>
    <p:extLst>
      <p:ext uri="{BB962C8B-B14F-4D97-AF65-F5344CB8AC3E}">
        <p14:creationId xmlns:p14="http://schemas.microsoft.com/office/powerpoint/2010/main" val="113737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D72F7-CC3B-2025-FC7D-DE5AE19FED51}"/>
              </a:ext>
            </a:extLst>
          </p:cNvPr>
          <p:cNvSpPr>
            <a:spLocks noGrp="1"/>
          </p:cNvSpPr>
          <p:nvPr>
            <p:ph type="title"/>
          </p:nvPr>
        </p:nvSpPr>
        <p:spPr>
          <a:xfrm>
            <a:off x="757666" y="425928"/>
            <a:ext cx="4923765" cy="1325563"/>
          </a:xfrm>
        </p:spPr>
        <p:txBody>
          <a:bodyPr anchor="ctr">
            <a:normAutofit/>
          </a:bodyPr>
          <a:lstStyle/>
          <a:p>
            <a:r>
              <a:rPr lang="en-US" sz="2800"/>
              <a:t>The Pathologist’s Communication Framework</a:t>
            </a:r>
          </a:p>
        </p:txBody>
      </p:sp>
      <p:sp>
        <p:nvSpPr>
          <p:cNvPr id="5" name="Content Placeholder 4">
            <a:extLst>
              <a:ext uri="{FF2B5EF4-FFF2-40B4-BE49-F238E27FC236}">
                <a16:creationId xmlns:a16="http://schemas.microsoft.com/office/drawing/2014/main" id="{D0608B17-D1BC-7821-21D4-2DA93115DDE3}"/>
              </a:ext>
            </a:extLst>
          </p:cNvPr>
          <p:cNvSpPr>
            <a:spLocks noGrp="1"/>
          </p:cNvSpPr>
          <p:nvPr>
            <p:ph idx="1"/>
          </p:nvPr>
        </p:nvSpPr>
        <p:spPr>
          <a:xfrm>
            <a:off x="757666" y="1981864"/>
            <a:ext cx="4923765" cy="3427831"/>
          </a:xfrm>
        </p:spPr>
        <p:txBody>
          <a:bodyPr>
            <a:normAutofit/>
          </a:bodyPr>
          <a:lstStyle/>
          <a:p>
            <a:pPr marL="0" indent="0">
              <a:buNone/>
            </a:pPr>
            <a:r>
              <a:rPr lang="en-US"/>
              <a:t>Four responsibilities</a:t>
            </a:r>
          </a:p>
          <a:p>
            <a:r>
              <a:rPr lang="en-US"/>
              <a:t>Clarify</a:t>
            </a:r>
          </a:p>
          <a:p>
            <a:r>
              <a:rPr lang="en-US"/>
              <a:t>Contextualize</a:t>
            </a:r>
          </a:p>
          <a:p>
            <a:r>
              <a:rPr lang="en-US"/>
              <a:t>Communicate early</a:t>
            </a:r>
          </a:p>
          <a:p>
            <a:r>
              <a:rPr lang="en-US"/>
              <a:t>Collaborate</a:t>
            </a:r>
          </a:p>
          <a:p>
            <a:endParaRPr lang="en-US"/>
          </a:p>
        </p:txBody>
      </p:sp>
      <p:pic>
        <p:nvPicPr>
          <p:cNvPr id="6" name="Picture 5" descr="A group of people in lab coats looking at a computer&#10;&#10;Description automatically generated">
            <a:extLst>
              <a:ext uri="{FF2B5EF4-FFF2-40B4-BE49-F238E27FC236}">
                <a16:creationId xmlns:a16="http://schemas.microsoft.com/office/drawing/2014/main" id="{04A77736-6E2C-FA29-9AE4-1338ABD884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 r="9" b="1"/>
          <a:stretch>
            <a:fillRect/>
          </a:stretch>
        </p:blipFill>
        <p:spPr>
          <a:xfrm>
            <a:off x="6875360" y="1088710"/>
            <a:ext cx="4665849" cy="4680579"/>
          </a:xfrm>
          <a:prstGeom prst="rect">
            <a:avLst/>
          </a:prstGeom>
          <a:noFill/>
          <a:ln w="63500">
            <a:solidFill>
              <a:schemeClr val="bg1"/>
            </a:solidFill>
          </a:ln>
        </p:spPr>
      </p:pic>
    </p:spTree>
    <p:extLst>
      <p:ext uri="{BB962C8B-B14F-4D97-AF65-F5344CB8AC3E}">
        <p14:creationId xmlns:p14="http://schemas.microsoft.com/office/powerpoint/2010/main" val="291265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41CB-8825-18F8-AA73-5966691945C0}"/>
              </a:ext>
            </a:extLst>
          </p:cNvPr>
          <p:cNvSpPr>
            <a:spLocks noGrp="1"/>
          </p:cNvSpPr>
          <p:nvPr>
            <p:ph type="title"/>
          </p:nvPr>
        </p:nvSpPr>
        <p:spPr>
          <a:xfrm>
            <a:off x="838200" y="123873"/>
            <a:ext cx="10515600" cy="1325563"/>
          </a:xfrm>
        </p:spPr>
        <p:txBody>
          <a:bodyPr anchor="ctr">
            <a:normAutofit/>
          </a:bodyPr>
          <a:lstStyle/>
          <a:p>
            <a:r>
              <a:rPr lang="en-US"/>
              <a:t>Where to Direct People for Trusted Information</a:t>
            </a:r>
          </a:p>
        </p:txBody>
      </p:sp>
      <p:sp>
        <p:nvSpPr>
          <p:cNvPr id="3" name="Content Placeholder 2">
            <a:extLst>
              <a:ext uri="{FF2B5EF4-FFF2-40B4-BE49-F238E27FC236}">
                <a16:creationId xmlns:a16="http://schemas.microsoft.com/office/drawing/2014/main" id="{F4BE175B-5D6F-2E1F-4BB5-E51AC1DB0683}"/>
              </a:ext>
            </a:extLst>
          </p:cNvPr>
          <p:cNvSpPr>
            <a:spLocks noGrp="1"/>
          </p:cNvSpPr>
          <p:nvPr>
            <p:ph sz="half" idx="1"/>
          </p:nvPr>
        </p:nvSpPr>
        <p:spPr>
          <a:xfrm>
            <a:off x="838200" y="1825625"/>
            <a:ext cx="5181600" cy="3868039"/>
          </a:xfrm>
        </p:spPr>
        <p:txBody>
          <a:bodyPr>
            <a:normAutofit/>
          </a:bodyPr>
          <a:lstStyle/>
          <a:p>
            <a:pPr marL="0" indent="0">
              <a:buNone/>
            </a:pPr>
            <a:r>
              <a:rPr lang="en-US"/>
              <a:t>Encourage use of vetted sources</a:t>
            </a:r>
          </a:p>
          <a:p>
            <a:r>
              <a:rPr lang="en-US"/>
              <a:t>Professional societies</a:t>
            </a:r>
          </a:p>
          <a:p>
            <a:r>
              <a:rPr lang="en-US"/>
              <a:t>Public health agencies</a:t>
            </a:r>
          </a:p>
          <a:p>
            <a:r>
              <a:rPr lang="en-US"/>
              <a:t>Institutional educational resources</a:t>
            </a:r>
          </a:p>
          <a:p>
            <a:r>
              <a:rPr lang="en-US"/>
              <a:t>Peer-reviewed literature</a:t>
            </a:r>
          </a:p>
          <a:p>
            <a:r>
              <a:rPr lang="en-US"/>
              <a:t>Evidence-based clinical guidelines</a:t>
            </a:r>
          </a:p>
          <a:p>
            <a:endParaRPr lang="en-US"/>
          </a:p>
        </p:txBody>
      </p:sp>
      <p:pic>
        <p:nvPicPr>
          <p:cNvPr id="5" name="Picture 4" descr="A screenshot of a computer&#10;&#10;AI-generated content may be incorrect.">
            <a:extLst>
              <a:ext uri="{FF2B5EF4-FFF2-40B4-BE49-F238E27FC236}">
                <a16:creationId xmlns:a16="http://schemas.microsoft.com/office/drawing/2014/main" id="{3B3E3112-8C39-E5C0-2147-16FA220838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273611"/>
            <a:ext cx="5181600" cy="2551936"/>
          </a:xfrm>
          <a:prstGeom prst="rect">
            <a:avLst/>
          </a:prstGeom>
          <a:noFill/>
        </p:spPr>
      </p:pic>
    </p:spTree>
    <p:extLst>
      <p:ext uri="{BB962C8B-B14F-4D97-AF65-F5344CB8AC3E}">
        <p14:creationId xmlns:p14="http://schemas.microsoft.com/office/powerpoint/2010/main" val="326169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CD5E-8DB4-2083-5E8B-DAB117DD81CD}"/>
              </a:ext>
            </a:extLst>
          </p:cNvPr>
          <p:cNvSpPr>
            <a:spLocks noGrp="1"/>
          </p:cNvSpPr>
          <p:nvPr>
            <p:ph type="title"/>
          </p:nvPr>
        </p:nvSpPr>
        <p:spPr/>
        <p:txBody>
          <a:bodyPr/>
          <a:lstStyle/>
          <a:p>
            <a:r>
              <a:rPr lang="en-US"/>
              <a:t>Defending the Integrity of the Laboratory Professions</a:t>
            </a:r>
          </a:p>
        </p:txBody>
      </p:sp>
      <p:sp>
        <p:nvSpPr>
          <p:cNvPr id="3" name="Content Placeholder 2">
            <a:extLst>
              <a:ext uri="{FF2B5EF4-FFF2-40B4-BE49-F238E27FC236}">
                <a16:creationId xmlns:a16="http://schemas.microsoft.com/office/drawing/2014/main" id="{06CCE7C7-C0F0-E4BC-6B7C-8DD2AFC0B8DD}"/>
              </a:ext>
            </a:extLst>
          </p:cNvPr>
          <p:cNvSpPr>
            <a:spLocks noGrp="1"/>
          </p:cNvSpPr>
          <p:nvPr>
            <p:ph idx="1"/>
          </p:nvPr>
        </p:nvSpPr>
        <p:spPr/>
        <p:txBody>
          <a:bodyPr>
            <a:normAutofit/>
          </a:bodyPr>
          <a:lstStyle/>
          <a:p>
            <a:pPr marL="0" indent="0">
              <a:buNone/>
            </a:pPr>
            <a:r>
              <a:rPr lang="en-US"/>
              <a:t>Integrity depends on</a:t>
            </a:r>
          </a:p>
          <a:p>
            <a:r>
              <a:rPr lang="en-US"/>
              <a:t>Scientific rigor</a:t>
            </a:r>
          </a:p>
          <a:p>
            <a:r>
              <a:rPr lang="en-US"/>
              <a:t>Professional standards</a:t>
            </a:r>
          </a:p>
          <a:p>
            <a:r>
              <a:rPr lang="en-US"/>
              <a:t>Transparency</a:t>
            </a:r>
          </a:p>
          <a:p>
            <a:r>
              <a:rPr lang="en-US"/>
              <a:t>Respect across laboratory roles</a:t>
            </a:r>
          </a:p>
          <a:p>
            <a:endParaRPr lang="en-US"/>
          </a:p>
        </p:txBody>
      </p:sp>
      <p:pic>
        <p:nvPicPr>
          <p:cNvPr id="5" name="Picture 4" descr="A person in a suit and tie&#10;&#10;AI-generated content may be incorrect.">
            <a:extLst>
              <a:ext uri="{FF2B5EF4-FFF2-40B4-BE49-F238E27FC236}">
                <a16:creationId xmlns:a16="http://schemas.microsoft.com/office/drawing/2014/main" id="{B821E4EB-6379-E85D-7914-981991626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971" y="2218553"/>
            <a:ext cx="4051300" cy="2247900"/>
          </a:xfrm>
          <a:prstGeom prst="rect">
            <a:avLst/>
          </a:prstGeom>
        </p:spPr>
      </p:pic>
    </p:spTree>
    <p:extLst>
      <p:ext uri="{BB962C8B-B14F-4D97-AF65-F5344CB8AC3E}">
        <p14:creationId xmlns:p14="http://schemas.microsoft.com/office/powerpoint/2010/main" val="138875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F550-2CBF-AAE1-7CB5-627DD05D70DA}"/>
              </a:ext>
            </a:extLst>
          </p:cNvPr>
          <p:cNvSpPr>
            <a:spLocks noGrp="1"/>
          </p:cNvSpPr>
          <p:nvPr>
            <p:ph type="title"/>
          </p:nvPr>
        </p:nvSpPr>
        <p:spPr>
          <a:xfrm>
            <a:off x="838200" y="123873"/>
            <a:ext cx="10515600" cy="1325563"/>
          </a:xfrm>
        </p:spPr>
        <p:txBody>
          <a:bodyPr anchor="ctr">
            <a:normAutofit/>
          </a:bodyPr>
          <a:lstStyle/>
          <a:p>
            <a:r>
              <a:rPr lang="en-US"/>
              <a:t>Communicating With Different Stakeholders</a:t>
            </a:r>
          </a:p>
        </p:txBody>
      </p:sp>
      <p:graphicFrame>
        <p:nvGraphicFramePr>
          <p:cNvPr id="5" name="Content Placeholder 2">
            <a:extLst>
              <a:ext uri="{FF2B5EF4-FFF2-40B4-BE49-F238E27FC236}">
                <a16:creationId xmlns:a16="http://schemas.microsoft.com/office/drawing/2014/main" id="{E0477282-029B-642A-8A11-05428F135688}"/>
              </a:ext>
            </a:extLst>
          </p:cNvPr>
          <p:cNvGraphicFramePr>
            <a:graphicFrameLocks noGrp="1"/>
          </p:cNvGraphicFramePr>
          <p:nvPr>
            <p:ph idx="1"/>
          </p:nvPr>
        </p:nvGraphicFramePr>
        <p:xfrm>
          <a:off x="838200" y="1825625"/>
          <a:ext cx="10515600" cy="4908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551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2425-5D72-FD44-9851-E10C18A8C25C}"/>
              </a:ext>
            </a:extLst>
          </p:cNvPr>
          <p:cNvSpPr>
            <a:spLocks noGrp="1"/>
          </p:cNvSpPr>
          <p:nvPr>
            <p:ph type="title"/>
          </p:nvPr>
        </p:nvSpPr>
        <p:spPr>
          <a:xfrm>
            <a:off x="226203" y="2515394"/>
            <a:ext cx="2874993" cy="1325563"/>
          </a:xfrm>
        </p:spPr>
        <p:txBody>
          <a:bodyPr anchor="ctr">
            <a:normAutofit/>
          </a:bodyPr>
          <a:lstStyle/>
          <a:p>
            <a:r>
              <a:rPr lang="en-US" sz="2300"/>
              <a:t>What Pathologists and Educators Can Do Now</a:t>
            </a:r>
          </a:p>
        </p:txBody>
      </p:sp>
      <p:graphicFrame>
        <p:nvGraphicFramePr>
          <p:cNvPr id="5" name="Content Placeholder 2">
            <a:extLst>
              <a:ext uri="{FF2B5EF4-FFF2-40B4-BE49-F238E27FC236}">
                <a16:creationId xmlns:a16="http://schemas.microsoft.com/office/drawing/2014/main" id="{3A79FC90-88AC-5C84-AD67-95764F00E45D}"/>
              </a:ext>
            </a:extLst>
          </p:cNvPr>
          <p:cNvGraphicFramePr>
            <a:graphicFrameLocks noGrp="1"/>
          </p:cNvGraphicFramePr>
          <p:nvPr>
            <p:ph idx="1"/>
          </p:nvPr>
        </p:nvGraphicFramePr>
        <p:xfrm>
          <a:off x="4274288" y="1255257"/>
          <a:ext cx="709761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48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3003-F1C9-1358-6CC0-8F037BDDCDCB}"/>
              </a:ext>
            </a:extLst>
          </p:cNvPr>
          <p:cNvSpPr>
            <a:spLocks noGrp="1"/>
          </p:cNvSpPr>
          <p:nvPr>
            <p:ph type="title"/>
          </p:nvPr>
        </p:nvSpPr>
        <p:spPr/>
        <p:txBody>
          <a:bodyPr/>
          <a:lstStyle/>
          <a:p>
            <a:pPr algn="ctr"/>
            <a:r>
              <a:rPr lang="en-US"/>
              <a:t>From Diagnostic Truth to Public Trust</a:t>
            </a:r>
          </a:p>
        </p:txBody>
      </p:sp>
      <p:sp>
        <p:nvSpPr>
          <p:cNvPr id="3" name="Content Placeholder 2">
            <a:extLst>
              <a:ext uri="{FF2B5EF4-FFF2-40B4-BE49-F238E27FC236}">
                <a16:creationId xmlns:a16="http://schemas.microsoft.com/office/drawing/2014/main" id="{62269436-63A6-5AA9-4B75-917883E13680}"/>
              </a:ext>
            </a:extLst>
          </p:cNvPr>
          <p:cNvSpPr>
            <a:spLocks noGrp="1"/>
          </p:cNvSpPr>
          <p:nvPr>
            <p:ph idx="1"/>
          </p:nvPr>
        </p:nvSpPr>
        <p:spPr/>
        <p:txBody>
          <a:bodyPr>
            <a:normAutofit/>
          </a:bodyPr>
          <a:lstStyle/>
          <a:p>
            <a:pPr marL="0" indent="0" algn="ctr">
              <a:buNone/>
            </a:pPr>
            <a:r>
              <a:rPr lang="en-US"/>
              <a:t>Misinformation is not defeated by volume.</a:t>
            </a:r>
          </a:p>
          <a:p>
            <a:pPr marL="0" indent="0" algn="ctr">
              <a:buNone/>
            </a:pPr>
            <a:r>
              <a:rPr lang="en-US"/>
              <a:t>It is defeated by rigor.</a:t>
            </a:r>
          </a:p>
        </p:txBody>
      </p:sp>
      <p:pic>
        <p:nvPicPr>
          <p:cNvPr id="5" name="Picture 4">
            <a:extLst>
              <a:ext uri="{FF2B5EF4-FFF2-40B4-BE49-F238E27FC236}">
                <a16:creationId xmlns:a16="http://schemas.microsoft.com/office/drawing/2014/main" id="{C4C4F83F-F078-D49B-8FF7-EDC620FF383C}"/>
              </a:ext>
            </a:extLst>
          </p:cNvPr>
          <p:cNvPicPr>
            <a:picLocks noChangeAspect="1"/>
          </p:cNvPicPr>
          <p:nvPr/>
        </p:nvPicPr>
        <p:blipFill>
          <a:blip r:embed="rId3"/>
          <a:srcRect t="3" b="137"/>
          <a:stretch>
            <a:fillRect/>
          </a:stretch>
        </p:blipFill>
        <p:spPr>
          <a:xfrm>
            <a:off x="2209800" y="3101546"/>
            <a:ext cx="7772400" cy="2829697"/>
          </a:xfrm>
          <a:prstGeom prst="rect">
            <a:avLst/>
          </a:prstGeom>
        </p:spPr>
      </p:pic>
    </p:spTree>
    <p:extLst>
      <p:ext uri="{BB962C8B-B14F-4D97-AF65-F5344CB8AC3E}">
        <p14:creationId xmlns:p14="http://schemas.microsoft.com/office/powerpoint/2010/main" val="164769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5D2C32-C9E5-6944-92F5-3FE4131A3594}"/>
              </a:ext>
            </a:extLst>
          </p:cNvPr>
          <p:cNvSpPr>
            <a:spLocks noGrp="1"/>
          </p:cNvSpPr>
          <p:nvPr>
            <p:ph type="title"/>
          </p:nvPr>
        </p:nvSpPr>
        <p:spPr>
          <a:xfrm>
            <a:off x="838200" y="123873"/>
            <a:ext cx="10515600" cy="1325563"/>
          </a:xfrm>
        </p:spPr>
        <p:txBody>
          <a:bodyPr anchor="ctr">
            <a:normAutofit/>
          </a:bodyPr>
          <a:lstStyle/>
          <a:p>
            <a:r>
              <a:rPr lang="en-US">
                <a:latin typeface="Helvetyca"/>
                <a:cs typeface="Helvetica"/>
              </a:rPr>
              <a:t>Building Bridges Across the Laboratory Community: Fighting Misinformation in the Public Sphere</a:t>
            </a:r>
          </a:p>
        </p:txBody>
      </p:sp>
      <p:sp>
        <p:nvSpPr>
          <p:cNvPr id="3" name="Content Placeholder 2">
            <a:extLst>
              <a:ext uri="{FF2B5EF4-FFF2-40B4-BE49-F238E27FC236}">
                <a16:creationId xmlns:a16="http://schemas.microsoft.com/office/drawing/2014/main" id="{07FC3C1D-173D-474D-A66D-E94C8F19CCF4}"/>
              </a:ext>
            </a:extLst>
          </p:cNvPr>
          <p:cNvSpPr>
            <a:spLocks noGrp="1"/>
          </p:cNvSpPr>
          <p:nvPr>
            <p:ph sz="half" idx="1"/>
          </p:nvPr>
        </p:nvSpPr>
        <p:spPr>
          <a:xfrm>
            <a:off x="561616" y="1881467"/>
            <a:ext cx="5203989" cy="3534666"/>
          </a:xfrm>
        </p:spPr>
        <p:txBody>
          <a:bodyPr>
            <a:noAutofit/>
          </a:bodyPr>
          <a:lstStyle/>
          <a:p>
            <a:pPr marL="0" indent="0">
              <a:lnSpc>
                <a:spcPct val="110000"/>
              </a:lnSpc>
              <a:buNone/>
            </a:pPr>
            <a:r>
              <a:rPr lang="en-US" sz="1800" b="1"/>
              <a:t>Talking Points:</a:t>
            </a:r>
          </a:p>
          <a:p>
            <a:pPr>
              <a:lnSpc>
                <a:spcPct val="110000"/>
              </a:lnSpc>
            </a:pPr>
            <a:r>
              <a:rPr lang="en-US" sz="1800"/>
              <a:t>Misinformation is not just a communications issue — it is a patient safety issue.</a:t>
            </a:r>
          </a:p>
          <a:p>
            <a:pPr>
              <a:lnSpc>
                <a:spcPct val="110000"/>
              </a:lnSpc>
            </a:pPr>
            <a:r>
              <a:rPr lang="en-US" sz="1800"/>
              <a:t>Laboratory professionals are among the most trusted scientific experts — but often the least visible.</a:t>
            </a:r>
          </a:p>
          <a:p>
            <a:pPr>
              <a:lnSpc>
                <a:spcPct val="110000"/>
              </a:lnSpc>
            </a:pPr>
            <a:r>
              <a:rPr lang="en-US" sz="1800"/>
              <a:t>As educators, we have a responsibility to prepare laboratorians to engage ethically and effectively in the public sphere.</a:t>
            </a:r>
          </a:p>
          <a:p>
            <a:pPr>
              <a:lnSpc>
                <a:spcPct val="110000"/>
              </a:lnSpc>
            </a:pPr>
            <a:r>
              <a:rPr lang="en-US" sz="1800"/>
              <a:t>This is about trust, transparency, and professional integrity.</a:t>
            </a:r>
          </a:p>
        </p:txBody>
      </p:sp>
      <p:pic>
        <p:nvPicPr>
          <p:cNvPr id="6" name="Picture 5">
            <a:extLst>
              <a:ext uri="{FF2B5EF4-FFF2-40B4-BE49-F238E27FC236}">
                <a16:creationId xmlns:a16="http://schemas.microsoft.com/office/drawing/2014/main" id="{0923CE32-3B36-81E7-DA5F-4F973C83D7BF}"/>
              </a:ext>
            </a:extLst>
          </p:cNvPr>
          <p:cNvPicPr>
            <a:picLocks noChangeAspect="1"/>
          </p:cNvPicPr>
          <p:nvPr/>
        </p:nvPicPr>
        <p:blipFill>
          <a:blip r:embed="rId2"/>
          <a:stretch>
            <a:fillRect/>
          </a:stretch>
        </p:blipFill>
        <p:spPr>
          <a:xfrm>
            <a:off x="6096000" y="1637160"/>
            <a:ext cx="5966116" cy="4459672"/>
          </a:xfrm>
          <a:prstGeom prst="rect">
            <a:avLst/>
          </a:prstGeom>
          <a:noFill/>
        </p:spPr>
      </p:pic>
    </p:spTree>
    <p:extLst>
      <p:ext uri="{BB962C8B-B14F-4D97-AF65-F5344CB8AC3E}">
        <p14:creationId xmlns:p14="http://schemas.microsoft.com/office/powerpoint/2010/main" val="194440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DC7C0-D4FD-2F3C-3101-41A6A91BC4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D57FC1-7F4E-C20F-F67B-1A38A4341BBB}"/>
              </a:ext>
            </a:extLst>
          </p:cNvPr>
          <p:cNvSpPr>
            <a:spLocks noGrp="1"/>
          </p:cNvSpPr>
          <p:nvPr>
            <p:ph type="title"/>
          </p:nvPr>
        </p:nvSpPr>
        <p:spPr>
          <a:xfrm>
            <a:off x="838200" y="123873"/>
            <a:ext cx="10515600" cy="1325563"/>
          </a:xfrm>
        </p:spPr>
        <p:txBody>
          <a:bodyPr anchor="ctr">
            <a:normAutofit/>
          </a:bodyPr>
          <a:lstStyle/>
          <a:p>
            <a:r>
              <a:rPr lang="en-US" dirty="0"/>
              <a:t>Misinformation Is Often a Matter of Perspective</a:t>
            </a:r>
          </a:p>
        </p:txBody>
      </p:sp>
      <p:sp>
        <p:nvSpPr>
          <p:cNvPr id="6" name="Content Placeholder 5">
            <a:extLst>
              <a:ext uri="{FF2B5EF4-FFF2-40B4-BE49-F238E27FC236}">
                <a16:creationId xmlns:a16="http://schemas.microsoft.com/office/drawing/2014/main" id="{97AFB8C1-0868-FEA0-0DBE-0EE25E049890}"/>
              </a:ext>
            </a:extLst>
          </p:cNvPr>
          <p:cNvSpPr>
            <a:spLocks noGrp="1"/>
          </p:cNvSpPr>
          <p:nvPr>
            <p:ph sz="half" idx="1"/>
          </p:nvPr>
        </p:nvSpPr>
        <p:spPr>
          <a:xfrm>
            <a:off x="838200" y="1825625"/>
            <a:ext cx="10894888" cy="3868039"/>
          </a:xfrm>
        </p:spPr>
        <p:txBody>
          <a:bodyPr>
            <a:normAutofit/>
          </a:bodyPr>
          <a:lstStyle/>
          <a:p>
            <a:pPr>
              <a:lnSpc>
                <a:spcPct val="110000"/>
              </a:lnSpc>
            </a:pPr>
            <a:r>
              <a:rPr lang="en-US" sz="2000" dirty="0"/>
              <a:t>My misinformation is your trust. Your truth is my misinformation</a:t>
            </a:r>
          </a:p>
          <a:p>
            <a:pPr>
              <a:lnSpc>
                <a:spcPct val="110000"/>
              </a:lnSpc>
            </a:pPr>
            <a:r>
              <a:rPr lang="en-US" sz="2000" dirty="0"/>
              <a:t>People evaluate information through identity, trust, and worldview</a:t>
            </a:r>
          </a:p>
          <a:p>
            <a:pPr>
              <a:lnSpc>
                <a:spcPct val="110000"/>
              </a:lnSpc>
            </a:pPr>
            <a:r>
              <a:rPr lang="en-US" sz="2000" dirty="0"/>
              <a:t>This makes misinformation a trust problem, not just a knowledge problem</a:t>
            </a:r>
          </a:p>
          <a:p>
            <a:pPr>
              <a:lnSpc>
                <a:spcPct val="110000"/>
              </a:lnSpc>
            </a:pPr>
            <a:endParaRPr lang="en-US" sz="2000" dirty="0"/>
          </a:p>
        </p:txBody>
      </p:sp>
    </p:spTree>
    <p:extLst>
      <p:ext uri="{BB962C8B-B14F-4D97-AF65-F5344CB8AC3E}">
        <p14:creationId xmlns:p14="http://schemas.microsoft.com/office/powerpoint/2010/main" val="305884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E8B6-6EB1-2E6A-1FF5-BC4FC7119A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E409D2-3F11-F5B4-7BBE-60719CB4F035}"/>
              </a:ext>
            </a:extLst>
          </p:cNvPr>
          <p:cNvSpPr>
            <a:spLocks noGrp="1"/>
          </p:cNvSpPr>
          <p:nvPr>
            <p:ph type="title"/>
          </p:nvPr>
        </p:nvSpPr>
        <p:spPr>
          <a:xfrm>
            <a:off x="838200" y="123873"/>
            <a:ext cx="10515600" cy="1325563"/>
          </a:xfrm>
        </p:spPr>
        <p:txBody>
          <a:bodyPr anchor="ctr">
            <a:normAutofit/>
          </a:bodyPr>
          <a:lstStyle/>
          <a:p>
            <a:r>
              <a:rPr lang="en-US" dirty="0"/>
              <a:t>Why This Moment Is Hard</a:t>
            </a:r>
          </a:p>
        </p:txBody>
      </p:sp>
      <p:sp>
        <p:nvSpPr>
          <p:cNvPr id="6" name="Content Placeholder 5">
            <a:extLst>
              <a:ext uri="{FF2B5EF4-FFF2-40B4-BE49-F238E27FC236}">
                <a16:creationId xmlns:a16="http://schemas.microsoft.com/office/drawing/2014/main" id="{5EA795E0-FA7D-37F3-C6CD-283F8FDDDB2A}"/>
              </a:ext>
            </a:extLst>
          </p:cNvPr>
          <p:cNvSpPr>
            <a:spLocks noGrp="1"/>
          </p:cNvSpPr>
          <p:nvPr>
            <p:ph sz="half" idx="1"/>
          </p:nvPr>
        </p:nvSpPr>
        <p:spPr>
          <a:xfrm>
            <a:off x="838200" y="1825625"/>
            <a:ext cx="10894888" cy="3868039"/>
          </a:xfrm>
        </p:spPr>
        <p:txBody>
          <a:bodyPr>
            <a:normAutofit/>
          </a:bodyPr>
          <a:lstStyle/>
          <a:p>
            <a:pPr>
              <a:lnSpc>
                <a:spcPct val="110000"/>
              </a:lnSpc>
            </a:pPr>
            <a:r>
              <a:rPr lang="en-US" sz="2000" dirty="0"/>
              <a:t>Science advances through disagreement. Misinformation thrives on confusion</a:t>
            </a:r>
          </a:p>
          <a:p>
            <a:pPr>
              <a:lnSpc>
                <a:spcPct val="110000"/>
              </a:lnSpc>
            </a:pPr>
            <a:r>
              <a:rPr lang="en-US" sz="2000" dirty="0"/>
              <a:t>Experts disagree publicly</a:t>
            </a:r>
          </a:p>
          <a:p>
            <a:pPr>
              <a:lnSpc>
                <a:spcPct val="110000"/>
              </a:lnSpc>
            </a:pPr>
            <a:r>
              <a:rPr lang="en-US" sz="2000" dirty="0"/>
              <a:t>Conflicting signals spread rapidly</a:t>
            </a:r>
          </a:p>
          <a:p>
            <a:pPr>
              <a:lnSpc>
                <a:spcPct val="110000"/>
              </a:lnSpc>
            </a:pPr>
            <a:r>
              <a:rPr lang="en-US" sz="2000" dirty="0"/>
              <a:t>Audiences struggle to decide who to trust</a:t>
            </a:r>
          </a:p>
          <a:p>
            <a:pPr>
              <a:lnSpc>
                <a:spcPct val="110000"/>
              </a:lnSpc>
            </a:pPr>
            <a:endParaRPr lang="en-US" sz="2000" dirty="0"/>
          </a:p>
        </p:txBody>
      </p:sp>
    </p:spTree>
    <p:extLst>
      <p:ext uri="{BB962C8B-B14F-4D97-AF65-F5344CB8AC3E}">
        <p14:creationId xmlns:p14="http://schemas.microsoft.com/office/powerpoint/2010/main" val="119219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75B10-C05C-E160-C4A3-0D78859630F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EBBB8C-DDE9-B023-FFE9-C45D8E99EE26}"/>
              </a:ext>
            </a:extLst>
          </p:cNvPr>
          <p:cNvSpPr>
            <a:spLocks noGrp="1"/>
          </p:cNvSpPr>
          <p:nvPr>
            <p:ph type="title"/>
          </p:nvPr>
        </p:nvSpPr>
        <p:spPr>
          <a:xfrm>
            <a:off x="838200" y="123873"/>
            <a:ext cx="10515600" cy="1325563"/>
          </a:xfrm>
        </p:spPr>
        <p:txBody>
          <a:bodyPr anchor="ctr">
            <a:normAutofit/>
          </a:bodyPr>
          <a:lstStyle/>
          <a:p>
            <a:r>
              <a:rPr lang="en-US" dirty="0"/>
              <a:t>Intent-Norms Framework Four D’s of the Information Ecosystem</a:t>
            </a:r>
          </a:p>
        </p:txBody>
      </p:sp>
      <p:pic>
        <p:nvPicPr>
          <p:cNvPr id="4" name="Picture 3" descr="intent_norms_framework_slide.png">
            <a:extLst>
              <a:ext uri="{FF2B5EF4-FFF2-40B4-BE49-F238E27FC236}">
                <a16:creationId xmlns:a16="http://schemas.microsoft.com/office/drawing/2014/main" id="{DADE7B39-C8D0-4BD8-2573-6E175CACC267}"/>
              </a:ext>
            </a:extLst>
          </p:cNvPr>
          <p:cNvPicPr>
            <a:picLocks noChangeAspect="1"/>
          </p:cNvPicPr>
          <p:nvPr/>
        </p:nvPicPr>
        <p:blipFill>
          <a:blip r:embed="rId2"/>
          <a:stretch>
            <a:fillRect/>
          </a:stretch>
        </p:blipFill>
        <p:spPr>
          <a:xfrm>
            <a:off x="1325366" y="1582066"/>
            <a:ext cx="9377093" cy="5275934"/>
          </a:xfrm>
          <a:prstGeom prst="rect">
            <a:avLst/>
          </a:prstGeom>
        </p:spPr>
      </p:pic>
    </p:spTree>
    <p:extLst>
      <p:ext uri="{BB962C8B-B14F-4D97-AF65-F5344CB8AC3E}">
        <p14:creationId xmlns:p14="http://schemas.microsoft.com/office/powerpoint/2010/main" val="5662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D28F3-AA1A-B6B5-9B9E-2EEA6AEFB2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0B8EB1F-D7C3-3081-040F-6DD798F2F32A}"/>
              </a:ext>
            </a:extLst>
          </p:cNvPr>
          <p:cNvSpPr>
            <a:spLocks noGrp="1"/>
          </p:cNvSpPr>
          <p:nvPr>
            <p:ph type="title"/>
          </p:nvPr>
        </p:nvSpPr>
        <p:spPr>
          <a:xfrm>
            <a:off x="838200" y="123873"/>
            <a:ext cx="10515600" cy="1325563"/>
          </a:xfrm>
        </p:spPr>
        <p:txBody>
          <a:bodyPr anchor="ctr">
            <a:normAutofit/>
          </a:bodyPr>
          <a:lstStyle/>
          <a:p>
            <a:r>
              <a:rPr lang="en-US" dirty="0"/>
              <a:t>Intent-Norms Framework Four D’s of the Information Ecosystem</a:t>
            </a:r>
          </a:p>
        </p:txBody>
      </p:sp>
      <p:sp>
        <p:nvSpPr>
          <p:cNvPr id="6" name="Content Placeholder 5">
            <a:extLst>
              <a:ext uri="{FF2B5EF4-FFF2-40B4-BE49-F238E27FC236}">
                <a16:creationId xmlns:a16="http://schemas.microsoft.com/office/drawing/2014/main" id="{48C90D99-7A76-D8E4-CA9E-C9B376BE0D58}"/>
              </a:ext>
            </a:extLst>
          </p:cNvPr>
          <p:cNvSpPr>
            <a:spLocks noGrp="1"/>
          </p:cNvSpPr>
          <p:nvPr>
            <p:ph sz="half" idx="1"/>
          </p:nvPr>
        </p:nvSpPr>
        <p:spPr>
          <a:xfrm>
            <a:off x="838200" y="1825625"/>
            <a:ext cx="10894888" cy="3868039"/>
          </a:xfrm>
        </p:spPr>
        <p:txBody>
          <a:bodyPr>
            <a:normAutofit/>
          </a:bodyPr>
          <a:lstStyle/>
          <a:p>
            <a:pPr>
              <a:lnSpc>
                <a:spcPct val="110000"/>
              </a:lnSpc>
            </a:pPr>
            <a:r>
              <a:rPr lang="en-US" sz="2000" dirty="0"/>
              <a:t>Disagreement/Dissent – good faith debate that advances science</a:t>
            </a:r>
          </a:p>
          <a:p>
            <a:pPr>
              <a:lnSpc>
                <a:spcPct val="110000"/>
              </a:lnSpc>
            </a:pPr>
            <a:r>
              <a:rPr lang="en-US" sz="2000" dirty="0"/>
              <a:t>Distortion – information simplified, exaggerated, or taken out of context</a:t>
            </a:r>
          </a:p>
          <a:p>
            <a:pPr>
              <a:lnSpc>
                <a:spcPct val="110000"/>
              </a:lnSpc>
            </a:pPr>
            <a:r>
              <a:rPr lang="en-US" sz="2000" dirty="0"/>
              <a:t>Disinformation – false information spread intentionally</a:t>
            </a:r>
          </a:p>
          <a:p>
            <a:pPr>
              <a:lnSpc>
                <a:spcPct val="110000"/>
              </a:lnSpc>
            </a:pPr>
            <a:r>
              <a:rPr lang="en-US" sz="2000" dirty="0"/>
              <a:t>Deception – deliberate manipulation or fabricated credibility </a:t>
            </a:r>
          </a:p>
          <a:p>
            <a:pPr>
              <a:lnSpc>
                <a:spcPct val="110000"/>
              </a:lnSpc>
            </a:pPr>
            <a:r>
              <a:rPr lang="en-US" sz="2000" dirty="0"/>
              <a:t>A healthy information ecosystem makes room for disagreement but has zero tolerance for deception</a:t>
            </a:r>
          </a:p>
        </p:txBody>
      </p:sp>
    </p:spTree>
    <p:extLst>
      <p:ext uri="{BB962C8B-B14F-4D97-AF65-F5344CB8AC3E}">
        <p14:creationId xmlns:p14="http://schemas.microsoft.com/office/powerpoint/2010/main" val="276586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65B43-7258-B084-ABB1-E6FC56F9C26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1816DC-6759-B4F7-53DA-5B25C5B77360}"/>
              </a:ext>
            </a:extLst>
          </p:cNvPr>
          <p:cNvSpPr>
            <a:spLocks noGrp="1"/>
          </p:cNvSpPr>
          <p:nvPr>
            <p:ph type="title"/>
          </p:nvPr>
        </p:nvSpPr>
        <p:spPr>
          <a:xfrm>
            <a:off x="838200" y="123873"/>
            <a:ext cx="10515600" cy="1325563"/>
          </a:xfrm>
        </p:spPr>
        <p:txBody>
          <a:bodyPr anchor="ctr">
            <a:normAutofit/>
          </a:bodyPr>
          <a:lstStyle/>
          <a:p>
            <a:r>
              <a:rPr lang="en-US" dirty="0"/>
              <a:t>Building Resilience Against Misinformation</a:t>
            </a:r>
          </a:p>
        </p:txBody>
      </p:sp>
      <p:sp>
        <p:nvSpPr>
          <p:cNvPr id="6" name="Content Placeholder 5">
            <a:extLst>
              <a:ext uri="{FF2B5EF4-FFF2-40B4-BE49-F238E27FC236}">
                <a16:creationId xmlns:a16="http://schemas.microsoft.com/office/drawing/2014/main" id="{6F974625-88F7-5B64-6022-A5A61B83A906}"/>
              </a:ext>
            </a:extLst>
          </p:cNvPr>
          <p:cNvSpPr>
            <a:spLocks noGrp="1"/>
          </p:cNvSpPr>
          <p:nvPr>
            <p:ph sz="half" idx="1"/>
          </p:nvPr>
        </p:nvSpPr>
        <p:spPr>
          <a:xfrm>
            <a:off x="838200" y="1825625"/>
            <a:ext cx="10894888" cy="3868039"/>
          </a:xfrm>
        </p:spPr>
        <p:txBody>
          <a:bodyPr>
            <a:normAutofit/>
          </a:bodyPr>
          <a:lstStyle/>
          <a:p>
            <a:pPr>
              <a:lnSpc>
                <a:spcPct val="110000"/>
              </a:lnSpc>
            </a:pPr>
            <a:r>
              <a:rPr lang="en-US" sz="2000" dirty="0"/>
              <a:t>The fight against misinformation is not just a fight for facts. It’s a fight for trust</a:t>
            </a:r>
          </a:p>
          <a:p>
            <a:pPr>
              <a:lnSpc>
                <a:spcPct val="110000"/>
              </a:lnSpc>
            </a:pPr>
            <a:r>
              <a:rPr lang="en-US" sz="2000" dirty="0"/>
              <a:t>Prepare people before misinformation spreads (pre-bunking)</a:t>
            </a:r>
          </a:p>
          <a:p>
            <a:pPr>
              <a:lnSpc>
                <a:spcPct val="110000"/>
              </a:lnSpc>
            </a:pPr>
            <a:r>
              <a:rPr lang="en-US" sz="2000" dirty="0"/>
              <a:t>Focus on trust, not just accuracy</a:t>
            </a:r>
          </a:p>
          <a:p>
            <a:pPr>
              <a:lnSpc>
                <a:spcPct val="110000"/>
              </a:lnSpc>
            </a:pPr>
            <a:r>
              <a:rPr lang="en-US" sz="2000" dirty="0"/>
              <a:t>Strengthen trusted messengers and networks</a:t>
            </a:r>
          </a:p>
        </p:txBody>
      </p:sp>
    </p:spTree>
    <p:extLst>
      <p:ext uri="{BB962C8B-B14F-4D97-AF65-F5344CB8AC3E}">
        <p14:creationId xmlns:p14="http://schemas.microsoft.com/office/powerpoint/2010/main" val="405428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08FF-191F-1245-3190-CD473FB7A18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AE59FFA-F8CB-F3D3-C345-1969035CA771}"/>
              </a:ext>
            </a:extLst>
          </p:cNvPr>
          <p:cNvSpPr>
            <a:spLocks noGrp="1"/>
          </p:cNvSpPr>
          <p:nvPr>
            <p:ph type="title"/>
          </p:nvPr>
        </p:nvSpPr>
        <p:spPr>
          <a:xfrm>
            <a:off x="838200" y="123873"/>
            <a:ext cx="10515600" cy="1325563"/>
          </a:xfrm>
        </p:spPr>
        <p:txBody>
          <a:bodyPr anchor="ctr">
            <a:normAutofit/>
          </a:bodyPr>
          <a:lstStyle/>
          <a:p>
            <a:r>
              <a:rPr lang="en-US" dirty="0"/>
              <a:t>Resources</a:t>
            </a:r>
          </a:p>
        </p:txBody>
      </p:sp>
      <p:pic>
        <p:nvPicPr>
          <p:cNvPr id="9" name="Picture 8">
            <a:extLst>
              <a:ext uri="{FF2B5EF4-FFF2-40B4-BE49-F238E27FC236}">
                <a16:creationId xmlns:a16="http://schemas.microsoft.com/office/drawing/2014/main" id="{51CC8C58-B8D4-EE91-3B86-1F0CC9D73AB5}"/>
              </a:ext>
            </a:extLst>
          </p:cNvPr>
          <p:cNvPicPr>
            <a:picLocks noChangeAspect="1"/>
          </p:cNvPicPr>
          <p:nvPr/>
        </p:nvPicPr>
        <p:blipFill>
          <a:blip r:embed="rId2"/>
          <a:stretch>
            <a:fillRect/>
          </a:stretch>
        </p:blipFill>
        <p:spPr>
          <a:xfrm>
            <a:off x="385590" y="1845012"/>
            <a:ext cx="5071379" cy="2485758"/>
          </a:xfrm>
          <a:prstGeom prst="rect">
            <a:avLst/>
          </a:prstGeom>
          <a:ln>
            <a:solidFill>
              <a:schemeClr val="accent1"/>
            </a:solidFill>
          </a:ln>
        </p:spPr>
      </p:pic>
      <p:pic>
        <p:nvPicPr>
          <p:cNvPr id="7" name="Picture 6">
            <a:extLst>
              <a:ext uri="{FF2B5EF4-FFF2-40B4-BE49-F238E27FC236}">
                <a16:creationId xmlns:a16="http://schemas.microsoft.com/office/drawing/2014/main" id="{58FCB0A9-238F-0800-713B-3F16B94D2F3A}"/>
              </a:ext>
            </a:extLst>
          </p:cNvPr>
          <p:cNvPicPr>
            <a:picLocks noChangeAspect="1"/>
          </p:cNvPicPr>
          <p:nvPr/>
        </p:nvPicPr>
        <p:blipFill>
          <a:blip r:embed="rId3"/>
          <a:stretch>
            <a:fillRect/>
          </a:stretch>
        </p:blipFill>
        <p:spPr>
          <a:xfrm>
            <a:off x="2921279" y="3891708"/>
            <a:ext cx="5071380" cy="2476042"/>
          </a:xfrm>
          <a:prstGeom prst="rect">
            <a:avLst/>
          </a:prstGeom>
          <a:ln>
            <a:solidFill>
              <a:schemeClr val="accent1"/>
            </a:solidFill>
          </a:ln>
        </p:spPr>
      </p:pic>
      <p:pic>
        <p:nvPicPr>
          <p:cNvPr id="11" name="Picture 10">
            <a:extLst>
              <a:ext uri="{FF2B5EF4-FFF2-40B4-BE49-F238E27FC236}">
                <a16:creationId xmlns:a16="http://schemas.microsoft.com/office/drawing/2014/main" id="{4B39E7B8-5893-8257-BF68-42A70D56F43B}"/>
              </a:ext>
            </a:extLst>
          </p:cNvPr>
          <p:cNvPicPr>
            <a:picLocks noChangeAspect="1"/>
          </p:cNvPicPr>
          <p:nvPr/>
        </p:nvPicPr>
        <p:blipFill>
          <a:blip r:embed="rId4"/>
          <a:stretch>
            <a:fillRect/>
          </a:stretch>
        </p:blipFill>
        <p:spPr>
          <a:xfrm>
            <a:off x="8530584" y="1653137"/>
            <a:ext cx="3389667" cy="5067802"/>
          </a:xfrm>
          <a:prstGeom prst="rect">
            <a:avLst/>
          </a:prstGeom>
        </p:spPr>
      </p:pic>
    </p:spTree>
    <p:extLst>
      <p:ext uri="{BB962C8B-B14F-4D97-AF65-F5344CB8AC3E}">
        <p14:creationId xmlns:p14="http://schemas.microsoft.com/office/powerpoint/2010/main" val="168305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7824AE18-A7BB-2DC1-0DFF-37FBB5E824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0594" y="643466"/>
            <a:ext cx="7710811" cy="5571067"/>
          </a:xfrm>
          <a:prstGeom prst="rect">
            <a:avLst/>
          </a:prstGeom>
        </p:spPr>
      </p:pic>
    </p:spTree>
    <p:extLst>
      <p:ext uri="{BB962C8B-B14F-4D97-AF65-F5344CB8AC3E}">
        <p14:creationId xmlns:p14="http://schemas.microsoft.com/office/powerpoint/2010/main" val="7975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777E410-6DE7-104C-E266-EE4C4ECA6A33}"/>
              </a:ext>
            </a:extLst>
          </p:cNvPr>
          <p:cNvGrpSpPr/>
          <p:nvPr/>
        </p:nvGrpSpPr>
        <p:grpSpPr>
          <a:xfrm>
            <a:off x="4283724" y="2419520"/>
            <a:ext cx="4267198" cy="2869054"/>
            <a:chOff x="7075716" y="401086"/>
            <a:chExt cx="3477124" cy="2326072"/>
          </a:xfrm>
        </p:grpSpPr>
        <p:pic>
          <p:nvPicPr>
            <p:cNvPr id="5" name="Picture 4" descr="A qr code with a blue circle and a logo&#10;&#10;AI-generated content may be incorrect.">
              <a:extLst>
                <a:ext uri="{FF2B5EF4-FFF2-40B4-BE49-F238E27FC236}">
                  <a16:creationId xmlns:a16="http://schemas.microsoft.com/office/drawing/2014/main" id="{E486EF5A-2EAE-FEC6-EA0F-EB6051A2650F}"/>
                </a:ext>
              </a:extLst>
            </p:cNvPr>
            <p:cNvPicPr>
              <a:picLocks noChangeAspect="1"/>
            </p:cNvPicPr>
            <p:nvPr/>
          </p:nvPicPr>
          <p:blipFill>
            <a:blip r:embed="rId2"/>
            <a:stretch>
              <a:fillRect/>
            </a:stretch>
          </p:blipFill>
          <p:spPr>
            <a:xfrm>
              <a:off x="7168816" y="892342"/>
              <a:ext cx="1834816" cy="1834816"/>
            </a:xfrm>
            <a:prstGeom prst="rect">
              <a:avLst/>
            </a:prstGeom>
          </p:spPr>
        </p:pic>
        <p:sp>
          <p:nvSpPr>
            <p:cNvPr id="6" name="TextBox 5">
              <a:extLst>
                <a:ext uri="{FF2B5EF4-FFF2-40B4-BE49-F238E27FC236}">
                  <a16:creationId xmlns:a16="http://schemas.microsoft.com/office/drawing/2014/main" id="{31ED29CE-BCFB-E4D2-9A64-F5A3329D3B29}"/>
                </a:ext>
              </a:extLst>
            </p:cNvPr>
            <p:cNvSpPr txBox="1"/>
            <p:nvPr/>
          </p:nvSpPr>
          <p:spPr>
            <a:xfrm>
              <a:off x="7075716" y="401086"/>
              <a:ext cx="34771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Arial"/>
                  <a:ea typeface="Calibri"/>
                  <a:cs typeface="Arial"/>
                </a:rPr>
                <a:t>Support CDC </a:t>
              </a:r>
              <a:r>
                <a:rPr lang="en-US" b="1" err="1">
                  <a:solidFill>
                    <a:schemeClr val="bg1"/>
                  </a:solidFill>
                  <a:latin typeface="Arial"/>
                  <a:ea typeface="Calibri"/>
                  <a:cs typeface="Arial"/>
                </a:rPr>
                <a:t>OneLab</a:t>
              </a:r>
              <a:endParaRPr lang="en-US" b="1" err="1">
                <a:solidFill>
                  <a:schemeClr val="bg1"/>
                </a:solidFill>
                <a:latin typeface="Arial"/>
                <a:cs typeface="Arial"/>
              </a:endParaRPr>
            </a:p>
          </p:txBody>
        </p:sp>
      </p:grpSp>
      <p:grpSp>
        <p:nvGrpSpPr>
          <p:cNvPr id="10" name="Group 9">
            <a:extLst>
              <a:ext uri="{FF2B5EF4-FFF2-40B4-BE49-F238E27FC236}">
                <a16:creationId xmlns:a16="http://schemas.microsoft.com/office/drawing/2014/main" id="{E1CCA6F0-C66E-94AB-2F85-5AE01803C4F5}"/>
              </a:ext>
            </a:extLst>
          </p:cNvPr>
          <p:cNvGrpSpPr/>
          <p:nvPr/>
        </p:nvGrpSpPr>
        <p:grpSpPr>
          <a:xfrm>
            <a:off x="7473555" y="2416892"/>
            <a:ext cx="4867191" cy="2932942"/>
            <a:chOff x="8653802" y="273236"/>
            <a:chExt cx="3954378" cy="2293502"/>
          </a:xfrm>
        </p:grpSpPr>
        <p:pic>
          <p:nvPicPr>
            <p:cNvPr id="8" name="Picture 7" descr="A qr code with a blue circle and a white circle&#10;&#10;AI-generated content may be incorrect.">
              <a:extLst>
                <a:ext uri="{FF2B5EF4-FFF2-40B4-BE49-F238E27FC236}">
                  <a16:creationId xmlns:a16="http://schemas.microsoft.com/office/drawing/2014/main" id="{D0D47288-547A-A831-F16D-C1125583FCFC}"/>
                </a:ext>
              </a:extLst>
            </p:cNvPr>
            <p:cNvPicPr>
              <a:picLocks noChangeAspect="1"/>
            </p:cNvPicPr>
            <p:nvPr/>
          </p:nvPicPr>
          <p:blipFill>
            <a:blip r:embed="rId3"/>
            <a:stretch>
              <a:fillRect/>
            </a:stretch>
          </p:blipFill>
          <p:spPr>
            <a:xfrm>
              <a:off x="9174078" y="741947"/>
              <a:ext cx="1804739" cy="1824791"/>
            </a:xfrm>
            <a:prstGeom prst="rect">
              <a:avLst/>
            </a:prstGeom>
          </p:spPr>
        </p:pic>
        <p:sp>
          <p:nvSpPr>
            <p:cNvPr id="9" name="TextBox 8">
              <a:extLst>
                <a:ext uri="{FF2B5EF4-FFF2-40B4-BE49-F238E27FC236}">
                  <a16:creationId xmlns:a16="http://schemas.microsoft.com/office/drawing/2014/main" id="{5CC34948-860B-38C5-B8DD-EF31F0573E2C}"/>
                </a:ext>
              </a:extLst>
            </p:cNvPr>
            <p:cNvSpPr txBox="1"/>
            <p:nvPr/>
          </p:nvSpPr>
          <p:spPr>
            <a:xfrm>
              <a:off x="8653802" y="273236"/>
              <a:ext cx="39543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Arial"/>
                  <a:ea typeface="Calibri"/>
                  <a:cs typeface="Arial"/>
                </a:rPr>
                <a:t>Workforce Initiatives Website</a:t>
              </a:r>
              <a:endParaRPr lang="en-US" b="1">
                <a:solidFill>
                  <a:schemeClr val="bg1"/>
                </a:solidFill>
                <a:latin typeface="Arial"/>
                <a:cs typeface="Arial"/>
              </a:endParaRPr>
            </a:p>
          </p:txBody>
        </p:sp>
      </p:grpSp>
      <p:sp>
        <p:nvSpPr>
          <p:cNvPr id="14" name="TextBox 13">
            <a:extLst>
              <a:ext uri="{FF2B5EF4-FFF2-40B4-BE49-F238E27FC236}">
                <a16:creationId xmlns:a16="http://schemas.microsoft.com/office/drawing/2014/main" id="{9EC4E27F-8920-6BCC-6A1F-3D9EC33B06BD}"/>
              </a:ext>
            </a:extLst>
          </p:cNvPr>
          <p:cNvSpPr txBox="1"/>
          <p:nvPr/>
        </p:nvSpPr>
        <p:spPr>
          <a:xfrm>
            <a:off x="352886" y="2951946"/>
            <a:ext cx="426719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i="1">
                <a:solidFill>
                  <a:schemeClr val="bg1"/>
                </a:solidFill>
                <a:latin typeface="Arial Nova"/>
                <a:ea typeface="Calibri"/>
                <a:cs typeface="Arial"/>
              </a:rPr>
              <a:t>Access more ASCP Resources here:</a:t>
            </a:r>
            <a:endParaRPr lang="en-US" sz="3600" b="1" i="1">
              <a:solidFill>
                <a:schemeClr val="bg1"/>
              </a:solidFill>
              <a:latin typeface="Arial Nova"/>
              <a:cs typeface="Arial"/>
            </a:endParaRPr>
          </a:p>
        </p:txBody>
      </p:sp>
    </p:spTree>
    <p:extLst>
      <p:ext uri="{BB962C8B-B14F-4D97-AF65-F5344CB8AC3E}">
        <p14:creationId xmlns:p14="http://schemas.microsoft.com/office/powerpoint/2010/main" val="215018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CAD0BA-C712-2B44-9398-393282A92D00}"/>
              </a:ext>
            </a:extLst>
          </p:cNvPr>
          <p:cNvSpPr>
            <a:spLocks noGrp="1"/>
          </p:cNvSpPr>
          <p:nvPr>
            <p:ph type="ctrTitle"/>
          </p:nvPr>
        </p:nvSpPr>
        <p:spPr>
          <a:xfrm>
            <a:off x="384560" y="2161409"/>
            <a:ext cx="7784203" cy="2387600"/>
          </a:xfrm>
        </p:spPr>
        <p:txBody>
          <a:bodyPr>
            <a:normAutofit fontScale="90000"/>
          </a:bodyPr>
          <a:lstStyle/>
          <a:p>
            <a:r>
              <a:rPr lang="en-US" sz="4000">
                <a:latin typeface="Arial"/>
                <a:cs typeface="Arial"/>
              </a:rPr>
              <a:t>Next Month's Webinar: </a:t>
            </a:r>
            <a:br>
              <a:rPr lang="en-US" sz="4000">
                <a:latin typeface="Arial"/>
                <a:cs typeface="Arial"/>
              </a:rPr>
            </a:br>
            <a:br>
              <a:rPr lang="en-US" sz="4000">
                <a:latin typeface="Arial"/>
                <a:cs typeface="Arial"/>
              </a:rPr>
            </a:br>
            <a:br>
              <a:rPr lang="en-US" sz="4000">
                <a:latin typeface="Arial"/>
                <a:cs typeface="Arial"/>
              </a:rPr>
            </a:br>
            <a:br>
              <a:rPr lang="en-US" sz="4000">
                <a:latin typeface="Arial"/>
                <a:cs typeface="Arial"/>
              </a:rPr>
            </a:br>
            <a:r>
              <a:rPr lang="en-US" sz="4000">
                <a:latin typeface="Arial"/>
                <a:cs typeface="Arial"/>
              </a:rPr>
              <a:t> </a:t>
            </a:r>
            <a:br>
              <a:rPr lang="en-US" sz="4000">
                <a:latin typeface="Arial"/>
                <a:cs typeface="Arial"/>
              </a:rPr>
            </a:br>
            <a:r>
              <a:rPr lang="en-US" sz="4000">
                <a:latin typeface="Arial"/>
                <a:cs typeface="Arial"/>
              </a:rPr>
              <a:t>TOPIC: </a:t>
            </a:r>
            <a:r>
              <a:rPr lang="en-US" sz="4000" i="1">
                <a:latin typeface="Arial"/>
                <a:cs typeface="Arial"/>
              </a:rPr>
              <a:t>PROFESSIONAL IDENTITY </a:t>
            </a:r>
            <a:br>
              <a:rPr lang="en-US" sz="4000" i="1"/>
            </a:br>
            <a:br>
              <a:rPr lang="en-US" sz="4000">
                <a:latin typeface="Arial"/>
                <a:cs typeface="Arial"/>
              </a:rPr>
            </a:br>
            <a:r>
              <a:rPr lang="en-US" sz="4000">
                <a:latin typeface="Arial"/>
                <a:cs typeface="Arial"/>
              </a:rPr>
              <a:t>DATE: April 22, 2026, 11am – 12:30pm CDT</a:t>
            </a:r>
          </a:p>
        </p:txBody>
      </p:sp>
      <p:grpSp>
        <p:nvGrpSpPr>
          <p:cNvPr id="12" name="Group 11">
            <a:extLst>
              <a:ext uri="{FF2B5EF4-FFF2-40B4-BE49-F238E27FC236}">
                <a16:creationId xmlns:a16="http://schemas.microsoft.com/office/drawing/2014/main" id="{0F5790D6-BB96-247A-C41B-3D8EF1CEB2F0}"/>
              </a:ext>
            </a:extLst>
          </p:cNvPr>
          <p:cNvGrpSpPr/>
          <p:nvPr/>
        </p:nvGrpSpPr>
        <p:grpSpPr>
          <a:xfrm>
            <a:off x="8308043" y="824959"/>
            <a:ext cx="3433010" cy="2675236"/>
            <a:chOff x="8023058" y="2921816"/>
            <a:chExt cx="3433010" cy="2675236"/>
          </a:xfrm>
        </p:grpSpPr>
        <p:pic>
          <p:nvPicPr>
            <p:cNvPr id="4" name="Picture Placeholder 6" descr="A qr code with a logo&#10;&#10;AI-generated content may be incorrect.">
              <a:extLst>
                <a:ext uri="{FF2B5EF4-FFF2-40B4-BE49-F238E27FC236}">
                  <a16:creationId xmlns:a16="http://schemas.microsoft.com/office/drawing/2014/main" id="{6F1C541E-2335-4822-0650-FD3619227239}"/>
                </a:ext>
              </a:extLst>
            </p:cNvPr>
            <p:cNvPicPr>
              <a:picLocks noChangeAspect="1"/>
            </p:cNvPicPr>
            <p:nvPr/>
          </p:nvPicPr>
          <p:blipFill>
            <a:blip r:embed="rId2" cstate="print">
              <a:extLst>
                <a:ext uri="{28A0092B-C50C-407E-A947-70E740481C1C}">
                  <a14:useLocalDpi xmlns:a14="http://schemas.microsoft.com/office/drawing/2010/main" val="0"/>
                </a:ext>
              </a:extLst>
            </a:blip>
            <a:srcRect t="123" b="123"/>
            <a:stretch>
              <a:fillRect/>
            </a:stretch>
          </p:blipFill>
          <p:spPr>
            <a:xfrm>
              <a:off x="8473691" y="2921816"/>
              <a:ext cx="2403587" cy="2305546"/>
            </a:xfrm>
            <a:prstGeom prst="rect">
              <a:avLst/>
            </a:prstGeom>
          </p:spPr>
        </p:pic>
        <p:sp>
          <p:nvSpPr>
            <p:cNvPr id="11" name="TextBox 10">
              <a:extLst>
                <a:ext uri="{FF2B5EF4-FFF2-40B4-BE49-F238E27FC236}">
                  <a16:creationId xmlns:a16="http://schemas.microsoft.com/office/drawing/2014/main" id="{EA3B9098-268C-650B-6092-3962D4E51617}"/>
                </a:ext>
              </a:extLst>
            </p:cNvPr>
            <p:cNvSpPr txBox="1"/>
            <p:nvPr/>
          </p:nvSpPr>
          <p:spPr>
            <a:xfrm>
              <a:off x="8023058" y="5227720"/>
              <a:ext cx="34330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Arial"/>
                  <a:ea typeface="Calibri"/>
                  <a:cs typeface="Arial"/>
                </a:rPr>
                <a:t>Sign up for the webinar here! </a:t>
              </a:r>
              <a:endParaRPr lang="en-US" b="1">
                <a:solidFill>
                  <a:schemeClr val="bg1"/>
                </a:solidFill>
                <a:latin typeface="Arial"/>
                <a:cs typeface="Arial"/>
              </a:endParaRPr>
            </a:p>
          </p:txBody>
        </p:sp>
      </p:grpSp>
    </p:spTree>
    <p:extLst>
      <p:ext uri="{BB962C8B-B14F-4D97-AF65-F5344CB8AC3E}">
        <p14:creationId xmlns:p14="http://schemas.microsoft.com/office/powerpoint/2010/main" val="307035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6F578-1E21-0D47-BC0F-9E627040FB3B}"/>
              </a:ext>
            </a:extLst>
          </p:cNvPr>
          <p:cNvSpPr>
            <a:spLocks noGrp="1"/>
          </p:cNvSpPr>
          <p:nvPr>
            <p:ph type="title"/>
          </p:nvPr>
        </p:nvSpPr>
        <p:spPr>
          <a:xfrm>
            <a:off x="838200" y="123873"/>
            <a:ext cx="10515600" cy="1325563"/>
          </a:xfrm>
        </p:spPr>
        <p:txBody>
          <a:bodyPr anchor="ctr">
            <a:normAutofit/>
          </a:bodyPr>
          <a:lstStyle/>
          <a:p>
            <a:r>
              <a:rPr lang="en-US"/>
              <a:t>Why Misinformation Matters to Laboratory Medicine</a:t>
            </a:r>
          </a:p>
        </p:txBody>
      </p:sp>
      <p:sp>
        <p:nvSpPr>
          <p:cNvPr id="5" name="Content Placeholder 4">
            <a:extLst>
              <a:ext uri="{FF2B5EF4-FFF2-40B4-BE49-F238E27FC236}">
                <a16:creationId xmlns:a16="http://schemas.microsoft.com/office/drawing/2014/main" id="{39165E86-4B6A-1D4A-9601-4E58D11A7D7E}"/>
              </a:ext>
            </a:extLst>
          </p:cNvPr>
          <p:cNvSpPr>
            <a:spLocks noGrp="1"/>
          </p:cNvSpPr>
          <p:nvPr>
            <p:ph sz="half" idx="1"/>
          </p:nvPr>
        </p:nvSpPr>
        <p:spPr>
          <a:xfrm>
            <a:off x="243840" y="1760214"/>
            <a:ext cx="5782056" cy="4302258"/>
          </a:xfrm>
        </p:spPr>
        <p:txBody>
          <a:bodyPr>
            <a:noAutofit/>
          </a:bodyPr>
          <a:lstStyle/>
          <a:p>
            <a:pPr marL="0" indent="0">
              <a:lnSpc>
                <a:spcPct val="110000"/>
              </a:lnSpc>
              <a:buNone/>
            </a:pPr>
            <a:r>
              <a:rPr lang="en-US" sz="2000"/>
              <a:t>From Bench to Public Trust</a:t>
            </a:r>
          </a:p>
          <a:p>
            <a:pPr>
              <a:lnSpc>
                <a:spcPct val="110000"/>
              </a:lnSpc>
            </a:pPr>
            <a:r>
              <a:rPr lang="en-US" sz="2000"/>
              <a:t>False narratives about testing, vaccines, pathogens, and public health erode trust.</a:t>
            </a:r>
          </a:p>
          <a:p>
            <a:pPr>
              <a:lnSpc>
                <a:spcPct val="110000"/>
              </a:lnSpc>
            </a:pPr>
            <a:r>
              <a:rPr lang="en-US" sz="2000"/>
              <a:t>Laboratory data drives clinical decisions — if trust in diagnostics declines, healthcare outcomes suffer.</a:t>
            </a:r>
          </a:p>
          <a:p>
            <a:pPr>
              <a:lnSpc>
                <a:spcPct val="110000"/>
              </a:lnSpc>
            </a:pPr>
            <a:r>
              <a:rPr lang="en-US" sz="2000"/>
              <a:t>During COVID-19, we witnessed how rapidly misinformation spreads — often faster than peer-reviewed evidence.</a:t>
            </a:r>
          </a:p>
          <a:p>
            <a:pPr>
              <a:lnSpc>
                <a:spcPct val="110000"/>
              </a:lnSpc>
            </a:pPr>
            <a:r>
              <a:rPr lang="en-US" sz="2000"/>
              <a:t>Silence from experts leaves a vacuum filled by speculation.</a:t>
            </a:r>
          </a:p>
        </p:txBody>
      </p:sp>
      <p:pic>
        <p:nvPicPr>
          <p:cNvPr id="14" name="Picture 13">
            <a:extLst>
              <a:ext uri="{FF2B5EF4-FFF2-40B4-BE49-F238E27FC236}">
                <a16:creationId xmlns:a16="http://schemas.microsoft.com/office/drawing/2014/main" id="{E49E52A3-51F5-57FF-1EEE-CFFB3F6922DD}"/>
              </a:ext>
            </a:extLst>
          </p:cNvPr>
          <p:cNvPicPr>
            <a:picLocks noChangeAspect="1"/>
          </p:cNvPicPr>
          <p:nvPr/>
        </p:nvPicPr>
        <p:blipFill>
          <a:blip r:embed="rId2"/>
          <a:stretch>
            <a:fillRect/>
          </a:stretch>
        </p:blipFill>
        <p:spPr>
          <a:xfrm>
            <a:off x="6095999" y="2210070"/>
            <a:ext cx="6064327" cy="3614658"/>
          </a:xfrm>
          <a:prstGeom prst="rect">
            <a:avLst/>
          </a:prstGeom>
        </p:spPr>
      </p:pic>
      <p:sp>
        <p:nvSpPr>
          <p:cNvPr id="16" name="TextBox 15">
            <a:extLst>
              <a:ext uri="{FF2B5EF4-FFF2-40B4-BE49-F238E27FC236}">
                <a16:creationId xmlns:a16="http://schemas.microsoft.com/office/drawing/2014/main" id="{85586F65-5933-C3B8-25A8-DA8B56E7265F}"/>
              </a:ext>
            </a:extLst>
          </p:cNvPr>
          <p:cNvSpPr txBox="1"/>
          <p:nvPr/>
        </p:nvSpPr>
        <p:spPr>
          <a:xfrm>
            <a:off x="6097524" y="5939031"/>
            <a:ext cx="6094476" cy="830997"/>
          </a:xfrm>
          <a:prstGeom prst="rect">
            <a:avLst/>
          </a:prstGeom>
          <a:noFill/>
        </p:spPr>
        <p:txBody>
          <a:bodyPr wrap="square">
            <a:spAutoFit/>
          </a:bodyPr>
          <a:lstStyle/>
          <a:p>
            <a:r>
              <a:rPr lang="en-US" sz="1600"/>
              <a:t>Source: Contagion Live – Dr. Rodney E. Rohde Webinar Series. </a:t>
            </a:r>
            <a:r>
              <a:rPr lang="en-US" sz="1600">
                <a:hlinkClick r:id="rId3"/>
              </a:rPr>
              <a:t>https://www.contagionlive.com/view/overview-of-sars-cov-2-virus-and-subvariants</a:t>
            </a:r>
            <a:r>
              <a:rPr lang="en-US" sz="1600"/>
              <a:t> </a:t>
            </a:r>
          </a:p>
        </p:txBody>
      </p:sp>
    </p:spTree>
    <p:extLst>
      <p:ext uri="{BB962C8B-B14F-4D97-AF65-F5344CB8AC3E}">
        <p14:creationId xmlns:p14="http://schemas.microsoft.com/office/powerpoint/2010/main" val="224452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C0C16B-3BEC-264A-A3F2-134033A22760}"/>
              </a:ext>
            </a:extLst>
          </p:cNvPr>
          <p:cNvSpPr>
            <a:spLocks noGrp="1"/>
          </p:cNvSpPr>
          <p:nvPr>
            <p:ph type="title"/>
          </p:nvPr>
        </p:nvSpPr>
        <p:spPr>
          <a:xfrm>
            <a:off x="828040" y="215313"/>
            <a:ext cx="10515600" cy="1325563"/>
          </a:xfrm>
        </p:spPr>
        <p:txBody>
          <a:bodyPr/>
          <a:lstStyle/>
          <a:p>
            <a:r>
              <a:rPr lang="en-US">
                <a:latin typeface="Arial"/>
                <a:cs typeface="Arial"/>
              </a:rPr>
              <a:t>The Educator’s Responsibility - </a:t>
            </a:r>
            <a:br>
              <a:rPr lang="en-US">
                <a:latin typeface="Arial"/>
                <a:cs typeface="Arial"/>
              </a:rPr>
            </a:br>
            <a:r>
              <a:rPr lang="en-US">
                <a:latin typeface="Arial"/>
                <a:cs typeface="Arial"/>
              </a:rPr>
              <a:t>Training Scientists Who Can Communicate</a:t>
            </a:r>
          </a:p>
        </p:txBody>
      </p:sp>
      <p:sp>
        <p:nvSpPr>
          <p:cNvPr id="6" name="Content Placeholder 5">
            <a:extLst>
              <a:ext uri="{FF2B5EF4-FFF2-40B4-BE49-F238E27FC236}">
                <a16:creationId xmlns:a16="http://schemas.microsoft.com/office/drawing/2014/main" id="{6861C2EE-2107-8947-8261-6A9CAB11D38C}"/>
              </a:ext>
            </a:extLst>
          </p:cNvPr>
          <p:cNvSpPr>
            <a:spLocks noGrp="1"/>
          </p:cNvSpPr>
          <p:nvPr>
            <p:ph sz="half" idx="1"/>
          </p:nvPr>
        </p:nvSpPr>
        <p:spPr>
          <a:xfrm>
            <a:off x="69603" y="1738756"/>
            <a:ext cx="8251437" cy="4736592"/>
          </a:xfrm>
        </p:spPr>
        <p:txBody>
          <a:bodyPr/>
          <a:lstStyle/>
          <a:p>
            <a:r>
              <a:rPr lang="en-US" sz="2200"/>
              <a:t>Technical competency alone is no longer sufficient.</a:t>
            </a:r>
          </a:p>
          <a:p>
            <a:r>
              <a:rPr lang="en-US" sz="2200"/>
              <a:t>Students must learn:</a:t>
            </a:r>
          </a:p>
          <a:p>
            <a:pPr lvl="1"/>
            <a:r>
              <a:rPr lang="en-US" sz="2200"/>
              <a:t>Risk communication principles</a:t>
            </a:r>
          </a:p>
          <a:p>
            <a:pPr lvl="1"/>
            <a:r>
              <a:rPr lang="en-US" sz="2200"/>
              <a:t>Media literacy</a:t>
            </a:r>
          </a:p>
          <a:p>
            <a:pPr lvl="1"/>
            <a:r>
              <a:rPr lang="en-US" sz="2200"/>
              <a:t>Public engagement skills</a:t>
            </a:r>
          </a:p>
          <a:p>
            <a:r>
              <a:rPr lang="en-US" sz="2200"/>
              <a:t>We must normalize communication training in MLS/CLS curricula.</a:t>
            </a:r>
          </a:p>
          <a:p>
            <a:r>
              <a:rPr lang="en-US" sz="2200"/>
              <a:t>Scientific accuracy and accessibility are not mutually exclusive.</a:t>
            </a:r>
          </a:p>
        </p:txBody>
      </p:sp>
      <p:pic>
        <p:nvPicPr>
          <p:cNvPr id="4" name="Picture 3">
            <a:extLst>
              <a:ext uri="{FF2B5EF4-FFF2-40B4-BE49-F238E27FC236}">
                <a16:creationId xmlns:a16="http://schemas.microsoft.com/office/drawing/2014/main" id="{A03A3C22-6E17-FAF0-599D-F91789F9D48D}"/>
              </a:ext>
            </a:extLst>
          </p:cNvPr>
          <p:cNvPicPr>
            <a:picLocks noChangeAspect="1"/>
          </p:cNvPicPr>
          <p:nvPr/>
        </p:nvPicPr>
        <p:blipFill>
          <a:blip r:embed="rId2"/>
          <a:stretch>
            <a:fillRect/>
          </a:stretch>
        </p:blipFill>
        <p:spPr>
          <a:xfrm>
            <a:off x="7467732" y="1683194"/>
            <a:ext cx="4654666" cy="2605342"/>
          </a:xfrm>
          <a:prstGeom prst="rect">
            <a:avLst/>
          </a:prstGeom>
        </p:spPr>
      </p:pic>
      <p:sp>
        <p:nvSpPr>
          <p:cNvPr id="9" name="TextBox 8">
            <a:extLst>
              <a:ext uri="{FF2B5EF4-FFF2-40B4-BE49-F238E27FC236}">
                <a16:creationId xmlns:a16="http://schemas.microsoft.com/office/drawing/2014/main" id="{8E7E93DC-2735-E2CF-A32B-B4F29D08142F}"/>
              </a:ext>
            </a:extLst>
          </p:cNvPr>
          <p:cNvSpPr txBox="1"/>
          <p:nvPr/>
        </p:nvSpPr>
        <p:spPr>
          <a:xfrm>
            <a:off x="7564374" y="4344098"/>
            <a:ext cx="4395978" cy="954107"/>
          </a:xfrm>
          <a:prstGeom prst="rect">
            <a:avLst/>
          </a:prstGeom>
          <a:noFill/>
        </p:spPr>
        <p:txBody>
          <a:bodyPr wrap="square">
            <a:spAutoFit/>
          </a:bodyPr>
          <a:lstStyle/>
          <a:p>
            <a:r>
              <a:rPr lang="en-US" sz="1400"/>
              <a:t>Source: ASM – R. Rohde author – Climate, Vectors and Virus Keep Chikungunya a Global Focus</a:t>
            </a:r>
          </a:p>
          <a:p>
            <a:r>
              <a:rPr lang="en-US" sz="1400">
                <a:hlinkClick r:id="rId3"/>
              </a:rPr>
              <a:t>https://asm.org/articles/2025/november/climate-vectors-viruses-chikungunya-global-focus</a:t>
            </a:r>
            <a:r>
              <a:rPr lang="en-US" sz="1400"/>
              <a:t> </a:t>
            </a:r>
          </a:p>
        </p:txBody>
      </p:sp>
    </p:spTree>
    <p:extLst>
      <p:ext uri="{BB962C8B-B14F-4D97-AF65-F5344CB8AC3E}">
        <p14:creationId xmlns:p14="http://schemas.microsoft.com/office/powerpoint/2010/main" val="307795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E7249-4237-AE48-8BD9-5AF1D492BB3B}"/>
              </a:ext>
            </a:extLst>
          </p:cNvPr>
          <p:cNvSpPr>
            <a:spLocks noGrp="1"/>
          </p:cNvSpPr>
          <p:nvPr>
            <p:ph type="title"/>
          </p:nvPr>
        </p:nvSpPr>
        <p:spPr>
          <a:xfrm>
            <a:off x="839788" y="347393"/>
            <a:ext cx="10515600" cy="1325563"/>
          </a:xfrm>
        </p:spPr>
        <p:txBody>
          <a:bodyPr/>
          <a:lstStyle/>
          <a:p>
            <a:r>
              <a:rPr lang="en-US">
                <a:latin typeface="Arial"/>
                <a:cs typeface="Arial"/>
              </a:rPr>
              <a:t>Enhancing Scientific &amp; Public Health Literacy – </a:t>
            </a:r>
            <a:br>
              <a:rPr lang="en-US">
                <a:latin typeface="Arial"/>
                <a:cs typeface="Arial"/>
              </a:rPr>
            </a:br>
            <a:r>
              <a:rPr lang="en-US">
                <a:latin typeface="Arial"/>
                <a:cs typeface="Arial"/>
              </a:rPr>
              <a:t>Teaching Beyond the Textbook</a:t>
            </a:r>
            <a:br>
              <a:rPr lang="en-US"/>
            </a:br>
            <a:endParaRPr lang="en-US"/>
          </a:p>
        </p:txBody>
      </p:sp>
      <p:sp>
        <p:nvSpPr>
          <p:cNvPr id="6" name="Text Placeholder 5">
            <a:extLst>
              <a:ext uri="{FF2B5EF4-FFF2-40B4-BE49-F238E27FC236}">
                <a16:creationId xmlns:a16="http://schemas.microsoft.com/office/drawing/2014/main" id="{AD4D5A1E-0C0A-FE47-9CF4-334918FE5313}"/>
              </a:ext>
            </a:extLst>
          </p:cNvPr>
          <p:cNvSpPr>
            <a:spLocks noGrp="1"/>
          </p:cNvSpPr>
          <p:nvPr>
            <p:ph type="body" idx="1"/>
          </p:nvPr>
        </p:nvSpPr>
        <p:spPr/>
        <p:txBody>
          <a:bodyPr/>
          <a:lstStyle/>
          <a:p>
            <a:r>
              <a:rPr lang="en-US"/>
              <a:t>Talking points</a:t>
            </a:r>
          </a:p>
        </p:txBody>
      </p:sp>
      <p:sp>
        <p:nvSpPr>
          <p:cNvPr id="7" name="Content Placeholder 6">
            <a:extLst>
              <a:ext uri="{FF2B5EF4-FFF2-40B4-BE49-F238E27FC236}">
                <a16:creationId xmlns:a16="http://schemas.microsoft.com/office/drawing/2014/main" id="{DAE67627-C6FB-384D-A62C-820230C367FC}"/>
              </a:ext>
            </a:extLst>
          </p:cNvPr>
          <p:cNvSpPr>
            <a:spLocks noGrp="1"/>
          </p:cNvSpPr>
          <p:nvPr>
            <p:ph sz="half" idx="2"/>
          </p:nvPr>
        </p:nvSpPr>
        <p:spPr/>
        <p:txBody>
          <a:bodyPr>
            <a:normAutofit/>
          </a:bodyPr>
          <a:lstStyle/>
          <a:p>
            <a:r>
              <a:rPr lang="en-US"/>
              <a:t>Scientific literacy includes understanding:</a:t>
            </a:r>
          </a:p>
          <a:p>
            <a:pPr lvl="1"/>
            <a:r>
              <a:rPr lang="en-US"/>
              <a:t>How evidence evolves</a:t>
            </a:r>
          </a:p>
          <a:p>
            <a:pPr lvl="1"/>
            <a:r>
              <a:rPr lang="en-US"/>
              <a:t>How uncertainty is communicated</a:t>
            </a:r>
          </a:p>
          <a:p>
            <a:pPr lvl="1"/>
            <a:r>
              <a:rPr lang="en-US"/>
              <a:t>How peer review works</a:t>
            </a:r>
          </a:p>
        </p:txBody>
      </p:sp>
      <p:sp>
        <p:nvSpPr>
          <p:cNvPr id="8" name="Text Placeholder 7">
            <a:extLst>
              <a:ext uri="{FF2B5EF4-FFF2-40B4-BE49-F238E27FC236}">
                <a16:creationId xmlns:a16="http://schemas.microsoft.com/office/drawing/2014/main" id="{EA90AFCF-88B0-B44E-B715-897EE26B3F50}"/>
              </a:ext>
            </a:extLst>
          </p:cNvPr>
          <p:cNvSpPr>
            <a:spLocks noGrp="1"/>
          </p:cNvSpPr>
          <p:nvPr>
            <p:ph type="body" sz="quarter" idx="3"/>
          </p:nvPr>
        </p:nvSpPr>
        <p:spPr>
          <a:xfrm>
            <a:off x="6830568" y="1681163"/>
            <a:ext cx="5183188" cy="823912"/>
          </a:xfrm>
        </p:spPr>
        <p:txBody>
          <a:bodyPr/>
          <a:lstStyle/>
          <a:p>
            <a:r>
              <a:rPr lang="en-US"/>
              <a:t>Talking points</a:t>
            </a:r>
          </a:p>
        </p:txBody>
      </p:sp>
      <p:sp>
        <p:nvSpPr>
          <p:cNvPr id="9" name="Content Placeholder 8">
            <a:extLst>
              <a:ext uri="{FF2B5EF4-FFF2-40B4-BE49-F238E27FC236}">
                <a16:creationId xmlns:a16="http://schemas.microsoft.com/office/drawing/2014/main" id="{093569B8-6357-B749-BCA0-1F5B265630FF}"/>
              </a:ext>
            </a:extLst>
          </p:cNvPr>
          <p:cNvSpPr>
            <a:spLocks noGrp="1"/>
          </p:cNvSpPr>
          <p:nvPr>
            <p:ph sz="quarter" idx="4"/>
          </p:nvPr>
        </p:nvSpPr>
        <p:spPr>
          <a:xfrm>
            <a:off x="6830568" y="2505075"/>
            <a:ext cx="5183188" cy="3261741"/>
          </a:xfrm>
        </p:spPr>
        <p:txBody>
          <a:bodyPr>
            <a:normAutofit/>
          </a:bodyPr>
          <a:lstStyle/>
          <a:p>
            <a:r>
              <a:rPr lang="en-US"/>
              <a:t>Teach students to explain:</a:t>
            </a:r>
          </a:p>
          <a:p>
            <a:pPr lvl="1"/>
            <a:r>
              <a:rPr lang="en-US"/>
              <a:t>Sensitivity vs. specificity in plain language</a:t>
            </a:r>
          </a:p>
          <a:p>
            <a:pPr lvl="1"/>
            <a:r>
              <a:rPr lang="en-US"/>
              <a:t>What “false positive” really means</a:t>
            </a:r>
          </a:p>
          <a:p>
            <a:r>
              <a:rPr lang="en-US"/>
              <a:t>Literacy empowers professionals to confidently address misconceptions.</a:t>
            </a:r>
          </a:p>
        </p:txBody>
      </p:sp>
      <p:pic>
        <p:nvPicPr>
          <p:cNvPr id="2" name="Picture 1">
            <a:extLst>
              <a:ext uri="{FF2B5EF4-FFF2-40B4-BE49-F238E27FC236}">
                <a16:creationId xmlns:a16="http://schemas.microsoft.com/office/drawing/2014/main" id="{44C87677-BDE2-4AD4-0650-EBF394B05F31}"/>
              </a:ext>
            </a:extLst>
          </p:cNvPr>
          <p:cNvPicPr>
            <a:picLocks noChangeAspect="1"/>
          </p:cNvPicPr>
          <p:nvPr/>
        </p:nvPicPr>
        <p:blipFill>
          <a:blip r:embed="rId2"/>
          <a:stretch>
            <a:fillRect/>
          </a:stretch>
        </p:blipFill>
        <p:spPr>
          <a:xfrm>
            <a:off x="3418681" y="4983480"/>
            <a:ext cx="3305367" cy="1874520"/>
          </a:xfrm>
          <a:prstGeom prst="rect">
            <a:avLst/>
          </a:prstGeom>
        </p:spPr>
      </p:pic>
    </p:spTree>
    <p:extLst>
      <p:ext uri="{BB962C8B-B14F-4D97-AF65-F5344CB8AC3E}">
        <p14:creationId xmlns:p14="http://schemas.microsoft.com/office/powerpoint/2010/main" val="346274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CAFD4-FE10-1A45-A933-83E27DB4DB2D}"/>
              </a:ext>
            </a:extLst>
          </p:cNvPr>
          <p:cNvSpPr>
            <a:spLocks noGrp="1"/>
          </p:cNvSpPr>
          <p:nvPr>
            <p:ph type="title"/>
          </p:nvPr>
        </p:nvSpPr>
        <p:spPr/>
        <p:txBody>
          <a:bodyPr/>
          <a:lstStyle/>
          <a:p>
            <a:pPr algn="ctr"/>
            <a:r>
              <a:rPr lang="en-US" sz="3200">
                <a:latin typeface="Arial"/>
                <a:cs typeface="Arial"/>
              </a:rPr>
              <a:t>Where Should Laboratory Professionals Engage?</a:t>
            </a:r>
          </a:p>
        </p:txBody>
      </p:sp>
      <p:sp>
        <p:nvSpPr>
          <p:cNvPr id="8" name="Content Placeholder 7">
            <a:extLst>
              <a:ext uri="{FF2B5EF4-FFF2-40B4-BE49-F238E27FC236}">
                <a16:creationId xmlns:a16="http://schemas.microsoft.com/office/drawing/2014/main" id="{7835CA69-7D25-154B-973F-A69396B6D19C}"/>
              </a:ext>
            </a:extLst>
          </p:cNvPr>
          <p:cNvSpPr>
            <a:spLocks noGrp="1"/>
          </p:cNvSpPr>
          <p:nvPr>
            <p:ph idx="1"/>
          </p:nvPr>
        </p:nvSpPr>
        <p:spPr>
          <a:xfrm>
            <a:off x="3725648" y="1002506"/>
            <a:ext cx="7097619" cy="4351338"/>
          </a:xfrm>
        </p:spPr>
        <p:txBody>
          <a:bodyPr>
            <a:noAutofit/>
          </a:bodyPr>
          <a:lstStyle/>
          <a:p>
            <a:pPr marL="0" indent="0">
              <a:buNone/>
            </a:pPr>
            <a:r>
              <a:rPr lang="en-US" b="1">
                <a:solidFill>
                  <a:srgbClr val="FF0000"/>
                </a:solidFill>
              </a:rPr>
              <a:t>Identifying Appropriate Platforms</a:t>
            </a:r>
          </a:p>
          <a:p>
            <a:pPr marL="0" indent="0">
              <a:buNone/>
            </a:pPr>
            <a:endParaRPr lang="en-US"/>
          </a:p>
          <a:p>
            <a:r>
              <a:rPr lang="en-US"/>
              <a:t>Professional engagement can occur on:</a:t>
            </a:r>
          </a:p>
          <a:p>
            <a:pPr lvl="1"/>
            <a:r>
              <a:rPr lang="en-US" sz="2400"/>
              <a:t>Institutional websites</a:t>
            </a:r>
          </a:p>
          <a:p>
            <a:pPr lvl="1"/>
            <a:r>
              <a:rPr lang="en-US" sz="2400"/>
              <a:t>Community forums</a:t>
            </a:r>
          </a:p>
          <a:p>
            <a:pPr lvl="1"/>
            <a:r>
              <a:rPr lang="en-US" sz="2400"/>
              <a:t>LinkedIn / Social media</a:t>
            </a:r>
          </a:p>
          <a:p>
            <a:pPr lvl="1"/>
            <a:r>
              <a:rPr lang="en-US" sz="2400"/>
              <a:t>Public webinars / Podcasts</a:t>
            </a:r>
          </a:p>
          <a:p>
            <a:pPr lvl="1"/>
            <a:r>
              <a:rPr lang="en-US" sz="2400"/>
              <a:t>Explainer articles</a:t>
            </a:r>
          </a:p>
          <a:p>
            <a:r>
              <a:rPr lang="en-US"/>
              <a:t>Not every platform fits every message.</a:t>
            </a:r>
          </a:p>
          <a:p>
            <a:r>
              <a:rPr lang="en-US"/>
              <a:t>Encourage professionalism and ethical boundaries online.</a:t>
            </a:r>
          </a:p>
          <a:p>
            <a:r>
              <a:rPr lang="en-US"/>
              <a:t>Model appropriate digital conduct for students.</a:t>
            </a:r>
          </a:p>
        </p:txBody>
      </p:sp>
      <p:pic>
        <p:nvPicPr>
          <p:cNvPr id="3" name="Picture 2">
            <a:extLst>
              <a:ext uri="{FF2B5EF4-FFF2-40B4-BE49-F238E27FC236}">
                <a16:creationId xmlns:a16="http://schemas.microsoft.com/office/drawing/2014/main" id="{4301531F-DE12-A3D8-D452-2FD2A2266FD2}"/>
              </a:ext>
            </a:extLst>
          </p:cNvPr>
          <p:cNvPicPr>
            <a:picLocks noChangeAspect="1"/>
          </p:cNvPicPr>
          <p:nvPr/>
        </p:nvPicPr>
        <p:blipFill>
          <a:blip r:embed="rId2"/>
          <a:stretch>
            <a:fillRect/>
          </a:stretch>
        </p:blipFill>
        <p:spPr>
          <a:xfrm>
            <a:off x="8754660" y="1810130"/>
            <a:ext cx="3211137" cy="2405253"/>
          </a:xfrm>
          <a:prstGeom prst="rect">
            <a:avLst/>
          </a:prstGeom>
        </p:spPr>
      </p:pic>
    </p:spTree>
    <p:extLst>
      <p:ext uri="{BB962C8B-B14F-4D97-AF65-F5344CB8AC3E}">
        <p14:creationId xmlns:p14="http://schemas.microsoft.com/office/powerpoint/2010/main" val="13211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7C3FA0-AF85-5E46-A36C-15834766D7A7}"/>
              </a:ext>
            </a:extLst>
          </p:cNvPr>
          <p:cNvSpPr>
            <a:spLocks noGrp="1"/>
          </p:cNvSpPr>
          <p:nvPr>
            <p:ph type="title"/>
          </p:nvPr>
        </p:nvSpPr>
        <p:spPr>
          <a:xfrm>
            <a:off x="240633" y="0"/>
            <a:ext cx="7632832" cy="1655545"/>
          </a:xfrm>
        </p:spPr>
        <p:txBody>
          <a:bodyPr anchor="ctr">
            <a:noAutofit/>
          </a:bodyPr>
          <a:lstStyle/>
          <a:p>
            <a:r>
              <a:rPr lang="en-US" sz="3200"/>
              <a:t>Strategies to Counter Misinformation - Practical Approaches</a:t>
            </a:r>
          </a:p>
        </p:txBody>
      </p:sp>
      <p:sp>
        <p:nvSpPr>
          <p:cNvPr id="5" name="Content Placeholder 4">
            <a:extLst>
              <a:ext uri="{FF2B5EF4-FFF2-40B4-BE49-F238E27FC236}">
                <a16:creationId xmlns:a16="http://schemas.microsoft.com/office/drawing/2014/main" id="{B0B2724F-3B54-3647-9F8C-FB97AF367BED}"/>
              </a:ext>
            </a:extLst>
          </p:cNvPr>
          <p:cNvSpPr>
            <a:spLocks noGrp="1"/>
          </p:cNvSpPr>
          <p:nvPr>
            <p:ph idx="1"/>
          </p:nvPr>
        </p:nvSpPr>
        <p:spPr>
          <a:xfrm>
            <a:off x="240633" y="1780675"/>
            <a:ext cx="6420050" cy="4197432"/>
          </a:xfrm>
        </p:spPr>
        <p:txBody>
          <a:bodyPr>
            <a:noAutofit/>
          </a:bodyPr>
          <a:lstStyle/>
          <a:p>
            <a:pPr>
              <a:lnSpc>
                <a:spcPct val="100000"/>
              </a:lnSpc>
            </a:pPr>
            <a:r>
              <a:rPr lang="en-US" sz="2200"/>
              <a:t>Lead with empathy, not confrontation.</a:t>
            </a:r>
          </a:p>
          <a:p>
            <a:pPr>
              <a:lnSpc>
                <a:spcPct val="100000"/>
              </a:lnSpc>
            </a:pPr>
            <a:r>
              <a:rPr lang="en-US" sz="2200"/>
              <a:t>Correct misinformation with evidence — not ridicule.</a:t>
            </a:r>
          </a:p>
          <a:p>
            <a:pPr>
              <a:lnSpc>
                <a:spcPct val="100000"/>
              </a:lnSpc>
            </a:pPr>
            <a:r>
              <a:rPr lang="en-US" sz="2200"/>
              <a:t>Use </a:t>
            </a:r>
            <a:r>
              <a:rPr lang="en-US" sz="2200" b="1"/>
              <a:t>storytelling</a:t>
            </a:r>
            <a:r>
              <a:rPr lang="en-US" sz="2200"/>
              <a:t> to humanize laboratory science.</a:t>
            </a:r>
          </a:p>
          <a:p>
            <a:pPr>
              <a:lnSpc>
                <a:spcPct val="100000"/>
              </a:lnSpc>
            </a:pPr>
            <a:r>
              <a:rPr lang="en-US" sz="2200"/>
              <a:t>Reinforce consensus from credible organizations like:</a:t>
            </a:r>
          </a:p>
          <a:p>
            <a:pPr lvl="1">
              <a:lnSpc>
                <a:spcPct val="100000"/>
              </a:lnSpc>
            </a:pPr>
            <a:r>
              <a:rPr lang="en-US" sz="2200"/>
              <a:t>Centers for Disease Control and Prevention</a:t>
            </a:r>
          </a:p>
          <a:p>
            <a:pPr lvl="1">
              <a:lnSpc>
                <a:spcPct val="100000"/>
              </a:lnSpc>
            </a:pPr>
            <a:r>
              <a:rPr lang="en-US" sz="2200"/>
              <a:t>World Health Organization</a:t>
            </a:r>
          </a:p>
          <a:p>
            <a:pPr>
              <a:lnSpc>
                <a:spcPct val="100000"/>
              </a:lnSpc>
            </a:pPr>
            <a:r>
              <a:rPr lang="en-US" sz="2200"/>
              <a:t>Teach students to cite responsibly and transparently.</a:t>
            </a:r>
          </a:p>
        </p:txBody>
      </p:sp>
      <p:pic>
        <p:nvPicPr>
          <p:cNvPr id="9" name="Picture 8">
            <a:extLst>
              <a:ext uri="{FF2B5EF4-FFF2-40B4-BE49-F238E27FC236}">
                <a16:creationId xmlns:a16="http://schemas.microsoft.com/office/drawing/2014/main" id="{354D8EB4-6BA9-A1A4-B716-AFE61DF4C09E}"/>
              </a:ext>
            </a:extLst>
          </p:cNvPr>
          <p:cNvPicPr>
            <a:picLocks noChangeAspect="1"/>
          </p:cNvPicPr>
          <p:nvPr/>
        </p:nvPicPr>
        <p:blipFill>
          <a:blip r:embed="rId2"/>
          <a:stretch>
            <a:fillRect/>
          </a:stretch>
        </p:blipFill>
        <p:spPr>
          <a:xfrm>
            <a:off x="6853187" y="1184387"/>
            <a:ext cx="4581146" cy="4581146"/>
          </a:xfrm>
          <a:prstGeom prst="rect">
            <a:avLst/>
          </a:prstGeom>
          <a:noFill/>
          <a:ln w="63500">
            <a:solidFill>
              <a:schemeClr val="bg1"/>
            </a:solidFill>
          </a:ln>
        </p:spPr>
      </p:pic>
    </p:spTree>
    <p:extLst>
      <p:ext uri="{BB962C8B-B14F-4D97-AF65-F5344CB8AC3E}">
        <p14:creationId xmlns:p14="http://schemas.microsoft.com/office/powerpoint/2010/main" val="286304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CDEC1-581C-A0D1-6684-3DE0ABA40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570C46-1707-D619-5592-CCC61788162E}"/>
              </a:ext>
            </a:extLst>
          </p:cNvPr>
          <p:cNvSpPr>
            <a:spLocks noGrp="1"/>
          </p:cNvSpPr>
          <p:nvPr>
            <p:ph type="title"/>
          </p:nvPr>
        </p:nvSpPr>
        <p:spPr>
          <a:xfrm>
            <a:off x="838200" y="123873"/>
            <a:ext cx="10515600" cy="1325563"/>
          </a:xfrm>
        </p:spPr>
        <p:txBody>
          <a:bodyPr anchor="ctr">
            <a:normAutofit/>
          </a:bodyPr>
          <a:lstStyle/>
          <a:p>
            <a:r>
              <a:rPr lang="en-US"/>
              <a:t>Upholding the Integrity of the Laboratory Profession</a:t>
            </a:r>
          </a:p>
        </p:txBody>
      </p:sp>
      <p:sp>
        <p:nvSpPr>
          <p:cNvPr id="5" name="Content Placeholder 4">
            <a:extLst>
              <a:ext uri="{FF2B5EF4-FFF2-40B4-BE49-F238E27FC236}">
                <a16:creationId xmlns:a16="http://schemas.microsoft.com/office/drawing/2014/main" id="{08941AFE-5171-18B1-EE07-22AF9C0BCB0D}"/>
              </a:ext>
            </a:extLst>
          </p:cNvPr>
          <p:cNvSpPr>
            <a:spLocks noGrp="1"/>
          </p:cNvSpPr>
          <p:nvPr>
            <p:ph sz="half" idx="1"/>
          </p:nvPr>
        </p:nvSpPr>
        <p:spPr>
          <a:xfrm>
            <a:off x="243840" y="1760214"/>
            <a:ext cx="5782056" cy="4302258"/>
          </a:xfrm>
        </p:spPr>
        <p:txBody>
          <a:bodyPr>
            <a:noAutofit/>
          </a:bodyPr>
          <a:lstStyle/>
          <a:p>
            <a:pPr marL="0" indent="0">
              <a:lnSpc>
                <a:spcPct val="110000"/>
              </a:lnSpc>
              <a:buNone/>
            </a:pPr>
            <a:r>
              <a:rPr lang="en-US" sz="2000"/>
              <a:t>Ethics in the Public Sphere</a:t>
            </a:r>
          </a:p>
          <a:p>
            <a:pPr>
              <a:lnSpc>
                <a:spcPct val="110000"/>
              </a:lnSpc>
            </a:pPr>
            <a:r>
              <a:rPr lang="en-US" sz="2000"/>
              <a:t>Protect patient confidentiality at all times.</a:t>
            </a:r>
          </a:p>
          <a:p>
            <a:pPr>
              <a:lnSpc>
                <a:spcPct val="110000"/>
              </a:lnSpc>
            </a:pPr>
            <a:r>
              <a:rPr lang="en-US" sz="2000"/>
              <a:t>Distinguish personal opinions from evidence-based statements.</a:t>
            </a:r>
          </a:p>
          <a:p>
            <a:pPr>
              <a:lnSpc>
                <a:spcPct val="110000"/>
              </a:lnSpc>
            </a:pPr>
            <a:r>
              <a:rPr lang="en-US" sz="2000"/>
              <a:t>Follow institutional and professional codes of ethics.</a:t>
            </a:r>
          </a:p>
          <a:p>
            <a:pPr>
              <a:lnSpc>
                <a:spcPct val="110000"/>
              </a:lnSpc>
            </a:pPr>
            <a:r>
              <a:rPr lang="en-US" sz="2000"/>
              <a:t>Represent the profession with clarity and professionalism.</a:t>
            </a:r>
          </a:p>
          <a:p>
            <a:pPr>
              <a:lnSpc>
                <a:spcPct val="110000"/>
              </a:lnSpc>
            </a:pPr>
            <a:r>
              <a:rPr lang="en-US" sz="2000"/>
              <a:t>Credibility takes years to build — and seconds to lose.</a:t>
            </a:r>
          </a:p>
        </p:txBody>
      </p:sp>
      <p:sp>
        <p:nvSpPr>
          <p:cNvPr id="16" name="TextBox 15">
            <a:extLst>
              <a:ext uri="{FF2B5EF4-FFF2-40B4-BE49-F238E27FC236}">
                <a16:creationId xmlns:a16="http://schemas.microsoft.com/office/drawing/2014/main" id="{100AB48E-3EBB-45C9-4333-2DF1328E4C12}"/>
              </a:ext>
            </a:extLst>
          </p:cNvPr>
          <p:cNvSpPr txBox="1"/>
          <p:nvPr/>
        </p:nvSpPr>
        <p:spPr>
          <a:xfrm>
            <a:off x="7098650" y="5939030"/>
            <a:ext cx="4619244" cy="830997"/>
          </a:xfrm>
          <a:prstGeom prst="rect">
            <a:avLst/>
          </a:prstGeom>
          <a:noFill/>
        </p:spPr>
        <p:txBody>
          <a:bodyPr wrap="square">
            <a:spAutoFit/>
          </a:bodyPr>
          <a:lstStyle/>
          <a:p>
            <a:r>
              <a:rPr lang="en-US" sz="1600"/>
              <a:t>Source: </a:t>
            </a:r>
            <a:r>
              <a:rPr lang="en-US" sz="1600" i="1"/>
              <a:t>The Referral </a:t>
            </a:r>
            <a:r>
              <a:rPr lang="en-US" sz="1600"/>
              <a:t>– Dr. Rodney E. Rohde Editorial. </a:t>
            </a:r>
            <a:r>
              <a:rPr lang="en-US" sz="1600">
                <a:hlinkClick r:id="rId2"/>
              </a:rPr>
              <a:t>https://www.linkedin.com/newsletters/the-referral-7355592224778133505/</a:t>
            </a:r>
            <a:r>
              <a:rPr lang="en-US" sz="1600"/>
              <a:t> </a:t>
            </a:r>
          </a:p>
        </p:txBody>
      </p:sp>
      <p:pic>
        <p:nvPicPr>
          <p:cNvPr id="3" name="Picture 2">
            <a:extLst>
              <a:ext uri="{FF2B5EF4-FFF2-40B4-BE49-F238E27FC236}">
                <a16:creationId xmlns:a16="http://schemas.microsoft.com/office/drawing/2014/main" id="{C478FA4A-2306-6326-319E-2CA917BDF454}"/>
              </a:ext>
            </a:extLst>
          </p:cNvPr>
          <p:cNvPicPr>
            <a:picLocks noChangeAspect="1"/>
          </p:cNvPicPr>
          <p:nvPr/>
        </p:nvPicPr>
        <p:blipFill>
          <a:blip r:embed="rId3"/>
          <a:stretch>
            <a:fillRect/>
          </a:stretch>
        </p:blipFill>
        <p:spPr>
          <a:xfrm>
            <a:off x="6276522" y="1623799"/>
            <a:ext cx="5441372" cy="4140868"/>
          </a:xfrm>
          <a:prstGeom prst="rect">
            <a:avLst/>
          </a:prstGeom>
        </p:spPr>
      </p:pic>
      <p:pic>
        <p:nvPicPr>
          <p:cNvPr id="7" name="Picture 6">
            <a:extLst>
              <a:ext uri="{FF2B5EF4-FFF2-40B4-BE49-F238E27FC236}">
                <a16:creationId xmlns:a16="http://schemas.microsoft.com/office/drawing/2014/main" id="{DDD9C061-1440-8A75-73A5-327CEF20455F}"/>
              </a:ext>
            </a:extLst>
          </p:cNvPr>
          <p:cNvPicPr>
            <a:picLocks noChangeAspect="1"/>
          </p:cNvPicPr>
          <p:nvPr/>
        </p:nvPicPr>
        <p:blipFill>
          <a:blip r:embed="rId4"/>
          <a:stretch>
            <a:fillRect/>
          </a:stretch>
        </p:blipFill>
        <p:spPr>
          <a:xfrm>
            <a:off x="7535145" y="4022149"/>
            <a:ext cx="2943880" cy="600552"/>
          </a:xfrm>
          <a:prstGeom prst="rect">
            <a:avLst/>
          </a:prstGeom>
        </p:spPr>
      </p:pic>
    </p:spTree>
    <p:extLst>
      <p:ext uri="{BB962C8B-B14F-4D97-AF65-F5344CB8AC3E}">
        <p14:creationId xmlns:p14="http://schemas.microsoft.com/office/powerpoint/2010/main" val="337546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3-210340-MT_Executive_Board Meeting_Volunteer Program [54]  -  Read-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c8134dc-5b2c-4941-9d29-65f0fc72f374" xsi:nil="true"/>
    <lcf76f155ced4ddcb4097134ff3c332f xmlns="4084e704-fa1f-45c8-8902-8c160f359a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B9EC482CBE05468610E3386D28C790" ma:contentTypeVersion="10" ma:contentTypeDescription="Create a new document." ma:contentTypeScope="" ma:versionID="fddc809a8f8f270f1b3b2b6790ce6ceb">
  <xsd:schema xmlns:xsd="http://www.w3.org/2001/XMLSchema" xmlns:xs="http://www.w3.org/2001/XMLSchema" xmlns:p="http://schemas.microsoft.com/office/2006/metadata/properties" xmlns:ns2="4084e704-fa1f-45c8-8902-8c160f359ad5" xmlns:ns3="6c8134dc-5b2c-4941-9d29-65f0fc72f374" targetNamespace="http://schemas.microsoft.com/office/2006/metadata/properties" ma:root="true" ma:fieldsID="3ef9b1889822dcb767d0a00a6cba0c3c" ns2:_="" ns3:_="">
    <xsd:import namespace="4084e704-fa1f-45c8-8902-8c160f359ad5"/>
    <xsd:import namespace="6c8134dc-5b2c-4941-9d29-65f0fc72f3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4e704-fa1f-45c8-8902-8c160f359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448d13f-cc16-440a-b209-a462631fa2e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8134dc-5b2c-4941-9d29-65f0fc72f3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7e1020-2b8f-4a49-9ee2-25680db5c004}" ma:internalName="TaxCatchAll" ma:showField="CatchAllData" ma:web="6c8134dc-5b2c-4941-9d29-65f0fc72f3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725DE2-F52B-4CB9-9FB3-FAD4B7EC2AC0}">
  <ds:schemaRefs>
    <ds:schemaRef ds:uri="4084e704-fa1f-45c8-8902-8c160f359ad5"/>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6c8134dc-5b2c-4941-9d29-65f0fc72f374"/>
    <ds:schemaRef ds:uri="http://schemas.microsoft.com/office/2006/metadata/properties"/>
  </ds:schemaRefs>
</ds:datastoreItem>
</file>

<file path=customXml/itemProps2.xml><?xml version="1.0" encoding="utf-8"?>
<ds:datastoreItem xmlns:ds="http://schemas.openxmlformats.org/officeDocument/2006/customXml" ds:itemID="{A03C16CF-4702-4FF3-AF53-347FB564A694}">
  <ds:schemaRefs>
    <ds:schemaRef ds:uri="http://schemas.microsoft.com/sharepoint/v3/contenttype/forms"/>
  </ds:schemaRefs>
</ds:datastoreItem>
</file>

<file path=customXml/itemProps3.xml><?xml version="1.0" encoding="utf-8"?>
<ds:datastoreItem xmlns:ds="http://schemas.openxmlformats.org/officeDocument/2006/customXml" ds:itemID="{B0D02A5A-CD9B-40D9-BD48-BCCBAE411A16}">
  <ds:schemaRefs>
    <ds:schemaRef ds:uri="4084e704-fa1f-45c8-8902-8c160f359ad5"/>
    <ds:schemaRef ds:uri="6c8134dc-5b2c-4941-9d29-65f0fc72f3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23-210340-MT_Executive_Board Meeting_Volunteer Program [54]  -  Read-Only</Template>
  <TotalTime>72</TotalTime>
  <Words>2083</Words>
  <Application>Microsoft Macintosh PowerPoint</Application>
  <PresentationFormat>Widescreen</PresentationFormat>
  <Paragraphs>278</Paragraphs>
  <Slides>38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Nova</vt:lpstr>
      <vt:lpstr>Calibri</vt:lpstr>
      <vt:lpstr>Courier New</vt:lpstr>
      <vt:lpstr>Helvetyca</vt:lpstr>
      <vt:lpstr>23-210340-MT_Executive_Board Meeting_Volunteer Program [54]  -  Read-Only</vt:lpstr>
      <vt:lpstr>Fighting Misinformation in the Public Sphere  </vt:lpstr>
      <vt:lpstr>Format of Today’s Session</vt:lpstr>
      <vt:lpstr>Building Bridges Across the Laboratory Community: Fighting Misinformation in the Public Sphere</vt:lpstr>
      <vt:lpstr>Why Misinformation Matters to Laboratory Medicine</vt:lpstr>
      <vt:lpstr>The Educator’s Responsibility -  Training Scientists Who Can Communicate</vt:lpstr>
      <vt:lpstr>Enhancing Scientific &amp; Public Health Literacy –  Teaching Beyond the Textbook </vt:lpstr>
      <vt:lpstr>Where Should Laboratory Professionals Engage?</vt:lpstr>
      <vt:lpstr>Strategies to Counter Misinformation - Practical Approaches</vt:lpstr>
      <vt:lpstr>Upholding the Integrity of the Laboratory Profession</vt:lpstr>
      <vt:lpstr>Building Public Trust Through Transparency - What the Public Needs to Hear</vt:lpstr>
      <vt:lpstr>Preparing the Next Generation - Embedding Communication in Laboratory Education</vt:lpstr>
      <vt:lpstr>Call to Action &amp; Q&amp;A </vt:lpstr>
      <vt:lpstr>“Laboratory professionals generate the data that guides medicine, shapes public health policy, and saves lives — but data alone does not build trust. People do. As educators and scientists, we must step beyond the bench, communicate with clarity and integrity, and ensure that truth travels farther than misinformation. Our profession depends on it — and so do our patients.”</vt:lpstr>
      <vt:lpstr>From Diagnostic Truth to Public Trust: The Pathologists Role in Fighting Misinformation in the Public Sphere </vt:lpstr>
      <vt:lpstr>My Lens</vt:lpstr>
      <vt:lpstr>My Focus</vt:lpstr>
      <vt:lpstr>The Information Environment Has Changed</vt:lpstr>
      <vt:lpstr>Misinformation in Medicine Is Often Subtle</vt:lpstr>
      <vt:lpstr>Pathology: Medicine’s Discipline of Uncertainty</vt:lpstr>
      <vt:lpstr>Where Misinformation Enters Diagnostic Medicine</vt:lpstr>
      <vt:lpstr>The Trainee Challenge</vt:lpstr>
      <vt:lpstr>When Diagnostic Results Reach Patients</vt:lpstr>
      <vt:lpstr>Scientific Literacy and Diagnostic Literacy</vt:lpstr>
      <vt:lpstr>The Pathologist’s Communication Framework</vt:lpstr>
      <vt:lpstr>Where to Direct People for Trusted Information</vt:lpstr>
      <vt:lpstr>Defending the Integrity of the Laboratory Professions</vt:lpstr>
      <vt:lpstr>Communicating With Different Stakeholders</vt:lpstr>
      <vt:lpstr>What Pathologists and Educators Can Do Now</vt:lpstr>
      <vt:lpstr>From Diagnostic Truth to Public Trust</vt:lpstr>
      <vt:lpstr>Misinformation Is Often a Matter of Perspective</vt:lpstr>
      <vt:lpstr>Why This Moment Is Hard</vt:lpstr>
      <vt:lpstr>Intent-Norms Framework Four D’s of the Information Ecosystem</vt:lpstr>
      <vt:lpstr>Intent-Norms Framework Four D’s of the Information Ecosystem</vt:lpstr>
      <vt:lpstr>Building Resilience Against Misinformation</vt:lpstr>
      <vt:lpstr>Resources</vt:lpstr>
      <vt:lpstr>PowerPoint Presentation</vt:lpstr>
      <vt:lpstr>PowerPoint Presentation</vt:lpstr>
      <vt:lpstr>Next Month's Webinar:       TOPIC: PROFESSIONAL IDENTITY   DATE: April 22, 2026, 11am – 12:30pm CDT</vt:lpstr>
    </vt:vector>
  </TitlesOfParts>
  <Company>ASCP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Task Force on Connectivity</dc:title>
  <dc:creator>Beck, Lucy</dc:creator>
  <cp:lastModifiedBy>Abby Cloos</cp:lastModifiedBy>
  <cp:revision>38</cp:revision>
  <cp:lastPrinted>2021-05-22T14:22:41Z</cp:lastPrinted>
  <dcterms:created xsi:type="dcterms:W3CDTF">2021-05-10T16:15:42Z</dcterms:created>
  <dcterms:modified xsi:type="dcterms:W3CDTF">2026-06-11T21:45:01Z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0x0101003DB9EC482CBE05468610E3386D28C790</vt:lpwstr>
  </property>
  <property fmtid="{D5CDD505-2E9C-101B-9397-08002B2CF9AE}" pid="3" name="MSIP_Label_4dfd4032-9be4-4836-8760-5b03795e722f_ActionId">
    <vt:lpwstr>4c554222-402b-4b89-a93e-fe787b75e5c6</vt:lpwstr>
  </property>
  <property fmtid="{D5CDD505-2E9C-101B-9397-08002B2CF9AE}" pid="4" name="MSIP_Label_4dfd4032-9be4-4836-8760-5b03795e722f_ContentBits">
    <vt:lpwstr>0</vt:lpwstr>
  </property>
  <property fmtid="{D5CDD505-2E9C-101B-9397-08002B2CF9AE}" pid="5" name="MSIP_Label_4dfd4032-9be4-4836-8760-5b03795e722f_Enabled">
    <vt:lpwstr>true</vt:lpwstr>
  </property>
  <property fmtid="{D5CDD505-2E9C-101B-9397-08002B2CF9AE}" pid="6" name="MSIP_Label_4dfd4032-9be4-4836-8760-5b03795e722f_Method">
    <vt:lpwstr>Standard</vt:lpwstr>
  </property>
  <property fmtid="{D5CDD505-2E9C-101B-9397-08002B2CF9AE}" pid="7" name="MSIP_Label_4dfd4032-9be4-4836-8760-5b03795e722f_Name">
    <vt:lpwstr>defa4170-0d19-0005-0004-bc88714345d2</vt:lpwstr>
  </property>
  <property fmtid="{D5CDD505-2E9C-101B-9397-08002B2CF9AE}" pid="8" name="MSIP_Label_4dfd4032-9be4-4836-8760-5b03795e722f_SetDate">
    <vt:lpwstr>2026-03-10T16:11:47Z</vt:lpwstr>
  </property>
  <property fmtid="{D5CDD505-2E9C-101B-9397-08002B2CF9AE}" pid="9" name="MSIP_Label_4dfd4032-9be4-4836-8760-5b03795e722f_SiteId">
    <vt:lpwstr>c0c799d2-8588-42b3-8c1e-83c4652bc813</vt:lpwstr>
  </property>
  <property fmtid="{D5CDD505-2E9C-101B-9397-08002B2CF9AE}" pid="10" name="MSIP_Label_4dfd4032-9be4-4836-8760-5b03795e722f_Tag">
    <vt:lpwstr>10, 3, 0, 2</vt:lpwstr>
  </property>
  <property fmtid="{D5CDD505-2E9C-101B-9397-08002B2CF9AE}" pid="11" name="MediaServiceImageTags">
    <vt:lpwstr/>
  </property>
  <property fmtid="{D5CDD505-2E9C-101B-9397-08002B2CF9AE}" pid="12" name="NXPowerLiteLastOptimized">
    <vt:lpwstr>2211459</vt:lpwstr>
  </property>
  <property fmtid="{D5CDD505-2E9C-101B-9397-08002B2CF9AE}" pid="13" name="NXPowerLiteSettings">
    <vt:lpwstr>F7000400038000</vt:lpwstr>
  </property>
  <property fmtid="{D5CDD505-2E9C-101B-9397-08002B2CF9AE}" pid="14" name="NXPowerLiteVersion">
    <vt:lpwstr>S11.0.1</vt:lpwstr>
  </property>
</Properties>
</file>