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Ex1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Ex2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charts/chart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467" r:id="rId5"/>
    <p:sldId id="468" r:id="rId6"/>
    <p:sldId id="469" r:id="rId7"/>
    <p:sldId id="471" r:id="rId8"/>
    <p:sldId id="490" r:id="rId9"/>
    <p:sldId id="472" r:id="rId10"/>
    <p:sldId id="473" r:id="rId11"/>
    <p:sldId id="487" r:id="rId12"/>
    <p:sldId id="474" r:id="rId13"/>
    <p:sldId id="475" r:id="rId14"/>
    <p:sldId id="4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BE030E-9AEB-372D-3158-B34E91CC57F7}" name="Jason Kearns" initials="JK" userId="S::jason.kearns@ASCP.org::c498ad22-badb-4045-a66c-dfdc50efeb53" providerId="AD"/>
  <p188:author id="{9785E85F-0D30-5551-8CAA-8F8C92F28B1D}" name="Brinson, Jennifer" initials="BJ" userId="S::jennifer.brinson@ASCP.org::16d10da5-02ba-4e7e-9d02-6e07ad7f8d69" providerId="AD"/>
  <p188:author id="{BDC18669-942A-5D65-608C-5C4498357C66}" name="Ali Brown" initials="AB" userId="S::ali.brown@ascp.org::0aadcedb-dee5-4a3a-aa4f-03713d851941" providerId="AD"/>
  <p188:author id="{F963F6B8-3BB1-5A52-D530-FE423E27B328}" name="Edna Garcia" initials="EG" userId="S::edna.garcia@ascp.org::9da2b29b-6e62-4f8f-a065-b495710e7477" providerId="AD"/>
  <p188:author id="{C888F1EE-11C2-2266-302B-43E87D5D05F3}" name="Elena Tsai [Contractor]" initials="ET" userId="S::elena.tsai@ASCP.org::0c3b64f2-393a-491a-95fa-93f09f75ca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8F"/>
    <a:srgbClr val="009E87"/>
    <a:srgbClr val="30026E"/>
    <a:srgbClr val="C1F4E1"/>
    <a:srgbClr val="00A998"/>
    <a:srgbClr val="643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/>
    <p:restoredTop sz="84727"/>
  </p:normalViewPr>
  <p:slideViewPr>
    <p:cSldViewPr snapToGrid="0">
      <p:cViewPr varScale="1">
        <p:scale>
          <a:sx n="165" d="100"/>
          <a:sy n="165" d="100"/>
        </p:scale>
        <p:origin x="2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Microsoft_Excel_Worksheet4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643694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159-434B-8EA7-050A8E61F1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159-434B-8EA7-050A8E61F18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E159-434B-8EA7-050A8E61F18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80715771446039"/>
                      <c:h val="0.245130864915062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159-434B-8EA7-050A8E61F1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55.9</c:v>
                </c:pt>
                <c:pt idx="1">
                  <c:v>44.1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59-434B-8EA7-050A8E61F183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 Physicians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81-AD47-ADCF-B3F410191E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81-AD47-ADCF-B3F410191E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C81-AD47-ADCF-B3F410191E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C81-AD47-ADCF-B3F410191E59}"/>
              </c:ext>
            </c:extLst>
          </c:dPt>
          <c:dLbls>
            <c:dLbl>
              <c:idx val="3"/>
              <c:layout>
                <c:manualLayout>
                  <c:x val="6.2315308012968876E-2"/>
                  <c:y val="0.1750983260780936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81-AD47-ADCF-B3F410191E5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Asian</c:v>
                </c:pt>
                <c:pt idx="2">
                  <c:v>Hispanic/Latino</c:v>
                </c:pt>
                <c:pt idx="3">
                  <c:v>Black/African American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0.56399999999999995</c:v>
                </c:pt>
                <c:pt idx="1">
                  <c:v>0.193</c:v>
                </c:pt>
                <c:pt idx="2">
                  <c:v>6.5000000000000002E-2</c:v>
                </c:pt>
                <c:pt idx="3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0-1F4D-89C6-AF6DAC7071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Average Pathologist Salary (2020-2024)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Pathologist Salary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&quot;$&quot;#,##0" sourceLinked="0"/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_("$"* #,##0_);_("$"* \(#,##0\);_("$"* "-"_);_(@_)</c:formatCode>
                <c:ptCount val="5"/>
                <c:pt idx="0">
                  <c:v>316000</c:v>
                </c:pt>
                <c:pt idx="1">
                  <c:v>334000</c:v>
                </c:pt>
                <c:pt idx="2">
                  <c:v>339000</c:v>
                </c:pt>
                <c:pt idx="3">
                  <c:v>366000</c:v>
                </c:pt>
                <c:pt idx="4">
                  <c:v>388000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F2-0948-917E-707EDFF6310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79553264"/>
        <c:axId val="529168256"/>
      </c:lineChart>
      <c:catAx>
        <c:axId val="57955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168256"/>
        <c:crosses val="autoZero"/>
        <c:auto val="1"/>
        <c:lblAlgn val="ctr"/>
        <c:lblOffset val="100"/>
        <c:noMultiLvlLbl val="0"/>
      </c:catAx>
      <c:valAx>
        <c:axId val="529168256"/>
        <c:scaling>
          <c:orientation val="minMax"/>
          <c:min val="300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&quot;$&quot;* #,##0_);_(&quot;$&quot;* \(#,##0\);_(&quot;$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55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Medical School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643694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159-434B-8EA7-050A8E61F1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159-434B-8EA7-050A8E61F18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59-434B-8EA7-050A8E61F18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593537816555025"/>
                      <c:h val="0.332981315523985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159-434B-8EA7-050A8E61F1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US</c:v>
                </c:pt>
                <c:pt idx="1">
                  <c:v>International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59-434B-8EA7-050A8E61F18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Race/Ethnicity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643694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159-434B-8EA7-050A8E61F1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159-434B-8EA7-050A8E61F1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DE2-5A4D-8D90-7B27EBC0880B}"/>
              </c:ext>
            </c:extLst>
          </c:dPt>
          <c:dPt>
            <c:idx val="3"/>
            <c:bubble3D val="0"/>
            <c:spPr>
              <a:solidFill>
                <a:srgbClr val="30026E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DE2-5A4D-8D90-7B27EBC0880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59-434B-8EA7-050A8E61F18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59-434B-8EA7-050A8E61F18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E2-5A4D-8D90-7B27EBC0880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E2-5A4D-8D90-7B27EBC088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Asian</c:v>
                </c:pt>
                <c:pt idx="2">
                  <c:v>Hispanic</c:v>
                </c:pt>
                <c:pt idx="3">
                  <c:v>Black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0.57999999999999996</c:v>
                </c:pt>
                <c:pt idx="1">
                  <c:v>0.21</c:v>
                </c:pt>
                <c:pt idx="2">
                  <c:v>0.06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59-434B-8EA7-050A8E61F18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accent4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Estimated Active US Pathologists</a:t>
            </a:r>
            <a:endParaRPr lang="en-US" sz="16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accent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US Pathologists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A99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2008</c:v>
                </c:pt>
                <c:pt idx="2">
                  <c:v>2011</c:v>
                </c:pt>
                <c:pt idx="3">
                  <c:v>2014</c:v>
                </c:pt>
                <c:pt idx="4">
                  <c:v>2017</c:v>
                </c:pt>
                <c:pt idx="5">
                  <c:v>2020</c:v>
                </c:pt>
                <c:pt idx="6">
                  <c:v>2023</c:v>
                </c:pt>
              </c:numCache>
            </c:numRef>
          </c:cat>
          <c:val>
            <c:numRef>
              <c:f>Sheet1!$B$2:$B$8</c:f>
              <c:numCache>
                <c:formatCode>#,##0</c:formatCode>
                <c:ptCount val="7"/>
                <c:pt idx="0">
                  <c:v>19100</c:v>
                </c:pt>
                <c:pt idx="1">
                  <c:v>19600</c:v>
                </c:pt>
                <c:pt idx="2">
                  <c:v>19400</c:v>
                </c:pt>
                <c:pt idx="3">
                  <c:v>20000</c:v>
                </c:pt>
                <c:pt idx="4">
                  <c:v>20600</c:v>
                </c:pt>
                <c:pt idx="5">
                  <c:v>21200</c:v>
                </c:pt>
                <c:pt idx="6">
                  <c:v>21244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1C-7546-9251-7670FF9785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70306399"/>
        <c:axId val="117519584"/>
      </c:barChart>
      <c:catAx>
        <c:axId val="1770306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519584"/>
        <c:crosses val="autoZero"/>
        <c:auto val="1"/>
        <c:lblAlgn val="ctr"/>
        <c:lblOffset val="100"/>
        <c:noMultiLvlLbl val="0"/>
      </c:catAx>
      <c:valAx>
        <c:axId val="117519584"/>
        <c:scaling>
          <c:orientation val="minMax"/>
          <c:max val="21500"/>
          <c:min val="15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0306399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 Pathologists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43-EB4E-BC4C-D797C50127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43-EB4E-BC4C-D797C50127AD}"/>
              </c:ext>
            </c:extLst>
          </c:dPt>
          <c:dLbls>
            <c:dLbl>
              <c:idx val="0"/>
              <c:layout>
                <c:manualLayout>
                  <c:x val="-0.10311525397560599"/>
                  <c:y val="0.1885511996539914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43-EB4E-BC4C-D797C50127A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Under Age 40</c:v>
                </c:pt>
                <c:pt idx="1">
                  <c:v>Age 40 or older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0.10199999999999999</c:v>
                </c:pt>
                <c:pt idx="1">
                  <c:v>0.89800000000000002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6A-3A4D-957A-9A453FA15A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US Physicians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1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 Physicians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0B-4F46-9FA3-33E949E188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0B-4F46-9FA3-33E949E188A4}"/>
              </c:ext>
            </c:extLst>
          </c:dPt>
          <c:dLbls>
            <c:numFmt formatCode="0.0%" sourceLinked="0"/>
            <c:spPr>
              <a:noFill/>
              <a:ln w="0">
                <a:solidFill>
                  <a:schemeClr val="bg1">
                    <a:alpha val="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Under Age 40</c:v>
                </c:pt>
                <c:pt idx="1">
                  <c:v>Age 40 or older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0.16800000000000001</c:v>
                </c:pt>
                <c:pt idx="1">
                  <c:v>0.82799999999999996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75-AD49-AE19-19D7CBC6357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US Physicians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1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 Pathologists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82-0240-B250-D16806DEF7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82-0240-B250-D16806DEF7E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0.61899999999999999</c:v>
                </c:pt>
                <c:pt idx="1">
                  <c:v>0.38100000000000001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75-AD49-AE19-19D7CBC635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 Pathologists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FC-7641-8D16-FE0B9F96FB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FC-7641-8D16-FE0B9F96FBE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0.55900000000000005</c:v>
                </c:pt>
                <c:pt idx="1">
                  <c:v>0.441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A5-9F45-AED2-96AD3D1EE4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 Pathologists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00-C944-A15A-AF4B24E501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00-C944-A15A-AF4B24E501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00-C944-A15A-AF4B24E501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00-C944-A15A-AF4B24E5014D}"/>
              </c:ext>
            </c:extLst>
          </c:dPt>
          <c:dLbls>
            <c:dLbl>
              <c:idx val="3"/>
              <c:layout>
                <c:manualLayout>
                  <c:x val="3.8521885132005558E-2"/>
                  <c:y val="0.1424460706109247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00-C944-A15A-AF4B24E5014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Asian</c:v>
                </c:pt>
                <c:pt idx="2">
                  <c:v>Hispanic/Latino</c:v>
                </c:pt>
                <c:pt idx="3">
                  <c:v>Black/African American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0.57899999999999996</c:v>
                </c:pt>
                <c:pt idx="1">
                  <c:v>0.21099999999999999</c:v>
                </c:pt>
                <c:pt idx="2">
                  <c:v>6.3E-2</c:v>
                </c:pt>
                <c:pt idx="3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70-B24C-9E4C-564424FFB65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Sheet1!$A$2:$A$52</cx:f>
        <cx:nf>Sheet1!$A$1</cx:nf>
        <cx:lvl ptCount="51" name="State">
          <cx:pt idx="0">Alabama</cx:pt>
          <cx:pt idx="1">Alaska</cx:pt>
          <cx:pt idx="2">Arizona</cx:pt>
          <cx:pt idx="3">Arkansas</cx:pt>
          <cx:pt idx="4">California</cx:pt>
          <cx:pt idx="5">Colorado</cx:pt>
          <cx:pt idx="6">Connecticut</cx:pt>
          <cx:pt idx="7">Delaware</cx:pt>
          <cx:pt idx="8">District of Columbia</cx:pt>
          <cx:pt idx="9">Florida</cx:pt>
          <cx:pt idx="10">Georgia</cx:pt>
          <cx:pt idx="11">Hawaii</cx:pt>
          <cx:pt idx="12">Idaho</cx:pt>
          <cx:pt idx="13">Illinois</cx:pt>
          <cx:pt idx="14">Indiana</cx:pt>
          <cx:pt idx="15">Iowa</cx:pt>
          <cx:pt idx="16">Kansas</cx:pt>
          <cx:pt idx="17">Kentucky</cx:pt>
          <cx:pt idx="18">Louisiana</cx:pt>
          <cx:pt idx="19">Maine</cx:pt>
          <cx:pt idx="20">Maryland</cx:pt>
          <cx:pt idx="21">Massachusetts</cx:pt>
          <cx:pt idx="22">Michigan</cx:pt>
          <cx:pt idx="23">Minnesota</cx:pt>
          <cx:pt idx="24">Mississippi</cx:pt>
          <cx:pt idx="25">Missouri</cx:pt>
          <cx:pt idx="26">Montana</cx:pt>
          <cx:pt idx="27">Nebraska</cx:pt>
          <cx:pt idx="28">Nevada</cx:pt>
          <cx:pt idx="29">New Hampshire</cx:pt>
          <cx:pt idx="30">New Jersey</cx:pt>
          <cx:pt idx="31">New Mexico</cx:pt>
          <cx:pt idx="32">New York</cx:pt>
          <cx:pt idx="33">North Carolina</cx:pt>
          <cx:pt idx="34">North Dakota</cx:pt>
          <cx:pt idx="35">Ohio</cx:pt>
          <cx:pt idx="36">Oklahoma</cx:pt>
          <cx:pt idx="37">Oregon</cx:pt>
          <cx:pt idx="38">Pennsylvania</cx:pt>
          <cx:pt idx="39">Rhode Island</cx:pt>
          <cx:pt idx="40">South Carolina</cx:pt>
          <cx:pt idx="41">South Dakota</cx:pt>
          <cx:pt idx="42">Tennessee</cx:pt>
          <cx:pt idx="43">Texas</cx:pt>
          <cx:pt idx="44">Utah</cx:pt>
          <cx:pt idx="45">Vermont</cx:pt>
          <cx:pt idx="46">Virginia</cx:pt>
          <cx:pt idx="47">Washington</cx:pt>
          <cx:pt idx="48">West Virginia</cx:pt>
          <cx:pt idx="49">Wisconsin</cx:pt>
          <cx:pt idx="50">Wyoming</cx:pt>
        </cx:lvl>
      </cx:strDim>
      <cx:numDim type="colorVal">
        <cx:f>Sheet1!$B$2:$B$52</cx:f>
        <cx:nf>Sheet1!$B$1</cx:nf>
        <cx:lvl ptCount="51" formatCode="General" name="# of Pathologists">
          <cx:pt idx="0">384</cx:pt>
          <cx:pt idx="1">35</cx:pt>
          <cx:pt idx="2">572</cx:pt>
          <cx:pt idx="3">249</cx:pt>
          <cx:pt idx="4">3605</cx:pt>
          <cx:pt idx="5">519</cx:pt>
          <cx:pt idx="6">515</cx:pt>
          <cx:pt idx="7">84</cx:pt>
          <cx:pt idx="8">179</cx:pt>
          <cx:pt idx="9">1937</cx:pt>
          <cx:pt idx="10">734</cx:pt>
          <cx:pt idx="11">131</cx:pt>
          <cx:pt idx="12">81</cx:pt>
          <cx:pt idx="13">1396</cx:pt>
          <cx:pt idx="14">479</cx:pt>
          <cx:pt idx="15">266</cx:pt>
          <cx:pt idx="16">230</cx:pt>
          <cx:pt idx="17">355</cx:pt>
          <cx:pt idx="18">399</cx:pt>
          <cx:pt idx="19">107</cx:pt>
          <cx:pt idx="20">955</cx:pt>
          <cx:pt idx="21">1446</cx:pt>
          <cx:pt idx="22">952</cx:pt>
          <cx:pt idx="23">701</cx:pt>
          <cx:pt idx="24">193</cx:pt>
          <cx:pt idx="25">659</cx:pt>
          <cx:pt idx="26">76</cx:pt>
          <cx:pt idx="27">210</cx:pt>
          <cx:pt idx="28">181</cx:pt>
          <cx:pt idx="29">150</cx:pt>
          <cx:pt idx="30">763</cx:pt>
          <cx:pt idx="31">228</cx:pt>
          <cx:pt idx="32">2689</cx:pt>
          <cx:pt idx="33">838</cx:pt>
          <cx:pt idx="34">67</cx:pt>
          <cx:pt idx="35">1187</cx:pt>
          <cx:pt idx="36">218</cx:pt>
          <cx:pt idx="37">348</cx:pt>
          <cx:pt idx="38">1515</cx:pt>
          <cx:pt idx="39">140</cx:pt>
          <cx:pt idx="40">369</cx:pt>
          <cx:pt idx="41">78</cx:pt>
          <cx:pt idx="42">714</cx:pt>
          <cx:pt idx="43">2472</cx:pt>
          <cx:pt idx="44">279</cx:pt>
          <cx:pt idx="45">139</cx:pt>
          <cx:pt idx="46">707</cx:pt>
          <cx:pt idx="47">665</cx:pt>
          <cx:pt idx="48">167</cx:pt>
          <cx:pt idx="49">573</cx:pt>
          <cx:pt idx="50">33</cx:pt>
        </cx:lvl>
      </cx:numDim>
    </cx:data>
  </cx:chartData>
  <cx:chart>
    <cx:plotArea>
      <cx:plotAreaRegion>
        <cx:series layoutId="regionMap" uniqueId="{3361C5FF-7CB4-DF4B-981B-FA3813AED9AA}">
          <cx:tx>
            <cx:txData>
              <cx:f>Sheet1!$B$1</cx:f>
              <cx:v># of Pathologists</cx:v>
            </cx:txData>
          </cx:tx>
          <cx:dataLabels>
            <cx:visibility seriesName="0" categoryName="0" value="1"/>
          </cx:dataLabels>
          <cx:dataId val="0"/>
          <cx:layoutPr>
            <cx:regionLabelLayout val="none"/>
            <cx:geography projectionType="albers" viewedRegionType="dataOnly" cultureLanguage="en-US" cultureRegion="US" attribution="Powered by Bing">
              <cx:geoCache provider="{E9337A44-BEBE-4D9F-B70C-5C5E7DAFC167}">
                <cx:binary>7H1pb9y41uZfCfJ55OYu6uLeC7SkWuzyHmdxvgjVtiNRu0Rt1K+fU3bZsZVK4p72i5kCphIksFUU
j/jw7IdH/74Z/nWT3q3rd0OW5vpfN8N/3kdNU/7rjz/0TXSXrfVBpm7qQhffmoObIvuj+PZN3dz9
cVuve5WHfxCE2R830bpu7ob3//033C28K46Lm3WjivyivavN5Z1u00b/4trOS+9uijZvNsNDuNN/
3n/MVXN3++5Ds27u9Pt3d3mjGnNlyrv/vH/xzffv/pje74e536VAXtPewljqHHBEuc2oje4/9P27
tMjD7WXLcQ4QllRQhzn3H/Y49+k6g/GvJuueqPXtbX2n9bvt/z8Mf/EkP1xVuvAeFsUrNrR//HD/
sH+8XPT//nvyC3j8yW+e4TJdq99dAtIzlftKN7W6afB/3n82BfwifFyVB0RefOlvIsLIASy0IISy
B0TIS0Qwsg84x4xxhB4geZz7AZFXELQbi6eBL6iHJ7x+/5vN+P8mMHe6efdJ1aHK1fpxif45PFQe
CEa4LTF5WH37JTwSHQhMbeog/MRQD8y6hee1ZP0EpJfDp1B92k+o1joCHmqK/O1wYvYBwxgkm7R3
4oQJAjYSTCL2ABR+nHuL06to+glIz8ZOEfpzLxH6H+AjkGKYSIeKLT7yJR/ZwGeORNxB2+ugmJ7z
0Wso2o3O95ETbD7tKTZ3dVbkzePy/HMRx9gBsjmBPxNjwCYHQhDhCEkfeIo/TvrAM59+T8lPIHkc
OEXkai+55c90rZM31DmCHYC+ZzYiW40PRthzIw1zckBsRzKBnZeI/J6S3YA8jpvg8edqL/E4i1Tx
uC5vwB4INAtYYI69RWMiuSQ5gCtgAgBgjyb1c8n1O2p2I/IwaoLH2XIv8bi6G9b67QCh+IAJKpnE
W5MLVPlz9gAfhlJKHNvemmwA2HNAfkvObkS2wyaQXH3ZS0g+FG0TvfPXSdG8oeACTcKowIzbPzHC
EDogFDEHi4lf+Vp6dkPzcvQEoQ/+XiJ0lqTrqMjeEB3KD7ikjAnwJO8/U74BEw1JitAjehPl8hqK
duPzfeQEm7P9VDDnd3muTdqt39TVZOhAOmJjBe/Gx7YPJJUS5Np3RfRcrr2Wqt0YvRw9wen8z/3k
ofoufFMnkx44VAopqHgwiIFDnmueBydTYsQZhAmeY3P2W0p2o/I4boLH2eVe4nEZQSDv3aFO1/nt
4/q8gYGGDwSRxOFyC8rEQLMxuJ5SIsH4wxcmruVrqdqN0MvRE5wuD/cSJ3AH/lq/qeoBG1lAHI2Q
afhMHEiGwFpDW1ttonNeQcluWJ4GThD583gvETkt6v8Jew2CZmBKI4m3Dv5UnoG9xoRDCcFP8u65
VHstVbshejl6gtPpflptD8/kresiVfkb224UnExOt7p/wke2c4AlB90kxIPxIB7l60Oo5vV0/Qqr
7881RcvbT66669+d3A3q5g3DBRR8IAIZAcy2SEyCahiJAwxmtgNcN8HoVdT8BJ9nY6fYnOwtNkd3
tb4zj6v0BpYCOgBJhxxOt5GDSa7NZgfClhySvFtxN/FST2GVf0/TzxF6HDtF6GhPEfqrftvAJwNL
jdjAPPaWdyb4QGQHjGsbcqVbF3Yq5e5+T9HP0HkcOcVmtpfYnECGYP2WCgjya2CmbaKg2zT1D2LN
gUQppHgEnTDNK0jZjcnTwAkkJ1f7CYm6iVS4fsucJzuQNrMdSE4/yKuJ4yP5gQ32AsTittcn7HLy
Cop+As3TyCk2++nwXEFABwpV7u7eTtdAtE0ycGoQeJ73n4ksk+KAMkoEtsnD9Yk18CqSdqPzbOgE
nqvTvWSdh/jud+vzwQf55/YAhXgOglIn8phJmAg1KO6QDgNDDe9moNfTtRuo6fgJWh/206o+UVpv
/palekN2gggCQRKss61pNnFVJagfLgiCGMNOB+iVRO3G6cXgCUgnH/aSpU7URuK9bfZnI9EczOhj
BBsk2vPoqANpbQfyCxBOeNwXD87pq2j5GTJPjzHFZT9FnbdO1beiftPEArUPCGeQWcDOk6p5DgxI
Nyhis8HyZls59xKf19G0G6DnYycIeX/uJecc3kJe7nGB/rkOgpwplVD1RB7XfmLEYQxOKYfQDxRH
Pc76wDa/JWQ3ItthEzAO9zPetlrn+k1rC+QBkwwKByDJdv+ZyjAJaEGFNNRQP+ihSZ7n9/TsBuVx
3ASV1X4ql8P8Vr2p9wll6xsfhkm+Naanhpo4IBKDowOJhPvPlFV+T9BuXJ6eZALM4X5ql5O11uub
qNV3TaMfpckbyDByAOoDjhRAbO3+M5FhkIETCM4dUDlhl1fTsxudyfAJRif7qV9O1ip/Qz+UcbDK
IPfGn0ms58pfOAcEQ80Osnef+PgtOT+D5v4pppDM9lLlf1b6psi1etvYDRyygUi02LLMj/6MDTVs
HDT/g0QDifc89fYqknZD82zoBJ7P+xm9OS5apd9Y4aADB0LNSECJ7cNn4stgiAxgSYjcwjcJer6K
pN3wPBs6ged4PwXa6V23vl0/bt9/rm3AGKBwkgMk2m5tg7EAixmSofY29AY23HPW+T09u4F5HDdB
5XQ/D+EcFv0bYgKn2ECBCDhYuDs94FCoLQR2wmh7fRKK/h01uxF5GDXB43A/ueQwhYqBQr2lVQbZ
TvAq4TTnVrP/qGIwg1o2/hRTe8knr6HoJ7g8PcsUmz2tvoG873KdlXBsrX5L04weCMlBwzymMyde
zaZwDVKhBKzqBxtgEjfbpKNfRdZulCbDJ1CdLvfSVFuu+7VSjxv5nyub+9AYxJ0RBYn13G6GIyGb
ZDUDh/NBpE20zO8J2Y3K47gJHMv9NM0+Nuvo7cDYaH5wM4Eltvn/SU4N8jSbAg4oMxQT/fI7OnZj
8TBqgsTH/Uw/L+4KOBv9hiqfwulAJomEkP+DdAIGeM4gkkJxIfQZgPzZTg/mFQTtRuVp4ASYxX4q
/sfmAu+Kb++8Im2zv94UJQkpTgYVApuyjOfwwGkChEG3wEmqBwdn4sH8XbJ2Y7X7LhPgfG8vVY1/
l4KyeUuDAOQbAl0joL5pp9dpcyjHlYJRvMVsEuZ8DUU/wenpWabY7GfEZmPbXBd18na6Z9OngzqE
bWrV7z9TY43DKQSEwJzbWtsTDfQainZj833kBJvT673kG6+AnO1No27a5g3h2djKHHOoUdupjeAs
u01BW2Ey4ZlXUrMbmheDJ+h4+2knnKxr87bnc6CFigOWMsi0iQYScHAa2qo89RoCjnoep3kNJbth
+T5ygsmJv5cc82edvHWeE0oHHajToHiraSYZG4fASV4HfJzHhNuEa15D0W5svo+cYPPn5V5iAyZb
Ua9v37AiYMMvjuQcapl2ijI4XngABww3XbpeMsxrSNkNyveRE1C8s70EZVOwVbT1G8YBABRoXQPc
sG0fhCau54ZhbBuOfTwelZowzGso2o3N95ETbE72E5s/azUWb1maDiduQIlAKubR8pqcjbqPCmwO
f0KB4D1DTSI1ryBoNzJPAyfA/Pl1L5lmBcq3vUnMo1D558EzKDwDxU+k4N87cTz3QaFAnUgb2AZv
k5wTpnkNRbuh+T5ygs1qP23mOSgZ9ZZJNCIPOGSXIfO/9TQnxhl0tWESetqQTUOIzWeia15B0G5k
ngZOgJn/X0oN/LxX5FMfTX/drGf3DTiftYv89dX7Z4fWoJOhW/t2J2c9mL6Ht9CkUzibc9JPjT03
N3lhGT+1bvxhzN1aN/95b0Ga7QBxSuAcFTilGIpz3r/roZXg5hLESBGH7lEU6nQhPAcsl28OF//n
PVSKQBNDAodIGaTyoKUR2ISgRe8vQTrccWwI9N33BwEv6qn56XmRGmiy8LQc25/f5W12Xqi80XDj
9+/Kh29tng56jEAt0KZMGE4LQYQQsh9w/WZ9CS0B4cv4fwVtjxUPqv60zW5DnfpR+tez1dgxASzW
LycAV/z5BPVA06wcYAIZCzeSmds6a9WdKseLsttfT8VhJV/OBa0F4DwhoVD7zDdNOl/OZbDGKU8Z
Pol5alBcupkFLXCEcR1Jkop/1fEQypuoCGSDFqgk2hrBGuNG5UeIoirMbouqkHZ4FrYsgsM8i6AO
0cLIvL1TEkmVHbc10xZbIVGOh6l24qC+kjEyK8GsIrgyVTOPieJHuonxeVwVsXJNHFR545GchK6k
NW9c0gmr127fUafxeZpVUfKhckjY1Z5geWcXPhCRNa4Shmg3b8lRjUv10Qxpu0qDqrW9sTNpP886
ldJsZTc89vkgxlOJE95/tQok3MQKM+XKhtQe9Jtj9IxZdjmu4saJrA89shTLZ7QLA8cqvSaJmyFY
2Gmt9OIekS2fbtF/2G43RWlqFUbbdrtPP/73qsjg730f2O+/3HTr/f4THH56aPP7y29BrHlTbKun
X9pQ83QvIGZL3YZTX/zwg9j4iWB46Br8k4uvlRpCAqf9QmpMq5geZM39qK3cgENJ0CeDQByFcCif
cBBwzlZugIEr5SZg7DDovWWDLfVdcEAoWVICDbngCgF1DmQ8Cg5QI1C7DEduofsDkiBx/o7g2PDt
d8HBwGOFGA9FEISDu2HowvKS1whGUdLySKycsKiXdYaHc47zejkak4xeU2sO+Y+nBdpupeeSateE
NgFZCB3gkITQ3ssJE3jqkpQZX1FOpI+7Xi1Gpx3ORSqrZWg0hjLRX823kXzTBwTZe9/gB1r9kIkw
cWIxatANbGUXkVjHDkxA4xhfad6pBzZ5aI6849FAmE+nAqgBa+iKimzEJo9WR30UtglmqyTr+VrZ
cb3kzahKV5AQnzbj6Hyykxif1gEfLv/2U8JOgnYtUJ8DB0rxBMa+SjqDrJqtNInZYS5LTFyL59LP
ujDPvF9PhsG6nz4o7EDsEAjNQu+eDY88VwZDkerMHhRb9YWAieyyRp3bxyhVXtfYcejmNC6jo2wY
tPRMHXX6C8NFGvlDqiwPkdwBy+XvgQxuCHRqgHNltoAE8gaZZ+ovxlHQpmHAVrJn8LhOVqkFshL4
5/9sLlD/oKBgC8PGmWyoMKYojYxhK6p7fNoyS9/aTTZctjEpwVL+1WNt1vHl3hWg1SXj3EbgJ98r
ymePpZqytkTRslUXRN800c6sJZn1GzR/ZBCYRGx8bPgfpNQETNTFzG5IylZjootVLLuodKUoLQ+P
iaXcXz8R3qzO9JHAiLo/1AxLKCdIyYDibrQwXYGCTTKfdjAnDiwt3LTW5bWsEr5mwgCTKme4NFFD
D8MuoIe/IePHHSwQA7GHNqwKB9wmZAQEkyAQCVsNoFyPaJJjy60CRx6XloYdWjlZNksSUgvXjK3B
/j3z8lKrBUiQevlranYhAGld6A+/QRpOSbzcvUnqiCFLSmDeLhguwXHo3T5vixUra2f296cSkJ/k
eJO/hAa1L6caSlkXtV3RleKwvI4TAsta6QCiXgpA4teTvRT1IL6hcm3TfJiBZtmctZlMVkZNkVZV
aR0FYMWNrmXV5XVO0/J67OVw3uUGpMOvZ8Qb3L5vr82UEMTbVJZAi10AeKNRnwuCMhnZ5nywc4SC
Wi2YzK3U1bUeLkVvDZdKB4Ar5eNwHsmYXKkQWCobmmJlW3nZ+1KJajlWoP7uJUjDklLDBiBqdIPI
GrGvcPG7RYLy5Jc0g+K3N21ouICDsxSaA0/gz+UQsyGj7EinKJujMRrnhRLWPMQ6ad0CZWYIvTSN
6yLwirg0YgZBZnFR11aazUycAo1BFgCQAQ+b25Fmze1AEti6TjQCX5HKAsmL6hh3Lsd9Ero4dNi6
iuRwmYqqXqIYhtVI0EPbwDhfx4Qe9iSurhuwYlcyZPSojmEBXZPE5jxUqVXPBFRaf2rGyIq9yAkq
vMSaw621HdW9nzmRSDwwRAPqhq2iYpHmFcwhYaWFjsx5VUGBg8s6RiK3VSU+1VEBO6RkuLw2hd2M
CysYHXHUl7RY6SbMat/UOI+OkjRqbpM4ra7tMiflUYaVucQSrBaLNFbnjmUSqq/YOACZPVKRJG4v
++BTlRaw95pErBNFYLezmPC1wY6+1WCUg4buOr7OTEJuyjEgy66yq8taNNmC93bl2SpknQvyt+Nu
73DQMNhgfGXRCph0kPKYBYnl0YHBigYq+GQYUYuAUn1b60b6VkHwVTMSWB+nD+xLrcPxE+m4vi0d
Bjhlonc+4aHWt0kWEuIK2jizUQeYetLUzqcWTHbhWoGhh06Qw12y2OCrsYF1Yy3S1YNGzUFTz0st
UuqaLKrjZciGJnWNbcPOZpFgxs1yM9pH0cYwsWJ7OA+rzDlGMRkuk8KIYZYiyxI+z1N8WqkKdk1C
EV/bIoHVNHFcNl5XSJN7HQpscVRu5KXV2ZVeaNZV6YIMBIiBhvJJNqsb0IuiiID/ChSacJaNEp9G
VpYClDxrpBcUsup92zDQN00SBKmLcwp7uYst55NGAdxWNq30B4sO5yWWoIuaxk6GuQHXkLhNzgn1
ShqOJ6OdjqGHVcbXXVHxtYhah7g6r53U5wbXH0I6kuU49qHtk1Cwr3nX5VdyVOYkrbrUr/RQYDe2
UiznWKH6SKVFdximBqbR6TB4fT4WrY90IK7SdFS9i4TME9fmsTkFhxKtMhYV4KYmjuMprqk3cIt5
Jh/NVeIgPmuLqCyPEmQUWEYiidwR6fyiKbXM3Thos7uC1803ycbiEIJ/7SmEXdvcM0McDF6bgGTy
xhQEV4/KGhbBMuUXkSa1nmtuxM0w2tjXTZ4fFxrV4RxBFXfvOm2pfBwX+aIr2uLUiTvce/moo68h
tbhrF015YkQkFlVughU2jV0tpO7FdamyZm7ycvwqwr44oiwLjTv0bPyap1Uy45yMnsYdwCgD3nlJ
0udf4zK2Gz/vIu0nqLYXG2NUu/ZQaeLXdWbNKrAB3Q6Ml3kmSbMRTIGbFyi4bBNtHeZJVR7GdaTn
hrfmLgiLfhZZyrowTpF9UUnHvNTkjVvmKnHjSivXTuq13TDgDzVafkCyyGu7Gs+zsoAbSeuUDREC
8U+DonCTmkbYF3ZKi8ZLKgfSqm4NNW8heOh6KPtjsHTlklBsuJ+rrndZEMBELHUCn7VhdCiLUnvw
gprIHwtjzUhWtB/LRFSl1+V63vLEeHmEblJbF1+cVBFXOXiYayugfpsCHU7QZBeglcYEgB+jY8Gq
3i1DBIjaIYmPC9vJz1HTluepbmBTWxBNatYmaPCpRWJgCa3BY5gVZUPilRgCMLAJHZrKA2nb3IY1
AoFUjA6+MmiELYuazvlU2+0QzmQ7cDRLVDTkblNUqHMzO0hHj3CruA4wG87TobI826T1stEO6GPZ
8kC5KWHFqqjTzd3wUOpFohoQQSCNwTArC5C2A/hRWsdgwoluxFddyYD124hXSzaweFhynJTXZQnb
1ivsrtBukubpNSmqEOy5qO1dTAtSAM9Husy+8jiS5TdTdszVnd0Es9Ru9CyPWX+Xyb4KPZ5Y/LMj
Auewjhy9TAsTRm4+hKp1UxxHf+muWcclpzPOVBh6gQHx8SUdrdb6oMayoEtJInna1bHyRKqSWdT3
1TK2xDiHsFD5cXTCzHahUU//seN1dinC8htJxy8DFIOfJQ1pliBX7dQjTt3OWFuS27CJwttRqf5D
2NqAHHB8PKu6JHRcFtr96HaRSoxbpdo+Ehxe/+IPfVpmnhYgx72k1WG/bJwBrVhVmJNKN/RSjIOy
3DpLWuwKQCH2wNhxPll5N+SzATfpyVDX7GxUY3pWYdZeZkpWXl1gfcM6K50VzUj/KhzRrRqIaxGX
B0QJV0uqvCSqI7dvx95xsyoFceEE3I8zyY5M3/0VlFb/oW/C5AK3LTqB8BD/mvQiCb06jRzQlTlW
bmVoeOowo07qgdMjy+kdCAR2oV4T1ZerDN7nMssVb1dYICtwWaOzeoFB5M0tMGY7f8CEBK5igT3M
ozSnVyIpy2WX0/FDqaLgGJl2vGgiVLhOF/bX8EKoqp0hrZk6GtQwcE8WyBKuDHqZnIoB9eXCgVOZ
S/ByrePYHouPSNXE8aykzXKXWDZKli1sntMeNPw33FX6pC3LbjGAIlzlsc5Sv3SiQLsFBvciAuG2
SFiAlVeCZWF5YWd3FyHpeurmccBL2JdpfZ0MDXWh2IMfD4qAGKXIOI1XlV3e+ySr28BL84KcNLYZ
uWucCsuZTG0GAhH3dwURbTB3rGqch2XIDhmryIymYlzq1laXOsPVxxYb/Ummhs26YUy8MR6Um9iC
uQxFEXaHMbZ9Wva28nAwRrcoa0APNch0XmBBHNFnsFTn3Qh+Sp6Odu3xIlBnBNnDR1T31glXDQ1d
RSs6lxatbTcvcz6vtM17ryDK0YsW9u63II2Gz6WkzU3PA/u2F41Qc1SKVns6xTz14iK1azeQtPg2
NmOl/DoaTbu0m/Ibj4bwXMcZBS0H74A6ov0QFW5R5JUfDaoyLrPr2ktAO59ZaR/PCBJB4zsh2Ozh
aIbBRVFhRy5vWSNXSYuMazG7+xIJU7SeHY7xGbIDG7lBmadnuZOmjZuTwbqILAqopRBAYsus7NOh
/TRE1RCwBw/2/8dCf5tBgWDjM2/sxwzKy/cqPc+j3I/cxkOhSBbCf+Cf0U2wAfo1wU238VBIkG3S
mvcv4YDTsxBI+x4PhXdCUUilbN5FBO6r2GRftvFQyIiCfob4jw0OFLSHEs7fiofKl944B6NA2Bhi
LrYNfSKAyokLGRrWp3kMah9iXO2qkDkHEUBKvaImY37Kmo0yaym+1BAzMFmYukgNyk8R7pcgZ0EN
BEFrz+vGqT/AgUjLdWjqfFKySReRY4UuVa0DynXg1bwVWZN4QxLxQx0Au87buA1GD4zHHrw3yVPu
soQLv3NM4vMyG5ZVwI5ymbQdSKGwdsNMhh9xDuLcBb0VeI6Ivzh9/wnrNBBgx2jzcWw6cHf61MxV
ZyG/YXF7AYYdPoJ3SanIHXLdz5rASjtvtILqkptKHcMQXPo1srtFWVgXKihjDdwb98saXJ6TsTe5
O2iKPo913a0gIGaugtLQual1dE4cLSrXGTdPnuaJBntJKPCc43QO1SBd7ka9yT6EEedzsGJKL9Zw
2UYVXjlYfSySgruhbLoTycxcdmnjWRUq/LArOnAvFWs+JGBtngcFphcBhHgGtxA1w/PCtPDEqbRG
32kDx5V2x2ak7ECXmir1gebEp7phHiucbKMfbDcY6Oc2ScolVtGxzQxZ4DY6C+XYNT4xiKW+3UXE
Y7xnbp6GIzturLoLwLMQDYTIxgb87mbp9HnzkWnwj9xSjXhmdZCtYbGhmVvrnAMevD0eJVk2MbpW
4Hf6LTzLLAmaT0Fu0JHT1x9NYpjnGJR/rfvYHOGotN3MyMgH23IW4ob7aRyGl5rlNPfBKU9PZJxV
p2keZbDUaRbZbpkVAhJeWpwn1Ap8K7K766AOyIWB/NWMh2I4NmN5B/Yl2PPgB4pZUKnwfOxjfTQ4
qQsePvUoeNLHqUgCsKpE4Le5FVxg2nwJdZF7HLyvw0jUQbjqG5R2FwPkDKp1HYb6K+qr9psCJ+NC
ZCVfxWFFPySCxT6o5/aYa10Jr+kyWLK+zOqTlqCv/cDaU6skYFD36A7Ctl/tvi+0l/G8OoSgJFh2
iqIzk9pY+1lt5LUMo/YKbLrCi7sgnYkqSFtvzNo2WyLW8ngeiCJPQQX3/dcoHAvkYwPRhZm2wM53
k7jG7ggozzjEa2cq1x266Iox9RIUoeNy4xh4AzbBRVeS857ja0gcXKO6dWsEtk1to6xcOkKVYBHZ
UVUvOg07BoVEfOaBvAqD8g6RNjBubKflrIbXpi152nXyLEpZ6eaOVF4cCbIMQeZcwh1C16Y6OtWV
Wknh9IcDzjOwRgSLwOkLdU9OwCAfw4UMhjr0WoidZcoq28u6MTaQpOex1QbnXZsXbl0l4M11tPN1
J4Z5i5yFYTQ6TJKxqy7ISGS2bAOcOWDem3gFXn2czJQGDeoOqOAnmtNgZtMiOoyyAM+qsuldYVuW
j0shP7M6M9xtxlWObGsZgh+0SGQauoEg1pwHpnMdZPp5ziBNGg5p8gXsQ+NncdWvpLLnLG8ytwwM
bl2pWQLuWMwv4DUdyawUSeeKPso82SXMi6usOooTOvpF25aLjmlIJ+AsPOk73sMKxON4VaWIH/JG
1icDaqxPfehHbbpqURL6WarL1FVhIWcQMsjmcbkSZvhCgkH4Ra3J4TAG44zDt1YpR8UJTmmlXM6s
oXaroiLI5y2n9mEiOgmSqq4uqFPTK+ifEnlClNKPOI56z5SjWQRWUNiekybJ9Rg7rcsGu19xhmMX
BMTXNJExmMZtNLhQNVDPN2kUMN26UwhTmG9tNHZw1bbnEQ9Z6tqqbBdDAEZ8ICpwUyMncSORY78g
qD0MMpN6RRHUxyptv4JiEfO+SbtlPlY9cGlQWKPblH0vvCxTzQ2kO2g6gw6X+phlgTPvQvwhtIVc
UitDK4Xs0qtzGS9S28rcaKyXupTIhW5WcpbbhfFwbnVLUufoEBkbe4GTRIeiZ8MM/GW0Ek2PwG+v
5VyXiBy34DivhtxWs4Gkl4EYjWfr0F70JXiSLgRgv7XKtAWEoCRzsxJkbw+BAx8Kz6rDysHZ6MZh
UvlooOc1LjyrGIjxOLDoSVSG6lShQXpJCpkIMyaOz4nCR6apgnnfVqshy6oZGgd9y4t68EIw+WZx
mpbHDQULd4TE/2E9On9Jp8kOQ17fVk7Yztqk/yvLGPgVEL+btS2oG1yDf1/rcNn2KfWzAJxEHFw2
OqenNCO5K9uOX/RMZfPa0qehiS8h4mZd9FF8PsC6HgUDJ8CN6WloZ+N8EIkDqhEcKAQhRS3mfNS1
zxInzF3etY1Xs8F8ZIkx4I3Bul5WrQrF0Rg3pj0xGoXFjIDmrF2iBgphMUQ3fi7rC4NmIpcjmkWB
U44fMoUc60uvyWB8Zdty9CHsRDzUJbk9ukOC05TN7AZjsyy5+sDtWsT+2I1gyugkZaddgmvYVhxT
l8RxXICXX2d3psADd1E7VmekIFbkl3E9fqZlO3zOCjQc2VAOsWqrXC8qY/UQDIQkoIBQaNIdIZH0
IPrTHNagi5qlydA4wxlITJlYYm1iGftgz8VHHXJa6kKUK7uUY6uOMpRpH04gzOANOv3cEBneVqS1
Frrp+bk2spr3ssJzWjdxDvFLEK9JRWGBEgORwAiF4SdmgtK3Y6i0qEuIJrkOhNKXqh5Z56ORt25f
tLh3QbuNvVuwkq7qss2iGdRUlFi7xLSOdEFzoTnXoNtcaSA1AJGVVrkjRJuPwKHIQ3+UumsPUWSg
diNKrEOrqgQYfgFqExdBGcsZ5pZoPHDBKzVPeOXMCumMtR/RVvhJWKFrDTEO7A8xii9kVFeXsRND
9YgjjPIK7PCFVsEwryG/vBxxNHRulQwdcpGpbYik1ab5nEI5kR9oBx9nscw4xGgG82Wkis2F5gv6
v9k7s+a4jWRt/yKcwFLYbtELu8kmxU206BsEJcqFfSlsBfz67wFk+0jynFHMdz2eiBnbI7IbQFVW
5pvPm+jjoY3SpR/mKKioWts8jXdd7YwnmRrTGBlpJw+ONso7MXurgmT4bbEreQ3IWaTC/C2Ok2wn
GzNOdnJwgvzYzFAsLJfe3KWq7z8RvBd6J513U4fWZ+Ejrc++a5YRTzRuowJ5U0ehypPD1A/ZHKnB
tXd97y3NTnhJ+aFqu8DaoX4Oh95Nbht3ao7hVPaXafDds4cAhIxG5+qhK9SQHzpk6CtReeoQ8tCu
g6Frx31Rifldx0Hye0jO/dGePf8mFknl7dJ59C8dsqq3jyUNjtsSmGtnz/6nvnS63+YY2dyTrjgW
BlqxjSx2Vva8qF2XZd6r04hx2nVBo04pr6XjLLHD2yKb56+2Ectd36bWG/E0vU4nwzrMrfA+jWPe
IeQoBLWj0aZJsO9NRBfZlwr5FDlnsGrkKG+qonr280Mu0vAq1OVwcPU43iz+ON3NqECPHWJmlFWT
3mVubkd13iRvczvpNrLrWiBI1z3Km9WoQ2uP/a6skQScuG8PBvLt0R5N/92mAr7QnIQdapfmqZlo
X++I59kfdW91z2FlFp+kZRYSOTwLrxHP4uvUL8xrs4nbo896vQGb8h6cpZ92qMz12V5MPmBxjcjy
RXOYK98i9zc99N94QNHrk5zQXFbHyWvcq6wwqrM2ycWbsJieEQ6do2GqQ9+02YdUoj1lWTneZbxe
7oYgMe7ZgGwWf7RJWIh8Tq7SXWK0zSEvM+8wC6usd4jIbVSXHXtdieymSclRitIEEgn74kuSe+5y
8otkOqTt4P0x9vX07pU6CXZNEerb0ba1c5yUqI9bUfvf+v9X9b8bCLrof+ML/6z/v3tl73fF/7cf
+wuiZI5MyCuFvRVVcVwsF38X/4CL2MloG0JCflf3r/ZNkEZao+BOzKfhK/zFQa2WDU4o0mUoDMGg
zf+k7v+x6mcKHq9ktZi0us5TAYYQa2P5O9RiqZd2MLrBeyjHolx2VaqHB4Uc79H7aDvo9L9vzP23
fvT3DNSPXertw9YB4nT6Q144+o8uvHS1KJDuBaLVTFtS1Pbz3CPaf1PZwU+bV8lsmLdwpFP3//HR
K38cIKIwqOQndSM1cot+tyUellDz0aEywsM4T74++INnPTsBOm1EH4k2BJLEL/mPH3vd65UzlROo
DFCJyYLWzx9vO6mswqxwHooSPGcXGCNtDFofS3Od1uvH6ZJ26r+/ZPtn2GP7UJaKsACjLGaA/fhs
0TjjQTah/eASKJ85Y5wzmsRC5APNe2l6lwZu6vDhgzWo7irph/7dW1mPwsBXvGu9Or1qfElXozOU
jA/Lsog3L1ibnbTATOtmXMubPR6NlTZorHIFnSrH+QXc8COC++3eeRsoAE1IUvETJxBMgTNoP7FR
6emQ5kMhzrCkpEFBp63nIp3rG53TVP73dw9o/Tui4s9PDdkeJPgocuFPC8YzTD/TrrIe4Aes58pY
0qvWr5I/zEy3D7O16EdX0Iim0EloEifDr6C6f25MvAy8pM8HGWTd/AyRjGFIezDXCAuGB8Gxbph5
5QXl2P4KFbT+xUKB6mJn4eILcCb9FATi2e8r0xysB85q/Wg0SZUfx9SiNb0183UuxNsINMzuNGls
Nf7EZtk66Vme/KdcFqvW4cWeRMsVNvvHqrVBkcOWDPNh6Fs2iaBxV1/svqSJl1b5rwi6f7VJGFa8
7kv+w7urf8LArCYzU8MZ7YcNWajmhDahkLq+GXyzvikVWOEGa7VtyioPi8W6K8cQMmXOLIN2XrbU
N4Y36kfZunQec9MOLn0+hger98BtkpFmfzVn7DI3qPR0HSbmUHw7m/9PAHPTZv8X/9kWq083Q0DN
uQ4vcfhpi2QwgEMwh9ZDHGdme0RSVadt3ei+bF7XVvSuCCbi3swNpDkUHiTdtHTX0as5NXNJkpjm
ApRhmRY63FZsdu+BMn9Fa/6LKAjRC9hnrjMi/wG4G9oeRi8W1oO7+NyQ7TaT4DWvlhlbaBzqVyt7
PUF/2MXMCmVVc+aaK3WL6eDHEFj29JnNfO4eNqLG7UEl4lCv/+VQCwwmiIVyPGgh8JVYHYACkyqa
pjl8SoccPsap5v7dqUd9n5lEADpxzWvqCALnCvBtt6jj1PAipNTwQg+3vplBmy8GiPrZ9rkg+kO/
Qqe4gp8viyvhOa+vhrLhqH4GUZcgD/02neVDzSrZhQ0J/T7zjexD6xRzf4JIIK3P/DFD0HWNgjJh
LOPkGCYyzaKC321CWSDo2Zk9Hmim+cdxkUZ/SrxusHaVJWcH7saNl73p0COmNzUZHxujlP3e9Ota
RZOcE3cnQh/0AdqQnZF100Dlm3gNimNRRyJoqoeh6pOboCuzi10G9d2YxX67D2plDlFjF8Yniwrh
g1XPxRcz76x9Qbc9oTRdqJ1m6un32YXPue7npNqnPef3NXR4SY0HZnvf0jArdzqhOx4JEJC96ydB
GyEwGc3LUBXZtHdi338KwzYxoxbJxYuUPbawAK5UCyVoOGNZ6O3gM6SYCnbIkH1+WvTS21E7DEKd
7XZOjXOMW/BiywFepxljSv4wfKJ9bNGWE6NUD8bkWCLKXMicHeRHnuzKRDbNvS+BfnY6FEm8DzJQ
J2Rcjt2cNeLPw1qX1XN4aMtkkkg4SK2+1SORlbXrvnWhIE1A+QB1EmsgHhtOgS6d+bHZ70CUYodu
bdDFhYg0PQb/EuR+PnAyW4kVNLulGhC9rh1pZvOt59TtxdB0ZY5yrsskR7HX1L8yTZBEwv4LVI9X
R9IG2jDTTCFVlfJO2UIdVZhGuEqa18k0l09WF6TX9hjoPdCV/Xnu63rnphBLfmjHR3tx6t/LsHM/
1Str03pN8s5C0V/lEGd9tCSy2psDj2eXxH11pWTj7kvLH3csrNJEvoorrYNoNgxq+bp/F63pgRSl
snk23CDNb8Yq6HIaQVURls/+GNdmyAIoIOf2pV8GBi3hGXbAA2Jxw9jmfy17st1mRxFqWEmUzsbs
lfsgt8Lmk5GMnsPXzbMKNKudy4DabU1+Fij1Os+504iC9Y0pA5IhIjjsYDD5zqErpgamTMbFR210
PLGNWCnn2Rl2ox8SV8KaWJHOrEosQxaHqahafkdo+c1rqDqerGctPNQ0q4FuTRXsp3BieeFq4tHn
IyE7FfJhQODqd8vsibfYnaZIomPqQ18AkWYraa9hBV8m2wbmWxJx9gaPwCOIQ74o4TtV0nZRyw4N
0Egdfv3cunw5Ko76hrQufhlQfPf5XNY3eZXbz63prn+oLsJL34/EZ8JZjNYqwlLuLavn38hFc03j
Si5iOOdfLH5e58eAzt2bsjmpox7aqItUYmV3Q9USYrBzBBfZAtyFfq0f0YQ51FODiLrFSHK44BK7
HKJ+BpMJHNehWa63MqS79dx1A3+7fVv6HTKLnBZ4pybttKPBTef7dstF8sIT6kNV5uok5QidvsAQ
jYLMcLYnKB1rCQ+2nc2PQ0q54RQwsFlsczz3cFD7ec0eMSu5b1Y5c1FsST4pB99/T2sWQ7b+3ahm
iCSZkX2aOdBkUHCKhivr2BSctuis7StYENmvTrv5cUsUlhzK7Fpnhfdmr7hk1gEBq5Yvo+0gexdO
AWSZkg6d69Yw78yELe3VsXnXqSKvLywjnp29ftuqbjl4OqwqKxL1aGYmSXhdo7dtwBEuAE5zME4I
1diGcvW6paQ3WkMPnNtOrXghPzPCI0yzvrSGAp3aEpxhTVVyhNj3b8WPs6Y+iCVZucdZJoqdMPI2
w+rgDeJ2cufgkpSueEt8RxVXHDt8wcbWMKyBUUE1NKUVfy4M2ilRtW0hK3YzfRy1WtMgTp5+r6aH
QEzde7FaUqggApI7/jGUFgdwJVxiW72WKnlSplfWypsSBpyzx5O+qzoaFVxOfeOMhveIyo6ibCQF
33YcUnWaJk7cfl2eG8xpSuDGKBcDvzkbAT9FkCG7NJM0klOZxNSAllexaulNBM4h4K+LHbss4G8I
dM/wpBc9pv5zlgdtcehbM70CAGaNFEnhviXlxD3VTcn1b0EgLxzgfVpswa7I0/Diza6D5M8Oa7z1
48sJABTdmXSst5rXbMWqNwMS6X5Lk9vhqaZ2F+wLDnLuw0QKGlaQtUYy63s9S+9tg4lzc+Ui4bPB
VqXLjleq45tsK1HozOpuppQQ4FrQrgckb4KPkK3s7kMd2xNg3/qAslYQmuw6bk+lsmjV94sOweUW
ozssXr8i1AFtxMieZPkEye6+bQYi2wioAcKMMgQG2HqeHIDsyLFnOGviPC3VOQ2bV1AyNnprTfp+
u0JOInLkbpVgQfHTq63gXSYDKt5y2KKSEjUldJvRREn7PKB2PwMI8ljoBuj7BZq5+JYxbsfmjFA3
7ZvCcM5OkHDti9uEl8oOjCiDt9yrYaCSWe+aakYd7rPJKpa9Wr9O4mGDQiUWb81A1wSGUYaXIq/Y
VsvsxHvfWZzjAPATRG4nCUdpzubCs0Z0TDpFLyFhyQ8scFwLSRp7zmGCBj7NqQuY7oZD4T5qNVVq
V00C5tpQwMT0P1g1/OnwpdImZWsxiHPe1kZ9YILHVFyXo8dPF0Nit09YayeWSJxzo5cVh0yzLfZp
OzOuamkR5ElF5FqSi556JSkBzLcb8C0WrYX7uNpytsCqpM+Js63dWGqONY2/5qT9dP6sOIYetvUp
aOFeZQgBV2PVivzWHwKWSGAO6iRcGh2JnFXw54IopzL4o/HHfNyValyZ6io8FHPjvkmGYD9vq8LT
OZsit2PrDlcoG7mtrLvMXdUGmhVpvfOqygLOdCsiEX0uYMzWRoRQbgZ0DYtLVTWVrL5UwV0pMfH/
zSRCak/tad1ZeEROLDnrGQ9fPe2tQrKz/LjlhOH1As6xblg0Q1YT7Z3U+uD69vLwzRdgGpY97PqJ
oL1FQJH30Jx17HOzAULW47vPuEuOP7Ft1gOoimbpzNOuGUGXo1rCQhxbIwgJV8P6bbOhZ5s5kIIO
hNusH8t5xdvBMsOXUM8kfq7kuod5pOc42aI39plQ2ooUudDyNFpBqk/9MFbJB6vLzPpcEUbv8Jbx
Ldyg5xNkWrPaTdg39dy7A0mINPLwBRgQ4K3R6/XSRroXg+0/DYEuPzAW7ktixMYuD7OOfnxr0kwh
smODyP6QTldHvt3GkeNRUgO3O2xgzfGYpQ0n0pxOWCAr2YdkKLP3gvuB+5w2PNDanRZ9ZQyZczSr
gBa4bOuerq4uz2nTZLeO6Cxrx6lZnqns9amymmreFU1T3cY11FyoC/IFz4bWg0FihdGg7mlc6643
r9s1+F9nsUSIDMH+7spB1FQwELTnzUtQobINu7aIJ+NJZjaPR5UN/01TlZu0+Vs2F1HgTOrkqDX4
t5AI+3JN6TbjRy57MjwN+zu0E3tmLZTzgig7OSFbNUzaKo5MxdeDS0JssuvVRBBPfFO9HSZxQtxe
3LTOgddDQlIeNuEhW89wy8jilzhYMeWtMJSmrJprDCwNIa8nptWe9uMb9DR18pM6vKQhNCRNY+tO
ahcnhNF37/YyB3vPycWZGoznWnk25yf8Lqu1lESrxUvt55FP3m1xM8xygiMGfIf2DAYeu1jzzc2i
UCos3/sYFOgZ5qR5zQtNJ7An7qmWLdQXLJ40NvJro3aPnlwj87LUnEDUdsnJdpP0qxg9s7txm4Ed
1xsmbC0c+cX4lmFgAhkMTuYyrwJx9v3F9M8UbBpomPqGDvKgruq+G47FakSjVundNzMHmsYcjGTn
hkQldB5uiY/1Aa0ptqkkSo+DxRtn7zlBsd4vre+cG1ezHxa5hoMtZab99ocnbfpuYVWaR5mXfnDw
5t4+8snJc6IG/VEn3nJJAHc/NoPM6cL6IdGZamc5ciAOfuR7pWnvZtEY96vdUO9Ip6vg4ChHn2zp
Gl+GxnHfwRyWrwVZ5R91oTvS7QkEhLzKvrGazrxYJGVXBeIKTk/TU/sBQ0cStW2VtYe21u2162ha
+j4chcy89DdwAPnkkeMDu5TFvM87d7Xou/Nd6DTxx8Tw8y91O/Ob3MpMOzLlKoRWqgwq1sKUk7Xz
ezxNkQpH75vr8r8dnl92ePCAfycO/6PD85Iy7va716htZnf8bPzQX3An02cYWY+LDY5yGw34d3+H
2bWeD3iCFsIENHcbhfHnlAxmdGJ83KZAYdyjO4AG/Rfc6f0Pv433Q2GS+3MI8V+O/j/7LP9uSoZv
OT8IRnwpPp5px/xKvgVNkJ9UzmD06pr2p3UK8DEVE5VBsFOIKegEc3tJJ+egq/j3uYK9jAZ4s4/m
0MidMLGhpZi775zaS2lyj87R9WMrhgpzg/tkls2N8qriua5m4iYy67mN++cYOyf+56F9M52GFude
cYM/dsqoXuxVFG3KNZcbKVbe3biCCV0TMDEjy1VmSzqDnYpcs/H4QzYD6V96rza+5trXH3OnLvXX
9TW1fnaddmK6A5o+qLLbBVJnN+BdTXDljXFFVipkn0XSGMTd0NuWtbeT2ng2hNusSkQ1HpqAgOe3
Ko+6Mm3FnrRB31lKF3t6+QEwUxHYePDGgNtS2/bJ0pO8ZA2yz4AHJolM26kPcTBN7tFqTRHFXf5Z
lEt1IyfilBssYu8qkX9SWVeRicdibzAKgazOmV62WhShx5Jn0dE6qJuyuY9DIihEFKW8qUfjte+K
dD90Wn9MTDw4eUrtGbWQbf4LTRpa4r6nqWAWtZCY4plC+I03Y6tPVmh/aFOHVo8Bg/Ws2kC8DY2g
U+EhXrwKiYLJO/6sZz05613OLe4FR5L1HOYuYX6rmmXaUwkVzaoK9E5Bjq1oq991jDVF+uo7ciEH
lK48BO5IOR4kxGKS3ZbzZ7Pxfqs7tr/Fq8JzjRuPtKgdtpQvKfkZgLncvzQVLTn4HxIwFNr4JRMB
R4O7yhn9KLZiS2JC3Q7JoM4RBKqePJp2UM/JGkCVsjQRC2xr1TfKgQEHk18Py5XuQ8qDhHOn0QVn
C2g9RjKlu4WqapUQ5pKTiCEFHP2ZWLggf70pdrs23vt8IRsxgjVvn6wWbZ9WGIVAOcbNazGVpAQy
Hkkd3Vk52T7QfiH2gV979l08FlN87PrYlOe+GdcErqbC3gq/NMfIAji3lQN1SxVdZBmVUo3fpQML
NFZZBQPvmnEwloUpKEtP4oWLkjuoJs2/2c5E4ZX0wbB7Ufp0/VpvDQbFesNFxGCm90E6epftEz1/
bZZRL+NuLSzWZjva3N9sQgKaVE7e7AgXi6CY7HG5UsoSb+Y8U8Ju+rxnos+TL6Bz0eBAX0kzVzzI
bEA2cNqkPqdOqrpD7A0kJ62d8vulU6ziwNrRTOLC+0302Wy8bN8yKJZBnvB5pNWONilf1m08VhmD
bqy7UMFNA9R0ZNydN/Gc83Jsl6d+WkUmhifySL/JTpTxZnfX45O7CVf/9qxq/jmcU3SbIKTKjIxV
gsvrLZ1fpyL4wO1xtGlMojQtqPC2Kf5YFpcVmXnGuqYsG9macz8or+phJDv0rVIPu6TJ9U77eT/t
+9DGtLJ406O5ObkzmnIOK83ZmcBWAaJAVVoRfndwvABcpHGDOXJtA8352xSDspJIiarz7xikEd9k
IcUBCY6XgIL5FkLT3HPMq6557cXQxUcfj+rTyCq+yqagPC4gAcBu0n0Y0r77khlMQ4sKDp2XIiz0
U+AZ5c63FQvbVpPiYrgBF/ziBldX5rUTLbVbdWvtA/PnhhW5HrdsXE6aaSmnic79lxbI3DlYVU1C
Sd5LBm0juZ6lXPtg1Xp/Z53E2Ox8IsjQ1iMfWE4fJssVB9RwWx6M3pkwX8cWnislmjP5j3NVF0GS
7BQnxsNaEjwWSFNVNOYFDJ6fJ/ZHtC4fx5Savwq/dK5j1aenbAys98L1l5dA0gE+moTAS6u89KvT
6ul5cN353JTVZgbHIp4aH0n51Utii25ftXlfRwX0MWWjkUVYZYqLpauJf6eroxmU86GS5vKVLkrO
DpiK7ibA9Jzhw8WbG5VL7Lzi++5ueqzL7Y5RKtZ5WFR+WzLwZo8cq9CrdW/TW6FUuLiyvVMeMCGv
4UrEYQnUCGSMrHxd9Tq4Kybj0WKckz6YoB34gIKxsxAdiOYPy4oswwde9SvEvGw48wo2TyvinK+w
czUqogn4c7WR0FZVfXJIBQG0NlIa6cu5NHll2h9jrIovU1Kop2IS94k7to9422U0yc56jBnv8VTB
MEXFoPvgQ7uy2vBQzcGUiflJ2pO+ESDdy8p2DyvljVujVlfuVNUh+6MpMK4pvW786UT7CAkRYhxX
dx1BvycuPmqA8mlFy/Eh9uYD7vYaqdM3D7j4rajLHKUpFvukORSTWZn7JE6m3+NGl8UOYx8ku7lR
7RgXINwNSxSHEePFLgB6frarPHhNecMJZtsVkB9WVL40jeaMjs+qnpzsd83xfjMVw3DXr6S9Ctrb
plvmPkL3abydX8X9pfOWbD+K0H6aQ2Zh4Ta2HnLL6/8YhVa/zxvbrzfOP92Y/14tOabovNo1rfpE
cyp+oDaN9/lqF4Dq0Zexx7FedKQ0vqeuh84xPijVe4du8xzMfvm16CdU1yXFI+PO9kOW9uMrQxfi
vaRhdk8F6X7QAzbtKN+cDTQ1mzvfiPNb7OB2BettGg8Ch8jeF8N04Hb50Sg8fd10ZfV7OkAYu3Xz
MR4aE7e1eulXo0WyWi6QE14tW54z7A4XY3bFp2mSODT8nN6XFXfWITaS5KaTQn5wgnq4HXx1Coap
x32HYTkxrYGoWTdaXKakF1whLKOdoFzvZWMPDACbDQSe1RCAl6ScgnqtQH+LM+FHsvCwgti1QAfr
872niwKwHmNKZzfikGgv5KQI6TFK0XoRxCNuFiZGQdPZduM8MH/Bu0dk6Z9qhR05UtVYcz0AdPmi
j4aPVYap7W5EdffRM7HRVMrA+r1aa2Q1u0cI6PKJchHnTbaacGzcnHuA7aw7NKY2oqH33DaauyS5
L7VyjrgD5mdzNfbMq8UHoJ0A5cn6lgg0nlLNi8r3fRk+OL2JPaga6Hz2tmhunHJpHxMXvA/nO6ai
YfMXJavVaFhNR2nqmXsVe+egz4JLncv5o7nZlNxyeEmG5FPGFIud61oBCYUe5cexCdvI73TPids5
197qf9L4LSIRJhD6g8dz6FWGVaoszZAJJhBMsJerm2rcjFXN6rESm90KH6ukB1QWV80kgpcm5MLH
RqunOKv9Y6fbODtwHE6nIOvSfVvA4Af0fEytrMck9ipaOVki9sssu5taYK6gFQwLrFe+kM4TqCE/
o2/9DUD0iTfv2UolBhufuKGKyUotNj76aKhCSMaNaVzpxmLlHJcNeSxW+jFdOcisGqGjhmC4nRjl
tI9nfFAzPdt9vjKU+UpT0hNpnI+cb/ltXxVOgggJXnqf9SlqXe7Wj0OppfdYhIazWspCFY09HiXg
YPE5t2xTHkO0RzaQSS6Ye1b+ASHhSY6FvuDa6g60ZkOY1C6IHzrSgFsb9YrIOzvyk1+OVb1fnIwc
S4SvEtT1cYmndVKfTI5tPsxYflz3rq3wyURh2xr7oXaHa6cu+htttfNVAGB3b7l995xM5XU7tTdN
sOg98/PaD2VXd188ouUVcJi6tkY3pkcavJCoTUcfnn70lXjIxrkogOrprhwzjQ3vukuWyTqm4bJA
1wvVZAwFrOosKm1veRwcs/ms8xLRgpBX0COoSsS+Cn2mcuLlkg/KKL/Mo+7ujXBePhiYI9KDbHA0
fw765rkZ5ir3I5UOIravSoPgdsZZctUmjv9YW8VvjVPo5AYbsR9fnMp866ewudUuiVwasBbO+ZRC
SS/ZnB+CPEv8x9CGDPktLfk7NUUqr+J75gy0RzfFjGUUO7eZfqOdWe+EowLp30u7ae85/c59yQk6
/YIL/BFJcTfAMnBgMy0PlFJ4P6FPMpyG2ZarIofH/Dw5VKJumtjPC13291BZv8S6fiRS1g9c37nh
MnjONwWpwk9QXpEgbblmV5+qUtFoTUjdOwLzW2708HN2PXxJCkas3ckxGJyzUp6Dbx7LZVIyFjIr
iHxs7IPXVjQ8Ud8RSXHzN9fKpoODAwGqMa9JAMVSxaRtpde9m9J0Qgp60S9PtmfQC2s1jdIUs9Fr
39DWqd1x6p86aPzuSOPUmrpd5XmO+H2hnsh3caAp7GRMKyt15KrqEzGeMb4DBeA7fmfJVH9gHqye
nFCS0fdtx5/faE6zFFpfJLWRscZOkwLLwlpHh2nojiGiJrNO1vl7M39QfRB1Y3lX9I4ZydJZQf26
1cKbIPidfPMvONRV7fhfXGp9Bv5K1dLOcwGRvuE130GvORly7HVmfXLndRCUm2bUBoOFvvaLeVs/
cjp/flDoiXWgNAP+fl5dgaKCw7pVn7Z2IeIEXbu+ank+7D3x1qVrT0nWmiJk4ZT9Juj9n1jYPz99
5fmYbwZwxasRfoZOG2O2fMwJ9Ulljf3sTVOwT6GGHq2KsRe1NvhUr/cpAr51Wv79PbZ+hArXa2fC
uQ3xyhAs3nby87VPmYtZLFb1iTkEFIXjJOkg+3lLMzvrKJuF5XHxW5O+l4wvQnavBgq/SvrFOsPH
et6+0H/lzV/Jm8KziXp/c9r/kDe/f6HZJm1++4G/0HUTFB12jgGL3mZcZzP96Vu3LEYDeyavFmZI
MG+AWKn2vwYA8xJPqgkLovJ/NU1me/IXo5MAO8kTbfc/Adc3yfK7TYyGCV2x4sBEItzvP0/wBEpK
k3oO5tuwWgxmRsA3zvNxmymF1w1+QK/j3eiSNjedK7p3a57pOqfoj1ujBCAB6Wed6ZINBNQytWjm
zrN7X2KPMp0ItT+NgzxyJnOgQi5Lj3L40fBnXTHwJRyDUHxMYh1i9RpKO8NkM42rKljExoewFGN5
XatMdTB2llUHfziNP6fDaSL2a2Ys+YOVxmdmghjZNTxnOz6RGJviyahq3z6g1NniILNJLTfcS+bf
BvSadyYfm0R4lTwM8LZsIymobR5VKajEpiK9Y8pbAqUMh8XoJi9+rko7eV56xsBwUfUe7cX4jO00
ZeivUO2uKZPsQdfuXQ+ecaapJY8MFx7e4JFRyboyzqBCcah4Zga8VJN44P1k7JJdXWdyTF2fhlE+
afswgUG0N7a/lJW1yxjsdpfIfDTOegI32edM852fCEbDYu5NmWfyGIsGK9wVbr+EhnNs1n17skzJ
GJKCaVIj3POjVzDX5LbROLB5ChTddjl+i87/jQi/iggMgGRb/t8R4fkrr1Xquq9f/5rfv4WFbz/1
Z1gIeD3iOiqCzgIthb9DQmj+D7Kdw3vHAqL+2gn5OyQ4vEoZApfDyIbuhsclKP3V7RC8IptR5Qj3
2IrXYeL/SWQQ/j+6HfgXPMaUmpYDPc9s2B+pXx9B1kgmtzobmNUsLNV+LLORUneaGKBWAgpHFqM2
pktvz/Ou7Np5b3XauQKK809tKdII9rUDsHF99O5WeM86N/ODl5rVXkpsh7tJOYdSevoTs17bdj87
rvOG2dU6241ZEB6YK9MmEi8qY2SGqunPo9PJK5e55XsvyFtKbzDRBdfi1TwyEZBBiaKOsKZ0Rzdp
S6z8QQ5SO9efRNMGbxWb8cxcq+Voph5oiu/vzX40d2OWyg+WioNTNafFs504YxqNnUAWJxmpPyXW
0F7Zo7FcM8UnTPboOt7nOPAb5l+UTdEi0ElJFT33HxmiHVzguMzHYVI2qJb/MA5WeMvWh9gtpfy9
SLqEmR75eFp85hrlKfwAtLm6Un5cnaZUYAp05oe6qf2zquzq6BkMglqG0fpQrUNuKkZ51Dq/N4LY
iPzYBs6cp+BQMGMhGhhv/qRMpzpMrTB35iLEJcx0dx66xTjFjKC8FjgNrouuwitntyAvRras6kZ9
23qJnxzawEDlm6bhGYWbARiW619kXLpXmDTKo906Lr+1Wx6a0e5u/dSImWVCTqRL/WXOB7SaKUui
2M+7hyUn7k2zx9iOodZ7o9Hzo0gz//NACIZm+N0s0+7KapzsNCB4rjxY/DIGaX3Msth7R9bJ51uK
iuxWuiVydtDoZKcB8Q/BagHEMRkwVUv9P/bObDlu7Mqiv9I/AAfm4TWBHJgkMzmIpMQXBDUQFzNw
L+av7wVW2ZaoaqnLz3aE3e1wSUBiuLjnnL3XlrvWNdNo1g2TAQpmauAfFECzxLwtq/E1QYS+W/SK
SVobl0yQfMu+tedRFVdz1jyI3sge/KmeXzQX08ymWhz9Wqvz4dJf5/R1qXOT04BOW5P4auOaMUb+
Jce4rbvVGRgtfY3ReBCTxjxMs+yWrk+d8zVotSOV4XA2KU+AdPG9RFZmZzJMDa30Dr3Wp/MODSvz
gKC3c1hNPa4GN112WWUOwWZZeynCbhAuGi0m7rY2y8Pc4y2ulsDBfwu6sQoZwAPBHReckFnL7EEZ
JR4ocylRhTqHwGlhAaAfvZau+QJMldoSQRx1ZkPF6abSu2N4Bo0AzMyF+qM0LToro1AdwJIEX/DS
t1SxMQXtspa2qgcF8SV4q3htat/K7/oHB+HMjfR71ALbIvc+gI3JtoDOjG1SVMFx5EtcboJYMaVv
kLXfNZNWZuPquE0ODT5g+WDSZM2nyNFzdO5R5Xq1d6yU4ystKp3M1M8slFz3cmgWGB3Zauqtk1j/
tIgWG7neaMmppT3oPemOz9AJ7+9s3FYTvuKvYPcVhckSbFjhNsKwNXur9/U9T65DjyYoQcmtQy8w
OkPB9lrvguwzLcNZO/jVgIbIqek5b2pUGDnaSMn+OuZji4YzKYPHchVr5ezfeFL0mSmkIehqbaoW
eVzVefZXOj1dvochMTQHb8b4FCEIpjnUGXEM78xZvRFLkVBBlBPFIDRKtPi5KpgPvImSWPs44h94
S8A4VLYlgyML6XBQ1WfPn83aXSfEwuou82J09KiuB22TeJOXbNHBuudpbYY7Ntp4HeYKggeHa4xu
Op4/FCOTWelqCotsLVsdFkow7jPbcq+rwG4vUF7y3k9ODEYGblFo9pa37w1T7Ctv8Pe1kPlNZRZX
S4IieyMNp76ahCMuYxo9u3rsUNcVa6LJhmZU00KDAUzXZa559D2a4VrFWJleHutX4qZbmSB23+le
qt/TSc+2rqkWg3kCFmJXq6qTJ/r6zqczfOrcdvjkoDueN6YVXM5odjZFK40on+xk38luUQhw+kLf
lPSsv7Rz+5lvlDyx/wV+4SHmSodUR4Snt/o9A9F4N+mZ/+DYibq1bS3m44BQqkg8da47X8PxDWVn
qPT4y2K6zs0cw7/z3OSCpTM+kL6gf8w9WqKqDPxPAwPOetPFZnPInHa69BZvuaZ94SPwmvKoGefs
WTCjOzqMfE4MBnedVuE8wPudhR2cyWaTDZa9zeZ4uXGDLNuKPNirYmUMwty8mN2h3xuyWvbOUNJ2
zYwRuKfShnAsanFGPUEKhEQVfZlaLPEB+rWokcwBR45/j4fC2ZhYbLAoxOKmmZMxHBaRb+0sSPYu
P2DXIKmBqjjagqVxsT9aVkt7b3CC5mUAvXkNhdL4NvRmvQNNb21zIzYOrmqtJ23ieGZQJxH7/mSH
Ag6ITdUVp1wf28ee9/C6l528oUEbXPmeUYWoB7KrHKjbvqX7eKItT5/RLNxDsQzPTNrTK9iu4imu
e/0UMwbjL1EuO4FyWbUVtR7WpYXEe0K1Gaa8+TcOKt09FbR88b0KC4kLsQkXyq1UzlRu7NJ3L3BV
BLe5K6gHsrz+PCp2/4xNYFzOtX4BD+IpltAAQOnobB5gPOGhsLYgfxFt6ob2EXWHvrVxXIDCS/VL
S1PrTlsm7YqZbajFhZ3hI+keNJr6PqqDRKmNjaox0MYaIwDN+rB1dLI7An+luSYm+D+Ypp670emh
wkbmvfcXa5V9SDBS4PecPzTvky1oGXl6hs5AyhwGVTW4s/Du0ef5CZ88kj4S8UG5c5Pe/rfif8sO
+s3+Hrq7zZb4/97fX78o9fJF9Opb16nv9/h//sk/9/hu8I+AxK0V+s+WHnnSv0t/z/qHQ+HNvsT/
lz/936W/v8Y9UQCQO7iqof61z7eNf5AJFNB+W3f7BqX739nnU2X80MVDJki6hYdPFH0TZ/eukxpY
MzvMRgO1khavok6CvebXoDZ9OPLfXZ2/6Bf+1ZEQFjB7wjpuwo//sZ6AvlHZy2RwJHMZmTk2z01V
T5sxFn3494/EMfAr2h72f389k+86k0kH/xucS3NA89CHca+f1VDSXGiXx799IJ/6zGaUCGCQY/14
oMErjKCWS3OYVf6aF/lrrKWvGf/3PznMykJAxRD8dI86ViwlnKlhD7/aZfy23Sjhgh6b0v/g0vGs
BnyYESv4xk/8woYeci34RUNcyqtpJdTENWZcWWW/+VEUqu8fPN81TT5CWPldKuAfr503YDXrgrE5
iHHMN24/383JhHx3fmxWtfGvr+D7Ji5PuU9zy111gFTI75u4GrsT3s0aBBscmciDLnvIfEqvWktf
dD8pw9SWFqVU3P39R5H4LgrXgA65675/vVxZ9yaClubQtGl938sWfFGg5Y9axv/369+4XrDvWnks
EvxGJPisCp6u81b/eEEX8I9zWtNJ03o8YCXc9y275/j+10f5i7f4h6OsDevv3i1cwvag9WgYNBzA
l6acHodyrI6V/M8u3Xe/5916MealYOzMkUTRzwy+s5cFREL4/3i99J9/FN0SmBZr7wQZtbc+q9/9
qJoS1y+RDx4obOuo0QdMkHPToQm3UbgEtNYigzHWriXB74CwvY7erKYW3p/j0DquG1LnTFt/SnqQ
ytX4xRMpIqIMNjAcD2PXe/nrTA/ogg3ncN14Csl+s6zeoKBuN3XDPzKLuNzq+WiGPV+Mgze15S1l
rPmEhIA6JM7i56Ec5mgsJ+cQrzTweq6CPYoE3IeQtBJs6D1YNhw4fjS0aOK7TlRAy4oKWpVX3Xda
ZuP8XcYvbcwqj7Gec3cNjpLZKPdBVBHG4PmihqBT6J/fmAQpIMHwTahexvzoHOvGrmY8xbB3qaMO
woobDhZ2+Y3RM8HGUtwFezeWzQ72wLRlckl+gYTBVur8uqVk4SozD81lV5lhjKJug5e62roun4DK
m4wdohYw6wOTxqPN5noPQoyEF72r6Z6gP6Niw+JS6OZTIgbnckqM7Dnx6+LRHYnrYc6PyM4tzaeY
395svBGXQQOxbeGcYD5uhNcAXLYsOlt/ygI1WxaPavQdCn5V3mKm7J5jLs2lyNrm7PbZq25wT3vq
lqfST18nNcb3UKnqCxranD2pt5dzYSKskwUYQd7toBA3GfX+HfBlKM0GvzYe8OANCdEKbAPYflO2
V8c0WSsXJBnpKbGa4Jy5SfXqatgYjDrjIuJ/qiJTG30fvRmPfYG65LjoGP0EdhOo7FyEuIe6tdiC
7lvbJGQSmOgaEy/Nn4MFl0JJcz6KHbG6EBGzEHO3SLfYpxWImGujRyERuSKGjgzCG2enMaBWrOo1
rsHVK3ml1enyhCHR+TBVeflq4rY48htRfIHR2yCPhtaesTGHTE3tWtU8Pw4mrTSUNoN1MP1iqHf9
hGdVTo2FycDkFnQxlBF6FA1yJy3BsKRnbvCoWslrZ+uLFg42n7hlDvx9ZzVDv3GQ2orHrtKSYd/7
VfYSjIAjg4r3iE6BAXIhGIr9W/bNiJz/I0LefO/gSSt2oybNFJIjlpbtktEwpB2fjP0GV5XxeQma
1SfCu0XRB3+F8lk9QI8Hz5HZDt5ypnvlVHOystfQj+h2OiPuJIHKyLkTDr355zahiT/FSbVFDWvS
ucteTQS8VzFRaUdOxNgZSTlH2qzwHYnSFacEVcS2T4pgn2ncod7i09db3F7h41/GgxjfZwMAs0jQ
7/pWIWk6YCrHHA2ta7myjf5jo+Zhb5V1iTSi50FYRr86ghh8VXHabloN4BoBiPtAJt+6XnqRUNM9
vulDVw+fezHDzMMMs+1REV/yKfRuRc9LaVSclm4Uw/XQkRqU5Lzntt+hzGq8/Mk3SA3Ug2lXkpUR
4l4myqMccwWNM4XaaXUFDzWrIqbAopkj7FzB2WJTib2Ltx7UzBwNWFQ3lsrm7SJZ3XBwDntj/e42
Nr/bLLOXVGn+2Wfe+YJBxL+1kIOdauR5HzI7to5TzxOVs6A+96tpR8etHg0VP99ReE43pd8G567q
xy8wdgrIxoo1R9i5f2u4sgV/Xrw4DgulXBkeLvaQ2yWdcvSdco7QJTK3dqzev43rXF4ZY89K9rbT
6gPZ7onV6aMM53pYmn0duSOHltAbDqny6Yow6P8iaJKj4a42SaDoJ9u6uZVpcbaart6J0aJnqMrm
rNp1X01uwWXBLJeVvBVgAkuDlq/H1cHUSPaNS+PsbdUdRfqpy33jm06XfDOsz4hDQMMJ8m+KBXBK
dsMssBSP7CSoUzvnlCXOTtkZ07pamqFjId1tOww5w+LWD+nEFVroMUeTDtmd3LEx7LnDK8gC91bC
14AYhiQOfWQ9x3jpS3Q7rD1awuoxBrz0+VByzYO631k0NzYJbZ2TFZv658Dou8tBw2CY1z0zNlXQ
mUXdlSGF35dBol13Mj1bqTV81LJMnZG+dtdxtjylujU++TlWLX/Ga2kvhnNYyN7ZIvwpz40m45si
/4S5oIxSS7zS9MNM0aUPvM+PctCTg+nX2lYkZRvibm3O9qxMAmPmZMX0f9acut+YHh89AJr2hZaK
4rFlNn6kxMf0V/rGh1Q3mjpEiTzTh1sXWddWzW7hHuyovUZ0TZMX8t0ms2YGCX8oMa7IfSUC2iii
GTedCuBKoiRiMcso8loekQxBp5Ho+UU1tvQc/caj0Af0Bx0BFTaCrcZKy42VoOwkY2FsoduW5oMq
zfI4thbzTpxJTUjHsT1aheqjHje9WUR4MmvPvZxHcyoXPj6FZP0rvTG+a80xxdWIKkjb2xBKxHHM
AmtA/1fGg3+0B6R00Hbp3kE0tOjMopIIpPcKc1r4G9i55bfGccl1ShPvYmKsYYQ0zRGjW7Qqtq2a
WNdnH6kj7ldIjjc0aJERIhsNepiHSQanT0jEbVZvDCRUGOrZZ8wDoG8q7sfMmgrwgy4dTTbXjIQY
4A5HsCJ5lDb6Z9vvDw0I0Q19Fno0jiZ2Jmb7iIVjuHWcTLs2AHRkUYc0bqPZ5rznPTUZK2dq3vSF
3x3Mtu+2CPBeEO7lW8ymOZkAtR/VXmt8LDtzOvV8owHoJlKPKvy5GuBdaznxuiZfEujQ/SY34H4W
3hSwtdS0i3Rijr8DO8L6Zrss3zbEEQAMxHsgDAsKWmr84EPeY14I/dkZfpMDSXTvu318wLfTZwsf
OBbNwJWb9/1mVC1LgmxdLw4tH9DINcfhukvgkOCHZJ/QsbU8zUzmxIZGP+r8QK5hK6Zz2YEbSTdG
8LtC7UdyGF2B9XzoEMBqdNZi932hhhydd4DzkaXx2JNzK3PWVFIkXqqiv2M6YOx+XWL8VBkGOhNO
kyOhlafP8W7wqOzBKZOxKQjSYhMGfg1T1Cq2qSqBnxkexW/0RcZP2//1gJ7DiBOFj4Vf7McrXkk2
OLabFywoLe1+Vok6SlU1NFEmy5cOlNY2V4L9oOOPJM/x2UGejchKgMXYCaPQwjgHZAAFkIQQxXf9
19fD+qvzcwy6tXjg0I+8L8qbKa013+7zg0CTcewHVb7WVss7NcJ8gKGa2Gy2CzyygKMzozthgqeY
zTnjxmCjnfIj2MpUR8YjfjQzxgOFj4KRXKTeuSRtDMs/Kour3CXQrhtaphJdHzuHJGZVtiYK1y12
gvgeFYn9gqFvHVrxH3tfM7xbGuJ8gON5Kh71NM2e376KVaUHfjguOQltv74WxnovfqhyuVcOO0qd
rFQC099PpZN+RBatqfzQrVZbR2Pu2U1ZEmJV+9imIMbpxA4bPxPmzpFY8xLZHX99Cj/V2ajA4PI4
nIiJV/F9+mM3u6PbpEZ6CKi3mWQkcCns8XfLwE8dC45Co8LEa7hG+L6/533aDyiH6/TgArBFF8PC
VTVAglszoM5wVx/KnFE8MCEYPv76B5o/X2O2KNba/8GoZYHG+vF9mI3cHmQxioOtsDcdCkIPrjRG
Vs9YyZ1LVUMwOQcahhmAuo95MLevWuMQBDEPDm6KuhJMIRPE+wQY9Thgkq5hO2mjlmT/HVwRKwYO
Av9jd6HFisL17ez/q0f5Tb96/VJwI//vfvX9Gh3/P+GLrIu0evm+Yf3nH/2zYe35oFFZD+mWrfqS
VeTyp1QNFy5r0Nqy5pn443/5pwkX6y6KNAasFgsAig4e53/KUhCxYYEhKBqTpENmy9+SpThvHbPv
FwAcwCjpsAIjpcOZpb9brHvGMaxWaX2YBs8Yt4HILbLpKvjIAlTSzq2YjYdVkvm3Ad5NghcxJZ9G
l/bFUKAaiCQbFbhFqfXkrmGSOA2r+0G58XNgEwTZLBYtSWKMnAOTM+yD63J0CWmpjrycdnU4Tjnw
q06bMrBUFpKTKx9Szyk3anpGBV/QY7+0Bbb1IE0WlAgzZnOkEWKCoJ5Vr6pcYTBeMNu7XFP2GcTT
dJOL2F4B9oO21VuKTRnPFe4S16mIwLCEibFpUqg8wbhd4/eNiWs3aS31cJKOI/XPRTAhqtnizhw+
6SUnFbVl3H3jKAZ2U7sKYPH3UH/YjcKa5i8uaGqtUJ0pZpoe5m5Xk+igjc6ByWjgba0FMkDKDT84
cJJu3IoEha2xpPHXBbdHy45pVE/Noq2Mf87sCR2aeqpGPb8Lch3ow5SK89jjHyajsD53Sg7z5YT3
04lga+goROgz4YktCyMOdaOtdbzEjX875ZxX6zZcyIwJOWxwC6z5hkC4tV5bmmcj8f0bQJYM06ZF
6kYUE7pWRVCjazbs5F9ARLyYcAGfc6MNbhwlsNNkTEUPiuu3I94RRI2btvtFiPEKjpy5m8TANi51
qvreMFr/VgOzcqL3BZsHnsChpIAPy1gaH6gN7QvQZ9ZRK2jsTL1Xn3PZDtr9W4/Q9TLUNYp5bFvk
vQ1R33TUYdHKjt9sWDtcf+3nkQ7YJ9nX5lOjow0Ig4XeYegkgLOQhfhbiZCdkDK237dTg+qDnOjg
3iRR7XayFqyzwQRwN3QG6xlNgVIbnjzHjDqhjS8+qhSkA0xXm8bykl0/68kRiFGV0ixsu+WiR0wz
Q6roNeBMGmDDEYr+Fp+QX4mNsoKsu2AH7cBHG5v+zkPGnl8JawpuGj7z7Cak6z5UxmxfC6XpBGpY
ha3pfGezenEQFMjF2ifTrJMlRJGHiHSDZJsVfwby4X9qV3fx2u1vMYKixef+rFR5tKkARLa+5/u7
RBqL2YMuk1p3JIKu1y+I/53TJ7NRQXd0+JfcVDw+H5GhaaADpQrNPMY0Uw6X6dCpJ4rGE0TK5Kro
yzT4gnI6G0xEAmVta0fQeMgvPLPQHwi0T3fpMtOzIH5sG8s53+kMU7Fn68VFuyQjECdERVog6mus
Uu1WNd0dVB8RpUVjuvhfTWyqOc/Qo+vGiXvg9dY+YEqN97WU1HgkgZRNiECuiYjsIZYjp1zXOlMl
X52Kc0CpDyF6wyC9j+Zumi41X88umHQ70RxUd/WCZTtT8UU2GCoM/Ho6jrCLtoSmF1u7Y+cPE2M/
arb21VlYaYpYom7CqO0b2X5OTWPtXXsnNU/3qCGSyEvGPVIL59Gg37FBqNtvVp7mefT1OwMf+maQ
JGpqatW22W2yGYqYEO/GRWGKI1BlTnWpV436ls3eSV/M+BN2f6yLY1vcVy4RNRkJjWDTbAzZhRpu
MLthaKKc3oypmPe2u5zS1p/3ha13oRCq2LHBoCLT+FMGSQzsT2XdRLm/fIIf5IQIZM9LI68Z3sVg
0bAmASyQ+zau5C7D2X0tZTyeXVWQvKDqzwGr7b5KCctLCW7c1WQ9hFXsKIIRTPKY6zoNCdLRjhni
ZHq10HZ6L3muAYRFiSFIN/RmGq0BSSNFV8unMWvHgw6j8yFDscCDMWr7RE6v/do6peMybztJVwqv
fvxs5Q4d9zd/hZvZTBg139Qverce84NVslWq2EvvggBLHYmdbKabHvAiyr0inDSaUH0jgn0KDZA0
RZiJ9NNLngp38WD7t9Xq7F3Njn6bdneBauPHoHXWAOoy3vLtFSdUBO1nGrY1yaBTmn9svKLc0dcl
Wy81/R0gzmBfL3AQmzHWn+gIauzuiYatSaQ9VT6NKJIC6HJa5dpv66trBQrhTE3/6CUtEggjaPtd
ohYXiGVsTJt+6nK0K+y2r4K89DEeVk4Lgy3tvTCH4wDzDwUbTdISv3aH92hgCkyPKCbMrxQE5WgN
DCuvjv29R1/xCA4bTEST9LQte+2xa3T1xBNH1l/aEwqpW/LOxWF3i4pDP6FLqyK/WwGNBY+BPe50
CBdELgn7YJpEb6DY1C5k7GXfLGWX3/qStpEr8BWGQxePtHFtFxuxxxc7zGA4RuRqGg+16Ic7MnP8
r5PfJ1s8g/5VG5vPWkAgFTrTj7gC6DzMFV1V23kArEc3a1E5nRTShwaDdW6Z2/ghkfZ+wjpLn+UL
VZazX2obQka8DKGVzh/nYQ6irqjNyPPkS1sW+WawdOB8U77FRtN8QzI7QHzV6ojxXnYYmBDUobmQ
5Li4sUGyK6K3XI35bWW4J5hS1VW5ILijwaGjg0JG3oWjkCNpVQTjEDRDCGpTqq99Jj7QTmErxf4i
xfi+Ga2hOHjwliMn1k3iv9bFNXdgXAqr9cPOlgrDtWZtRRWnL2aef9DQwCIybHWkS156qFPf+yYN
eYck9TUmQAwYBMZuzftE8LMetQ5oKHS+3jFAxHTVYJgiqar9VCcLnbWgP44A31g70QeBSMsjPxms
QzbNJXzo5sKZUV1mrvGQErh2VfDMY9Z2aaNjAdibGdK1Rs/2mMKbY91N9/ZC6q+BkggbpEN+bLZ8
7dh/IqVC44fhaghTtXCt45JIKUKAh63jAtrCYFrupr7GV6v5X+LE/IjGMv6kt451Zo5Lronv3LYG
zSXT+UJjzrhIlx6/q0ibywb/LCk25jevHEP2BV8VcwUR9ZwSuiGFBbShp6ps1LNpS3928F2xZ8fi
3THZJm+K0Mod2VPT2ay8+EbG9VFy0+tC7lOhn8SsMCF7DY8o3fFoFhMRyEa2xuZmD1PeuHer/BAX
KsZC2GMVNk2Ecdgs0QIPxGtgtKXZDQuUzDI3wqP92GXpft1stkZ1prVIA3UMVsPGKz6FQ2viYhSa
fo5HdYZkDXqhUyFghU1GrK4sSCNa1PRhVP1NY3RnxGrX7NYAXq9hTQWjnHDG58kesF9B3rzmDpbV
IXKs1IG7QTvpqsrAV7hlW4XClTCJPQdKRV4uN6RE5Zf/Lfz+P0IlWAjBr+q+8KVIX2v5Dr30x5/6
s+RbPUgAtbGM0s94Ayz9q+YzSNZA30K7xdYZkL+1I/+tUUJmAKMYJwLTO2Ptxfy76HNopIEJppVp
ETT8t+I13rvgdIID4BG6hE5YeJVMe22QfTefR2tYNy0syhPZRHgzkQw1m9rKPGJkvHEA7u/Mx2wa
qhyZa9596mp7eMhtjNkbFVTt03dX7y90TMa7huh6NlgBacp4NLzQk7xr0NrV3OSkBw8nswXHmOSY
RNlT1C4CdYJkgs0w2v0nb2j46svSX/md2ZtyeFGeHVJfVV+DrtPP/B2ih8tXGA+Lgwh7j6U1/mbM
GvHfvz7jNx3SdzXz2xm7EM4DXGaezibkx+tnp0C9AXV3J2tyEswT01I8AG/wrV3nzURmDvNkZGSB
xQybPUKlNnOuW/tykAxG5QBEWlBuQCSkzUNYfMpmHputPkBDdPJkC5ZH3OR9cCzZQirSOHUmuqJ9
kyRPTLM09zqV1Fm/aZT/fBu8VUvGjXB5Nqz34itv1hLAp4U6vXGM6gSvHIGnJo8GXIHpZpxkcN/E
RvGb7ti7ZqzuGXTjkOYhXMLxa1rraX33LDr6lNiNSip2UIzj6LL2AHUR9vuxePz1beP1+b7V+Xak
AO47rQ4kWXTjfjxSQ3dtaaWoT35D45VhPjyguEP1vSHliU5BD8sI3ILPB8ByxvJ3D827LiCH50HB
Wm2jjHZZHd4dHg4a0LKqTE9emzsvZdYjdi/Wc3CWUm1RNpHNp3Pr92PR4ghq89r71sEjvmBcaF9N
riV1FNxZncPQr8oHSzamFQmfWKxGo7Wua0vphU5Q2/IAxW3pf9cp/vlG+d66bCCZA++P+PnHy6e7
vVMROMUMqY/Ll1R2iiGXlncorq15rpIjI9b8c+LDGZqWVuzc2p4g1BqD99p5MBzDWSQega/Z8C2V
lvd1cBrh/a6X7Px0ky2bKQ/pw2T60Il4c2F99zi54CV1KTrrOrPbFTgJHkmszK3JCnbs1tETTa1+
OxCi2W+EEF4ojWqvTNlQTzVoDoq2vGsKh/mYV4wJ5UtZX8yq6wCnts0DjESf2WEVh32dMasnwTsb
MRyp6jQ2mjq3GjLuJGFotNGWmJGAOYjyAF28uDOz5CaZK2uCc+O1py5uP3RmqVmRO5jrtHA2WRvQ
1iyrZjm7KoTjfyLRzj4KDGy4AqYhCEdd4KpkpUovNF/O5WacSRs0RkeLCCf/ArCgu4fKQmI3UW7e
LlagDiAkQFEXxpjvY08jOx6JevwZradco0ta7bkvvZIZHJmceV01F3R6iq8pZH/ee6vM79MgnnCw
tHZCH0324cx12JMAEZxbtFNbe5TtzjAmY9iCJIH+g6Wawe1ginhbKgv2JEM2EWsJ+a9G3R341Jj0
F5GpbPzOKz4iFxfI3oLm3rE6Z98HmWbulFsuL75bYz7RsX/thtyn4J8m/cWEc/+qkqYBEmh2JDYg
+h6S3dRlNS/HOG7nZOj9naxjgUjHKg8V/yipCjaCGBfBF1sxMuYQPcUjrM3amSiyuyIOLTZj5V66
+ZZh4azfjvR4mVmRJUlamt12O6sbA0VN4k1Xbr4sRXzbjy0wF7jS7ITlVxEL01w+qVGbvBJLmmQp
r7+Yc5l1Fh2MDq6BfuryrsynY5C2y34I+i6+KOXKJsuAfN3rHthokoqhfvXcgxgyPiIRbhfIsqiK
Y76HXZGP7ZZ0x0QPJbDu+CxaHdnOIZ+9UUQMjYLuylWdxRM1Esq8ihL4FmJ6E1l8xgphMR5o/cbn
gbNydu1VkcoAvwcfr3g7DakbajFZWQ7gcL2yw1ph3g1FwJBoNxaUw1sVsyvYOdVKw/UXhxWzMkGZ
Ey6x8rYHBZLlRqUaRIE6Sf1XrR/woER6bXb7lOm0f8J/T95dZXmd59BYmFS7zAdFa1oKTGGCHlqs
BhCBTMyrdDdD65kPukLvgZthBovgTc5c7KmRUA6tjIMnrSnB8NFGx73Pv3XtXGS6prjkVfWUlWVA
KSTBvWxzmoF3S9/Br6UwNI1LMQrlVRtCnES3j+XQVPd8jC1sxHDtdn3DGWzrjqjprW9MC3G9kNXG
65JMynir8arICHZVf5QI0gEPxVbSR95qztmknmKmVC2ZBaQ1Z/oVkXxaYC2bS9Fe4GO2AdZ5uUvD
LW+tKK3TOFr6GG0UrLEmuMmgt9gUui0ehRLAsXapk6ixM5o4cTjdwGu2xiwQzYnUoJOcE+YxbtZ/
jmk1ViYen8RqwwlxFXG0U6o9y2quZ22T8h6ZJ2Op0gWC32Br1oe5GM3+5DYBZW0VtN2101d8khJy
EPkDpHdyteJUGBVAdAKujyRSQPtQo7Okl0aXdB9sgE4vzgQtaOMbPLy7vppgtVHSoHsr8QMilrPa
HBbmGG+Z8rVQCoFlEzabDffKccfPjRTWYfCYjMFicShYKz/m73GKGsZwJYGJoJDCZgip1/hgvAF/
R2xWFNcEtUzbAbVTesClA0K+8hJlnlMNSPIf0M4qy9YckEIJBajehiqot9CmST2vOLEamphxyRcM
HrcPvH5bskrKiDHeVF8gRonNmwzxWH5n+li4LiY7G/trEl/4C+IV4u6Qpjpt67Hk0HW9MByZzLJb
9nrurT9+PfWR9YnzWtHZtlPxK3p6TvFG0GQC7JwPvDpNkeTpbSU9XnkA8fDK+d9YU80O9HZr2LOs
QFoK3HNilFN/XWqiUZtU79sJr5Wnw1geWuCX/PcVnccHvA+nwFj3yV1VPsaIVI7+kKaIU+hI81ys
wP6xWocxk8zmO6ubwCknbHOzy7qp8uze52uxV5VunN4CJBhukiEvbJGax9pPgv4yxtgwRLP02pEN
7mztG5PLGupeO39Btu/cTP0KMmn1ecifRrdM1KGMtfJ1XohH36q0JUaAOoBZZmrO9Bwa3FJPGprW
XTk2mIjQhrTbWY7ijrxNdRmUeQbdzpRmwrLnQPEahBk8wtUbkm1hVrwmixZbwYVd1Ub7DYIxARf4
NHg3xnXF3tK75opOwzJs+cjANzJkDyMvDtBx8qW1yHb1ZJs9I3gMPmgz2/TjEnR0I4genhWaMsMb
LlI6/BOYM0OQxTUmeNYabssYwjx3d0s9DN31NHsFgkNFF8dTB7ucBhRYo8vNyXVDLfuGAI36unIB
lyEstOstZG/a7cmMJjP0HRyJH9iJAMchXoH5lJfC3syFWqNpx8Fv+QrM7X2RtEb60ajxNUHZZAc2
PzSdheKUZBUwOsLT8uSoxc34WSQ6XrbCw7t1kTJ4u50UTo697FuVbunB8JCmZpdZN0yKFudUug0Q
p7YhVO169V7RjmB3o7aEwHDX0EWmCJUWD0+sr1SxNSZrAv9UmL7cL0Sdcqr2hGt2jmddgVVVbvvE
ZJvhoJA8a3zpgkee9VLdVMhNWWDNJsh2Pqy5cTP1n4h1GLHA5/ngPRANiMJzdJLOvrbjwh/u2lhB
tp/p1JVbwke5mxQOhIakOELrK+9/2TuT7biNrem+yv8C8AKQiW6KQrVkFVtRlCZYFCWh77sEnv7b
oC3/kq6vdT23J/aSTZOsQgEn40TsaOtY3JpKz204UJXH76WUFp2zVoOUXnRIc9T4FEN/zvOQn79l
57/rYjeLg0np+nFu2KYHM3EHKKds085vB49/V+i/WKFzklxx1P99hX4fV5+//L9jl7+Un79foP/x
hd8W6MZvENDWM6nt2Sb2KfwTf2zQHeM3AhKoB4aDh2RFPnynpeAV5aTnEoZBhuFf/aGlkPcyUGaY
YgCT/iPay+/L8e+EgBXW5JKKEvwM/FzCWb1n3502mjYa2sLzqoPmdBD95rh68DKzJ+WNtZ6bm/U8
FeN4zrU6YVFUP+eRpR31ybmA1MqzTcEsHtTI63feWJS3+aA/ISPjOgODkO4qCRsJOgrALQMVVc6a
s0tn7FAuqNY6x8FrKuM2VVP74onibE/5WWgTR9o6DPrW8sCvrM3UzMNspKh/14fkUvA6bhqnLn0U
8cbXNZeGcsuceJ4sVEnrt7bBXhsG2kulJuVbGR86OWc+5NOv3WozLASOdadyL45gZwZCflNjtPey
8jwZI3KqRUN6MuykmYEbWG5lOtNVtRbdp5qv4uSFVRr6bLO8Wn12ykfjFRvmczN3kHQxIrdFLN6H
zVoZ7tr+pGOgYgZd6LxyYf2LZ+K0Lw623R3Q+Xsd2N76CvQFsQiZ5V/TmqqiDsL2jsI5RHZM1f4Q
cRoap/ExEtM9XYf2BgUqOiLGvk4haeB13xFF8xXgheq4rIVF2sT9W9f1jbSoFYsHc6My9WjH8/1U
y+dYZKdI5bQVpBjULJLUooVYJTs2idmbcbzq51uZ817Not81Xo2dWGanRWK7U31M0tTEaWZWvFBm
zJ4ltDD2eKzxtwk1AJthbffq8TNTprG+lnHxMoCk8HXqSPx+qubVVLutcc9vtWa5xa9225vTnq6g
qzcDuDbqV7VTYfzP4q+CHtKtZSTnLFNX7Litg1t5oIUTfkPAiU/UuFCl1dt5kHhCC7KObzRCyAti
DGnXtJ6cqhlvsGRvEFvqsWChquaS41vc9gFutpdyJF1A9/mrWy1XnGMBOMdtcska5zlR+ie3ETfe
lFA0jrFvNvsDFfC0UqnxkU39gZNPz4UqDlHBe6TpLo7nfuz9YViu7Gqmunzi/STtJqARcSWwt8IC
ZRbCp+PgqYyMV0/ABIWTSWULyEEe0o9NOzxKlX8taJjb6GwnaLdWj4L+Ocz1uPDJlhCH4Dy0MYwk
AaDL626U9sXz5HNFP8LOltalZsTY9evX8Xv6sSJPPAn7OXHa+WDTb+YjKV5qU6s/prQ1kUuK56Bd
LbZiNdvmCts3TxQ2r14/HprVodtU1njsCts9qlHTbrJ4zrfNUtPDrtXzTo/z8cTRgA28lovXHs/v
PLb2teFmWMh9VSWQ4OG/12ngFRwYnGyZXkKH1T7cJTLeUAaa8glm4VOhNHsIFtlRkFeYCT104YU+
pY+tmFn7qnxL/8S8oac+qPsZ5J5UMaoDziWgSqqNThTcketEnsCDc1tWTCisxZ8qjXN9N1jWdmQ8
VeXcvpalydlbS+NtzmzoOnPq1wtzUJHg7jfnKrw1eqtno8nlv6Tma0VY0O+agrIiEDG2Mo0djGre
t5mPAMVooY+DTYeEKt0b6HjDXq1NMHDYnx3NvgyMl8dwbL9yPrrCWfoL1Yjnx/fCIHdxRE+PXCEf
fSBgP3sDE9afQwrO+0AUD7bW0JAxAheVWM15IXvyCyHtJx3t7bt5PNAEmD9JxPAn8diTIJTt2SkP
0eqCYhI6mQBDfVtwQ//uYfoXyvpPWtj6nYSwiP8TEzbXgusfn06T47BDDWvot3324oXcDdfbMZSD
eSM6v6uO/JP+C5lzVQF/fCLyPdeIPQKnt/79x+8ZiRIebAd7Z+6tmDjJ+FgpPtjAXA7TmmlYf988
X67ajrvb3/+6QvzV9/Yw1KEog3P7uTYcXN8E0tMtD+RRRZBWhQtfwqaVqtOv0irNDugprxMO/F02
jeOJQZ3PLfwVmgHn15jGzqhcrgYYl7jvrYO3huMwLWxNd7qabG7f5G/X1kau1Splim93hTXeQzt9
0q0Y8UFR6oCFaKMqghoW7OMPER6+DRVdc/D3v+lfXEICS6FpGRh3gYz99MaaeUJ7mynLQ2x2O1np
t+QQb9lgN794Ra2/ekUpPV5HK+KU/+EO9ibDVfxLrlWPikFaH25nI4H5knMTJvaRBqxrcdMbxR3g
3FuiFsVdvMIr5RJ9bUbuy+uokmJKofNSXUUaQU3Ypo+aZ19EO+5jl9u9VZPtjKIYfKsy1XOEzrMv
IrPeqmROrga97e7LTD2pNf81mIk89YnLcQST3RXmsq8wHeA003Hnt8qt9rDrvobVG5x9t/SkyNAO
DvFsHeK4TDbIVuSmanWVOZhGzGG5hSMjfJQ7KM8uQomVzRuHUo1fvJB/cYfB48kuytBdx7R+dsQv
jlY1yC0lp0HjbZxQ3Nms1fxET+vh7y+O//BT86ln8Sh5t3BfsG/48RPYmjP0dDmXBxrS7mVHQq36
1Q3zp6rftU7GW3cBEt+qQeT857B5EgOypzexPFTeWO+6RJkbGS6v650eW8S879vwlJny4GnmZQq9
eOuU+UlT4XvE10+uDcTaZBuG4S5F+kl5iMcedyc6n8+GEX0lQSRAkyTZIWeRQRSI7NCgL911ntjb
0a3fuURGfRtnzZEmJVbnFnMLzmvc3B6WVXSC2BdeY+4HonW+biZfLTqmfSrzzqPKsGdEM7mslAHV
4OhpGTV+V5xLo97fV6UZb6VYft+l/1fo6dtG9afbIu8FHADYEIByLfPHN6U0ST9Xc1EeDGhhyBdF
skl6Eq8m2/uzEfMKUCmXYqpwL4Vl15sQ6ZnDfXFDzcaTG2blVrPLYTeFCzEpG2ziEOvPMJ5F4OoO
8NvRvoSDY2/IGVxiz0wDq+VOVGPtDJx0ftLN6XXpdJTJ5EEJpkPqhwmWamqfxfrTzCDm1yjze5FP
e6+e7iPLHvy05fqUNTe+zh4BO2kyDYqQrKVJYMyrSUz9/YX7Fx8SnhnrX4ZgT/cW5PnuMAVUxwFJ
P4Jtc8uAEYcVzMSPI1H5wzr6xTti/LwEX69hFnJo3pZhAAz5+TPZSDGzBB3KQ2si9Bo0dgTUpJ1C
nlQe4K/Ngu0MNxIHpNHkNpWmTIBRfgawv/hDFdp+VXr1JqEMZOvZS+EneddD5HY/dZlxreHjow+4
Qzxn2ldlJQJRd690ct6rfL4iacbDmMssEtlLOK1TKsnwdNHPFNEEqarYRCX9Fka4u+t5S9+Ol4tU
iMUW/6HXZicbA+QmraeRXrWh9/Olj4mbAQ5dD0F0FlcBfPvqRIjzMek5SLoZweuFdBuu3umx7SPd
xw4LO298NDPjttGSkxBMa4YzBPTvAR/kH7SCPwnH9YKsh3FnYGfarh+jTlmXypke7Wg9QKCD8nki
Ipo3TEt6mJ5Vw57MqfmvW816blLajtkqN9eepV4JvQUTllLiYckZdjPWYMUoLnP5TKftPcETeyMq
6zCWxUkb09NbzL2N+AD3fX7iULzHQFz6VIRwYfLpsCdkHcP6iE5WnjLDutBYEwiznXF1T3uMzRTv
kIe+wq5xyXv5jAH4V89j+y8eyMw6eEB0CzO/+DlilSOUNdgsikPnzK9lN953Os+9VQgMid0F6/z1
dtSueo9Qvsek9/aZL+N+BzxvogicL2sKESBGg3vLvMAd2ZGywoqaDZGZEq/yMB/yNVo3Jhk2sUgm
22YN3VET7p3rFrPpEvFc7BcC0yW3ps3iiIupcY9J+/lpFIxbeitquKlATlTUrxBAJuuIgyHPwxi7
4SaNGLOddHjsWd/5rQnFlcXFhu7QM5vTe2kNlELlSN5Jm4mgmZYrasLx/hfQ5Ax2DfSiv9LxW+9a
DL4Op4NDltg0HnN+yvvhUUC5Xaf53vn2fP1XYfuVwkZqhJntvytst0BTuzkfX36yK9FovX7hN4VN
/sZSH0WcWY7U3hsg9VtGRf8NhphhQPqC9LJKZt9rbPwRdiWdWOV60uAs8M2v5P3GCM5pynC5l7/R
aP5BU5z5dib64fHpSCkE0xPOA/J6P88bjJtUR9f6fLCc9dZExUFiBKAMuMJXvRc0W0rbSVEQzdtN
IO1IFHdte5RuZeg7TB8TLI5c56zedD2J09izbM1nSTcw/7/WGFpvJtvmtjxzBkW+UgYOW9cyfKoF
um2KTT9Y7NysYVICvd86CyoW6k0IJZMmimVPeWv11HZze5rTJr4YxDu3jrYs70JTE0jKOSzQ1tMB
8cVV0TxEGQnJg86w4gYGK5wXNoV2uSHzgsOxQgZF7qk9tLZBhTzoS+pwluSLxmj0Oi1acmYRzvQ4
V+kQeJonKb/OV2SI0/GkxGhD58tgRea2IoFy67lRfjWSR7hJKnLi49Rpe4O0+CbUQ0m6ux/hrKCE
7VKKxMaNxYsCFxSqAyD2NVNCjYXv1aGOi90S79yWl9nQHDiwgxnrp5Ig3bZ07NUz3EQQ63jlZSIN
YjRecdtrwt4xqhV3+pJXIK3dFisAKF5qLrLyBKum3qTuEm6yKXZ2zJkY2lu3OJf4CPTt7NgTd6Gs
BuZXWvp7fET99VDJ5469wIPRdaW7d1t2OGA90oi2i8HN9mU7iCeVZ+YuHYS7L2qKTUnsh+FZQuIA
iaujulblcrassbt37MoFjmiH1gnlVP+KtarcysK4d8bbwsvLoJtks5eRTontQD1wV5niYtAT8MGY
6+hdWwh1M2Lo33iFvWUl2W+Aq+IdjftiL0qVn7y8Da+9Oi3vLJ1dRsa+OpmkHWSVnrFvGOZdiVX2
gdwoa32N58ekF9R2GdTJZGl6Hw4NlUJa5wShktMxsqt9lgp3W0iCMfEARicEcUkH4liFh9QLrd1g
F9lXb5pejdDTUJBlWPlxnxv3XOSRzwGuOUKCLMBkehRq0S0VZAxBAZGku4qrbYPOflXpWE9BQNiB
FnfPhKIt/PCOtotZ2fnW7PJTgs/aRAPalAEyHBk31p6xDLERy+Pm3qKb5DxLyzsRS2qClMJrXNm4
h3PZxhcxNlw3XLaM3vZs7mvW6YjRcRKkugyzTY3PiIW7pe7nqcdKFyWyAqcIOCgy3rkhAPRd5xmT
oM3QWCRqVzrFUezeE0nLmVNmzXOHB9MkevNgwU2wpA+3NTaeDMm1sNVpcr6yW925610sG++VXAoU
R6p4aLX1wFf5BJpmvj80BqCC5nsKUMlT5anRjps2RBDcSqJp1rPyRJkep2r1x+XVkvLbpBCCy31b
UdLzwL5VTg99lgwWXQqRlooLVT5j+iHLqG4qCa9lJXN7bHFCnWvbW4KxMxV3tiGJog8F8ADITLEB
iSDTqoLLE+VX3yrC4VGMWUjx65NrcqIgh2zubhkd2EqjubjyA3yCqX91Ms/I7A+8Rt4wYjnqq1PS
l8JSfhlmPS4kUOzZEVQx6FA/1vGiPJbZgDioN4LVqNmTUeCDZajt2+Pn3yf1r57UsJtw/P33J/VN
+yWqyh+2YL9/yZ+eYvs3ia3NcJDyqExdc9J/PKNXTzFzJ7soCi5wD9s8iL/twezfeHB7fJ2zWgHW
hde3ZzR7MI5afCwFyicwNYpe/8EzmovgR/WNT9IaqLdMLBooRfgsfzziZt0Ad3/wkts080Tq0aSo
Yxhuo8y+8cJawom2G6pVqhwY0o7082ozmlbLURaO1aQujbABttLFQfdpn3CN3seoabl6b7nIsojG
UD/8GvvRIVpKfbrt6Q//DPZw0ieKqcqE7lgjpsvcZDrgQ1LFJn12+8qT0RZtPT0VaWl8FRHQA1Ia
jftJW/smUbeik5PJxq+IVGwUlrR7qAThHnbwEggvx1ecYdDdlMIeCNaYbcGhMK9b7olCau8cXfuE
RAZJmHicXxJ3uNjxmJBwWNJrlcnk6IzW8HFKB3MreajbNIbZ8X3rrLvnrlLz7TgsoRdgiivaraj5
jemoXnp32zV5HXh6HF81PJ2JpBAFjyb7UzKN/btutOP0YplKC0APODdJq3M/nWkuIJ1lz9YGrAW5
ttBTHi2Pep/MD47V92Q7w3p+DmeUd033wEHN4JYe8AWHHnrwzO0XMhJWBzuMrziAq2eZJIbF3Vfp
xwgANyfdrCsJmaYFTBdAipTVJqJ+P7eqRcNrUnw+kAhPGu4RgFSWW2MNCxdIRNnkDD4hRy6JdEmo
pnBU3C1BanV0SNm5M3/oh7mxb/lNTB1j1FgogqjEfDG6YCfSWbIVrBu+Om1OTVuENtQlEkEkEnZg
NQlglyp27hrOyDiv4ixiCdFXwGkLZrIKyVYvGuOOjP20LcfCPoUSv7OPSc/+PNF1HtDoMFwc01hY
UMxVEWd+BDMLQh0LmmsGgHQ+6+WgO/UJu9vk1gBMyo4bLy+ErGlfBUl4K0musEMkOyd9orZzxI0V
8Druv6KT18xYdL35cYnvH6nLwCZMBTyv3h1cW94rSHbOQ0GiawocTXn1E0gap+FM1ekEVzzU6VZn
etwIpZwOjAmE+lNKlY13beOb+1ywZ2Kayh1w47k7F9r1SCQFHwY49gssqOR6BFV9ZYfl9GLiuaj9
rJuG7Qy3Yj4qytWtdbopCZXlth4f5pRN2cHTZQ5l2ph7IDZLpPUHvS2cXRklyW2iZgPifTOuM2sb
Fnyygfiv6uqc9EGbVsO0qel5H6+XJRkaniUkdCueNCKoMWIaG/2tPjx9qxK332rF2wIv6lktxXTJ
1wbyNkOCiCM2zlxxEitL6tBYzmo1uWhVlY+78a3X3DJ0msmLte7cXIvPe081hHX17n7BF7rceYP2
qi0eLerMd0TOXSudqRepOFPs+gbg8S4aKDVQYaVL312r2peFNN9ehnVb7vlDwBieVvb9gTvR/CCb
1R7GAQuHVZLnpg3SKsbk9YYnJFjRfmVn9u6tKJjgTrc8jJkJsHxiCKkI1M0qcGvNuBJdp7NeSs07
WU4rUkh6abFNI+5mFjB6P5ubdL8o4Z5S6n5JduEsVdfKmKiAFV25BHynbO+6YbfNjSiEw817Ve0i
xuXAXKS4Y7OojzsxxHmAUm9eVXbpbYWb4hTSElpWAhkr47FeZBLoIjd5nzMZpZ/axklfUjJVOMzz
8QMG3LHdtkySfNakGgMqDmiZMJCfjvQ0yE0uIElv7biL2iv+A+ovDa3GC8rpECS2b7tkFU+yI1ld
UGvvWLWOTyKXY6CI+W5MRjSwI3YbrWDzejxoTbs2WPfFFPV+RRuhPGO1xMLglmH+aMyReBqn5b3k
EkYz7RRePI+O0YPtTs7dmkEMkKTmoDdxWjpeSctnufTmlmQ3tKvV03Bfhp285MDHRjxJTmGcJ6z3
Z6LLdrp3m0o8Nz1bCIXfGqU1wVtKKU7ubkbkYVylY6qw4K1+vmU2uvuCvVK7qXh+RXeMuGGLs1Hm
M55WuAH9anEFh4fhtem4a1ykm/0B9/l3nvrlPGV6f6t83GT5C/fDlx8nqrcv+mOi8khiiZUj/U2+
YFPybaLSBbVQ+L04g6JEy1Vw+IbmWAujviN2fFM8xG/gOMh62aZ82yK7/2Sasqw1DfKd4gE5Gq4E
jTEGP4Eh3rJg3zuLWqy6mFWM5iR7TQVC5rA8R2zoRe/eWTFDzNECBccCnaJFa5u19qC9o1M8/ZwT
76G7miK1eimRRLwk3BMHFu0jz9f8Cv9mkt6Cp2s/YgpyPlgL3NLYQCTop9RET8AI10AeKk6mYu6w
weEEPaQNSuYbrfpQAhQ9j/NQL3vEkj0L1xGCYWzWu2KcWu/DmNAgcHB1BoO2b2b7eZzUwBoWxEng
0I11nZpVL7eCFVC5gXzqJi9jr8XPQ5t3xaFqaSKFmk+X/XVv6XGP6z8vCNsOtCzHyi+mBI7cJY8l
QtbObfKlvlTwyEjbqq51qNIFvhoe+g47udoWVaNrxam0WJXhazRDj+7ZbAC9dAGZHQ4EN3Jez8ZP
Zoormk2IvDsRPYWDsjEQd/TXacq7acE5juqug4LtLGgEJU9dRIShXbTZt4eSPoDSNbWC4dHDrMgz
f2kk6lRaywUWyIgHYgPj3owdKjLSgbPi5yWkytzKNn0RzVYwEmUn1WvSVL03MxW2F6foV5tY2d7S
pRDCl9MEo7JsCS/EJVUJ2riP2B4+4D8GeSg6nR2FUU53BtTNne3V84tTp9mWzmFKj7MZ0EJFl+Xo
Ftk12Xmxr7Cc4Vim6CcrxwZTTVkh0Y75cHRHtXGGONsVBaWiggHvxjKxlI9xrgJbRlkge0v40FWp
0Fu88K4tpoKUudYzUHCbxIg71jjw7XdZVUR3cPm62ykenbu8zsYPRBlUQL9FeMKwqe7WrrTdPFbJ
U94p4IRmNb/H5aKZm2kYRoC2HEEnI3Fw52ThEwhPccC/ot2wSFS93wHv2NE+Kq5DO8z3Wkoim6VF
m0G8blyM8rS8v2tsA1f/DKHUL8I4UhsLULRia9M6aoO5aTmWbLls3+tpVhqGsj9ObAyIYGXREyd/
ceUtDid8Ax7To/QMMHlu3YZpMGRt/tVAyqG21Fk4VXO2gyJrVos/cwi7bRPQKe1kPaYNPTLpQEet
FMq5XnWjCAPWAt2SNM14M0SReWUo+hCl9Aa/p5RegOLr2rs4t0tERVXSRebUnyYzfm80qBB97ron
3mkaxrHFb+auds8LPMU72iPjU0lf9GNkiOV5EEtR7Dyq0F7TqtWvtKV0Ur9phHOacuXtZFp/Gb0m
PBiW3tB8nLFGJO6PgdEdnnU7zd/P8BLeY7FKrI3VuNn7hlktmDBAHHj6t3sSb+bWc6Z+l0A/narU
Jumd5ECGxXyDx9c6TarzJnZiGWW0fK12Y6QJxydrodbIYhFxW4apOtH2w+mhijK4nAbbsthyoRwm
vdYFFFXOGOyHejOFiIG8Lr3vOHm8iTR9U1vddKrwSgditswnSX6GTHX7Llnah7TWnM/0hGemzzlH
z3xrErAwTKajR6dN5VWhz+E1mlzt26BBAieJjp7snDMglIaPxtA9LLmbs0bVq1d7oOCknpbqlnPS
8mlNDrIn42hKQAKwQpRG8l0UY/iym9yUZK+o7loWLzpL0xg+9KSzWMhEQO2AQCyZwdicqvYEuCh6
6UScfFkzGJtubK7NIZxInU8qiMdBPKMwJwehgSj31TTN16Zi/JWZjR+877GfYbgm5G40SiPwZGik
jnSXM0/akQOoewNnHko267CEQG0eJvrox8WUqgN5F3VfTZIMBZYZ8YD+7X7KpoKpDU6aKTZujq0P
zsR8z/RCPfRYWi+DxQ6NYwgHMY4D3OcGXajbyCiBmwxu3PnmJPWzwyrhcUYivTgEBWY/GsRE/bUF
RLZL4iOWHMrA6tkgUo9mfqG+OuMStSqIo+qVpWF5b0z2fIwgmW34n0abKA27o5XV3r7HrYZtHleb
59buq6xa62ulyc+04ZjXeP86SpmbYvZzL9022E35kGvZeVKxe6YgDPqOXmFzS5fXeAU1NHpOtl+p
d5XePqhm0Teu0caQTrCqJ0ymu8Tg4KvTdQS6oK1Yv5ux2EAk6vBtxZc8I3UmB4I7bdka75PGknuA
sfqOz/trupTufWOSvoqbvHqMHHQNI25rSKJZsQW3YuVnC9YyantJX3gJelWbFDFhu7D7vSQnd8eV
WwRQ/6bbZK7az0Q7oAOZFE0x9lCZHdmhPPETzoE51RBIrBqZkeBFcUvOwsLlCNTRKFkQ68zvwdzp
yTV0EMcHRsv5aFADFCXVfzDblpicy+ljdLKPfWd8Shu6dTn9LNfjVEASsbspvpVug221q7JAFTF6
pVDdVwO72hZn6vCQ6jbGQHKARL7cbMfOxQ0EdsiHBNzOxdadfj959LXNXdLejFEqjG0KMZXqZ7Nw
N1oba8dpuGoTGW+scvqEkpF/bNhA7KLJzT4X2Nu28wKWg9veRxShL22WdEeh8bjXnSyDkME/hZbj
+TNuqwPoDv2op7kMxsQwd3ixCU/WWvrqpS6ySA7VtbdKzZddmN+lfS5OZpcmu7pPm+PAQLId6A4/
UHzX7RzF5EXTjLUnBQ0UqcCi7OeK8qXe0LQAR26Pu4hSe4H89EquJNnwsz8mQ2Rshjm2D9NIDCux
zouEgVZKlCMUIHNXGdZro9d3A/xteBwlZ4R02XOL1nxApM8YrGaiqTZQpYzybCon7W2mVxfW6XeO
3u0Rr/bLBNlGLzJAtXF572pYjwFHRbuyrV2/wVzhAzUnvh3HJ4gda7Ul3vBC0+DeqGmf24N3kOAO
8bkBac/K27lNYhyvNGzC7S03AM1wpA+UQCUZMPC+Bk6/1CXo1sr1LVre9uVIj3mkOeJG6xWRLYAl
j700k8OShhXiiPGlCW1ta80pxgiO9WDjaosHWUZSrRTD3WQa3mtSzA17Mi6/qtNw1o4l6IHR5WG8
4Nm2BjQCrx6Oqmi9Q1pGuF2TxT0V/XyXJ9ZHGTrv/tWm/xfiBScWgVr7N9p0nFQ/naPWL/jjHOWu
K2KalRHmHHbF7Ij/PEe58je2ytwp/3+3zrdz1Co/c/Sy8W9zIllXy38q08L9DaFUZ02KysyXA8L4
B8r0f+BoYd4Svbcw9uJJxUD8kyEunGDdx0TXj6PSiUaY6ZLdQ1YPT5aU8IRmYHsI1suuZmjbGZMK
T27e1x88bp3vrNKtP0hGhPf0QHbvIwWL/LtX8n8w6fLTmTq/Pj8g+FPsdD/K5h5L0dCYiBemo6xe
rFiq24YP9XVpKbZRDeliHFn6uOlqiHm/sCWSjP/xmEn/N1q9IaFPUn9kS7FaiL/zXBFazlm4Jc0R
keK5aEJBaGRIvPOKQbYDu6aw0tRdSrzoNXKulPSSd0baJh/VUi6fnaFrxqBeZnGKaMzcZrCk9n1O
ZHLbNpV958RuPW9A+1nHkED6tUFgbocKLn1gS6Gf0mVgbOTYFTexOUPpdoxVFqSOZ/Yntr0BQQCe
53Qhag1UfMBRI70RHyK3pKwDkBwwHRcxrJML+hTo5BjW1a6aZbmy8QSPoqjxvHjjhbQ6iETq77W2
1ciYOo8DMz6BmqVBPXLsury0yMZbLV4hem0lxsOsFWylCfMzL6BLE3KkR9mP1gx2zeEbLrman4Hx
kK/R2EZeW1MaBjaVpe/ZHThrOjPnwKgbsRp93gD74Ips3k2M9HvlMcHA3maII7bU3KNOpnd6h84e
4L/RP+SVbgcVwhVB1Fh522kQbbIbhXJnP+GjdK9CNwKo3zScPRYZ948G0jclEs40HD3Xy6OAntP+
ni4jl5SDmPDcwnzSd4WRwSMpwz5bd6d2jZFBRou4KlWL5hhFCdawjKw3vr8Fea5ONXmwRtME5i0R
sSfLesZK6G5jyy5vYYYSA47Yh+A1iAnRtz3o9khXRHPStN21Pd4Dmjy0/WK60ecmNjFdwwkkEQHQ
CBzi0YaXeL+Y8yj8vhqweaXkTlyrd15iWiMOS6EvWy+v+8OctBVCrdnD/wQVOJNfGqWi1aQpu5XD
Z1yFmkuo3jXCJ5HCPHSneGIacqz4i6QD+saoDGXBOnCKL6YjswrQN57fht5bmjSNqAHPMi4cam2n
tdP1gfoQvy1sh9+3t/ib7OnBaItE1T6lkyyDQhE2EUN8WBqcB/vsc5kyqrt+36Z7U6+mz6QYCwPe
XMxmAHxKPernrvFaxA4UY1qTylGaN2w+wtMyLOKY6yIdn22VgPPlKFO9LJroadryBg5GjkELxSvY
7hS6m4dgvcH6jPuLOopS2yK6zwgyRjlv8Jz1xnagWTd5mEU1z4ffg8Ea0Ueqmcq2iIJ2iKP6o/Sm
NvczukhKH3Bpye5myvTDQjXqTcya+LqNp6RGBxLVS1c54mi0c86lrgghzxRV3COqrTdDlhk+Z8Ty
Jl0GMm0DQNC13obv1q6/G5t966ENF7CyjdWFqDSj7N73CXA/v01GfnryossB+uJySKqp/tCFVvVh
Gk2PwKuFGhxgjMXugK9FaZw31PBJJ5Ctn1PMsvqFRANR5xr61kvb5R4geS1fdm+3co/fPGasYuuG
hZL7aKb140Ul5oLUIDSsHNkklgygQ0iLCvA22OnzizUMrV6vYWmdv2UR21OuI5pIqSGsjGUan0ui
XwnILc0qX4a5x3oxt0sHLx6oX0Op8xhA5qy03TT0SepLNLh945r5zVzGNAjYKyXR70DU3rHmN29k
VfHBotA9v2ktwCNgdu3Kor1hHI/UE/ScXUcSY9cFwy5wcn4Crt2ilsfSMFwKL5tWpawhrXAIQOY4
H7WxnABS4s7zNmALSiOoXHvWfXpK3NaPG2f6wDGxupAB8ooAB3Tlh6yTj5FJXXo2AX/sjP6dUJN9
HD0vtSg18qa7Afp5Hmgc+0GUx24jfcPF9UqEzQvJyKUhjEQ9O5OiDtfmjLm8hsrWYiodFGzPeLBe
rbHk5DUKI6bINKNFq9KWDZZNdS3ztCJNPsbXg7OAyusbNz8qCBVYQFTLkkTL+6OHPd/xuYC0x4zn
DGFv4VEjAKiy8o2mcMyNzRbRxZRrslece1TAPWCrmbvfaKctDoqFo1ZkyR2KJiaYQnTv/x0c/6fB
kSJGvAb/fXC8fPnUvnTZjyL871/0TYS36GaXOOKB9axunPX/96cIL3+Dc43a7uItRJ75U4OXqzrP
MAPAzAHkRAzmz9lR6v9kVjTdddz6TnfXV2gb0+w6fwqbj/1PwyLbLA1lKB6vIV16Y3xestY0bVJh
Eo9ueU0mX851cUzGMP4SD5oLvTnJpkfL/T/2zqS3cSTt1n/l4tszweDMxd1oli15kJ0eckM4B3Oe
yWAwfv196KzqW5XdXxVq30B3A40qWxZFBSPOe85zOg9n1RA9FGWwBFb588+gBr1bq+s9OsxhKq0G
csBMvGD6gdHtjF3FYPTF6cvypgv8Ntuw8I08IYP0xlKBvc7djhlYI7W1bURC8fLs2jdDXLooo2a7
M9Fz7/LcrO6GaRovIT1EpPjmOH/q5mm6YvEJRggPXvUC8yJ6Gs3EgCpFAPQCt7u8YO99ovVdH/tA
qL0v/PjOa119obaouyjguztMg94tEVG1JaQC1bIJMUhMdr6WHrYgJ3GWjU7eFo9jmqk33y9bOnzq
iIO9xulL10R/B0QteW7LfGSCW2fNxo6ltQsTXzz4bptcXOVlW2kifGNHqNSpiyfrFLT957JIsavh
2/e7lSNtdAy70Y8ViQkmweprrhSLBQpEf4BwkJ5aDtH5qkIQ/JJWGqEQ8kT0uciz8iaYZLIzhkRf
daUDdySZbUxTMvDXWZVTyEOCM73jgZMdjCK+nXDd7fyMcmGdMLvr8dUczKmeqGKuxlMFPukmEcQ4
4bVN88M8AHTNVYiQ7+XWbdCp/jADsTv7rTmdHNgRB9Lp9lvm2MzqQXI80INQqDUewXy7RELIVSdW
cGRJH89atOauFT5iYVRU9/Ah7IcBZMkr0LTifbZ689GSYwrjRlW3Ze8aN3bq75CchheuFfvsVlXh
XdsH5QsbRrz6AQd2JCBzCyJU7yfTNbZMgdT3dur7W8GZ/pSpQZGvlRRdZdw4y5Q7DL/ZNqG3dduJ
llCutivgusXSauxVyT3WdrRUD1DMdqY6mNbRWu4CRlCUfztv5CSC62qkZw6rUHPjdEhcY4Wj0bD0
uEbNA1giDKqxpBFmJybPzqFgBHQwKdj4wQE/u0Mfwdmfx/o2Z34CGAneGNliOyhXUdyLcNVOHrIr
cbXxGpKpzxARiSNFjF/BM8nwGhbuSypK85lHI6SmMDe3idOPZ4LqiPRQD+V9Z8T6FXONxYamwPre
4JN4DJ3cvV2ebV3QxHtGQNVdavbDBX4Xj0bXHujHkTovuScrnkV1O2LeGxTY235grkP0wCBDH3jR
0c6y6GiFooO+mmHFDVoByTlSLYRqD5/EE8tIczdXhT5U7PeJ1JYusPgG7RTMDklu2XASalPw5cnc
3pZxGd92iWNtvNazvxRpEZIcMTr13AOqiFdwducHz8vteE0Hj0Exm0gAjkUl3HxmbJhmKDVaS6N1
5a7CEXBLiaIQazYweXlj5AucWFQtviuvhoPvtG3ESpI2eqPL+jsEWpRvPKXqbAP+4ACSu2m+yWZp
PMWyJ5OdCZddQGHEzChTAYRLZ7Sj7fCZkohpgkbdgwgXzx2J0HHNEKxr2l3BJsdUZ9oPAgjcdDfh
c7Z28JcogWcjOmPJ2ipz7M2HCEDP7H2O/ZJAwWDDiDzULcWF1ZVurJ5NxBBkpaIpWlr59NBlKkYX
jvMogY/qF+bkfi5Jl7X+lg2Fke+McRyy77PfNALnBB9Rx4OLh9t/h/F8j3783/95+16mFdQz+sW+
DX/Sg2icRfT5q33A9H9e6y7/Dz/02z5gIXm45LD8wPkXy+O3fYBPmMDD+c+J0Avcn1uE3+2N7if6
IgKXPcKi7ngLgOO3gbxjfnJCkpCEyczg5/bhH4hI7DX+uC1wgiXX48NgZXdAUvzX0DYbyVaaZlwf
ZWBgG8yr2L21u6m50QXZqj9cmv+gCP1ipPx4Le4+kqIsmuzkf9FkZA/KsQ1EdfTtCZsJh7sbzOzh
08wVOLWtDv+hAsV7I4luWThEwfZBuvqzBtQZtuU3gcnrIREAjjMbDnCZgsY5KMc+Etzy7C36g3ic
vNR6/Os3+wt1dHmz5LU9fKt8eihRv7zZ1jB7VfddddTkwr6XRUmLayFkcMJdptA6dAjByvy7t/wf
LrHL1SJKRjqFmOwvotvQD1k3BX557EpBXwic5u/EzeAhhWnHUMuc//ELYg4xcebyinBiGET8+RpD
pFOsWOjYiRGhWTHAwtQ3hNsysI0vNgm717++rOLfrqvvsoFF9gyJ3/x7QnfuhanjSMnDWBPGYw2P
IKNp3TIEDCYHMuU8puImoEX86M+5uLTSrZ6AJfoMrQAcouX4vX8ZZgvOQ4cWL1dNk/QnoUL1MlvB
39wFrv8f/l62c3z3HT5NvuzOny9QVRJUycphJOFjx86jQTdgdN3HBRvduCYnU7axmK5IyMwFR7gF
Bcd3cL4YJCwOQDw874qmLPtYzg0ANbtnSkmjN/dSH1n1dakDwek/wYkmTQuY1QdWrrRMrgMwVjxe
I2USMDu71IKpaelgx3ZB3HDuNrrt6JtUUhmzughEyLsIIibKGxxf92sgsTsi/GklERZbCGodFvs7
WhwMb5NSBsjggvbj56ygivTSdtiHsQBiQQA72APcXbSoRIgf3KWIPxj72UmfByeUzj2YjelUgQZJ
Od4SL5AwiDCXLQsB5E++p0r26s6YBnUX5m0XrFXUNq9jZjWvujPtoydzDIqKptDXoLTlnYlPhqhl
qxfXs5ktj+7OfQs6k1FwV7AzLmXUvNrLaNhoDfHoDlB1AAVC90O8ro7VHKpXgCqMqj0iEOgYERmN
0el4pw2e2FXJcB5yfZVGT1aWYyMag4n20WUEHWjJdesc8ciIbb7ooA2fpla7bx4AvQs21XDb2pNr
7+ithNEXKhB3q48O2p/3apLFKD2JncLfS3PVf0c2QNQhZt28oiA2/b6fJCxKo5vzBFhMlJbHvDVa
oh2eRR5kOzi4JxJgNU9Bw3q6GbABYRCaHe4TxAnnre7R+ZHG+PK3NOyGc7fAykqcnzAGuDOAxRtr
J1b1dcfRgk1LU6u7cQQIuZHeYiTn2928KgVwcv2T3yfHBVIdJoJioSQD5zY1y3tdKg9XQUzf6cf1
R8h01/YY4GnOUbxhEHDQa6vQvPn4d4YowsM1mxnrhk4OBu/1HnlUbibEqR0cN27gZPl6eEPOjLHv
syi6FmzSm7XE3rvJWxWEFxunRofMCsoKh0lBOcrN0Ho9YFQcQZZ6aLDfMo+NahXJHfTMeRUxX8WQ
WaTCPE5i8BGv4tKA/9hjzTf2swkvZdPGxhxdmqZyMT3VLhPoKiFHcrJ0OL+SN5y+y9lo5ZpObZ3e
TbNhTc89lz+BLVhJoLtJBT7QRJA1cPiviUSlWMZpHnDi/rGxo2QhQGBir8IZVa9Yt0mrjpPdOrsm
IE/jBvWIK3M6ROGsroe4BtJUQu9PmohJumXMEBdhbPZsq196Rv6bJpm91QCa+9bwkuEyAdyJKVCW
7pfBgaHJ/dVP9hp/nLqWviEPTLLjEtnRqouVWeuboBtRsnuWTa9M/asqTbybxqyo6Bm1M5/YvJd8
4Gqp0NNUye2rRg/fQ1gJ06Y3KKbecHOHVw4Hanz4jD1CIns+mnXVY8wXeIYHdGfaW9q3SvjZTVYg
lxzayWbJFr7NTdeZkltqzuk3SgT/Z5mRqguPOe5lKyJChS8n4im9RJ5nprakf4bwqZyTEbs94WB3
5UqpcEUn0ZNK2Fs0jmhe5x4wEFr19KagOz5ldDpcQxfJHzPDzJ4ZBvDF+mi3iphS7FPfto9BQzCB
Bmrqb3mM1o8ePSpUq5CX423EO2ETnrwCDmuGz7pvxJeyMwx91IkzBke77DQNY6Lp1c6m+IIkOyVo
X3UsXW/bVdBhiBueIJHHdx1DniMktUfCDO1TMXRvc4m9n1tQPPVlSPRr5DqpMGOddxuCaGHdWF9G
A2vfukgm89yEk/9goXL4m1ROR8pODaLhUyvWfC/9a8JxXUD3tVXdqtFS40471lPJ0GpTK6ZKK0m8
eeNwovc5KToufmE7glPuG87XQtj8+w1PrO6zC3ABonIwpR32qiaqdzqoOdhYMc1VlEjlxgk9Y+TS
lXhl9ODGL7Mf1IfUqYJb+GHmJuMtIcFg6IbfGfWvIHPYizSDG5zspSI7ZzD2ODHN6rZQBhwWC6eI
O1Sjfj7OdhbcGGrmsVDWQE3x7wOQLLLwRNkYy1vuaW6aduRO6YF8bmJlLLfSSBBmEyc1XRhWuAwa
P1yjWcjvkZgm9t5Ajryf+GjWBY6amHglrrWVH4DaSJvFEp/kFbegsplZeAUMl01M6O6N1AItVdDp
yzXthT12BdcLiEBCo8iCmlfOeJiQYvBBFTQ2L++5FB/tP/rB6RqiIDPSzpueMxb8jyUQBRmqpU+5
Obc+Rb0JcleFcWJsJkIV42iCd3WBT3b4xb5XNv7BlbDR3JYpj/sGUUIBJHYXDKSbFkAe2xr4aDG4
PjuGmXPN/uefJSqIGXsqRthJRMbigvU7Vvu2oM0Zv6u6GyR73zLAGCUw781X1mR5FYbwuXQ4y3ox
timzCxlfWG2T3FouXvBtSp6jXE9S85JVl87+BSh50fO08OjzKekHiVuitBRHSd9fx8rxrsa8zzCN
tO78EBm1++olgoV17ozsNDWdYpJR4LfnkSHix8nX8OBqqJcnR9sBHFXMMg9FbZhXDUPT96FrafEb
JyK8/M3scj7IuJaauC2CouNJ3oaDeLS7paI0Xlpbdx0DMowdKl2uKN0kGroDMtd6bAKXB2bHUvUQ
LZ9oltl8TGO58H17PkYDJT5aDZY2KQZ2e8oatkUAzPCJnhbEX64TW8sHz06N8UH+jGqmP4ObRR6E
xDgXeXFJNcaUlO3mPDWIezK6iQh/qiUISt5cXQryitv0IycaFWW6GSYsORjGrH35kSj1l1By/hEz
LQfqapboKf9tN2qJoxaZbs58/O2F2G9yzJfYqjLC9MoYiLLKJdTqLPHWeAm6zkvktRgnl/dBFLZa
QrG0J1zTih2tyVvexwFLug0BcifMGIraEqultB334BK1jQdCt9VH/pZtCM5d3NZ0yLIjGZaIrpE6
7i5YYrvhR4J3oNJtg297IsZRvVcdFaDFfBsuqV/uazYGSxI4pNLp1i1npkyIal4/lwe1JIfZG0cP
akkTZ0uumAj6tFWOA0htcM6K7qN7Pm2ey0simSdfuceKREqZGeM6ILgM2+lMkRaCKpfq1pxJNjcY
i1+7Je1cSyIOazuGMUX/x75YUtGevLNLcWHnV22tJTeN3kRE1ZakxcDOhRnxlcqfnCg4kBb54bYe
uV9n5Cu8c10bUHk5Lu47dgSyWRs8gfvVjGrICpIAul7xvGI1hOi+FAMZR8+e2+bc5wU3aZmw2hCp
4o7UMuKzj9Am+7s5nzL4PWy7/+Yovpw6/jANgBGDlOgvuUbwo+ZPLsEf7BFaWlnIE685NMhcbPpx
kFgr/Hvq8tfHtX87/fBCAIrQMjj2Oxzc/nz6waIwjFnN2LuoPBbj0ffFY4vBucCiKOprz1mOLh/L
4V+/7nK6/uX9Lc3YLoQ/ipw4Kf75dTmSF3ZWq+agssJ7G4yS+rJeQfie/IT1qy6r+eLR+sVKgcSW
rv/61Rnt/NurY37BrB96/BG/cvdm6C3FJLz6MLmgFFY66KxHRPT6OvsAqKNqs+abTcexZNl5Y+1h
cf/4E/6r2P29YrdIBn+t2F396Pof8y+a3fJjv2t29ieO6p7PyXOhf3xM6H7X7NxP0HBsYGcmg7SP
2PHvkp34ZGPq8hdpgs4fbrt/SXb4vkJ+HbfCclcIkxviH0h28EF+ub+g8eBIWziEwHlALf4ibFlt
V5U2vuVDKEk9rKvOZmzB0Su/Ttj1Xyuza+VDzGAZF3majEeZVsM9+QOqdfJM0KTYUY1WstEJ6R2I
Rmq5xw50a6OwJceRk+KR7Nl+5BAE47DN1loZE/1FIrE3Yo6iR2VV7otXybdCzOuYX/UoWxwRYJn0
PVrQYw2RYF1UnJ5XtVfgj3BheKw6vGjncQIXT1wkEJfeo5t6aAbzJcwZKDJiT61LVU35Vd/Jge9o
gELQ8IOT52PpcX11Qzt5z4lCiEukLYMeDiN8760OkAGRBuA7ElbgMZZZyXSNk+2bLcWw1VMfrrXT
E2NeLhQMesp9/eQrnz+GJU41JhYEyVgj7zTkDWGFFOWU41HnlBX49sgP9u7UWxuLOQMUUZoXwmeZ
YSpZV5w5Xwi16LPXUGNCokQfShPXB33r3VEaI68ugglraGbM4OQGqk7S2qahZQhJWvNYsfLV1Nv6
0GXBWG6sJjZex9F2H/D/0MHhjbY4sRsOzf3kiuJpzgs/IFczipeu/LB/KJPfVtCaeBuwFX3XyRSu
ld1CqUtU8t0gf3LTMI/Yf/x9mLy7I3f20u7J/x4ttos80UqyTr7nV1QldmO15/Qv13XQ6F1ac5H7
YB7IGsqRQuAhtU5xILCRU0OR59PJs6IkOUSFyPWBiVFn7xLXz9ns0sRVM4OkuqEywPRpB4W5c3B+
DJkcdwMukZcGMq5H+cMcmHtuFX0YMeq+4IHH8zv2PdmexRLf9266RcF2H+pSF0+IusVD0nTzC7vR
/hSQTH/MtAx2iW11Hn3GrU0waoyvo9ZJnim2sPHNz+610fBh4wzJOTgMLs/UmjeZaWaHrgaTtnfN
0FnlbjtMTAEHD+hFo181tpN94NApSBzWfp88ewIY1pUl/gyb0yYnA3IfO/YFA83ORc3vgilFt3Tt
sYteOz83DrKr/Ww7xHl/icpwPqeaSgF7obbowYzOJYduUC6Ywhdbith1cPuf6EPP94SKjJpzTgIK
Rg1pGexzYfYPmKRe3KEYTyXwmCpQc7bGFcRwOBu1obcyL85lHOHh7oXn7dKFQ+P4EGkws1RX8Qem
Bgtdh2gKu4Y+i/K+X3g20zyXd+7CuOEIxRF+4d6UCNwHmr6GrQU4+Spxll19bqEmTAs1R7G3WLFv
C7DtdVB1JtztGNAh7XD0TLmpFv5OtZB4lnAcYsPC5xkXUk/b2P0ZyS+7xRCQXzNkdO84P1pbSRiQ
f/ED+RN/4H+ChQRUhEsUflr4QHIhBVFQEn+buyz7UQ2Ej2c+er2QhaoPyFD2ARziqAV8yORn3vQH
ksjIFjxRvJCKsJIDLZqkSLZjIkEZYRbXn6lgMRk0QjpC/uyutNnUT4bnzntOyvhj7dmgFZLIm2ls
K4glNBnAXdsg9/Rbe6zAKk0sFII0z2SinsFdmoDU3idKY8Tl/dt0FmmVHZuyXpLuOiYrE2XJ2pg9
pq45qQCgzxWnuZXJsXatE78WRP+ajnIIK3n0/NjEqFBwmEZuza6B6AH1ZPvN/j2zPPJyXkMrYyjV
PjHjaj3NJSRvIlAc0KxjHbX+TT2PeI3ygsUfzBGeskllNi+BLZhwhO7uuiDPryh7CTYQFvW95THF
3fQwYl8/VhbomNF7qErEDOKJG7ACwvz5LWo8Fi1GK3xDJ7BpnmGyrEqrxibozzxhOlLaexWzPDPN
tRy+DpN1Ee7yQkPSKaydPX8J7Hd9nsxJQiuYjLC6YaQ73/RdXs8bikiGbT+COOoC4f63E5I7Px3m
v9suCWZxf7VdIqUzvFV/9jn9/Jnf9krCxMyEwTtg02N+lA/8f5+T8D6Zi3/e9kyxzOCYRv2+WQox
OjEPYZf1Mfn8QyWk47CP4tTq25bJPAnN/Z9slgg+/3mzxBnApJWO/+BHBuj6q0u+0WTlomhObhmP
Y8suDHAbqymxluyfl88Hv87tajfmMWL2CubHObbQdIoU9kQfBbpGYSxZPYn+otImui2XVIfvfdOd
xZgLPIuzcspmPtUtbo3nVDvtqe61+T1jb88yOub4Izgj+POmNKS09ymshs/+MPjWEessuGZlp910
7hCrt8mACWY1W8UMJsHLz41AvqWWDpjwbJxMtAY6Pmi5Wous0tamnQk7jxYkZyspjg6HuJl+1UD8
YDQ50nXFwAn6L174bTRVLr5RL0nPBVCa41iM/sHoRjYpdUmIsUsrdS9bg/Lc0drUVvg8VcreJ9gU
6bVHguavmnX2rFBA0GjsZjNSUpKEIkXv16ITgvykiOB91kWmemhtHZR0QSUAdsqCCnZ6bHItWKIc
rrKpR3GXWql7RUCov+ubKSNniff2G1eEyoI+zKLuUXuNPg4diAXn2u9iKpCzTqwaByBWs8fOkhRb
/J3TuQZMACPi4ONoFWa183SwYDgmQkIDncGwY+pWrfu8kaN/rUdVdfi9RM/UTlEBk9N9LFchKpEl
j6LMRSivSQlmKRgGnm9hkKPUGr7fgLJxnVc8W+xcCd7eFW1oqO+QGJrsPcxE/061GE/GG4s0dYkP
rIzEzhtSn4lS40f+S0Nq2VkxhJGnKWaVBXvbcKE6XB3rGe3rmDogu7ddkd8TlOu2Jlle6pjy6Xbh
IK6IrhP9K1Reb6gVjbEeCXEVZHlNLZ+pdzpN831eJ7cibdRl8EboF/SHWxQgdLhGinYAgh8MFIs6
dC3CwSJ/fTAROodtQVLkWHJooHdZ92+11RTfrKEV9i7Me49C7JbU0hDg5kX8IQNLYi4UVz3FcSvH
pp4gK9NMHJxq/JJkjhzgyzruHUYo8Go1bLIvceeYZEkdSpCUa+yl7VQbn5c7F55N454W6r6qB7FP
pjzIbh0R+auyDdhJ5JaZX1sY2afVZME+DXKvOkoMXzfpAF+E1onCOXlBpq+qSEMVZsBDDD5542+k
f8eE5DMWMdgiYveb0fFO4NX7F/LA0ZekS8Id+0m5b5D7tqCZqqtR+M1nJjo3buW798udfRsJGDUc
A6ut14qzznzya2mDuGQ3iFwprh+uQGO+1wL/UU3F6UvcpCDgW2ciW5oXhx5yG/QiL95nmaSnMCWz
wDSz/25NeLQbrwsfYsdwVx7k+RNq/pO2zNsK5uraNyLvlGvpnpq0NQ5Z1k/Pblsvu7xcYdtLbeu1
dGelECB1jbkBq/3FA/tL60Nvvxt+kJRrpoHJLtfZcByH4psXOOG6S6M+2BggE8IFruw8NDZJ0rXl
y/qbE8zxo5tBBVrVeed+HcqaYQ87cH5HYxyJDVtrULoGorssjhMtFFe5wt0dZFm2jQCI7OwqDg4K
1YyhIJsIpvMq27GvE9zoOMevRZgAYU3YwRRcn0eEt3tu6/oSWPMpnBJj7eZRSOdMQtovsFv/KiDW
D8vXKShex6d3FxZBepBRXX2nfi/cFObMAaopsdFsoSFB/jXFMfKyy1B2ARMEqcAAzu4D5vAGixsT
8EM42tF6GvRnpoWCZkGX9KiPLY2xFPTuejTtL2Samfpigt2oScCGVqbnvgLPCje2aPSlVhwlHL+b
yPTDvHYRms6kjfJ+JX31zVDUh0vLHt7jfGLC4bZ6izSLI5+w2otV6fJWizS8lSrQuOXceieKeLiz
uq4h7zGZD4w0db7u2y5vd3Xdx9se3MMbwKlu41BGfskcdqHreSK1m2QjgU8xxO9Kx+ahkpX/aluD
pjWTW2urWXLWyTBLVPGYiU8FzuUYTLRr+IH0zlaLfZxvpL1zYmF9JlTUXDPZTq7qsGvuWkFD94Ct
gisbJvOPdO6GB1fGyAEQJ2B8mXNBeZroyzUeQG8lhLTwulD0vXYsusrKFA6jqkNiQlZ95jiVrQ27
7U66qqf7ggP9OOfhGfXNTdkhpgkGQ49Yc2KKdsPZI/tS9NJ6xGjYnP0mmB/MSfRqxYAzvDihGg4y
GNSRwS6EiTpyJkAOqXmL1y5/LsO6fSZM1d1VYxE9NXkEbV+1ii1loD+Lzpm3RKaz/dzJeRsxBCCv
VPUJAIjWrIFdQOs84mJkDxr742dKmpgbp5heN0bqEiF1KQ8hyGZiSfVjcO4B3ewVZKQB++s0X8Ng
KnOGnSAEgtqxuY7D9OIof5lRUgUwK5Iz66yN9JVIhfcNw4jJiDiq0rt4oHTNy5gtztrFAOxoHvRB
ZY7Fqo/7dOel0EP8tGkeI18y1jaYgoHzioLUAaKkTmNbd7sey231U878r5b4N5tjGwM/frn/XUt8
/KHe+j/KiL/9xO8RAPsTsgE1hCLEz/9TEfxXBMD7BOqQLfOiJy1k4n9tjW1wiKHHP7I8PnuMa6h/
v1n/LPcTiQFaCrjnFhMdhWH/QEfE/L/Ywf4gk7PFcR2Kx0CwgBKzeS3++R/GAOYAcaWta7wQBN6e
peH4q76YvwXKKm5o4IOeYbB0K4oWLv4UnHtcDi+ezNqHpjYeWrPrr0a4epjvfQ2HdjSOc2R70V4u
Rd8jHbxvCP5QCb3abHEdRD50DBfA2x1P2Nm+d5w0t0oAGoXwj2wi6fBEZTDrz33RWoz2jVzXNtLQ
AHY1aDrTz9YmjCyeecB7htJZRRES3U6z9vnYuKauaz8XQTVgiKZIuhBXSag8ogEAcoatn5hOv0sK
x2quBidOCzxHGOVNc6WsGVtcCsJeXPn1DHCDslesZZpuH5L1TqRQBS2fTRKoXNeM2JqnfvYYzQYt
sDgYctlusInUb1kVBd9jL6MrEE2J0kqczjUL6DroeVpxOu5ICgz8Cf0+h4R/HZi27tejFybXUSYQ
4SbAWv1OEjSUW12TSdwEdXZg+40Dp0oH5qqVPRwyQwXbCW/o6ywZQAZ2nJBPSB9iEnh8WGN2bq2q
PmTW9JTVQHEyAEgrUYbxgX5dHO1tGSfPqUppkZwhOjKwPtdOR2vsOD73cUnNatEzB1OgjioZInLE
3rdBRROz9elVAzZcW8ThcmUf2ZM/KTlwNghFxvbS+Rqn7FztKB8fdDD2VMUa5X7kklIRUq9cv6F+
0weJHFjVHkbURer0ySus95pYxLXu62lFgeGNJtEFh2h4rcv+qpR1dcgHUnsgBTdKl9aqn8GyNI2J
VkZTWBIjx+VW/oQsk27Gzqi3eSl/wAnw0NZ0dDeFQIDIPFP7Oi6dD3a0yecx3zvSESul5a2FULSR
OEjWMfyPtUOy4hSNRXcOhsna+q5jHkE8pbtKaXfFtC9Z6x7OJkQRuS+hEX4NOBpeKZ5926Z1jQuh
BQfFN/5BnLK+dQ2em0OqHgASFns8qClshCY9VDl4njE1vRWRRhed1EUXBYR6ZF1Idh2nyx2RGGft
Jka4l970gw1meRwSauYACCFjxmNa8exNv9ZQHTAl0CAZxzwXQrPsUUvsctVXw7x2tYGLxJQUWxo9
FZeWehRuZa44aDwZRXTUqJyrsqcPwR2MZ5dTzMrOVXaVtC6hRwrZ3pdRw5dRkywR1EXkk0MuQLbe
Mvs281Mp8/Haw1aBbawLWpBe2nivAXFBvWE4yCHAD0wCmpnUnE4p8jpYuTleZiHxsBRO3twxoORQ
3UZdetMElrcD2R9sI85M/VpwMHrsvXKAoyJ0vGezaFH9EHf4PO2BV+PGgu9D08S3sWhxKkRS3lF5
JTBQcVvEoYTzGCg1f28bFtVt7DvzFTvR6mAN0zwBX+HWUosCZ6o13mR3SWBPw7to2yldxeh3O0+N
Y/JO5CHkuzbhM1w5ZttMN1Rv9K+9y91C+MZBTBOyNK+TKiypDwSkmbSGtcdjxTvLgSjOmbf3k5pV
QiEN12aM8mwDKiX/s8wCW3sLggejRozJywr0i4JM8MTTXt0UmfHGV+rZ0qmJdY0TX9kOV4PROjeZ
aeUbxMEMBTX9zs6+26RWkz6VXcYcmpR7eqYvQsKIIo27YZBPH0YZfYbmk0OjCO3w1DhFfSVCAGy+
LU/kcJoLGTLjgbG5/2ZhLdnEechQugyZEI1xwtd4UhaCQl0pWqxn8+xBXd0O0dADKBwGAJdJTfYj
JbFO4GzfLd9aIpbePactKpdb3BYGNbmYW+QdvDP6Wuf+MAlIk6towWO0gQ5o6faqe5KOr9VIYYYj
y/BbZ/X3vloKofucILsdDC/eB4TDRI21bHmEEhlw/EMHAuzZDJQl4SfKjMG4nkly40kA+1GZmMxx
OBJvxeUAPUSwHgTzTYr2eqsNU57nlIr7ah4xVlXwP1SPSUD61ofTMt5TH6hW5mRh5cyycdWIbo/Z
lb4fezjjZPBpoJvnFfg77kTccEfIkxzuJkY9mHwvY6CtVR7U+bZemCm8t/DQKrU3OIwdsb1FawLd
NPZ6YfltbuCvmIuTYVyYLE2fAxz/ALVQ/tI/wrrjNBJQGdA6RbjBoHok4wSbzmjeVet/xsdXb3UI
bMbsmxQpGMnDcJZi3kolu5HuwCsjb78vcmsxRCOgLhpy9eS268Lyq9tlVwqViQ+2MudsNy3sGb1Q
aIyFR9NSprwig8NAJWYeAMWTEFGeYQwrc9a71vuiF65NtRBuknz4YtV5fu02EVR14kF4MAnzMkkT
J+4BHK4LIGfK83fyuOFONfoL43GmDB8oHYCm0ZnC9wi0fsbSn4fx17IR09rENXcXoeytk4XGMzmB
5OFOkwHYTcLA7nsTtj+cIS12hcuGQSrnuSQjzh69x3EX8Kt053SrBlrQezc6NM70lIAymywxME/J
Xe0W2X1o1c3R/IAG5ZRvTrCExjKi9l3y7WKVks/BXPPAGOyHNGXWIGO0vkzR8Dl6afEVWoEFUQFk
0eiU3i6T/rwGKFPt+kyXJ0tY03aYtbOW9vy1T6IZvdzzV1PI34AulW9NehSecHjqu9zuay6oxnO2
SnwkLC5Yw58vhzx75WufD+fFPPbY+i4/a5vzAxyKI4kyWpyLML4f+2K6cxFNXv3Me0B0ndYccm8c
jDkHTLqxTaFi1myZGHOhkzRxPoduPnE49Dpyx8HW0ZFn0THhx0tcbIICtgCpUk8iqMa19d2tVOVu
Zj5npsiivpVCg9QFrn+g1j74gthhvo6AsLImGm61aRukI5n0HLJmsDH+eBLvWYbG6JjNIAHxzBRY
yhCLrOtyR5jlpQ1C90KpX2+uWTUNthhWY61dpy/e+85GguWLGvOZIlHXqxnewZ4slMtX5v+xdybL
cSNZl36Vtt6jDHBMjjbrTUQgRjI4T9rAKFLCPDhm4On7A/Mva4nKZnbt/0WZqaoyhYgA4H793nO+
U8AU2NeNh08PAJizgbN6Rwhpt3Zb/ULSA3jGC6l/x7F2zIYoANxcRuGanPl35Ib2XYEx5A12GxRE
mPw41LS4Gw/VsIDS4pTz94aZ0fimL0i16gOutmDWAhbPy57m6Q7z6jUgylOA691F3STKcU+iDM0r
RD3ue4ADbB2JxkUCZcdPdlVbl0YX25s6HzLfphu9rspqho+g3NwvW7O8rU2rjtcTP8V5TIVk9hOU
iMjaqoN6VMs23/RjA6ZuAdaFRp1sgwVkB4wGsy2fa9fWjrZLcLfnO2Kp4idWs/SJLa57zhiv3aVJ
S18wceODbg9UvIFyjqroaZnHhNylq4k03sdQxOQt9toEZ2KO6iNpaLwQkY4HvsLHd0Sg0K+jfDTS
1WgVFboqYi9mvalv2nlsn3Q5d+8oF/u9bEpiGZKkvbLCqH4oTbtOef/KpN2YaNPS3EYYQ3U1P3o1
3aiE40MzQAFkhV1zTuq8zexVJmFeWTX1fpzwPpw8aeW5T6CC8zDQv3eew3QBKPaSXgHMFcvjRazB
LDIzhI1ipZZzdlBXvvTuQHZK6XZ32VwgpYdIqV1mxRi/BLldbOtA5gvYeswO4BSRtsoklCvLSjWJ
8x5WpB6MwU3PP7ofc5ZX4pPvYMMUFGGq+14s1EktcslhbefwVH9wKT8QlW3e5/eEJpHsprtiN6Bc
v0gWquWUt9GmDFW2rrQ5Q0NR03QcFhomkt263thzkKO+i1O/TwyGwcXM7FUkxR4HQHgt0JlPt9JN
6vJqDCMMnV446gw81hJqEcVCXkXetMAFOiFoSFJuxrILV6mrBuuubEN46CxjUyndutknXpR7qwF/
5HzKRktDo5cYPpTSot6YTcQ6Okrsq2XjmPs2cuwnAUmBvNYhrNw9SSeV8R27UrDRtSQIL+J+ceby
CNeJL2Q4AP3GHAqWxh1Yfdq6vOhbrdp3tJlvR9VyFjCYTMw2NPq+nbSjGurqUPNMbrrWjC+qhHl+
IDr3Zw7O+U0v0BIw0ADcshvz6r5JvSB+MQwLYjt8kMuW93Elm3lePK5S/kDpEO4dzKraymhpQaq4
pg+bDLofO6zOPrEz6bYRzfyqU1ifBow4q4zzcelW+q7krz3OQrU3VRVXNJet/HYYDBsfZzysBQz1
jY1TYsHk5aYfpg3sZx0Yka4WRkfKmKKGKH62LJXTXDSsh4Yq0m/HEcVKYSR+yF5HcQ4schR163eZ
e9DorG5KDu63bRh72zrVxattjdY+T+tqFaSsTFlJ/9QlF2cXh2a/qctFbx3nDre3iYbvmQdnlSHs
lTlG3jupBVc9nwShsS6we4hpr4xMUUp14QXZuxKRrWcNPs+N2lbeaPtqQthT8FDqK7iXkT8EeeR7
Gdt4MGrpt4aaflV6br7X4sAENMdOUgxOQUs3a5u1pmsTBBPT3NK3A7/nudpVa87TbTVE+25EvTCm
tLBssPw1FbiW+dkURT+qyrEugyCOWWhVuA9KJEFpw8Lf0Vmcsihbgz4CQpgSTeyOw3QTtbp37seQ
sRGO6n3qxLaPZ5cFsynJDNGNa8mcaNU0+PSQAYOsdIuEHumEe70ylDynILvXY66nvpEF1iohWeYF
xqu7Aj2E+jnHdvWiVc0L4NEUAozcWfZo0Dqv+ncdndJeEj1+mHIs3AYHzxhTQwu3oCAAZSKbZkUu
ESCqOXtFbhb5PXdrhZD1GcPiKQpx0c0K+k723CT98ryRieN3bYGnZDRN35HINQlLDY5EXtuvKZTZ
VR7qzpqamYm8ViB79BcddBcSTHABH7LgaWncnaGnLuoBK77IwjC9pv+g68xGQBn7faX356al3k70
ntni0v4ZZVMdPKUyRFT9vA8Tqf8YCo5oCTKefW61aDI0JeANunQEqvqtjcb26DIQWumMM470tTZR
NFUYKxy01oRCHqEj9TdzGoXbMFbfOa9Rik0FyXXWnOQHZmJ9iqSsmZ6Ad0KS6odLEwf8I6XUfawp
BiN1654ilDhwAWYKxzKCwTUrGDydVm+KvvvmGYrM9slcRYl4LDSWPAhkeGscvGSDbcqnaETRTC8a
t4oue9JSA/ueKTEd2jkVp2KKLmKteGmRnu2nJrqrHeI1WElRyFAdFWEFR6kUOMqM7GD2hfXeQAHd
6CHRvJWWP44g435WVa7N27CQTBHpelB8jyjXV7OT3yKnggxfhkwf2koG33q9S7Eb9D19eW8abhUc
1XKVySCg7QQBY2s3hIFS/OcGZ5wRaCO6mduCBQuGhmmXDl8vcLuVrKNW403IfUdP66PAzj/MMUSt
KQw23KrKvUwTu7pi6EOTwCB+BydBGhsrR6D793tJCJ8PTKM6IxmWB/7A/5UW8qcIxa2VMGNKZYwJ
rdLT42SzuRrm8BakVad2YB9wtjNzZJKCbt7OxuMcuymvuvFYsyXBxAGj3ImlF1gVIfnhHUMXw1mM
Pi1V3hLFQfamtQ4bwZLgjDXuJ4IW9m6vvoVyPo488IzkK/2Qhtpl4DXUOhkCcaCkx8oAHw69w/Xd
1MmOlU37D3lPsy4o9SFvEuEaMJOvw/4GQ827nsc88cFkkzxY3ChrgUnkk3soLJC6LkCNHWcXGohz
rl0NwnqKDas5tYFWbXAXELSbmQXymir04zI3kBdzOKvtrsFNHOp0Ltpypaf2e0U47A3EFdpwAfjM
qJy+pUzB1qKdzK2bIplPWvN7YPfG3SDtdOOM01CvgWgPP+zG7e9Y+0BdOjaULLRAx1rRjCKcZG0E
mnWZ1VKjz4J40K/1NN17TnFptRmZGLNpkVIeD17nu4QXu6tEj9IjRLC1gRx/m8ZT9doYZck0yzLz
DQCh+Q0GaDCuUYVqr6WT11eunjFvZMOrV6brjnuZJvUFSTJiTcReEm3wcx5r3FC+mU/Td+osXq2w
yl8ZAsurcjADIgei7k2LnZ9hDRYaq6DWHBVt6Jt5tIK1HbtDsa5ifXiQo91do12w5nNNxjFWQjcv
d3RBc0xYLSIDYMMoBMnEc8GDxCMj+BimV0xMHWhmohwtPdDOTGptAt7YDPZx0N9Pof1AhWDfqSAk
NkJN7Z73YPKdukGg5cnHQTI2gXYn7kI9q9ZNZF5Jowle85GA0SQPJGFhQsSbbHETnJg8O+YFYtZm
pdo+OlFDtOM2dOpyXSMS6I5WwfqzcloEZbswINyVJlEWrQZ6YdQ0OY6LgsMN5d1QVjY6y7J+rCtL
nZSSEnBx6XqArIjw201VEqwn1gXcqKRwnYfY1u/JdDGcjQTL8dSlKON4jQOaRjSoI1K9p+bS7Kru
wuXpUWu9GkDSqiIGDFtV9YYNi6gHHFFUTGSOIelrsWnU7VIJscq85KnjfsNTInm1u6TdV5IIIaWN
iqIVIQ1WaS3rifk2xzu7q1qaT3paOdgbcFtVQvMeM8zF73YEJ3pThAGoDHpq0+2U9iMCR140f1YL
/ddtOHiPSFTw3+h5tenN6idJa4XPiOAGTR2sr8bB2pM67cauumEXxoG6GUHqPCUJFfjGtpZkt9o2
rhtVkjWTqV7eNnbNfspaVl5ns9Y/aVbcHU0CkboVhCN5WU9a+4S7VT/rMG12okJPzeG1MW8aouVv
PS3g+FITJ3fStEh8n7I4PbaN7O+EMGmGYi/hLS0LltVVbkugs+BgAM7bDbkYeEDYsbqBruDKrEnC
PdPhX1KIvNrMCKIXk00+4GBzp3NG420dMkVOm+s5bECuOVMl/MVoe6/PbnhMLJbKIoumnxnxGy+I
DijUZqfFG06DidRjDwd1mMTqqXMYFw8au25YWmxmPFIbDjuxr4dNsqs0/FbYnfJTHYzuIpRo/apx
0ovKIEuTyt7QL0rCfx8gGrZA20aMKZAhrbVTWwHLSavdVKmqzoROy31OdILf9HO1GxpyCswKogo2
8qG9lIRWPtO91djEhupep767qEs1bLuW6p92pkuXRotup4jYRemFBKIwy4CR0uSXXeu9ab1h+CxO
wNYju91oCCkvvZ5XA8Zh5MfKPJSRIa8JicAUO9n90dHcGVVukDGh5dTRUTGu6TfXxwao4yVW9vQC
mtd3lLCG3wcTqGo5vYZTjqrBwtoRIBAhWi7I6ZXV0yOC+WDrkqjlV4LAF40HfRfhtEZIiUoybTCC
r8u0mMTKk/MmMkdj4yBuW7V2SS2rz/VLTAj5mqPCvCcdirxu12i6a+mW9IENL8s2hS367Ha0Sf6b
GEoTBZWWKf2sPr3QXLUZbMY39FgNKo0y2hopQcweLlw7nfnf9eCmMcfpamgL+sB9+ug14tkMWazJ
s/NjopU3dEpevQKrmxcy8Bgwm2HDzfQN/s1yK4zU2g8WVqgwuZ0l4D7UOOQ4EjMOCnO+AsuOIjpR
T1Wjkmsn7PaBJginUe2un63+mzYyBhHQmvH06Ft9pkIeiVDeVQD7VjB5XnMvUTdDp26g0iFT00vJ
1m4sB8Eo064kBDsSOEV0UIUuLqxee7c0t7v8SGCqWf9XMWMwGj2e9QxJs8N9PV70VTUe6kw9/bcF
5v9P02nrDHr/32Pry7iBP09+WhX/OrwWxse/91/Dayn/hbTTsAxh2iSJ2w5/5X8Nrz3jX45lLZG5
/5dcZ/LHfyfG6P+CdOOSeC4AdDgYVf6TKbUjPzNNPAw3nmFI0zFNQtHtZYj9y5CaaHcFJ79JDxj2
5ks3TOetJhoON3MObYQCUt+3yjZQGqKEYdL5cTzteeIuSqucHghEUYp6u0GLWKYOxzHPAD1POp8Y
ibOw0o07abAlKuwfzBaTuJtPQYxo2S+aZZ02cHd4SK/3fEqMeRMg4/QMd7n/4SZyMZDF0JXriHja
FTw051Zpk0tpEIw7jB/j9ezyeSszmnZub2HI+aAfO/RLLzhF475AmYlPxStmFGuLgL3TzMPU0R1f
OZGlFTjn8C129Z0RzJ12lIu9fTXhnHDfewLEkO1zfhaPDA/C2M9JvWZMk0aa/RLpHtCJlTd4pKPR
OUwlUSs5g6trJdzFyxHKgVErK7Xcliks0NuBA+RWzwjh5i0Nc11uEd21Om0r3bQP5JTxT4ZG5LnP
Iy2dYucoZpch1CBGHNOi6WLnIrjTQGVjUkOljsGUfZU7ge46JLHQuJ+n8IomeOmX5ObGq8bFALlC
3yefkWW2iOqNAUlmodxd58yblv9Gt6Sv38g26c+uTCjqUz009wgHjRvC9oiCD4L+uc5uFj7wLq9z
/dJoZLaT3raqe5ms+8xRJ5qpW4VB+VpFqeCBqVx91S6xt9pE0EvvTONDWtnpsx6Rxe5mYJBNG94C
WY32j+UofSsb9kvS0dSG9r23hQ4bH1pJO4BhOP6dKCo3sQvqJ/aKFg5CtheGkYHiTtKbfmyBleHy
dumBqJ1mDA6n4uIwetO9C62FXDrPa76TmhDc5mnkbjjex5xynNzXhzY/UY03PqIe2sRznD2UPc0r
pRnRDuOg9+aEYArxbdbJda856jXsMWKuR3BoZ2+Si2wzMbRjAUWGGT1qz5u6qSZKRBqqpsgAIVTi
xXHCKly2yrcYezDoRF4qazCtLTZUEKrM0leOGsG7mMOPgFnD60zojO9VJSOePgrbV0CxBB8gBKaL
iYemGk69FdlXWdpkW7OfmUM7YUATPrTSQ+kZDvMc13ihvpJnA9NRsBIDLNQkzTiDTd66I6LgvunK
8MokP2Ofmrl5GqKJOagELZeHlU2vLTLOtAyTZ1VEyQt3NNuNY2eeCCHK9l1RVOd0trK3KmydAMNO
6B7j2pyvld32FwQjUVnFHBtXQUUhOCVtzhBLM1lWzDG+lFNt3ngzQTGrgVdin411oK0IdIqXVGjz
qkPYcNHXZvw0IioAg415/5IQoPiyjVJ136XdsEyDqqOZhoWvjbH3UpJJ8Fj3TnuiivCgA4N3OFL7
zWJr5BGuG90LDtVMgkE7MyoHYiORNvT2T7uviWl2nelpTJj0hp52KFIonS1TMSzjxSboItxrHkNV
owih81WnyUYEHnjmCktV994VtFTNtMj2esgYrLBJPDDgqOwQfJNMHRGiMY+O+l4FdnfSmXlvKW6w
3RXWcJOUtjpHqZz2Zd2ZN8E0TM8dzvk3TK39DT9IcDWWVfc0uxPjdmuAvNu07abMx2Q/ZBYFqZU4
itFzmT5UMRACbjtvizaoreem1bupEQqCVhu5+BjoJg0EygOV1+01vPRCrPscJHYCqJDK2xY/ZxF5
GlI9jj+TPpUbTxj3FS3UyyjIrylPvLMoRfgsJO//bHtqO+LXQTc9xcyo41S/9NrUI18xFzfT2CMv
MprJuyhLgylNNl5lqqvo1PGiHml8kotueaAeEBaMhzg1wmNVggEJJS0AfozislPtCgsDS02RFSdM
QglTD8u4c6bchurZasG6Uc70FiXDCGNckxwmcBIm+2Zq1HcOXv6oJ+mRvYRAGlWKbwlG8QPpkEgA
sAXeM7lpbkOGRmdaBugeOzWTTDOl6qEpOu882iiu+qbSXpk66exojJezuFRgfTAnXBSk6rwvJ6uJ
IBxl74vCHo5amPe7gAbzuW9r4kEyUSBiVuoRAnpzzRwr2ExWP+9MFPM37GwVrJuu/C7bwv05kVub
ccgFLON54fuAQMS3yJBhZl9th1J2p2ls7A1HjHatlXzOtac12kEaKYQnvcn61yqXRrbuUchna2fW
kiPDf/UYkEzl00kvD9LOY5oDOPR+Fpahto3XqycZFo7jk5OdfzfDUO4KNQaXnRHIUy/JOsmoJQ+R
JxH1pgJ/vWB/A+reZufW0r2rRObNZUrIp98xaDqqUmsvgxasUwIU8zxkiMYgS3dPkrxi5paYXteN
hbgKidDQ3VRhIy9mzZt+YLHMOsRDyD+p1FWIP6DV7qPIdl5UXLL00EtDhdpoSbEs2hyRZ4LZ/ZbQ
oqvFRHuO9YCxTNEjT5eYFPBF2hIQQPnxTAw4eCGVKKYcEfJT1DKvqT5XWz02X62uKS+1sMAPGobN
iuBh82IgjY1lcBLX05LuEwbF5XIDjyozjd0MXb2nnbqhSheXHS5SINjYbPEAlNclLI8HV7a9DwIi
2ypFAoxGa5gWDSA8uiJik5FBs9FKszoQTYPgwg4terp1RvOghZ3ZDb13Z0AwJd69EVs9qo17Gwub
tc5RCl2ngQImIfrRu8nCwt0NxG+sB928kEGNFNnJCVJSugEIzBmPXiuImaWnC244Fu1KQ46zD1rF
zFhLaMtkDdPyYGqumX9W1+lUqX0SCbEfTVS4sw09ZhgwLOwCo3afqAXE/YifkPm0bbo/Za51L3kp
7S0dymdbZa6vJd4NHtEm4fvpy5llkM1esOQRW9Ym0REKCUwGfGh4oi2Apmzaan6LqzpXRDwFw1F0
dCJKtreJszCPJnLCPEnt64DadGsgzzt1TmrRJpZQzZlfztQfI4vw2QyJiUXQ/QiNKr/qh55kXQwL
1o79rtj2FvaErMUfrNHn2mOXAZ5juCO7ghu/UKA5zEwSpjBqCvYMO4J1iHGbXqVRG+nBzgjl4cnO
rmkvoSyurTFhHKyXlK900X1as8OtU9PEGKATHRx9Kq7aVC05AqaDVxr56TuFb+QzyRS7VGdZwftO
MT1SqZLCKPThrtez8AGcVfZgCWpAKFa0au1AqSu0md5pRsiG9MwODrpbkYhDqLBJqCAjcpB8fXCI
u76eN5CXk2PSeh6D896IO0pMr9znCjnoDzMHjMBwPW0J0KpozcsLfOykMrWyBrcUqRtHa8xLy6qn
s6dqY+OlH6nRqO5Abc10E9rweXbkKbGc+9AhabgT8bmIcWRmpnXMaX18i/GnraD9g9sKHGC8bu48
o7kUh0lziYlCTr9Rndb4lTm/Aqj9HrvajSTpkPZl72yAzESrRsX6umxh2aJgAIBkQxDmiHCKMyP3
syR84LaY226SFrZlKE5mRnGjZfEV/BDzEqnYi9GQ2IxiknMvLsxNmsp6XeUZP0w+eNi46ZZKHBZM
oS2supEyt0WHtZlG31HG/VU0wXEyazRgazkCvUO3XjPaFwJ71TivkV0i8mKAhe8m36HrhEIWJ+YL
gLJxB+SIPGdP7jwypa5I9k6B9RTpZcHj9wqJxReuHdznbePsK1pjR1s0+mUE3wm7OT0iGBZsc01E
Anjlyi0UrnldQcoj+pa8yYqB8bnQMnb2NJmubJ0vl8jMj2egLI6q6vYvJ/8vp9brv3TK/4NBxnUZ
F23zv//nZ8gHahcBuRQ5tOk6kvPh7wfDKLBo2nUyPiR5w7FOG13yF2fJKm0TtHln6YV6q6ilCrZs
8DFfX5zz7a/S6YXqDjZFCN2UNu5C79PFCYeoGQ9X8QGTQ/02J3WBUyeLCAT30tuvL/UZ1sKlTEPy
n+X0K13706ViFSfOGOVcqgLC7fOOTBkatbD88fV1PiJ5fpGDL9/JtFx6L4ZAl+44n5iluGwBB6Zu
eOiqYNpGsrYODghjP0N8fI0hJfUuUOXoyE+s/LVyQ07UpGdHVxoWQw7XQcSn+/oj/XmLXcRy0DMJ
S+JM+5ln2umtjOi6hwcg4POlntfTzkyGBZGIq99g6BbVb2PXc58Ncjk+rv3ftod/sD1wOF2e5q/6
R29RHL4WvzePPv6lfzePxL94hjxCEYGhuM5vzSPwxTxc3q+5CP82BdNywtQgPLKzHHoKYFL+3VMi
VIsoKR16Gs/CQra1/5Oe0oJ2+fXlFdJEBrqsGpbUkTJ+XjkIlhxblTW0YCurh7nUhzAY9oyR4l0Q
6YWTr+Cx5oDkU0MbHuIRmCyHarATq8aDw+qS8SIwj7HRAZC0E2eeiM+1OPOcQqGAGwEQXNh0hJc0
u19+6b9Z85Z3/ZdXFAMzH1jy0yI7/AjW+n3Nk00HGaye6xPkqvHWiBhZ2QNMvKl39fMAtzJbfX1B
nIZ/XNLSDfi1i/HE4W5+YilpcYbnj/M4Im/OSy3V2Tqjhw9gzrJCxU6vNLU3ap1kMVB+WG07q3ct
ppJdH2ztcEmHD9yYd3YmjBFPASe4eSdaiLOygEHllwUUuohF4D6jgzfvrKCAlNQYcJpCUg+wWKTQ
JVaqVvm8tscOmls4FPzWmgP0MVtwLoAI7Ne2qPDaJmrhoniAcEK/dgPG0X9BmBB3EQvqcEeotNum
67ZBo02XEwK/+9oweQg4mdivtZnDmLQ0iIRzWxmgCAF1rN2QGAF/iD08Ex+sXB1QYb1RUSjuDQN5
2Sr+IDs1daJegI1BW3WWVWoUsRx90xbgXPsBAJ1TChVdsZiDhfpgTzL9iMaHWpE1BasQU++9SCKj
OYkSZsd5TgdgbY47OdWzADERHdsavYcbNgsUlh27v6WbLu6BoojxiQnXCHRZtPxyfyXIT205gseo
5EItrFP+JcILuXSGyiJE/Jry6UQCIXo9zlj9CKtIcO4EKGqdVVkXOaY4JuvxOkkJSk2GMHjE7wNI
sftAwA5kR21U7NxE5KPNax2ZEmPxiRPoyrHaFq/tUPTVHkvPIsjDZt8x/CWkCClhBjt0tFs13+Fe
5bb2whbGKZyZnB7n5ZZgtzFRnsSkhQ7gFE8ebVU4f9TJiKyBo15GRHTfaLjyRxS3vLx43dF/KxVD
/GmY/WVwXxbqd+24g7thOJP5BCsSkWErA9YRsaT3Tivas2Z7IwqzBG0kAb5d+RomrX05TaHzqPWu
cYZFkV2b9HJeBUO/PZU2k7cYdcVrEab9U2Xq+F4NXI0YaPTxmuq+lRgzB35x8CXpdBSjQ3vGZs4L
S0Q17Y2IcWRsbBJXIHEyvUKejTarvkIxDim4sUk/z7C/KNMgcxk0GMr9hCdSvA0oKsWCKLAG/AgT
B3T+mCc/q3EAwJvrxn3iZGCV6XXbr40oaJFHNNzu8chyezL0TECWgoF7mw4zOpHZxVjEL8PL5SYF
L2ValUOwBdNeNc8fFGSsY7wI2uzyA2MsEM4upe10soE7IzUjmnwPbKlMt8nSSycbQ+27aAYMYBbw
FFZu2S1qlDFNZuZvjeb54wdH2PVQ9HBOI3e3oCNb36fzrGmPGlFJ6qIVtVZfT6PHJ8kmk+V3Znzr
PcQWsaC3uIxr9JUa0+6gB9g69xYLxDwtiHM46/yWoz7EHGi9kB+iomAAToQ0cQuwkLenUq4w1x8P
cjpq3Lhy4WyjT11eClAD/C0jCgaqK4vzZNxpBpnBhoyc5zGTnSBjwmOhkKGRlm/uArGPsJ+H6Nro
J2JXC8kgdoOwTr7Bf0X7SB0atu9mINv0qWaFMBiDB7NdX8GfKxzCj0Mt8Hw3C4FxCxhYGEF4nI6N
crnnbVbDx29nc3ySyHDTH7ZbCKFW1oRHxM/RaImrnP1nVivMcqFzCAqx6NrJ3tL1QyRMIt3BTsyL
ZjnUvzF3I9UmDuW5MHXv2e477AazceciWodam5fdw1ROmp+2WGF5MBYUZxgdzMxjNozuLl3loGbh
Hhkku0dubu+1ZnDwuVsJ88EnYqK7ZmtVZOiRKVZNQcEiUx4q5GyPjY1W28z1b1pBSHLL8QULXdGu
4mgY5d5IRfg9awL3B0fEALFEzQkV8meHpIHza1aPN07pht/QfRd+ziZFiGBj3koVFN8M+IFbQc5w
sEawY6/01q2vIXGna5dRtrkInLLLuAqzB5E0Ls6opt3OBLvS9xlHuGkhuKR8QBOVIci3rb7zu8HN
bljWq2+J10V3vcXB2tXHZFerxtqqCRuxnpREl8cljrvGyR6G3GrCbU2b/8JjA6OFouZjpnnpFkw/
qj81MHzPXJdlrzfLezad6rmwkd9uYF8sHTi9fKJBv/y0OV536dioHx1E/ufKGQGwxT38SLxQP9Gl
ounoCJcRYJi3QybEGRKta20i3S6m1ThRDmyaWvQn1aCjkZmasnWSmeXBjQgiCW3jhhDbaqePUbep
+Y7PCZLRgV2qd8Cg09X1p9ztzgrP451X4VbWmhm0peY5dCA04PHT5DhnLWrViQV7gh9RTIdBM7zD
DKbbn5q6XrcwCNaKAdYeLJJz38f9/K6D7UWX7YFGAL6R/cNJ7I9iznJd3EkMHIkcNTHT/l4SqTI3
ZbLEno5tVe9RrGZrfTDZhCySojaIGUliW2j6X9dFnw5lFGIu0DGQMgBqgPB5n6aSkJwiNxqAr5LW
Vr3EVszCULWCGuPr63w6Z35cx1m8wMDoTaHrn6qvPiqdrvHC4IjadVlT9Zo1uxhhYI8BC8Z/fjFX
1w1+TlIkvM+hFYiZG40et3f8CEovy8g6NMQNrHE9/IfBEQuJR0eKT4IDSoI/D7Uq9NyK3EXnaDqT
cf4IV7IRTq0b2ZanxiVr++uv9mfhLJchNkYHTwcvJD8xEw2ctGWR5SizF0r4X1tQEYFmRyLYLCTz
eOLn/fqan06vy3cko4VzqzCBO2Av+f3JnPLQgvPXWkfCyqiuXKTPiJe8gB0YWSJ7ILka7EcaFoBg
hTae7ePrD/DnQyptWD+eBG0ihK1/+tJlYSl9zFLoyx3zuWFgtjwaQ/kXPOtt/F/hD7rCGZ2E4tc+
zN9eBUyxR8qvvVjaf/+aWSCGArSJc4RgACM7LqDcLjjt//y7cKAEF0U4GS/ep6s4rSkUYUfO0SML
bOPEbrYWI7PKr6/yN4+J7Vnm0tXh5uFM/f27pEsKU4XN+yiwo+7iOuKh6KcBEP0UtATHVCMTkq8v
+ef6xZrOasLXQh/AZX+/JKA8RmuZYx21MqAniR0L8lxPKdJlpecXckLr7TQzj8jX1/1zZYHZRUo1
eF6i1v54I8gxQKBe2eKI0p8hFPmep3YhDc8JGOyvL/U3X5GHw6W7xKuOT0r8/hVdcjO5VC4wSYOl
mXLQv3MDxx/PACv2coIbl6fm64v+3feDaSMNumZIZT/gB7/oRno9LszIc4wjGoB6X+RE/mS6jHYc
dP7xTV9aE5/O5cTfYAW3LKQvS27T79+wpFkmddaT41w3Hul7Rm4PGN717Jacw/pcEpSC1mOiTIZS
zqmCWqs596ofg62lNRaHixLGfCiadxIRYdPLGUXgNcQjRttf/yx/90lpfQh60cKhQbO8zb/8LHTF
h3jS4FqL3ORCcRBXLwmgSfA1icWjlniU9V9f0vhzhfDgv1FXmp4n0cp/WghD0DoiYI87alKj1h2l
yfkBl0v7LmsEGx/RFjzvCREUCh/3S98v2TVm7I23zJnUYovuZrWlSop3zAigzn/9Af/uN2Gl5Fkx
CMLSxae7pyuS/nrJW/8RqJPodvLNCDXz2KD2jleD0v+pjfPHs+mQfMPbQCuHR9T6fEEVN0vRP81H
NEHWa6MnCJcmVfCYjgtZ/+tv93cXo29k6jRoWGo+P5u4jj0dus90HNEAXEO98C70BuE2VICKU9LX
F/vjVvPNgH4DFDGXHe+zWgvJtMFcQJ+OoNM5WIZxy5PFi8gp8esLiU9gP9JWWS6X4gGxOlv658oo
Q8o4wgceqCBqWOk6Z7huraFBSB9IGCC9uMIYUZMFbskL/HX5yInENYmyyJZtsFTjbRSn9Ak0YIAm
sNQZEZhLKoKuObSy6HqZqKGW7segUg7Hgwin67YoPfINvv4mf94fglk9QuLY1zD5/dHfLyZZuXnT
HMUM8mPAF37KGZ3uQv0/jeviN7OhRjs0+enyun9EouFREG0/Ytms4cEcpCBXcqVIt/YZEZUnqxj/
sX+47F6/NCwRp7AeCl59l/pL/+MuwbsyDVXb1hERkfXDcUR/RG7sPX40RBy3oauDtMF+KMdR/MNK
Jz4/IhZXdkwQ8Iuy0aQSMn9f66wsaGNriJOjYdBJmlHWMOX+P+ydyXbbSpZFvwi50AS6KXtSVEOJ
lmVNsCRbQt8HmsDX14btfGlLfna9qmkO0iszly2IIBBx495z9mm3ypk6slcHEuefHSNNBenWLS5y
PyS+COtFGIOHUAXKJDNRt/rXMIgpnfs1dTPz/ATScNKaCRogZw0r5Lbj59+4eBMLfhK6/Z1PJgAK
E0R35ckGKnffzI8XMblUD0o2RnVAboylwHRaBr3DSGsMdy19v5TGEbn2dQ9EBmukmV7a+hzaoROx
cBroNlw1jtS2o4idm1JhJUZVgxufLnYxgc2tTf1IW1ovlq1rdz5giqY6QiFwAclm1TSsSkQDHKCn
+DB4sbEUfWbDl+qMqGYm2tWxDWUGzd1QPlkkXpa8M0ZC86irjMz4gqchpSmuJbwv/ljNzVBieaOb
Xo3893leXu5J0qLp7Teg/3fforqKGh8oVgD3e/HZpwGdFx92BGyeinctKsjieKVbjmUSqU3DwR1l
tf8VvDjeVjBfohsL9kF5RMzSSwTSLW1dEycEJH8jr9LbctLZL5pOIhyBdDTeYor0jqHjzOCiymi/
INXiUwxWYk8vUIE7cdnUBi06d8j4mkc95h/y0ckEQ3443VWM4vx1aibiCI2H0h2dE705RDDpuHFg
F8xuTUXnCmIFjXAPpZK17q2AnwgbOzCep8EqmFklnXY3EpkzkcY2Z6X4eiFo4USZRWhdMeB+ukUB
EbWrlMcluuG8ijDVUC6YaWjoYo8prHWBF8peW05VQdiLY7KE21PIE0TWFAcJ0x1iF6F1YAz7aATo
wr5q9PHVt+wzsHHttB0zzrALM/bpMob48Jvzt1QYL7Z5wIrIc8wrLW7YG77WAfTsZ4RR6NBqiJyS
vpnhuJa6CGiEkAs9qXJ89SVkna/xZ99acHbW8ctYWOvOIjHtpxgueACutyW969trBSp8Bjvzzgyu
lXhPM+i4oTmvjLMxGmQ80e2lN29KwTLeYH1qiZh3OJlFmc19Ndu5Z24lbfes4nLoN2PMBOHbaMbw
xFNgW3MhgciQfhzz86fcSOZObEN7flElHH8wZ9KB/7r9uQ5mwZuI3pV7tDHUQF/WY1CFpZfq7QWo
JF7TvNKYNGRKcGOJiBfWhqzrMD7h5+YXMVBvNZsKB8xtQcLx+NiNroXcLHPtNL31Sn/sLu0xM85O
khRi2TVBrF6I2OSRTbzaFCdlVHSBI0VtbPH+4XxiP2YMgAUnol3BsyKY5mAshS7hfqQwTwlfwfJS
zkTzuK9w5AfBlNObJxoYNVXT0q1XGU3JDR20yaMlkaA3Bo040mqjQy7nnKypIzf2247/3znpH+ak
KA5+mw27esmehqfm5ccx6bd/831K6hLyyrCdFgHrr8NYE/zaf2ImXMpkm14LxxdkDv/Bw/kw4Pg/
6FAQeTBHUPw1JCVmQgiDvY7TDm0VpAn/aEjqz7vjj1s3MRMOunumfx7NOf1tNmya9BFYMr/eKfTd
DzJhwLZyKrRxULNypGpuk8tNVaubrDSnOZmsX+o6RuAi0CsgC2SXLyZrMh6CuMPQVwC8Wsa+PryM
0tFWHj986QVWupjxlwXnAvhi2ePXnp0FhmhThD47taUzxht9Ry24ifEOFIN9B9CsOHJ4mEAj2VBo
PcwtO7duA7Fk3tcc8OuwZpYBbV4XJ56MmnpBOd5cjDXqeCe3Zq2InWwHfjmWlMap9u4UB/tSa+Rt
4Yf0a9r4MXFr7SHOcu0c1gWICRQI244VYI3bEXUtzujraaQTgX711Hv44LSUD4kVHq+/eRKmIhjA
T3knbUtbJGEht3qYvlYIh1FE+lC8gBHJtQ0wdgM/oNrUE1ePevPkWECAYhekS8lOCJ7hFBveOei7
S8xqxSIaizsyJo3jOFTJIkuLHl7UMP+RH0uVH4VXPQQ5LqbJkOMhVeGjT3q3U5csTpZ1SlX6SGY2
wXlleYd9dfqUZuAscChEqBOrbtPpJCPEoMV4BJHUBZC4EiZGgTP/CvXCsfnRTHmtrTu5+rWVatpG
9mlJM9zP7gHMi3tjxCNLvnoFRyWwNo6BeK2Qkn1Pz1/bqbqhmp92gdAA8an6qRRGc658wC9RHFBZ
WFW2HjyzuskGewfBA24Ak8Jr1UfNg0i9s9PG5bYcac+g4A2PToD1d6JzxAbiEC6eeR8AU2gMSqzh
QyiC8CByNLHMcNv8ZPoB1lS9bgqiyHXrJM3MusrjOoJfbUZIP0tgI2vO6neWZjC5pV8drRBQ3raZ
9DccmoqVZUXOkqgwZJxxH8+upx6p8kgiGYVLRdFSGQbHHkX8hWF7C+n1TomleuwuwhDr3gb+qv3B
pSq9AAqkP2In7VetkvES1zyuU5t7CRPWQ9S/wAimA5xAtr4vOZQubDuR6lUrQLptvaYsg1flu8Nl
ZjbW7AYV6ToDt9UsIMoiK0uMu6/nlP8u9H9Y6DmceXS0/l4Qsy+Hnwj53//B92Xexw9lI2D6qlNj
If+3iwoCqMBRQfo3kwsTkcxfa7ywAIfyWtAy8ciuokHw1xpP+rfFVkG3DsUbhyv+1T9AgAprJnz+
sMbTkbFsjtE0qBHeuDR8fj4hAZmRUINj76DX+XihJS0+d2CKt6hs0y950U/7IZCCtyezQ2zCVCRX
8BiaT0nitIyA3Va7MUIXoEEEgYcRsAzu08kMxEUdj+PnSMZJuGcZq7FhFJ0FXQVS8QYFNw3HMXPv
Fev3qWsqi3ggxbz8ECEb/NL3yj72defdR2OZNIsJx3vOm4SvFkDHCNgaKSsstnjf23ANk8iqu4VT
+KCECUZyvqBty14K3d2DxJyuEn/sP8q4FrdpoHWImPsqeIU4kl+HWn9J7CCdOSTTyacpsOonFoz+
4xiCtTZVG71qyDHRvIc2HrJmdG8qp/fz1ais9iaxw/GSjgGEFh+o8Kuba9qpLBLWYrfPw6teM1l3
RYX7CSk5tuUBUOPRjJIUjimwUZ9ZM7TyqQoLHE1BuyZaMfoEuCIcl5aXe1uOcBZDy9zJ7hjtRded
3e3tEiXOLh6ycItawjvYpui3ejlWKD/z3LkjSG6Kt1MRZS6EncjEQUVbZJpDLQ1c2qL0vyhk5NVS
oVLWl1HWA29kRrE0g7QmjiRN1khvcLWazJHBxo/+RYNzFZGTwkOk+5V3JVTpx5ugd7vb3s3rXagi
bDrknT9HGqPupR/nWbkU4PvvapTyB+IkIBybIzcHeyxCbxJArg3wjjpY6im5jh1F4G1ou/1Dxuaz
gCMhvQvE8OBiZzUB4TKh6x9ob5EvEOZDss5amDVk8oICGONaLQg+qVGqjNTOetzCRkxyFkQngoOE
O/WV5p7qdrqc6nilcSJ/hb+fCQz5pLQtYjHJz0UDfHoHcSPDkUBCS28VNfg8EmSIK3EwL9BUuYHj
h5uWVOCNr1kNbAULfa5R+hZi6dgYrifcEcl9raekk58mzcMaANZMk3KLnyWGXuZGN4QI0r78wreL
mgREVhNzb2FkgUg44i3GsXelO0QHXGHw91f0yTlpCNl/GuzB2XtqxnR7XCNoQZtl051oQVgNBf2P
pQTAXeyCwqg2zBHg6vCGLntCOw5KCgBGeZrzelvNcvY+VrDJYeQa8Ot9oIAtVNJlLY1gk0SpomqS
5joefQLSZ+NxlhoXJslEl6UO/GYsxS1V7Y6MGxvOAEAHOE46bpZC7Zyx5r534whsvRf4SXDP8wSK
otbR2ZTKWbVtxwbfBP4mTiZJC7rJwXaB37AQfBw7a8LQXOfptra7DhlzPtUXTgsAg1iKHGRoIYpF
XDr2FteCvNX89gQrtkZrnrxOnvXB0FgGMi+lq1yKVULA36KMk/asdfCawJu5Sw5vERZk27hrBFZC
cqIBEvqt8Bf4vUYU1EAlkId4CJKEXPQdiBxR3PuigV0w8WJjjdglMrzFUBet8xIiR1AXxTKJdSg9
Y5t5uwbGC7J/Z77b5XCmSxrBC1Q+CFkxASBy+i1tN/PW4WS+YnlK12hu7T2jBaQytg+8BGMBZ0c/
1dc0EMYjhqLpo5UJ8YDoIllFpIwsxiqKDhD13TND6u6iGkD9sUi1rCluydqxiO1A+6xP+LN487F9
60QnLOIiTG6mnrUxDStvV06c7zuCGo6DofnjOmzDcROYkPJkQQzngBJpGcZpfZVjTdpS7HsXaWM+
6Y6PyQJZwmYM8mmB00qu87bXU17DIjoNWZSuAZGgYXLCjLttWgkvKilO/ucYFR333JrxXxxIx2UU
aMUxtqP2Omk9YrV18rh6gK5b6ld9rXvAWaAjdJum9fKHuvS8m4jwRDLn+PofEtwdpt1pOOfH4tqA
Ocr5N9TPTD6gAiohP7lGKO5cCvdTjVRvrYxa32SV6C77SXr7BCA0pw8cEmvG/BmLbhR3d1jsy4PH
DObJanmkLasmbQHZ9aVHX3s3arZx3bZ2Cie+7nirBnUHywAtT64Z8ZXsfXnEzNcfMXLB0YtsLKhJ
m2LC91gys/Da8NsETIkW32hp53pkMHgE5LLmr6xEmjMDNZoOYEmiTZ4m+VVsZsGHqJjAw+WV3T4q
UlMgU2t9fAQO0O5aMwB9NBnjcy67FPxoNZ2tnt5mFSRus0ANRteAo9GHml7icYqC4TgNZR8uMkdP
eN7q6NZ2OuPODHtzA6ahWqmhBhrsKBl9rOqqBRFFmyVqyyBcsDDVO3b08SnCdnq2IkE4X+dQJw+o
BJe6KWiv8FQeaFOcZEcM5nXYWIaUD4DnfPA6wAONVH8AmZoVu5LzY/xR2AR8Q/dF5cBOlOokgEwl
pyBGBl2+7gynXilETvm6IlbviyeJI0BUh6IfwJu7mFWj5Pk2+CzCSHXbQc/Pw0icawzqes1DGuz5
KrMVltDsZFUKvkiBvy+E5lM7YBT/Wx//b4ADbH6Cidnf18eXT3HxUxvk+7/4XiA7zr8QfNuz2MF2
ANz7lLv/7oMY/0JAgbzGZlwxy0T+UyO7/0LF4ZoefJzvzY6/xOLWv3QKbvxROmIPqPbuP6mRucSP
FbLAdeAzvmBP82gSGG/lz4o+jEVnf9qVAUkYa1td8oz+cDdu3gso3l+CihRJA8gEfmWGQT8X4cHQ
ZRpOrIlkEwtQiIcXDkShwy39657/H64y/xY/DH7ZdEegJFzFLR5b7bEcX6T97Q34WyXInz7Imzkv
yEFRlD2X6KaTq5/AltXT8+8/BXPEN9NawovnrtSsaOHJIMPgze1qGaMkYV83O5AozefSdfSB7OwZ
1T5waTtIs1voQwHLaBccrFbvNiNMlTUbvEH+Rj9sMfU19+TfWQYsKQyBjXRPpp33CBt7wnV8QF/A
Ccn7tuTYw/UOgrtYN2doAmHxZ+x/8MESN7loYbgu4VY95l6F38lr11lp9LsOQhDbIs5sDbs7lC03
usyqikyvuoPKHaN7dRoCnyI9cy+AoTqftJxibBHZKrrUa825yMJMLScdOxooh/5ChnlH6AF5R6sJ
f/mx8/PpQyz5n1EVgS5268+OmbuHIAYyCRuMhgJyyK0w2yOuPvlhLJQ4DUFnbNHYZuvSapK9AGy4
yDpDbNqUpr47VgaIsTRfJ5YYkQSO/a3l4t6i4yKP7pSodTl5JpZ/1RpwGIksLROfAqHsolOQ9MNn
X+bqhN2/a5cO/KGlC5Z0izT+ZUDx/xBVRMyucj+bPjgDg7rVMBkvTcPAYmm3Qr5qtSCGCGyhvPcR
zUebkST5U9/r/KD5BoOAugSTj080l3nF/mQ74JECeeTkZCElFWG+DljcOdi0Bu5jG2xoBzn9KgnF
iyRCDGyV7L4k0/hBTOaLz2ERBAEVjui0+IGxTrLXFbU7Ttna2BaDeJnw5zJAo9W2S1BRwX8EFr2w
Cda873R+Xg5cdJmMbnrIfbu9j2fsRwZ7+yL3uuiyyocA4X9jbBmBzFWRiRO3AMbpN1WzGUwyT0sT
eeoC6Uq49AMVrEny1MnazdD/2Bj9dpPhcAFzcpZ1nQD2yr10B7i3vyNmt7uT7PAgL31CceDy2Rhu
6TjpKM4PCDCIpMOFve5RHF17gF3BqlsGFMCmIsWWtfNKknCW7BPTyZlh1JRjI8L5YB5TGLeiC8KT
CkmsQBSejgRrxPa1yRxwG4WhvjVEEzwHHE05v5pacGWSrxAsQVe40LiMAgB2EIhrFTUmsGUc/Bz4
xUFVTX2sNde4NeDA7x2/cm4CzdK2bRVZ+P3z8DgI+z7I6+kk3aid2dO9jpq8dsx93eA977qREi0l
KOhZjows/Woo5cLSOm1bqsh7FUnqvWphQOwpwuSLhqbLc+TroKa6mpwHNAv6WmsljvXSn+9HQEm8
MqbxS0bjOFm2/Zito7DSd0ZrqF2OdGpGZIqzPqYTKUEedYZF8bf1oHZs7UEMD54Z9I9FYEcnPa/1
XU+t5qxEN8ZLkDW9tcgRQ302Us6jdd7lVx0BxU+NBTuA/AL/ejQm65z5UhGm0HowIWpCLb9qDCyo
7JuwarwbplbFk4rs4dQoPCVjEsmrEazA0RhddckJ0b5IK3qtBg3dJdWNc1cpy1vJSU27GuYAVDyd
PvSCgRWLV2YG8tRMOnbXSadpihPHsVcxB+JNHxB2z0iZ4W+UldFd3fTJF3ty2h2crxYTcd5ueTTs
1YhLa1Mxud7KcgiJBq3wi7OrCMiRMO2ywZkSmHZ1dJ7QN4It6wkQ5KWJMN37brAELj8d+G3Ds2mU
00GlqiYxyVTLzA7iepmgkwTynCf+niGIvQEN7axcEfp7u/XLDZ6hkkIw1Lbo8mLOuI7FM+FZybSh
SpBrXTXNXmv0Odu69tQm4HyxZrzH0M3UM3/ZB5L7MJbTCGrVG2+KrKmfqXcly1ifnjKq9G2UwM+Q
rAKPcewT3dW77k7ikXlxdRg9ZujZF2ZhFNuBsS6daazqT21aGs/SLVqFuDMOXvH+EtXcjsO1zyQC
Eid/3Swcm+aMaPZqDGf6vO0O1wMor2vyByT0TcyXa55hWEEA11fCCPMGsS+XxLcLbtdpRb8kSQXK
kJVJ/TlFp//RHUld6G3aCHDwLG0NdkRdFnP4NmA+83aWc3xKRFTe93Geb6VPuLMNNhpbrqEvEm0+
5NW6T0Rulx6csnsCaSP3jKU8YqW6xF55QarvSNOA2qGa/sqXOreviDikNYYfXzrp2F8amgz9hTIA
m2OmAJvmVQayCNPikKF7fX6gnTSC1SkdsHUimcjGLip+YR102s4n0urOYDj/IGHNnWJ47vkCUgSi
3MortjORG9tYRQAHtPUBhffkQUFoOvKpmc6cq9ghWxsVsVx7zHKOJfKefYcw6Itv8LfTLKEh1jj2
RUCbZhs6c2RtHQIUqQPN21KNNnusben94Mf+tihq544RArkcovGXnpTFluwLeB/zZgeLul1oCbb8
YU4jtwzivku/BTIbcD6yGiWejBxOblHxgDuBIPKaJxp6p+B0jBP5JWEP35utDtsmdaZ7HqTwxom0
8FomnX9XJHm/dETrIzkFreTRj3qQFKSShBgzOGZDEaplmxf+1gy08Qany0SLSe9f+iLQPuRuFSwn
Cexn5WnO9+8pJbPnVTFwX49MQja6wM3GyJ1xFgeoGxxN6pDAFV5rNojzomu9k1/240bTO/uj1Snx
ESCt+AgxVl2xUzmbqI60lYpjbQXqIcLnEpSXEyK22zLKi7WJW2ytpdZIDjZ3XdpMo0vw2tdmCkau
gH7ug164wPNjIDgCdIHfiBACHsTNaJf6hVvDgyx8ogpzJa11VedwjBpd8BK7KNc6U2XXgWeEe4A5
2Du+PsuTZ0wnXxPM4DihXExePF65bYE5JnOJSKVvRqaNXaTXeg1aGMyT8+DDi9rKQCeWY85vXOmT
4Ouf6ukS8t90adRExYcD/qSlrtKIJdAwbiMtfm5SAEQsCmpvVkFx7TbTRD459p6Fait1r0NLsMln
oDc5ce7dALrxyawmLb5L3YQhWaRtUBzBewHbe5GQYXVjuIO2DppqvK4RQZEyGzEhdCE5WPN0FdGH
iaMZYD3ArTV7U7/3casMC2xq1eUgs8JYFm5RnjuiWTcdCw41UOG2F4Yw5XUdEibVdE4PKiKbLtWA
WgTqwbCxTENT5NEU2hnwM41ALwfrzIAAh0rPsgFHkldT2gwWpzam2+T1jCDrqi+20iiye73jccqr
ibLaj41nPRTqUuR1S/N10J8V0STMhgm4X2iipZff8mLC9jXR3GPWw1nuHpyB+D1PqoZupknEnqV6
YJu5j5VzIftyBou31nRCw8M7j62xnHGCzngWWh1C3Ami/thJHKgBf/UmsQy0T+VUB7vWSMQ21q1p
T7CpA+Iq3s6f6Hp2vizJzYiuDIBhpG3F+Z05pgiHPGgtUxVpW5hMklmbrcxHhRQPc2BR39FEwWSf
xtpFGPQ3XaXcRSlqeNOJ9uLBpN8YoniACwNhIlHBkY8BxAMYIgVd2DYbz2sGYh9Dc4t1qgcaHcgL
gSCyo6Wuu2sqRMxok80kI1Kw+sGkpK2Tf3YL7XM72dej2VobcxzyuW6r6WG48D6m+AztelpC/w0h
+tRbbkS/BOIHlyjIG9AL3oOGem0pE6ssF4hpAnIB56mN1ciV7kngUXYlmBFWfN6isgVVFaJcVuzi
cqyCy6og+iLtoVaRXgI7riSfaDvBrn0Mu97epaOR4Ujsxh4B71TeVQJyNNN71LOL3IwuosSpbpjy
Vw+I34oFu3r+qdWq7nPVu84caynGVeYxIe16hK+okYjgyqJup0WpPc5JB+JGeM10g5etuavoPOLN
6ohMGUdsps4ECIiO0YzziqJt5k/Jpq9TjuR6Fh+A5qoORE397DdTTsyoZu2wftk+AqMytIZq40GW
Ty/a4pnyHvgYNPpLqOxSXzamXZ76OoG+bZbdcBMgb9pLFfnbBGHWRnrQWcw816uvVFP8pA3f4moM
7GcBwGjOnZwUobUyORW2LDcdOZmfnIb6aoGoybxSni+ZsEfuIRVx8TFQLgFyNaOwe33eIR3kaws9
8qLdWBTdRRR7AuhGKz8W0rJ39BiHA4O3/gJnd/pZigS8Dn7qclF2Mrjp3Sr/kreMcXrHQEVMVhGu
4qByD3jqxLGREWQ+jQP2QvUwlZZxSzwsVFzxwSqIE0kDGx5XTBDLVampl7R3vQcTNSG5M5O3DMNs
2thtloAXJ+uFGm9iK4yIRSUCbUSIphpWsiRLCHHps0XlIA5bZey2B8WpYlVG1rQYcOSGLdygNs7P
gFAekCLVhHIl4IRAr0PTIzkoNaqPBPaSEuVkZG7pwq07EOK+3Ja+k5/LFB++nDJz3zQBpdQ6zFVA
YA0hA16n7ax20PIdxyVHe1Ey62BI0003Ose7JyELtUTVeVtOMcOC0IvgQ2ZpEoGkm91QKiZPo2GV
H5I6rR+qrhrdbaUhR1tAHyZMuS/twF6kKSWN0GRxEpYBt7ot4/ExbZCxLrpmSA692b2EgzdgZ/WQ
ZAAbubCobD8XFTR+xXx0Rarp1VTOiUGtRSKMJGGD3nqCmLEn8WDh15UkiMcLrxKKIRCSWdKuPc+u
L5sQeB2OcvOW9/8LPXlGK+xpQIxdQm8t0rIOftl2N6lOk0GEWXQ/Ni3REorYJaPIg1OLcfrZ0qpH
QXrwo1Dj3dSZuBhdh2hXrRiMbVJPrOyVZqFg6LI77L6DXEZR3dzacAfBnzntxok6fYPlulvYPPE7
zSvFNooc92imjmJxaTp3TzoIZ9MEI6etbOTerIQL29LCjReO7pmjDvtJ6OePQe4iNQn9j+RVDBd6
ZZhbfgphA2Mt70QsvriZRxpFKdVzOAX9pk9RqXLfVHLp+9OwxS7NHWMOgCEggaum+dwUK3A/un0k
znFPAGrSxbywDeFBQ0FNpSLH39iavZVWZN5wBrmfvazXxEyRa1M77UIO0llXqECfSh95YNYAP9Zq
K7lysOpCktE4xZgN1S18s5pkgqFA8NeGVLjaKc9zCQhS5aeAVPcbtwbe5ySIKcnOtV6NkMlQmQzV
uulgpuM/7q4Le4yOmZ3adwIyzYzCn5hJf0qAmRH13W5zltt1X83ocznqpyDoHCZtVQd2KC23qrey
O8mKy4ytqNa+3+vbJuvOmCMQsbqzmS4s1VYOzWNEMPkuCSN2LArBAwuptsstsscp5dzDIJhPt2Gd
Uv+WxWtHmgO8c1k9W3VSfWo92ZF/GYLLfC4hAugXRtUFZAMHJK5o0JUgQJln0hxGtdRwFvlXKDlD
sMlFjT3WauCcb2rCEjmaRY1/VagmOxc50iUCq/1tFEPvr2hhnR2zfUHG1ZEHT6nS1FYDFHH4DNUg
h/pk5kuKKg5Jda+YcKTJHnusMU+ndxq67APvv81IzLnPQ2pjETAWpyrMVrQ7Prdm3K0AVAYM2tlf
1TCQLOI8uRxBxmQ62o1+ooaCLghgb6l1nvFZ+NlwIUqbbI3amhn+TJjDwNj1cMJfI8eywXFp5qkd
/Vd07No98Kr2g2m6yIPstqwhTjRjsGLM75JnapdbHQHo2ozrYuXIEA4WmKOr3zdC33dBsW1gFsCl
iSvOfOupcUb4fT1cwR3ZZ/Wi12jGxVXJM1lvOY/nf9DSv+vswhxBu4dXDAuBg/L35+YxMV4jdZKL
va8M8Vm3/BHnuOKysPqTn/dXl4I6TJqAbWLnnqNxf+xT661T0X40+GCQ6c9jItgykt641JGZ/cF5
gYrn594+nwr3LuoXgXUYBebPlzJSmxRri0sVTdEd00ymO6cBmhjw8C7qcMy3zMrUP22Sc1HTmAk0
gAXxfLy5qB0HhqmVMeEiKXfRFPzhNLTsOJOKP3y+N+oeOuVcCoeR67qzReYd0InFnygArdnlKsJb
nwVawuLmJfvUpKOZ0f64qZRBBzGbossuQ2rx+2d0fip+UBd9u75lMb+Z+VzmW4uOCkWFxTYkCyfX
aMAXfEAU3R9+f5G3DpP5Q1o4TGbX3Vej689f4miwXUjfbHZIDA16BtGc3OlawVVmogud8NwxyGe+
XTYUyb+/9K+eH1x0tonF1piVuj9fGsjRaABVbOYmCeGvls20NZkbwVh9SUcnmdcGGC2D9e8v+6tX
38KLhzSMKYhjvBFtWS2JyrPQD9Frkh2MvP/ATJ54Hoen1nd5fn9/uV+9kBZrzEwewiL31kiJIUM3
CHnkcq20z7VZbzn8j+saBc8fVhljvmFvHxgLpzs+IbTP76xq/jR9/y5x6AyfMQfxbKqg+4JYADVv
mxmXtJT1reNN+hNpfTSTBlrxv/+4v3po8bA5kI4sE+TRm/UndS2JYUVvdpYbihNIGLr5IUvs76/y
q5vKVziPr7BamW+94WIMRCdylp6vq0BPLtpS+JBeDQH88veX+tUHgrlFDwSUOyPG+Vf5YfCXgkzq
FRZcDOB1tsJp+uh45eP/7xpvFjV8Q6bDRg0E2pSXk9NshZeffn+JXz4cXy2a+Nln7fvbt81PvKEx
ZbOrqF0vMbKYB+J1GZT1Q/wQaawwJBXqs+agR88c6nvk5X9a0d6/epYOhM+C3aH7tC7e7IOCfBJL
K9HEhwY6HEnO8RJNQ33MtKTep5VfrH7/od9/d1yPqHdg+jbwgrfvXs2xylOVVe/yYqRAcdTJjQz3
D6XE+2fRYoYO5J/Wrmkho/z5AfFDsFvQoeodahGMaFUJQ6jqjy5gpT88ir+4Eh/CszGBGzaswTeP
id8Cy1fKK3csbVA3tfbCUu65apL739+2X3xNEMtMMirsuToS88L9wyPvVHlq+Y1b7shMRhL+pHmQ
UNJiGdffKYF/O/I23++x1k+XerNc0KNygtzhUl3v07gvRLjIB1fiufHhydR9MX1QiLu2gPICkGFo
G1d6UwefwEtqazmZcp0w/d2aLW20nPiYnMHRlB5sL6kO0hq1fThE02WQcQ4UNaHaXci0iHOVXGcm
noyD22fj1VB2dLAVEbpL2myQy514+oZD/NsPKt74bdnM2cGZ6+m8ANik3252aNU0cgo67mkbyY9+
XuhXBjk8IGHip3zq0NVkkH2aLPjUjGlIyhU003R09jMdNraZzBp1lZK29iEPOBhJJ1oWZU7qn3c5
BTSW8jKt122KG6qOkb3CtCckL0SstGh6VIwAaLrlKEqxY7Y9rKT0zCXXSVa08NxjKtAyJCQ9LkfW
a7Iuh+XkEkgk2H187papcW6cWv3ZDYbiD5vWL54100eHgIIFnZjpvnnWgryvqT4U9yVBxdkbvrXn
Wx9JyyPaEbS5Nex+/3C/L3iwVrskcEBPAd3wFopZlwIAWpWXO9+TgAkJIlvXYSOPjlXJbeCF8hjR
ej2L2A//QPr4xetLNYe/yESL8/7M0YSq16LOAWYdK/XQI+d6rJn3nEE5Ji//+EMi8GA1otfBf96W
jsxFOW+qrtjlfcNUpJ9xgEyCoFMnRbN32jT2li0DdrUYTJr2v7/4Lz4ndRWyeB2iAxX0m50GTGFH
26kodm1QxlsITudwJMHBS+A8/tMrYa/ifXJRGCHrn00APy5U9IDaEBkpkRGe91GpYliZHiHSDVad
f/yYUm4gmEIYxenjnZurIvWyC/suQ1fQDavJofFqJdfDYDv4Wp0v//xjYc2nvhFwZN+xNwj+qOBh
1nwsO7d2WqXm3HjFTAeiQtr+4R6+fwGFjo2BjcuwGWi/3b5qtCEQCHM+mSbOkaV9BL39JRmtczg4
f6hB5nf55/qUS3EsxUJmsr28oxsgEVWFhhBjNilZ9Ep9gsLJDOmxgxf9gTbln6rRX18RlyAytvml
e7u94B/wyvmKtdEfUr96wvV9tpq0XnSQmUi9NP/Aann/7MNL0XVABFQdXPHNE2m3nDtk4KY7resO
Kut3kMHR6Ot/uMz7wma+DEdDcCBUH28bCr2nj3HMj95hk9DOmgtitRrZEX//HL5fKrkKjm+cVibC
5Lc4nxGsAUJ4I901Fh0tOj3LLOle3cI5JbVkoO5NS0v9iYf0DjuAM+frwjEDwvBNvjVOIouWPsc+
khltRRc882nDFVU6XRLrp62ngiE22ROZiZxcpBHoOr9i7KW7WznW4T5jjrzBLXCe1P+wdyY7diPX
Fv2VB88pMNhz4Akvb5t9o0xJEyLVMdgz2JNf/xZVVbaUSmeiPDYMFGC7JF52wRPn7L22rW6JNiD4
o64pDtaygKgI+wxZnPPeN0bnEHet/cYa/+KNWW1HDANBgD2/MUgS5BrNkB/oTpfbdPbTkzbR53z9
xrz4lKGrpKWEB+G3krOwFJ+RuMoPZefmMAuHg56Je8/t3qpaXnhhAVNR27IOYal6tpLbLgSXWpF/
YmCRQcgSyePk6NPu9bN5aQWCA0cbDuAEzY71mv5Ubi6pbkxxr2WIh9o0wBmzimJ6QKRt/hmqzt+v
otkz2rjMuNGejhPs18N5XYIdXPKKzln0db12DRDWookeXz+rl14egoTx9nMFObFn125q8QwtFS9P
ntgeCQyCEVtkf2XYUu2a2Pa+jHmdHukWvkXHeWnNQxEL6pmP7++bHlqnOsruITvEsXHVldrTyjus
04c6Xe5Yrvevn+ZLDzzbHgJIscd5vzXJcs7RdchwOGDszfaFY7s3I2CU8PWjPCdEUT6zB+diGnyO
TGTOz9ZVvzem3qblfvD6UX9IpF7tMCOhRwMinTObc8f3JKgSRV11w5Way+zSzl1zLz00nQSeOgyW
kecLFfXbfPTQY/R9+tbu9jkY+48f6QpzfTMBpjwvfJqo1W0IJHxtJosxQaeeROdXG1Rl7TFxvUfM
UTVsTckQozSTh2wc2mPkV5/AFmwwfHWnGhzmkS6SHzikqsFh5jxev5AvvGvMtClBoT7CsHr+Qcwh
Y6bJRLk9lsvXGpPzTl+D2CNCwKoZm+ZrkukXHkSyHXmxQW3TIH6++zbEDJARIOFhicRXnYZDWNj6
UztjX3D9cjVQON0bFcYLL50QTOyoaPhi/dbWH5p8nsg05fRS+wMYdm1joNphjtEsgWnM6r1qRhWi
xhgOf/9cBej3tSNFgfh8pQR5jdyQnJwDe7VLhdmNrnR+Qzceb2cWP8ye/RYe8aU7yaWlDUD0oM9S
9usyxrsydq2lqoMGnmozC8LQytLsbkblF4fCYSP9+hm+8M3hBKmhSFOgX/vjDf1plS6ixpJJxaWd
YN5uc6sZQx34UWiiiP1vDuXjrvUAU9Hnf/ZBqF14oEXJFk34VXlt5wo8sds5ZwmkoDeWr5eeUTIw
eDzx8a794F+v4oAkrlzoDBzaor/vZfXNttV93nL/kljdeAQs/e3NEQsYpgsDYhXjk+cvoCDEuTLa
pTwsxoLGzx1vm74Ja/oAbxzohYWZlrpOxAedZ2wc6/386X7VC9FZOglRhzy2H0GX7b1F3b/xSJj8
Hc8K+l+O8XxV1nDjWhbHQNAvApK36lNrt/at0TtREOUjzORYh+Q3NnXYOmS8VGPjIhZiVtt7ZB6O
okcNWYJLqCxcShq4ReAFc35ITBJqcdjJG8PH0FvOQ/QxqvVyX7SIs9jdzhtksNFR2h5DCn2l+ogG
rS5mSHG7+AViq1IQLFQVbbPXBxX5bKCm+CrNdarDKsHqnCXNlZxcuRdNOx9zG4nmYMriYtCagdhu
/z6psnbDFc52Bb2iJpAIBQ+IE0E8jUu9JTzORiycrRBnc6WQp/3u9cv70rPJV9wVPCeEpDxfP8Gd
YyZzeDaRCT+pqXvyZH1lmdoOnNM20sbqv3jtqLkp9mjfMxB69i7Yci6VGc/loVNECbOOAdA6EqX7
RvH6e8vPoldqmDT+6BH8hrMktE2aQEmw2+rZDSmrDZpB74uCO1fFFwhSNr1tfIpJhHn9aj43669f
Z45Ll5Yryub6eUHm14Uq6tGmJ1LNyweJ5zYgo0W7weii51s0M+xxlF0QPZYNKsxLRIJaX7KQK2M4
2qj8bbJTjqbeazvRWeUmQhjKA1fvmXcywfbTz7YY2KhPSAEzd4lDv4NulQzuEsYiujMyqwVMaWO4
7VIrCzqs69uU3wOrvP6G50Nc495f9vDoCQKyBf97sdgb2Xbp1tVc40ER3fXGrXhpTV9Biq7PGI4b
st6qn9aIRG/tosxwPuvd08ykMJhHfZ8JYCKvX/uX1qKfjvO8MBrqAVO7P5YHz871DYmaZKhLuX39
IC99EB1SSZgrMG8DDPnryejKqCtlNeWBoZO3mQkyYjP+WGUSTX07v2E6e/Fg9CvZs/i4255vIpyG
xajMeVc0Sd4JwMT9YJE6F6M+Mrvkjcv30kLg0Pbna4Fl77fiN59n00lRUR2atLkxWtfZiGh+rPLm
W5egWZDOG1dSvPRcrDNvNrBICNznc5qlrXOuL3VaOuUSl5chTt7SjEeS2QHIm5o8WLXqNlPtm7fE
88nDHGNqiEmiuvBiD3RPZc3vXSxB2DOimBiw1+/0iz+PBZE2Ev1bxte/3mnIgy24IMqcUdXfTD9+
kMZwl5voSP6L4xCag9EF0cZvxUE7aKTWoMc7sBOt6eZ0T+WsQQHsmzc+pC+VrTSnEG3o6z/cZ++h
CbrbJpemOHR4RiRxYt5Y3jQQVVNPXOWVui9y/41GxUsP8E+HfF6wpiS8otHTi4M2Tvu4r775Vo64
3Tk11fDGnsN86fllR8qQjPKRvfCzrXA3ela9TG7BMmPMnzpZfycMBr5CLrwN7dt4o9UaBB9WZBLs
V6+BJlZlZoPoj1jJR4umymOkCBzsDRwLuNrwGcmuuYPhUYVEiBL4EbXebnJH78GzWTXBmbQIprSW
gNZsbW1Wxnd9NLCzQEafav1TWvWXSHHqbUfJl3jDGBSzmWz7YjbuakTXfOwN+42n6aWr4K9OXVoc
PLfPB7B5XreQN2oqv3oB+b+IoNOtR7u2z+iZglh5k/n90i1enVkIZVyarc8ve52KGF4lr0miiM0d
6r6pd0A7vNCMSScO2lWT/voL80M78awgRDFDBpXB68I289mdjrU5Z0qaFwenWPyNHHvnzpJi2JTm
bJ/JKs8faqMgVsBCOfnDLkBAWf5Q9LC8OiR9e20E6vL3rzvFxmqBBpfPduLZRgn6mQcQwcwPGXCy
rWxmZ4U2Loc5rdrHFLToAV3k5zcuxO/jPpj1a8bdumpDBjJ+XaLiyV7qaOCNbpcIKSv5OjsEqQTU
RCvfE9Z3wJOCctLOt37cyM3MTAbnhSXC13+I+cJaufrCkWOAUGLQ9uyH6EgjnKJLCnzLqcloZPU1
JGa+3KCtLu0zrox77FLUyFis2iDOaSILrWCOCr19uB7NUSe3ItI/SKJiwEsu+gfK4nIvRx4pHFOw
USbf3iPJ/zYjxmbJHraWk8otWmErbLSyA4KpyOuV/YpkJZkpM+8ys5yueG0xoc28CI/S6/1Trrsf
dbJv39iYv3T+TMDwoLvrhP5544h2W5q3ncn559l0J5GlHSZnSh4Tocnd69f6pUMhvEZrgBudz8az
AoShk1LF+lnyK7AltfJWN99UZydf5vHj68f6cd+ev2lr95ckNrqMv4VNlJqT92ORsDkY7AhQGgNj
zF6LJfZRXQ1h6ebiTFR6dN1NxnhpGFp8Y3Sav7HMvN7XZKn+UUr+D2/2Bt4M4rnBO/Wvvlj41D39
37cf4IfLp+LbP//x8K1h2Nn9zLH888/8BbIU7yxWCIjmumA7ZK9czL8ADuY7iwaPvr69DmwDhyP9
FfcH/pJKlwLU/RcbrcW4IP/5D8t4R1W0UiJWKgKzlL9FcFif2p8eNBoHQK992oV0SBibPx8le6Bh
loQs4AMOffzjUsLnj/E1/XRNrv/4+35OwfitAqKc4xx/YCJQdD1PwYj6QRlmFZPRm7Lx4htPDIA3
RdWnshumaxQixA8sCpRzRbDcx9ePvd6vn08RlRqKDAf5I4kO7LefDyCYBOaTmXn+IbZ8SOtu047h
MAmOSxbrbSoMcs38ovaDtkzMsF3m5NtEOY7Tp3HMkKSp1diTJvtuQChjEuh36rNK4k1FmU6EEDmv
WLbqbRvHy0XfutFtgVnjjYX+xZNAtIOsCvIoD9Kzz5zeWLVZdIt/UAuho2g9ll2h0U5O3HF+r0x9
2EQCdd5WKyBUrhCzj6Pfe2QyxzO/j7CAa+Kbp+vVdhjoAxg035fLDmttfkSLQx7TMIr7Ium73Vwu
XRpoxd/NnPhxH/hSrV0xREe/9c9by+z7GQwF7R9gzYRewGqC9L13IVS9fst/K42441RG6HCoSW2K
pF8/zzYZfUUtONKA0u0wdxjeOsdTp6Yz1Y1ux2+FCDx7iX6cGfMmDycNQ5nfdiyGaMuy0HKOFyfN
DSsK2CF87G+0OH77AGFU0gU6RZq0zGSea4z8huUix7l+aEgn2ZPZ873GaXjIWu/+9cv3Q0X+06Kw
ng86CLR1vHjIv58vCmlMz2rkGSRMS+THxW2NLWwUsh9nbtxcmKj7UBW0jCa77HYebO+cHWWGg1lE
t7IvlzNItApf/upQdgYKj1oAAQsGgVk4XtOoqryc9wnP5ntY7qgUzUW3NJTsI7lsVsxBptoytowU
EyhOTvuIdT55o3L4o2n/y1kyHlwzLZB9eGtszlrR/9QeiWBuk8jXTEwTTBEUcTUe3Thqj5pqaC1m
Lcky8PCmvNFCm6i1gIc3PeQFjcBB1N0uA5RyWWcJiuquJCAbe/6jMLLk0vZn65PLpOjRVs4WBKJx
J3zm1gE572LTOFF+b+iZv8M0RhdoIOKSEGsjLOGi7tGGiXSIP7GcIbfvbBsmuWHDT6iqM74u8gDX
w9ia5HgfNBxiuECSYisN6oLWrLz7JrIhV2gg2EuhZIdMP/oi+fBsCvKxjmzThqs6FyOWiMW1zguP
9JAhWitVkG5YrPHSOL1T5ZtOxGALmyp76NoSWyYguLKYtSvbr+ev8zy3xPrJbhtnnbm3IyxUQeoA
W1my2gk1d0EZLE39HkVS8eiSyP69hliIWlnH07bxGwlWfqyw3lWlnD64XpmFboFG3fb9/JjOcN0W
5TtXTp7Ba/CS0g9Ifxuv+q5Un8uUIFJdtVtt8lMYadk3LdO8C2IhNaw3SbzV3OYE7JFf7QgFpt4/
ToNWXlZRTWTBVI5dEDf4GRFV7PU6PV+vZ1jlTO6Yf2pBW9HVFoX50ZbOGIBd0Y9xVgAOjur5vZZn
HczBQl8u6WxDbAe7a2x1vi8bMsrNvQE949gvlvnUYA67TrlO5REugL/BxmzeZ9aulDVPxIAUsFem
+VSpptpl0tBCs54g01VG2bwv5xZLE648bs2UBu2EeWec+52U5o0RFf2WtW04drh/g5moXg8qi/EV
ak0RNo6obzAUXSSANzbaiO12iPM+hFy59rc70PG6fqqNNUsxtizSbKYYd318wSbik4SwcpBdp99G
Ypm3aeM8zl32ZJDGGI7Y00m5c/yHjmp0ZzaNOHenfjyVduYH1YCbqdBBPfbEHeJUxsXp+ppkierX
9MQy3VhpBUDVi/191k7lZta86KNWy5kfQ8iPpHm6kdlqzG10NfBwDcSS8hnKdmQyOnDuxiQJ+9gx
9k3bamf2UmF71CoMqpM9k73a6jc9Q2KP4G+0LoFupPCnqY5ZplqhzuZZWEdZTvlBmIl+ADYo9o42
VxBtfAVnBjMSgOOAzDoA/p1EJ6mn5ZdmsOIPaST6rw4m9A/m0IynwvOGYwbILhjiGhcpaaB71WXR
xo704dgL3i/MqHXQ09SLTdIQ3VYcy8R3F8V0Gq1nocdFMGkraWfQyx3iH3nEBFJvLQAbm3Tuo8CH
8L0XDAbOk2mNh9GLLrAr/utKnKlDyP7q5NdQvKFSzHvNQTCjWsYYgIbm70PXjNWlPsd5yEBlQP49
60FTGVn4Y2eexHw5xMKOwtD7ekuWhbHljJuT64C1HJmxhIbU57Ol09vHxR+tKxTx+uWc6PhOswhd
aqCz//gmUuaDfo6FZE7T5ot0p3jnVIn7IJOuPC/ZNd9rOvUF8X/yKmMSTiIpJV9VjXrg4HHl14ED
QqZFD3BL0F12m8eW+pCmZhZm+NzChBDKa82u5z2ETVIRLJXt8Eb2D1XX5keiONqviyb1Q55arD0N
J6lqyi8nr6LT4kPQpqlaX5oSN77bQsOeRzISN1jVspCoO+yB6Ga3C8ScK18vxtDuTWOrEBxv6ZjG
VwvMiDbIrIU/Y/h5+0hahg0AiFDVMet9fT8MCKQizRFxQALBEm+6LLW3pi/tK8HCsFnI69jXnbEc
dGJnN74LbItaxQY96PgBdWRzGhyeV2HK+Ts18PCQDA3remWoU4quLGeKZhl7ATxnH5WafdY1lXY7
cwAZajlf3iVySX+AiWV/GrHOx0HkyO5Wd+HxRgg0bxvdUCGND/GBSdBZS37q3h1UtW9hJo0Y53Xz
zJ70fadYFGCGmAzHlLWrpZqORWaszbtU7iozkmsC9b2INBJhOjrfdjbaWzfRr5uo9Icgk/Gwb+ph
lnsuv5t9afDbyXPyFtTA02x3QTeV/Rx0BcCwxjSa6NwHU1+zss4tcdeeYcnLaTSmYvnfhvWPbecb
G9a1LUV5+p83rISbdPL/wqes6hB8/PF3Hr/+8x9//sG/uNzOOxuBBlsN3gn2Hevs6M9dKwITohmc
NYx+7YOg4fv3rtV/hwDeWScm5ITBGKTw/mvXasMxxE7/LyKh+DvcQYLjftnU0etCHEm/h+kF8kVm
7uum76fijZ1m3TqTC7eTHXK87DHOzl0UVoZOr7e9wMjvb+vCBf0xeHaqSEgwl48aFCre6EQcWkJC
ziN++3ZWWrGjk1rBUlvaiwrgtGzM/uQpvkFW7jtnVV9qdyTw1Jh4Y+2sSzwRkC3t3A1ePb1PgRiQ
DlSl2l7UqgqKNlUbp4V3xN8niC9QSRn4wAsxlCPB53dPwOziA2vPhWOSyED3BxCtim7GRV1NbRW6
XMfAYgNzULjUYR16RPbmzklYURj1mR/KWH3tbTGGfVq3GzTg6aYxy/kiamKIx50eToP+RWoOoel5
C0gFkedu1pdlz2eElw7wBjbc8tGfh3TbUsGGSw75YmquILlYWwAV3RNWInOXu4W3qW2CY83C4fgF
mB+ulBV2JbtpypTkluquAsVMl7Wm1NqM1UxpV9cD4sv0qpl9faNaGGEER4qgp7EcWDpSQzJ5zTBO
NDsYV3jfUOXtKUvcCyn8iDWxuF0X5S1C271f9IfaGjPkBgYkch8si8WeLjQiHX5eKjaMtR/sbpg3
Q7eeRJ11YdebUZjPfbxpbM3ZEk79uWj90Jym4lSXIjmrm4Qth4HrcXF3GnLsnb1gRu4zRwMO7LrM
iZ2DH/mnjhph42VGHSRY0R+YIVQBE2J721a1F5jAnHdYVH0SkwvgN5VM792U7n8rvCF0XQa97STg
8LbaHLaTbsF0sJGqefF+6kGLKNOxtr5IP9Xsds6U5h2J1QKtbpsq7NtmBGYV76XZgzlXMLzznADq
VN1XrfPgTct5aowuDDHH2mklRh6hL3IP9OJpIaAPAa+1T8E0wmQZV2hFqp2U4X+zFi1ly+HbIc8E
QpgpcEYeCa+JEYilEDribN4YzA82WdxtBhhCG7BTOvQQ+6iMVHyarUVssqY9m7Ts8zJbE61fr96m
cKoPdsnGekHBG2g5zwIRJyp0KZMOcoGtYcl52pB1rMJMNB+gzRVh5mILZ5YzQI6Y1V543MHK9K2d
Q1LJLjLT943hxBfAHYqd6X0m80Qnpg9EhF072j3d9AJmjSOt0M2T5LYYMm9DrDL0rkzO+zrxm3u9
nLyQyUF2u7B7D9t2uWi7Jt95KZHMBuS1HdVfEeJhdbcldtWgMzT9OnGaZaszWtqK1pMIFjIjlJ1J
djdpH0fBV2xDXTocDCM+dvZgnLWAoULNkPV7krC4injrQoP8JCjPPl/psVCBbmMca+1Ufz9Hlh50
mmBTNqhlx7zM3fg986Jmycq7TDPn66ju9ZPo2tEOiA6VyE8YiG6d2mNj3BUO8MYy25ozChh+an/u
QrbhX9TOS7hr+yojhtrKPicDLqK09PLjoFxqc2/QQnfhetZLax9cmadBYurfp0gyNBuZRpK/RsKl
093pXnLEFukwFXaTwGrsWydK1XbUzYo+wESRTCRraFlTFxjK/9J3+W0Cgo9S+TpHUkXZmwATTbRv
qLLnXd4Qbd2558nIv9+y7RodyCbQysudCyJrUzTkKswRZb/EHYfHM3lSVTwGsbfctaDxD+4aSZpn
rhaMXt/R3PJm6AGVETal4pGKneZiNtxdXxhPvjJr4FXpyuxo7bvIANpTuP62nzX4/BRBk6W+DS1o
e3eZo0sbH9Vez4U4QbfPdiC/hi3OrDZg50PWg194B/axV1VufELIew4uMz229vTgjQSmu4nTbXJm
98eeNNV7gBOPeURZXNfuN0eO0G+ipNuMMbt90Z+5Vke3wDNOCVZr6vkqv2CWRnXfXOeS5JTIlB68
dPW9aXo9THwrCuylr/bor5Iwsud0q6AynK9W1b01NR4IkQjQfIoMwpSffMY997M1H2isiLPFWXsU
6CEh9ORDOHkcsVyWezVYyTWEtfNU8BGaNEKAstHnfRZxvmt6KF16Yd/VGXgyh57Z2azaIwbnOhgG
YnrirjcCdv16KAvlfGTe8gFsan9wZ/dr1cN8kWBWdr3RjfupnLRdDP5x4xaDT2L9cK3H0EkUJmp+
+HhRw5XcdLZRM9q9rdKl2mLK28HZZP7rWPlRSO2x9yFtKW36agIjYy3s+6NHXCxrTdIQOBw5YCum
5CQHa2SkzCo3etpapLOP9nLD3CeLae9idwQWldcm9rha7GM3fRyHxD4umnc/dy2VsWqCWou/QwNw
T3mZRztykZbAqh2xg+ngbQUw2JNXk8dXASkKFlbVXeM0VYiSDZL7Z6rxsnuPpDECmI79kKzAwzQS
UFevGHSvGh+6aChcXkWIKimJkjx9hXdF0e6PdeCy911fsiot7NY8KKPCzYWImEC492ZPeoGTEVUB
4j3egtJg9UbEtAAdzQJCY+1b0ypcp/kIm65cyhPe3paIqRQGjAtxLc2Jz6NxUzdL01z8qBn/Nw96
o7xmhrFqKf5zeX1GRd1/yeafS+s//9CfpbUn3vk4O0C/rAk1a3rZn4W1579jY7x66lwCQRHq/buw
Nv13wOl8WrIQnzEY6pTDfxbWpvOOYpfwYDwPf0yR/k5h/QOn/UtTFF/wKuVA0A3Q+zdVgemYsvEW
gqEwFXZyYyLzuxlFvOzMEQZfolz/NOifU2Qlx5rXGYlc5fm3QzV0zNmLYW8qofZ6l+j6G4JXROW/
lPz08in1wR4wD2WLQ2PgWVd/auEnZYbnHN3BrqsrAsT0KwDRPb+ByOYsEH11lwhLs7ZJQ9JjjH9A
qwcKZNI6oq8eg6ebls2Earb17BbuI0FY8eUsWVc3lmzFR4ZfndNs86FediRBaF5IeKChX/El8Vq6
i2SLeocxi5bQAoHTyVDko5VBZ7PcrHkv5yE+VJNWpCOE5VzdelGbzyExACYKsqz0T17Ti21lsJRP
jX+vGKo3/dYfPfMamnH/3q/qPBgbVQwB9qecL/aYqs/FXOi3VmRWWGfIK003iYTdE3hg4QRoWkPm
GKErPl4JGIM8SHvTuilxS8P4H3dlEz1M0YqETZbmBBYK4nJvtl8SXTZXfgFZzknBIsbVqa6c9t4t
E9iL/sRIpu27swig4GnSKBsS+lcEJvipc6kscz4vY0ndnNLokr2objXL/6iTPhloCUZKNDm5/GBE
sNYCauXxQosr7QY2tz9tXDm32zEZpvPYXe70Ps7ZJPQJVEeQTEE70lDZeZlmfaaDkIIxlm0wgcEh
Y9XUE+eWpnh9S3aeyWfDK65tutjk6pmNyC7I1GjN9yliC9hyWnK1LGpLyoqxU8CL7rEqELMmyR2d
nNre53lR7mq3kxnND9SKLZZQrGeuOJDpVm/xnGkBIwlFa6qujtbS0cZUsXPDVVdnpORC0nJz/RQj
BT+tWsWTFHoeh1Gp5x/qTrT31TrTUqNw7U3Wa/WdapPl0mQAd26ib/rKt9DZWVGn2Bhx9o0xrJXE
AIk3AZoA7WqwdosaqbTqrJZPGY89/oZm2qADIPGpjUdaPcN46RNwdGaPLa4XDM17GIz5ttMgczEg
whgDJ+9W0nohto7KLm4SKr28KdxoR2u4hQ2hLOeDzV+y0aYcyJbn91vbH8WTEadyU9C//gYSNrpA
9mCFHqjBg1VbwwhDMXU+tsa8NJuIFtPRGJyU0e1ozhLSKvMc+HBQqALXht5MiVi4xsp8h/KGY3sO
AbjHC9DeSLu3wdu6gaXl3dGfGnHm13Zlbyeu4xFhbQM7kTzz85iAlrNJjlw9+NtsSdi3pu0gCSA1
7JQuUmR9KUZrdIKE8uh+Gevy3M99n8vHUPmCZLhoZ1Zsvg0vWd8u6SkLLQzBpXsCX0ywH50/3ril
nth7N6ucY9Y17305Lp9dWtvbaGyto+/gVwchTMBVLbTqkpVw/DhIkqKC2nPoPxbxUooQ2Xm2UlLL
cQ6qtnFhYLs+yD7V0MqvMGAMl2ZRY0wXRI2A9vTgEYihk8X5XLkMF9iTD8cqdio7JCWFoK2UyvSK
ctFpgiHB8dXm1njjNEw4MdVC5Cedq82vLF6M/Wh4iGGBAlTarmlFDeijWZxLh+XgDOFKngR9lBcP
EWOU26Q3u2oLJsu8iNSozjVFFDmdB6VfJV5a3buVoeWh6BMr1Cv+f4dn1GeWNcvTsNjNBf1yeZ0Y
Y/a+LkR5TwihIKmFrRQabCJjarZxgd1m2Zc07jTSdSidsJiajXPdJnOufQBBAuKWFrB/a5hw7Lau
XsTclJrSamfphf+tWUx1whU9fow9mW8GLDC3SJfVgdyecNEcrYHDXMkDzf6B/ZSS1pn0h3TnjkNz
xy4MdU4kHHmzqiweq6GgVzFPBZ2fpo2vLcuqKWsp83Ow27L9VM16WQSWgPy5b+Y030ZOnz0R/KxE
YAtQzh002CqIxWjLAMdXBv+UGJgrBjBaFtpDy+HI6hy+s777tww/xp1ynfaTo/kcIvb15dxibd6l
s5kem4zegxpttWVtmI6pm0UfhmwQ/IOHjnWelzwDQhzMesXkrV+ktqEjYpClZCv3XMS2T3DNbMgs
0JlvnPxpJMxl6FR/1nkO5HZuGyxCeVboDWyH3uQkB+FuW+l8SU19pHSlOs3IqXxIRFcf09p1r31T
Co5afDFU6/Mg2pl5NWn1eRqx9C92fh7PXvSF/tSRbnYROLY2bUj3IaxUp59e11Z6OVMw761Kq/kD
qBSuSl50sgUSb7y0e0PfGEaPSUzOBnhI/pF4uvYJOBSTYsOczixbWfkG5n350bL94Qs8PyK/6U6G
KHCm/VqXfM61rPrCU2rDuJzdhKUjdQdvO8tInrfVAL2az2lzZnpqatlosKHciJZR57oBnK1wLBrf
3M2NllThtPT6g5NCst4qR2Wfrc6NyZvyS7A4sRUbUZjSt1mCDkj7FECZHJ/K9oeCP0tInO4HvfmY
tDJ7QNHD7ZJPmpUy/dEtJuK6c5dBQd2naUH0gmk17kJnQpoXpHg78D0pvK6iDFc3JVb1aa6ibtf1
GmDQTud+RXD5Kl6WtPxk2qrg70yGrwY0X0aNkbV+RJviwlOtOAcdynI8tfNCAtfAFoy6i2ZV7nWA
GRE8Z0+kK8KZhYFpzyh06Ab5NarjSMOmw3aJnLeZ/T/9BMgfW61Sxe0o9e4StPx8A6UmuQOurJuh
0wqme01uQGpu21uaGnysUV5cSBugCHxnwzhPYHHZoT+1bbsZrcQED1lY8dYn+TaMMO58GdNJffZo
ZQEtWTT/5FqEP1Bg2kazLdLK385i6SyG5M1y9FKgMcAse+e8Y9xqBXWSs/tkcOYq4kXS4VyJhTHC
yDpC87O0GM9QnjSPRurO2s3Avsja93z0b3hrGXjoPAMRPAK6qEPa8CXAzFSqQ6a4njQ/YOHzabWo
v6rc9O6mSaCDV65Gmj3Rfmd4mVhopW/WjDSdPL1owGxjW4rc4pIGy/TQGL66FeboflKRl+4rB+II
fORM+2IxOjkRua3KvWob0hm1mEkpnNplHVm5st8nNHqvjSSWBbvMxGfe79bf/VLHGJ3rcJpqD1cT
NJiB4bTZOzR3eyXN7syBEV396Sr737burW2dgVf1tW3d/lvVxMkvAxPxx5/5a1env8PDLHzkfHA9
mCawO/lrX2e/c3QfIgbaM/JJf5gC/5T5rXrev/ZxhJeu6CcEeR5aVs/4O9s4tG3PNktsMR3+Y+uI
hiwkwquY6Kf5iA/8y4sqLz+YXvxxzCQEcaIYtjjDPiAuvWsG7VDqvfrgFeIDCFCx692ZdvVAz5um
x6Ip42iOdLVbaNJByWfvCGwh59uo16ELPHhDF7n5TtvOAWfsemHltfo52WX1J52x0q1mzMZ+0WCK
mvm4bGovIeJNKydyx9xbgKre9UicIfE5xVk5JpSUwFdYkhSUIwCmBK1Z8E67ZqOG4mpuEevXHZmD
aT4dGxBHN3Yb2WHlju5GzGN/v/KyKT8mHIOJZLioCYYppr1vu/jRsYqEenjM96TIy4tOT8RZSrzl
RtfL5Fo4bbNlSqCuPdPdWkn+0E8k+JkTmj/l2IfCHZ6qXrD5Mgc0a1Y9fUaPEp9lI7YX01+qoM6V
s7fbEZQW6/x+RL7B+pfjoTXNrx2klZ3V8zEBIwPF0u2fjGEeN1o3nFI/K3bEK49huqC1W7qS1dLF
ySjd8hZu/K7LZ2LntKtorUd6TU0H9F4jLNtK3Pq1kX/o2Ac/Ele9KyhfMXsXtxm4oHOyNxqSZjw3
yzZRn180LJJ0u73/Z+/MthtHrm37Qwc10DePBwBJsRElUV1KLxhKKRN9G2jj688EyzVcja/r+t0P
tmu4MlNMiQzs2GuutUbEmKrNvw2yTh9yGur2hlB6TmDS0/wmZmxqDQUnGz67o5kvkrTW0upQcuz2
FCVNeu7qYvoWebr4QsfwXubSIMqc5BwCr9mUnRLaXzdiys19OxTugzMh21RE2rC81YlI7w23eXPS
DH8TD+3ipcoB1K2CMHGVAp2zWdG+QpZtAaIZq013clrdDZt07eZJPX2gAmqAGBB6w6JLRBGpybVa
HVpFDq3fuhUPhrTIJ8XX6pKi0B5gasHsvEUlyd4dfVRsgsnjamPpafSS6UX96BpRuZnLtH7UKCk5
GxSoHE2ekCfstIgyDUWEPkBpGpMBhJJXZoTo9aox3y/WmJ6HPo/R/WIkEJGi9kuGixujn4BOLO7i
Yde65kerGrSdpIv6vRtgXCnMHbIgRoK4ibuaX8MAf883UAnGeUml7wGsPeHbqQ5zzx/p6MMyhCr1
Fvc6qUEv1hAB0Fti5C/f0h904RLKayxrdb7k9lAfRW3ZeWBwSdk0bsEfqPVz0m6KLq02CxrVqh40
bwmfv12Kikth6QwjGs2psNlEYtVotCo9o/CJr7SV404bjOaHNXfs9oe6IXuaV5ZFWeNux0Hjjy9I
/HqI1/E0tTooM3gB98GceQ+SCl7+LLg3gggBEIjMpNDCXm3QNHwtIcT+clkGq3925pJfWESZvrdG
DpGQyp0FwUqMu2wys/frOy2zer4aKdkEbWvc+Y7pPJFcBs57NzUwEayesyFAxCteTMDF16liwtv0
pek8dFZs7mtqZy8aIkfYdTS06zxjTch6fqjDYFYHpSRkzdcjovDZzfZflCyl50qt7TtsT8uxJZP2
wlDmXia04k3CO5KaSc+K3j29a/2JOg8Mx9HMHzS6fEWHfIptESfKI+0L445tfP3YxnSg1/SkU4zK
T6ucSnZV8SLI6crXjkduNpilqEk7LY5pnbRWIABgtWF4smP++GFaYkRgLpFM1gg3rvuGuxWtrl1l
pUyeRZWcx3a5HxTxNLZx7Y8WdHXq+nFpw9y5t3o/3KlTfJ+sbaRFD0mYdT+tyTt6rI/Qo7yg0p0L
ZXBbY0zAZeVL3AnmRnV2T9RwcdBF1iYXNAE0Sx24elVfep5jgw/YPey0VLMvxHY/0zWhne2RMzzX
XBK/HVbvGgFGQVouZ3pzw2nOQpLDDkblRPdar8x32qxnWxcYlMurayc7u84z3/VGc7OgRfhO03Y3
41g0Qe/mLfxLp31VuMZByn+QaVkf2yRtjpkcxKbSS21v6NZnp/U3lWs9mJ6DlDkOxt26yHijSPCb
UNzPZahLrs+i3ILaQL0v1bhRSmNh5JeweTqX3aCx7fqRbZoZjEkmv8rRCnRJG7YlaT5o+hlwbmgO
npPvKCdNArqD+AGnqAZzC8SVTUt+ym3tmdUA9RQe+ZfzUu4JQTFuJg7hUHXhr+Yqj9ClhgPwzFpN
XL+16mD6c1WrpyVXnUPHG3/HCKpyxYzeVFp0AgUxcdCWn8bSXJrUdX6kupPemFOrvju2Uodanj+x
gso+lkVBac/Q1VKjdQN1qIQfCa8/mF5EbPQoJecB8Spk8Un4V1rVzUDWoe5Fj20pvhJwio1auct5
Tjpy2o14RM6qep3tYyXZXHLhqE61Zp/JU8gfeFt16/1EoxQViGDSh6oOyoFM5ZzWi9AUyoglTW9+
CEvPN7LU9wuhhr7RNB9DgZaH/88LM238pkY4kdSap72ntxZ82/CpmuobM+9OXdroedIaSq2NfFyF
pJxkAUu57UzrOVoqNbD5GPoZXb7fiKMT3LmMsEcvPCEcxhuGBPfLdKzx4lip9ky91jpDUHAZCNNe
CHSJ0FtHPXK52I7ZM22tuW8Ks/whIif70XddcfDYngFQCECTURm3PNOnLZu0A3Vfxgazk3p2oqx+
MExjDuOkZbKiF41bSueeGxoN3isitd8nXTPOdm/WAcrw4lOoKEMWMZSK4OQanCCpCNOPcmrWfHvO
4tM497l2oM2WwN9EsNHhtjHQHtCWKh+J+KW3Z+XO1jo3yIEaWn6IUAuwIJgC8wx12OpM3jEVV8K6
tZDSTMllzyIL8lwTyX4wV1N8hDV+Q3N29OK1aX+ZcplS1yPob/Z7r1LOPd1eeyaFHCatbinALqKg
mKx6ddzNP6tS1+/oqeufpy6dbprEaV9tNkp+wVkY4uMkad+ZiCc0mzRQHbnPS6awchyVg1pzgNF1
0FIhaomg6XpKNWj829ap5vKyina3mMV3h/poX3TRdAekod5Cn3Xbwqi7XauzAR7YygfMDLdznW1N
RdnFekxBuyvfso7E/TCrSBHCeN8FZOXTYUHt7ZbiqT6ou9zcScqN5hRkAMaOx8CAj88qxHgvAQD9
fKwFT67RvVsICH5sMzHduEauvBm9d2ZdJH5MDuEBLaXAW6+x4y136YbLO1QFNbxQqx31AyoOQjgk
FZ3Equ8q0Fm/8cDihDpZL6C/u5lYgZBun8cFC/x5TnXcoy43yaWCVJ1SERQarTxjHf9o2c4bPY88
aL5iMxJLwZJ6ng/IhsAQmYj2UxudSDdBNLCs0OE+ul+kPR+jzE28PsxolNE2tiEvXs7pqh2dAVBo
3GRNUmjNLqdCPn7Aj96GfITFRGS3mEzKWDxFiXkkxK2qUvaixksZOBNxPPuZ+ZfWAEaVPKDHK7c2
dBuvojOcsW/RLoLmyXN7ABOyU/bYImZr+pnk7jQSeG4Ql3LD0/B1Ls0HRfXGLT1eFN6bw/QYOVJu
tEWKc5xZ9TYbLfO2t+S3VuLllY19Sb0aA47s+wuNDnpYeFZGYVRjfYeZXoJMr+R3TWj97VQ6yjbV
xh9kdEK5Wvp46yJph47rmAdz5vbjU7N971FEeZocu73EjCrgIYMRLorzjiJILQ3tph9TT+B9qnSm
wfM+OpRKamNaQOrKWzD5cUxpSW8oUGyiptjNvZnu8BM+eUpPN2ZOCZfBoF0U2ZejU5dutmV3tunj
hPz9TApdhFGfeoclljbRcto69MdL139Xzan/cnKLKvKpEszxwrwxbDTsLvMeVdLbV/Z1lEqYj32+
l8C9rIaluZzMtFMemqKUrwW1f7ciKT+5gLKQgjId2J300jpCHNVhWiWfbVny1Ffa8stB+uLMivp+
O1Q0mXcamy7GF3ujs6a79JEnA2agi5Fm1p2RyRhgXi+Mg2p68D6L5JM2VNMLutxwbGlgPMkCUC5o
aaC5y6sWSUS6RvKdrTQd8xFxVdsSdwCrTDKJiT1OMbassYDulxurHBxjbGmsq2P3te+c5k0aZfVd
ooGxvo0MU+HIJ20qGFRySCuG/o2lSfcY1dQNCQ7GDQjTPl2iiqZOLll1KvNzGg/TG6nOWmi3DltW
q4Kw6bKMhbzOF6chjKEEWTPh4pt6/RNZVF1MbggMtqT+gumZEslgTicJYG8IOjq6Vow/E1FiQyUe
4qZrp4Y29OpHvkaHCJpuuD6KE20wFPjFnXuxS3W8j5O+uRiZJ9HqiECSGQ4YK67dDZ16KY2QbnTg
hT1z8YtCx0tIRMtKd4+DN/5Hzup/tz5/t/Vhz4ob89+I+ax0P8Qfpfzrb/mNkjV/IUKb0Fgg6lW3
/wMlq1O0zdKHJA2XFYxFuNI/lj4mAMFvSx/7F/JFXKIXwW+5TJj/ERWrmX8yvqlgAITTca0l74U8
vT8b9NsI4CeLZ/tY6o0L6co2isu5NvHsCgahND3bU11GSOZ5adTRmYR4zQKTVJXOC2WPh/ORPApV
KQ9C2EY3b3AqdGZ040YDvNpgrF4upy1kc84TEGFnW3ZjaU7nXgVnRYvSnckMmPXoddkC6pf2aTRb
8ZnH0wOnIR2ntHs4qO22sy1oHWHj1NJ3o8vlUXElJZV4EVKOCk+r1NanviOTO50AJ/UEnFcQYi0Q
NHyn48J9UyCgt/co//kjieHemyikkQSdaAc8Vt2YNUe76pJoUy/eNwXSsuZLLLbczIjrsPkO/aFs
vylmZPBy7/K2st9amM1Q8erpPR3N7F7Sk7zFY2FxZ01Y6GajDsFWG4mCIRuVY5fLEr/SUCTvtrDa
b7ow9Jr1Q+p9YgT6LObl7KpdlvpjziKN/4pux8E27lILEwqeXG1DGZ0XzPRx82sMr33AHZtMgbos
athPzNtgSI6HLWioUd/NyCbPWbPGm0qR5f2gDeJlTspoT772RBWdszx4iLIHsupQbJZUn5F02WHc
QPqlX7wfrIcs57G3QZxV7uildHezZXc3op61E8d99ZRAIu2kO9T3tTQddhLAvQERf/qtCeX4qoDp
rh0lunFXm/EQek3BiE+9yn5MNXksemsZw3SA9dT0iu7MZNT9CcgMdATfX0HOB2GJUSvflaWkdI66
zR3tynJvJrr8RN6iKgvV8lFSTXTm1KtPtRIPlGxLZbmbB2qQNC5Xo9nrMFG//W9PmduY3CqgZJjX
UrW8DmOjZ1bdATgaIfZAeMhUQFX3UZt5W71TLq6iuRhRxombC6BnEmnq53/xqKvp/e9OVNNZQ0P+
3yfq/usjqf9woP76O/5xoBJBiLeA6xFxFjAX63n42xadgI9fdMPQOFMJXF17On47Tq+mA1ZjOiFK
FqfO70wHoFYe+aycrpaFwVM1/qOlOs76PzjJSftQSfi3yUo2gK3+EgOZa1E7WE5knymRonsgqub2
WDkLQ6XiaosFZTvrlCuwvlM9u3iUaWN53+lY+pHU0noEEzKsQKuNJ8J451eA1vRoGQ5nSoGxN/Kb
yoZdJImf2BuFW3R/gaOOW5Zb09Q+qxXFvH41poVRHqneFZiQiiw7O3oC6MDdxN0iR1b7MlqMwMmG
NigXLQ4rUkdCuANrm6TgXpvMGx6o4iDwLlMnynO5gJ8E0OZusccWL0I3fbGDfTfLnrsywPVbMSHq
qk3avHdlrgbcFmktMMQHjkN46dlNWNs4epcc5ZLMN/Ay5pYflHKuOJpnKPhxm/AABJnuPJ0dM2zj
oJXjlvZEBic9nbI7JUn013GZTybrxlBL5yYQRMBecE+yYxog88defS2s1HuerZmzoJqNXaN7r/Ps
2puRSurIGMsHM1PaG3Po9HNXllQds94lGTRNT0iA094Co771lOLD61uWVg2aNRR5fmzL3NsVtTJ+
F7kT7ZfIMrZE+xY/ygLMVJLQ9MPQdLcNXNFRKqCnP4YBwdKb0vkbSXtT5ccpfsq2ceOgLQv3HZEb
AMLJ4JDc+rVMy9dW4UtXbSMps5zGt6hXsIoZVb0x8TzAsjtl5TtTxaKmYMuk+UbqlY+OnE1IIDVp
9us78rkdhb11tShFHx6K/IbdMIFYieP0vPoRt6TC0U4WomEvYVPM0+DbYL0XM9fye3yo8i5C2Q0g
8dtTYugom6k6W3wVkG4GHHNnZgV1AaVipI+TLYqTVTbLKeE6ers+hrd2Ek33wGndthJi/uzX+DBf
U40+GHIFvZJo54FCCoyVpZNNJy696c1sVeLUR9Sh+rM9xV+JXihB0TTWTaIhdvjL0DhHjf0tYE3v
qGekE9yBnUcuQFfpahW0NoWOsSuGF2NemFlaY9G3uZG3TN+qk4Z6nFCDmOhAVkqpwNeUunccy5IF
ad+QW8mKkNJDD24obXlRTmsTYCkX8Rxz0yh5LOvJzxo1hEpJvPsOEs0Jx8iXLS3VN5IkIwUBZ6xv
dMqE9ixxNxiN0WydTPVeWfHn/tg5RyqP03t8odBIsaV+H22t2OIwsj8Rl+VBzuWYBPaYULvbca1i
MTl9Iz/NuFfyyAmZ5aLt0Nf001X5tBxrGpv6wEW5O4CZTU1YRkqyWQZd3juWWW/wRVeBbc/4xmdD
3ws97y6FapHQU0zDi4Uc/4CwnSx+FuUMSl6cHpXGWJDiPbcMXI+/kl1zn/X1wgOMxKLiy25cNhhX
YeP7aNmkkyufx7nFlTO12jZh9A0Tj7rfrjej28Stunvbxswaud0TArd9wa5601WGvJu4gwX17Bys
gY81Wp0+79OoZF0y2fV9VpLPpU0alhO3cZfHnMy121KM+pOut9l7qmptqNisQ4epm+g/TpNoX5H6
8zhnrR5QKBgYJHvdcpNnKVlPD9hFu9OSAURyeKpnMfDjRp4gS74EfRvV1gtj0o32stW+UC/tc0MM
7F7XRn1figFSjIiIgKJI2kL5Ie86zCBhlDaE7TdYmBbd6B9ZWy0/KLdtAqk4C05XVhTO0jKsdXRY
hux0kkBLrXznDDO+3IiDXNVlf0yTYX6m5tPctg0tlrY72rfqTIsl8brT3ouTKYxyz30zapVovWYq
VvwOuMrsF4UNtGW/8RCUN8zHCkZbHNXzlBhESJnDzywCPTOttL6IFicbLjQm0Vb9iGUZb1qtAGWD
gtm5o8BY0URt8kYMbX/qyuKyVlwcEg9jvNF1zRHAtL+XtDFuJwqL71UN9EAka3VCD2K3MXFV7EqT
3Rx3fjcUOY6mwUnMHwSIjpvJmT8Ze8cg58wscJwCcnQQQadEYbNMxeX02sy0w5taIy+2O3kIPrX9
NgBybbkIwW9Z2FK0NJ/J6hoUDiz8HpOVmu95MZLb6bTpWaMIZyfVWvuYIMNQruQzCxkYvmnRb6yR
FiNfBft9TFNtDhtVuvvSKy5S1fZMD6rvdVySNrm68AOuYLFDJx0fpiaPX5WZaulsKHF52FVyT37U
Uvk0aE8vWEmAqYzWOYCcYfDi7ejdcG4qgejVk3AU4yLlcD/EKckKRM0eIXjzwOK995QtenmgD8Xn
I5HuKi4wJ1vGyZ5MgUuOHsf2sauxjBlrlVkVuzfpbA/b2O2LDVQHjepudIKnzWFHxLBfxSaW7Goa
UmVj7vlAYawoaVuJ+4EKblZutExH5SmmMp5HUTR9JKna7JRRtY9yFM6n5hQFDG2jnC3RPUAgW4/S
NZ/VxRRnioBaVkmGs+9gRcn2cmhispzxWdBffLDs8iOTVM0nmRNv2zytd+Ma2zXI1a4yK7E4pGzG
kMpj8yLiqr6XLaZq6Dhr9LPsQYsb/Q03xoTRFyGJyLBofNXSVLkp5GgRt5Bm1FtbeIuxSWIiZZ9r
vszKZPqqWxYb2F7CA+KxePLcuNkNvdveNS5w4SwaY6u20Q8X2RVfFT3XKAZssdjlcoUp5CmBRj82
Vh5/G6nS8h0x1mEjixZw25I/rbZ44s5TBXqeOY95xEvotRz1m6xN386M25FTddMk2nskWMSUtZnc
ZU19InBluSVS7LREmvlcUA9/aDPD3JjkCO+4F3rbdM6j925YZnw5affO3oeloDd47Gv1ce9MeHHw
iLxPGucKFJ+2jVn+5esejviRD2Ww0IEXQ/UdN5MH7sQ+DTvFce6PTm2bbOvrcjyTDhAHiavWQUI/
83Om2NUjQ1V+rFqXR72lsWJKp9zN7ohk0Uigi5sz7N22pPZo584qwKZBFXo1W8ouycxyqyZ6TIdZ
xbGjZ8NNzB4O7WPK7HskgnmfmAV3LZfoavz9FjzD9M7VLAsoObUATSdN3jXo6kFuddqhll21tdxp
/sD45ha+aCVDSi5sGqKLmJ5pe/WMWrWcP6s8ad5tEoqo0RYfZexFIS/kZzmU7TZj88sFsVK6/SJU
F/44V25iutfswGlzcHDNzKvbZtZRuHPT3kxjSee8YsZfUd/plIvJiUeazUWdCCUE8Ty7Y+4NQOLI
hNZtuVWJTtvIKdIOknMA5YhpMyFG6CYyFPUnVmfL7/He+0OPUFyzwthoadn5jB7dRhT5g+XI3PCF
urBMpwsAmELP9io/6vdaE/ENSRbRxqkG7GMIuzmQwiACVGARtlOBqtc6kfOtTdTO22oD/pxUqg9O
wwOJ7Oo4O2tTr33OjVPcSYyqgTrqhE1Fub6NKomp65G4rCHDADy6Sf2ZDiU+Kb+sCqqCnTnJc/MQ
WW6aH/vZ9eqnaRn5rtX916woi+9VTMqkJNiaBOMrNIfERhL0Q8tLcydcSJ8JlT6ieJw+1/lHYzfJ
10RTIsC/sL7xe+p3JZ6i7aKPzR5phm5pbXTnUBVuehhGt71tG341vtT6zeCTZ+RLt+UrKrc5DDa5
HaBAqQMTDN47V19dpGq3NIW7e4wukk8wu7KzM9hPMoHdaeEIvkzCNCNfOrI5RgDpG7TV7tKVxJJl
No5ppWzKB3UiC4GAHmq2a5Iob8yCKBROgyVk6iPSxWSE0SdR+nGcrs21eEudwtKPaiXMQ6d2jACW
amyQ2OfQsgk18h2Fr6fmTf08s/95FTTgzr5IcZGjXCq636pFHqh85y4TLX5BWvTL22RFd3Hm8m1V
C29+BEuIwzGLU3jCQaq3S0P1c9YLQfgBgRcrNGkPfhQ37p3LUxisCLV4nwlqNnzRVOVhLrPsKXaL
/g2E0+bOJMYzgVzxY2lJsXXXb3ZUJtlOIX069i29TM5KNJJnX1fzuLGHRt0vmWgfo6hU+zDFkrwb
QBX2ueiqSx97QNMYdF7YZ2nftMZtv1V1/LI2j59MHVsZorhKb/y6TPErjx07mOuRFVTzSEyRwKUY
NZVzO8wJJpOk/QDRRy4n/DVOfNI4ZMBahcd+KmOMQWoR2Xd5sRSvmQoY4GZTtKOtVqPXe9B0IibH
/pmV+PQ1KpoRNBipj6KMm5BXVG2ph+NDOHcV3QDEIKGStpgYMSW2ehgl1vRdMvUx8SssJCkgX+5b
x80TDNZFeuli8lnUVsJmjNmgbwT7no2OqYPwDjPdJ9SIn6xkTPd0fjvnwuLm4Mw2byZV+V64tSSO
Ce3MtzUCiFgRcmioVr685hwVpP+MkxrIzJEEvdTotkMT7Xp9LC5ww0SvSt5XnUS81ug7P0TEQQUN
k2+QolXdVKTJUMSH34b75zrIalZ3sgyG67RSrfUEgwBbyB1IeNtlZfutJlu3vKPeWxibAnjGuG01
ngIY5gVuUTquEBBpnrfll4L6Pd1rHnq7nQA3pNRfL699NTfzk5wUUBpf6bnw9veDKgxH3wwDsVh0
kLDknY58SzrX3da0mgPxCK1G+f6f0hxFYgJonGU870CGaU4oyvnld+uff5EMqK2urd8ZzrBzWdQY
EH/NVMZ2ZzW9/R5UbNp5yqiZns6xIiy2rwTxaJDMcEF7xQVOit/10tiNmX4wcmurmN3WSrSN60S3
zSAx4vcb/qo7T2ZhTszbv39xKyT5l9dGUB2LdnLrMML88bWV2thWakTAZtN0Z6dhVoxu0r/LT/5X
XwSBwHQALGCu/vwNsLJ+5tKLmyclu2L9j60U28qpt9e/y39Fnr9bSWKZ/N1P/S8Bnv9bfHz/KP9I
9l5/yz9Wkq75y9oOzFuAaQGFZo07+Q3sdYn21GhjJ4jO1v4E9pKE4lhr5LdBUDKGzn9qPuovuk6b
EuSajZ2RMPv/ZCm5vgV/9xY1+VNcMkSBkXV0SFIP//gWzTQOToEOeoNAbwKGZXRdD54pnn73PfkX
H9M/vUmvXwYSBqjYNYCU/uy9lJrollECDQsyaJ/yGpbQGFT3rpxGpfybsND1E/+nvxJFO4ZBxDIW
2aty9vsTgZ9FRjC4Ed0sWu3dqZidbin8Mg6mVOf7xi5Zgf37vxzHzF++JH1J+BP4pNPh7aisnX//
Jecc/UZzOj7dSwcnE7V1f6q7gYO6VsraYnMyeS+qaxv6FtMi6ICFjL9Aqk06YL9FMbA14kP3hxmR
uaEr6MbDCpoSWNKp3yuuBafWE96ujUhAm2SX7oDydAwEMINLp5UPRV6whVS6/lnr7ergjWR5KxEc
a7T06dmEf6iI9a6S3dKq5T6NxUJalSgfdMWUP+gmki9JbnYvxD/dqsOSckEv0MSbQqWHxshvIcRt
N0hIiH7QxVD+lIas76QxZc+6mmKgIylta7VJxTqjhKapq+lGrQEDWtnqLBNUctnaZdpoxB2DDhri
6Gh9fe4ad8IekxsfmB+53xElEkp2ZTctMeGxb84e2diuotefwiVCz5blTMqITAYezpMLH+OaW1Xo
2GhyxZvyEM7MEQiUC9ZV8UYRurWIU1I1eLquGv901fvVq/avrhjA0AEEZCsaAEutX7wrLzCpwvvK
XMFwpV2JglJfoAuUFTToYHCY1Fb8IE+KdYajiPNOvfIJVCrVJ2eFFihWnV4w90MORmkX6ivcYF45
B3NFHiCSL8mcgljN2XLBImZvxIpIlE49butZ7RnTVoJiru3yi1V0skvgK5aOgrKYufEYe6B/PvaV
BFqabw5piMVtu2IaJovZB6NK5Um9Uhykx+R7m9pu2I40i1SKKJRHc0U/iBAxb8YVBzGWND+pWTx8
xcLuv+dXbkReGRJlxUn4FogwiezPti8o5Jm6M5upEYi8+AJlnthxmMdoBVTyPH72hJLyJgVeUVaM
RSrlHIh5YrNGUXvgReAuTtMfsysBM68wDDmV2QfoINM6pIyxIjPJCs/MK0YTrUCNDVljXRkbUglM
3tp8euYVweEShxwBlTOveI7VKf1tviI7/Qrv8JO1vjdzTrvmivbkK+TTWr0CgOhecA0S5g8JpBDJ
dobK1DeYUcWZ5Em5mTx7eqyuEJEGTrSwtKvgi5wraZT+ih31VwapuvJI0ZVNwu23gkrLlVqSK8CU
X1km+8o1LVfGyb3yTsWv8FNyJaGiKxWV/4pIzb8CUxIfVTgso8iezC5z454Uwmwm0vDJwTFI4I9w
4pDkNlZHiNdcu61WtX2vx6C+m0ZpO99mLrXu1lly3dqXZI2QB1Ioi7sVmUhX52rZ29s4n2R8GXOL
X2k06Rif7bYjXL8uu2q6j6FEXMNvKBlKjl6kjGymBHjjm94kQ5f5arXuladu9vSXbJgUa9uS8+58
cZUEhkr6pFcOBKHEQ/eIbF2RQqd5In8jkC9/9PBS7jrME+sXc8gmVQHHnWhh4xgZOtuUCZH7YM1j
rfogMut6QgHyt3rDOEw6uydtnq0bvVRW/pxY8yWkTEB70pM6Ju2yXf9vJLbocWHl/2nrFWGFFaDd
1sQSua8LSD0faHsJ86GgFlXgAbjS4D01A1VQthFwtuJOYMGmKdrAGR1ti8ujxvkMBW8hfYGFqu7s
0/6BHSuKvPe5459afKqPUqiw9ValDE04jlP5MBtm88O0TffEC8EJgNxcHxsWejIcbPJONmjv9d7l
8neHQGV/0E/K6zOKUdtGwikflCl38iB3S16bYjf8O2sl43W3K14MtZ/vizyzZehKePAYjrzxBddh
jcMDoJ/PbRH+dwr8/xOm6Tf63VTwlzFwX32lH9Ufx0Dz+nv+OQfSQY0LyGTSMg2HEeKfYyAYn+fZ
1H+vcXg6/+o3bVr7xSHng1HQsZgg8YX9cwx0foExUdffRnyHzv3nPxoD/6xNr3OLxqvA8mXwMP/L
hDboIkllMiv7yJBzaLRF8YHvnWFmuHpCk6s/dFmtomJQcI3msa5xOGMllVdXqbYaTKPVauog0N5J
ZpN37+pEjb085vhYDarzalUtyZp5L63I2GM+0++6q6c1GzvjFuWY0uD86noVXkE9lu0+Ol1eXLp5
GO/U8aNczbLJapslJpbgmquXVo5FJXe52swfqMK4bdOr81YxVhcuVWI4co2rO5fzLP+eKDnrFqMr
OS4WsrjWSI0UvL7F8hsV3nC7GsEMMg8iydax011i4WoXJ3BneJmGL4rMp5bwcwTa1TZsZKuD2Li6
iUkRtg3EREzGjWiaN/y48jyIRQV9woxMANn0yaYbg3KfWnjS3Xg5snZtH5Ymiz/0RMfUnMEAkeqA
Q6ZsSFPG9jyvBmhpzfW9ZSw1Bi93XgGdcnJ2nGb52TUYjMzCkNtm6cMFhzUc0oCmnA/BWA1UlJkL
5v7UuccWgjU7w6Q9iwKheC7de0ZjtnJ91j8aC4h1iv92Y06LcRPJRiP9h+iRg9XHTsjNYDi6V6u4
FLjGR1msBvKrmTy18JW7V4t5R8nLCxkFw+Ow+tCzQcOSPqzu9HT1qfcK6+Fm9a7zjFVOk4Ty7SsG
gxrsP6C7SZ5krA2vBY8Pgtq8soMt6toji9bxp4e4m7EdXT3zBBkkd6NZFZsGUTMLq8ljVQwFMt4W
ClkQBJrhwG+vGKyYcQLEacliQyft9z3LCjKXJ+KyGj9vjfiePMJKI/xqSS9JkxuvelymD560+Grw
ct0jt6Rsi2/WPGrXuIBkTQ5QjB52dYEP13tyBaY1YQAbbhHYZTa/KVXcHUCzvB8Ikk63ta8BBdo1
rACfIiZ/Du4JZSiulW9ZbNj3yTXkYMRdTeCjkPmneY1BGIh42sSqLEPPQsho17wEfo45TgaR3Dtz
Jm7FmqvgXCMWtJq0BQLBTNTQJS5D3q71/7F3Zs1xG9m2/isn7js6AGQCCdyI+1JzFYvFUZTIFwQt
SpiBxDz8+vuh1Oe0JfvY0e/9YLvldpFVqERi595rfevZW7gMeIpBNBgLrcEqQ3kLzauDx1bmGhOy
KuNmNeTc5V/Gwko4CWahv4Al05FGGT6VPjb5R1lYYduuIP5PictI0B/N7Fzgk4baZmMGnNFiM2gP
+tkMHqehF9MpcqLkUA3uvQU0b6MlVnYhYqb3svaxh3P3bJuxy155kE4rKwv6bKM6lCPrVNsl09jG
eeo6h4p3gjWwbuVUYXCIzYvU+XhukWWALUkcwNsN9XY60QEL+pSYNea5NffLYwA5keEGYpdPYzAI
zhFdayb3Ksaq429Amnfmk5wb3HdkzbuFc7GtyjgMXf0is2h4MAh+4GhRi+Eo6v7Uh4V7W9LO2edI
xzbZuETykQv1UJWefeySrFoRhhEygG6yh6EWjNfxra9lmuBfFX62VZovUgDxRVYW0+WLLnnC/ZG3
kJHb+NwnpPzG/CRhVPtOBdXWj+1Xl5Yl+YLGKUlgH1QURrQaGn6MsTAwGvkSoYg6BihM1haXZUdb
obmLTfnqdzrcYGVlmMRB+zaZrYBZDQyAqTM/F7Ab6CVjN0inj7rpb9qZaxi05k0S2+20tgAkccCK
Po0C31KWlC+emhQVpf6K+yPbYjN4NCeEnwEFXCjqO3dIkvu2Kr7Q/qR5Pt0onIu73Cyf+hiIUT4q
eHbmxOB1SPuNXWQ9HPNRe8AEkbEzTYVV0TcVLs7IvYX42UAka25aMop2k+/1e1v0aJGaiSGztJW5
gcsYnepQyZiPp+dXWszNrT8OACCpQm2W0Y3Lt302wxqoN2mNj+YIw9igPttL3DbkbpTzhRN7QtxV
afWQ/xz9UE0QOGjE0g5mUJs9pMY43Ll+/aHKyAQzGgLIy/1qazQ0V8GbjtayzeLsA6o0hc8KsfcG
OBenX44p2zlu8k3ohtMlG3FyTL1Vf5ohLK8Nh1mq7ccPnFwqbgmy6uu+by55neZrBu75U58FwYNj
B3KFKomqEm4TcvGeehwER2qL6D0bg/eoMasHW6vh3h798SauG/Hocuh56oYyX7fCPVFHFmjqWTqJ
YX52moisSoO/RckIT9blndopeIWxb1A2+mo9d+O0E9Ps7zr6AN8B7RSXedg23dydh5aEoFXdNfLC
HmOckzZWTDYg+j1ixc02lSrSG6FKAdHc1ntwDtFXmWXcW0gwmrVKu0cWYXbxSzO7T5ylTV64ahu7
c4PKzLwH6gAe1k7qYz4LcZ95wt8Y3aTvnMF6c/raRaVgpE855/UV8lr7c8ugZtcQRWqxMiKwKtQF
BCBKVeyQsKL2dYQLWLdGyNK7/slphglnXzwe3ZZH5JjO7tHIAGr8p04GTBe30990S1FfWDS//ncB
5+WKj16/4/WOfy6X//nSf5bLyvmHdNCXkyXiKNuGdPeveln+Q9hLJ3Xpq/8TlfDPehmYHQ51lJW0
DITNy3gV550l9kgIAAtLiWuDujMtytx/p15W5h9afgD1BA1GEHykKAlFk/j3LT9Fwcgjo0kOY4vY
g15RGqkNaC38+HZf+1i9e03jyzNhdR0De8JGXNiF761Z6jyb7MFNUDaj70q3mLrC6mBkJe2Vle6L
3ETpJ5qPPHbw8wYY7TVT+UvpcGBtJcMv6takes20KxbpNAoaRiBYz1J0eysOw97Zj4LyFdyMfkXZ
EtTbnpM/k9LC8s5WZMv3ou6tS+7nBq2ZInRd+NO2p/d2Bhtm26TG8hLc7Tm1eDzd21Xrv3TC4hcP
enGMt403Poaj47/gwxsf68QWRwyHeYAfc1T1XWgXaXkqUZd4J9dXzUfjYUzPihwvvxWRemSB9mGy
JaG+ToQrdVDOfD6G9iXzL9sO64PJceXZBCXwrmzym8vS6A7oQcSnmfL3vsC6d2iESb6BmzfWJbQr
Pr8mfuUFXj4/Gmo2c3TlJ02z12gFPhLMdHpVyNJ+jpGOvYqgWtpYouY/k6NV3tCmdd6nkNdhyucN
ONbAux0yfpvJQeI5CSiVqONdbD2uP/KpZcrv9FKhX7PE5LOT0jkz/R9M3JkyBkxBIMRFpEZy9voA
PC+Sz9skiPujKP2UVAfFa5SxXE93DNCA5mMOZIB1zb/58YUCcCHTimmw/2J3yzfcTx0tbHNumi/u
VCJ5HXQwWZsxtYnvMBEZxA9GbvMRyinhp+g+4u9ek2Xz2sk6rsuQGLxHjnnohYdJAjwlPDikadfm
GAMWdKv5uXYbCbw7pxGFpGP+HgENp+vZF/7LlA2PVAkOIU+RK9dZAAthtpvkQfXSlytG1AZmzNx+
Lsgxf12aQaxaquFdOkJe29ER4ifNjDXBC0ULHyFaFtEVikBeCn9Wbc9qsGvKOWaLLYFU/uSIIz39
TgK8VW211mHD4gPFjuCuh5mM9lVjcMO4H27NVluXiPJ6oDgY+YLhbDN09Xyam6s00cV0Kuj1xuvU
ZxaJk8FhveE28M+l9l1JUDmnUgOjBnq5QfC+47mDHJAv/n9hQqRd0QtkxQSYJz7GUfIrC6Cq4apf
1snkj/q1W74iT7TimFO1vlKn8cPayiQxC2TlVkk6/EDa/K1G3fbKDD94uS7h2FBc37QpbxYJziVZ
Fmng9iNigY5LMthQHEbIEvf5bMOZiBIgAUuc1IuwfS5cW2rBFDzzWDCdMsubrHD519dbost0vHfj
iYs3RYSD0C8Ux9iKq9dZ1fUBxc5C7O1c61kOZfBiJCawIN0kCGuTCtVqVi8qPRcnzJaxebzPGKD3
qyHO+ThmTIZYM/KFVvguuB9MkwVmCG7yJu25PkHNwKe38aGDkGcHwfIkjioq/fNQZj5JPS5fIfGm
/IRSW9TCmeFhRe5UE4n7pCLfaWPUzcR+ig94Y2ZaHVynpjDNIG041Uj2DQo7ZDZlyucVYw23cm6m
jk4pNwWZPXXOG5oFO1Zul0OELHzUt/Ae/G08MfGFYIXYx2d7JkfIgK9gZfwc6aKbS9OeMNKWLcM0
A+uZ+TeqeBrC46NmoUOFidLqNTWD6kBTNtwD47KflWDNu2mG3gWaXj0/NQzy5GHs2CIFJ44zPWlW
FHNqviiAWNZzAFlfn8JSOeNWILePcJyQFpeYBGZ1ErzvGn1GfcjiQL43aOfqLZIz1lQAT6hHgzjz
tdbNkmpETnCMJtWynqtusp4TZxpoc9Y5LC2KcNaL1QCQQOmhXweSc91V7lbWJS7pnua5xftJco1R
sQcFzp0ISWViblHz4yG6Nx9hioAwjhxWN+O3ZyxR/ksdO1ZyI8mOPXSWMqvddc1LW/IiE96zADCx
rP9Oudali3v/xXEsxec0l22vH6yqfejR/407k54NhWXTgpiMxLIe/YVuoSvPf8HMwBf5Y0tD6xKD
UFQDS4ksoRr1i0fTd8VpdgDMahnWvUT2vc2ylHynbuDyopzZXe+4vPfkCxjaETlg5dTR7rqzlmVk
oa6OvOrFAjtWvAxhOKWfnUGwT+Ca4o0i2oj3Mmqddz8DHII5In+wos5ee2HxQQaVf6y1Xh4GFRmO
qykI2YH9bLYuw+ywkWXUD93aKz1NYzaKCiu6s6doOrD9CMJjrBCZYrQKy6IkYqac/Zu8aDgP2ioY
mXI1sZ89zEn2LTHjTHnrrDXCFx6l9aFonZyvqDC5a9JuZK/lnqw3EVsM/LcBtiVxg7X7URb5Sxla
9ckPRkTWTCnQ7K7x5z3b0juW/vIgajh9PccEdd/wjPHurUKZuPrrXuzqShAEYVnthWE0jJguC5fO
VfQpVpXDyKMI3irCf5jTVefG9LEDtmptqoR7gHMthL/h0LaAoKJO36gEAkJwb0bAC3y//VzQ6NK6
qXYGI/B7LZGA5uoxsKVjfp7cDMAuKRi5GxwtqDzsqpjhlnH5ZhYmKEBt6nwD7JfeuGpaJ8RbJpO1
Lu38YMFbjcBGag+FX7pYMuBPrlSMiq8bh5OTIHlbGwqd28ouCJLaTS5Dx4PPsqwB7HTL+VVF/k0r
5Hznja06NYnPYy4eK6S3hgb6MVifpNWXt4bpFnf4gr2Tgv2wySwShdzIK7ehhymevKORg1equpt6
7M1bRfoEIkDDGd8zWSafIAl/AkJYZeeMg/xDlUaA9FqOlms5o/TzetF/bzhk/xah9YVwS/8OjTJh
Qw4GBq9GKTcZiX8w+6rfTOB5thzPx2gtJaRvUL3JrVdHyXTL9XI/EmZEu7kbAp7jJD6E8fDJ9xO9
w0ZS71UwvBEYtnYgLP0Wggl4jBzgC1ZW2TuRghm1WwcpsMlldf3C3TpjPn5FHvVsJIrQjYGjtxdH
80M+Y3gsQTzuysmQ+8Dv1Vn7sdyGVfNc+RA9UGRRGW2bvCpv2zlgi0pz6pMh0tuQuuHU5YhC7aY2
Dg6HxmPqd/JcitnkyIzEtk8r52l0yfoaq8rbGv6cEkTmXrlN6T29oI2i6jTm1LrjIbAEBfQFQmnD
PWa1mB5CjqaiEMUBD0u995YnBBIteAPoMA8OtFykU5Px2gRjtUl07d/OifPQxblNaElhPqZM5M7l
lLWf7NE2zlMOvotxkeJ1IMfc39o+86lLbHs+kVxU7ZO4Lb+gA24p79BcxqxvO32m60zTA7bHxXQr
msOIQ2CZSRhqzrRLyjQ/DkwE3o00Z5ZXcahFj52v+7puFrq8LFeTGswVHYxubwY0DhzANms2/xBh
PJkfAdbwY184Hxol2tZuLfDD2syW3cpC3leL96A2SQQJymb8QkW8pbquqQRjs9hMqZlu20q6z0HF
jsLOX+fbuLTilQEo5mA2eKfyCDB1Y5PF55BIOJyR4CsibWBT+R0biVdz7VoHWsWQZtY2dHAGLbZf
wEOPMRASGExYIbKDmps+/GDzD3dRQtzU7Fl6w6yx0MheA5Icy1AgjnMjg42pjt2Dl3bDi0Gwosdj
L7BRYHZWtKl1ywkETBUk+/I2brgvYjhaLxr80XF2pwgt/5TuZqKkt11k8sdExTvXzsxPQzh6LHGB
Wts4xQj5ENOS54EB1/dFeIaQcon6tvnM/LG7yWvv1k0LjCRUA085nfkv/tDA1e04u7SntKqm+HPj
6s4kAsuFk2PAmLQ7aB/YRvFdd9XAuJpUPWSscCvugtbHVa1Bn8OoJkL3FVgJmzppOwOEGmOYTMJs
HAuO7R5iJQbAtZ1Jw1yFpIUM4RqzUCdevSjnqWt3MH7WXoyOFH5t4OQ3lVnz79OSkmtjOpjxWD22
D6quowaN6ohqqxiAShOvKXk2xZXOppNpzePjZA8WLhY/YxY6jPcRLFr9N3qZXyR70reInAfHzgHa
Vhyjf9EcdYwlY93GySEo/aze5GUpxs+zhMD0hbbcXO0k/R2A0IWTpe5qSHn4/q7l8CdqpD/EY/MO
PCyY/AOzO++CsdrvD+9D5FrlbLfhwRnxCayCoglBrfhWYF8so4lCis1A72MRR+FNq4MZZT9tsEtY
tNazZ3bQ5sqUqvKv39WfXBZfeMIxKdtdqRTzxt+/qUJ0AXpbGS7+bIr0kac/PdaSmrTncIwQ3aby
6fKZ4sggPvD1r3+79QfZFNdDEGTKX5Tg1kIZ+OnXTzTnin7mmkwZR6HEqiaApk3l5TBxoO46BlX0
4JFDqQLjaC3lN+oXmdxg0df2HQikPsWimLZhdGiXE7SuwiL5DmmRM0wh2Gj/5g0v1+MnnZflKMVf
woekqaxfr1ePO80QBojKgoCMGvT1iGA+clMy7GrcvNW60DkhzGNTvecynR6rll5FFXGWj8uxfsyL
av0372jp+fz8jhZBnhQuijph8Rj++RIazkITpG441IlB2egaLrwTWlIvDS0eYimJxqKlYANAlBY4
P91zviiGss72Vs0jed00ejmDcWX/+o2JP3tjKOEI+/HIeHCu3/3vaJ6qN3Wd11V0gDBEhRqWnL26
lT8MtRqpikRTPMHv8eRxwglDP0GUGBB6afePncQNs4r6Rb9Gs58ArmtdjAEz3hsxh6hQzpTvcdhQ
cwcLAKleej2Iv7mzjTygW5Iqpre3E43Bjx+H0jgfxsduXroAxaTHxwhlBFL2ZB7vlzruHdY3a2tu
vBS4itKcgP76cti/+LC5713UySgyr7pMX/6yAUWWUcVTrwyg0A57oF2CQj/hVuHUUoy8ezZ+/zxB
vDSeCnumeTLmEW9rirv5afQJbHkKBdFOEAMNolszyf/kYvF3ZFFMoK7tIWFjElkNdUKXBlVYGB/K
kA7YOla6D7dhD5RunnJ+OzwzmjduiuJn5XEg+Lh+2P/odv+uE21Kj+/9f+9E375zT70XXM4fne1r
iOGPF/2rB22yD5twUGg2C6QZ/9ODVj6pKaZDK3lJKSSM5X8kG0St0K/2PM/HF4aHc1EP/3cLWv0D
jRqJJ7S0pTLRq/87Leg/7Nf4tummgO5FBMIj45dnGPTdpM6jdD6o0HJmZq6ygDwaTp9yePPrMCQt
9HeX50+emssP/Gl3Y5dFoWI6zNaEByjh592tpbLF8OdOB/Cm9YOJYRwr8d8+m/8AHuYj+QqJjHTA
N9j2L4+h1mk4yzigAGhXxcgWxuohLeue+0YSOGsMSyYvKVkU+sZjg5H0019/SAf59K8fky3SBtGw
VChc21828a6bPMzZqkUO4NI5wDxLDq0iK7aXtONHm7TbMRnrZg+XKafsDUSAh0THBvs3kfJPzH+x
1pSBN90CKKcTEFqS1sA8pDigUv5b+ip01kW2dGJHnbgwIYOGQ1PrTdP3qp1SqE5eupnx1R4iyCmE
ZOArzV0QMUFcTXuedjxcdGgxSS0rAdTWxZ1yMKnXn1EY60s9pOjhRtiwLTXFCT++fkdBi+QUxv0E
aIpP1DN9fSFtbSLSdSzOgcVOVgdEU5LBCJcxCszyLYon/WqFJi8cxtg/N9VIqLrrBo8c6vJ20zdM
OI5cKra1EEyitfSkJDnWYc/HNBWx72qO7Wc61d5GjWV051QzzEfpMw/MQnvp2JN3X2Y9gpxekaOT
tApMHy32W1hn8SEwaY8IRLSntLOrhyZvSeft1Linb0WKb0veriXa/oX2e/9SJbP7xLfDzLUhFRjT
bsbJaqy+Tsy+16GyWEMgAj5FLa1pEk34ZvBXmwd38LmHhjo4iZZGsEv6y6GqyNUdOjK7zZqXTGbd
fHaJxTpTk4EnDikDu2xuPiftUJzHkmZmnntcEdA5SCdkPjANdjFwMZLJNBmZlG8AGjhoVXb6qN3I
B6iIPQutT/1VBvwxTFG0r0PSdcODMUJgK2RXodLhdvaMFqV43GVHJAb6Mqkl3h6lQbRpRFETzghu
AR2jB1RoxkmrpDHuDRCzj+FgpTvXi6qLxGoA3z7sv6UmjISiJRk7z0yTTcMq3+hp9C8Byupbv+r5
UQKUoSYgZ2WNfGJ/MPQlAPyzdo3KuTNCUqGlz2dxZeKvWh/pY4/uAhxCVBDsnBJCz+BV3oWSb+Ka
2iwLjUbTEDLfZLrjupJX/a6g7a0h5yfkSaJ0L6CAB8GjSzP1K/bL+bYYoumTPSAVLUpuhqwmwBkp
UvtBILL1TB7IsCEvbt5d45LxEZsHQEpc6mWJZnjZvqGL59CXTjad6ZlvQtK/3tOwmb5D42dkE6rg
lKFJHYwGX3tc53eh993sfHqqsZETVN0EQEajxnkzScJb8oi6l9Bmba5sI433tll6GykhnQSq/9ZK
pS86cViUI+zXMeKLcpXR7oJK6judC3nnt4Nz1+ECfi7ihjGB42KLbJEwE3s87+AHlG8idybY4gb9
DQ8lMZpzz197FIjvoacABMaCGEK/Ro9y/XBexE3AoMR4HCddtJsxTubbAeXJZ90YpEgwRvCwZLL2
rNYKTmht8rU7mPGBjraiBQq3ee/gLfiqM2TYrNoUeOhEH/QLznr/nJgT4xfXFtWlde3Qsz97qW+l
7muPvr/9GtedfI2tZaZ36MVcyANYO6NYWrsD1V7FMRSsqejkI37OaVWR2PzJ8iaYmW6HnMQCC72p
qtndsQ7hZbS27QMDx6aP8q24dCWNrpYVdpJGet+ajfGAYuDRcLoLybY5vXXlPMy1w96pRnGB0vwU
OMElNyoBFIObKETWfaTX8qlxpLUFqtltOzn9Fns53vO++0gjG4NYEX6dOhnh6XOpRa1On3FLD9vM
6RGuB2H7YcVNRaOswU9dBdCd6UyNMxG61lSrdaaccBPqEIcFvMRbwyfIeg265OQmdKBSOixxBvOP
sWZQHZl7QFcwRrnG2ees8hgy6CrPsu+hnnGeCqdQe2QVsJZl8TgVKt4icfZvkijUt42bDCBUuGGr
BORmjId223FwPc4TX6Rt9ebRBOACbR7puwaUjh6GxG0t4AH1yLn2uL712jZy8wZKgn/oQuuJA5m/
4xjanK3CF9nW5tp/bfQwuGun8g2GXjPfITFHLUGlOlY7MHBvBZGw567BWgxgpTuGg29tqAsAajkB
VI8paL6Kcuj2IdRspBhV7MFX4TEXQT7bJgWafuG41spq02YX9h3It4j56Mr3xjcPEP2Ks8V4U4wh
UpwsTV99IygJQR3dae/HPZh/RYYpMjhCVRk4CipEUT1QnXk7SXCqYkxe2eZmYhMhKxL9WLPS3Fe3
Mmv0zTCDpSDe2T7ao0Y7FUXcVc02DFETFSUrcGotMkzdemTELAgFSbCyeE1xGLKN6I3yZNXu/I4l
xjnaUz4/a7p64dpq/MM4O/4xh61+H6di3vRBV51SQprW9Jhyljuo4WwgG4apqnxQjUwpDiYL3E09
IIUChl6R/0sjk9jIAcXahmN68kW5aGY9cxrI+aJJ3fm9sSOeq2Q4jd3HMniWx+ZwjGMxipXs+01o
hP5L5oXWPotZ8TibI/IuR1JLhkDeljBjgEsMxmOOw/tiVfN0mryaoHhOjZEkwqbOv8mwutB4U2d/
bMlwlxwPsXvjo9nkMkpvdTNbRx3lBOjGkVvfZHMgXrtETXKlHNz82KURuUZTSI5uYiXmN53nebZB
iuNi9maoCEyl8vGzGvW+A8f3iq0dwu2MN+UskVJ+zUXimrdWI+lCrCykhs6r35vmYYhStHJMsBqI
OjCvdypy+t/KxCrXbTYsdYGuHsaxzQBy9nCRPBwGNzBRsN8Gk0oUyy+PjqRb1me/akq5rhGKIZoo
HSBDxFw06yQunbvJBjoEolv/ZmvPaNa1pm3Id2OuriVSkgieQxlR1YnTFGef/Ew2Z0bPXgz5ncwu
m+QBk+5kCCvUm74XWUb+wGQEjzpVyz2QUiaowNTBJnTA5gOJxzUQaeduBm/xaKAq5OPGAlQH0S/e
JgQauc4p8iIIFKP+bcSvqrdEf1cXC3sP+COqwh/FVxXbjPusqfnQiUq8jQ2Oljo5D5jyjwtejDLU
fRohCjVAkKqq2NqERG0SiEpHgejxTMYuwBizGWjG0Vlu64QDea5t0KGR0/Bw9/PSeCzokb/Etgjv
wpxKo3BcfQnn67vwqy+CTK0Y61u1bMpzPn1vE2qSGPlHdvSryrpnGyw+hHbLfmOELqHNlIknN1w6
QzliCpTLetpzNu9eoJHw3aHD9Iq1mdfTPsTvdmP2CZ+/I0cjDHmWlxRbryD68nUzLeWvDz5AtWN2
tBs+ggglrbp8nL57E9NvtHfltkhif2XFA9nqkxOgC2Bmnh1TcNgPf32IsP7sDHHtMQhFg5Ed6Oej
Eq3WtAxDoz2gU6hOgc9mSDmsQFIlVf2AnJzyXlTepueLeWO8s7SB4LNtutb5uwPNrwZpjjA/3gmW
A6yJODB/fi9dKZD4JlV7kHCrYUnNnXOnXCZ2IWETp0lSEEZMgWh5Yo9UYZmTjeeIw9yWbxDqWJgF
QWqN6CeSVnT1peukvOuhQ34aqLh3f3Ph/tCo4s2i30IL5tGtwo7w85v1cOGr3hDNwYhBmvRN4T5N
BAesTSuJ7mCdoCAGBUH50LPiU3RIG5Pn1CktxvKdXAnGDDjtfmTVfh3/b/gNFCUdmbL4r6LL78u4
aJv/93+uR86fD74k6zAKXd6Ukn84+IZdxRqhw3XIc1EJBpfkwzfQQ8844/t9jW1qw9Y8bychePAE
HRVUojm8InHhNpV9+oh/vjqJzMVbGzjlB2lU6sFzQ72FJjcfAqMuQYC3jrH568vp/MlCVML2aF5w
qCY7yPzlzO50hqCzP9SHseKZhklBEwSdA05FPLSkoxTDxo+E+k7ac3+4zg8My35ncPl5KEKxjR3K
JcMZwk2n8/KWGYJ87bUubuNZpDemmYs3WxIOdKtDXfQ3dRR5xwAm9caUjFoh8U37nK3kEPqxc2da
TPjIsKJezeivUUDOO1B8E2IWqvm6IgemXHYYW3bGYx/W7pPhqOl7DsfZYUorweqIhj2W7jl1Lx3M
Y9exgSF1o2bnsMy5JEz5j2YY/cWqDnN24mutTrhx9VBkjFeQ6S1lO+j+L8SXovwiFfRJilRvoa8A
pUU/eGa6Tw1q0XLA5de/hLPByBPtTvZWiy51T202q/5cBUPIRYpRshtj045bJ0wB5HVaBBkEDJF0
ol47dmugZ+UDFfZLGUiLdrrQ6VG5cxYe8a4QzT0v/yKgoA8QcNG9XeOSJOYRlLNn3/gmUSoqA13G
05iavjbR/UDRiPjEIbgbEiBQwKO7opRXo4XDE8rYmuO0eeD0zRbryeYz7k53bReWQ368URKY7muA
9YtnzYuk/m1KunRXxwh0up7qysQYiPej5UARFW730sbZm6oX6vaIXgkPI3DpeoJicL12fjoAcZln
Lj4PHeOHFNDiwUFAECkxDCfZ9DynzY6t45Xv42SU73LCV9LahL+suG3TnWi9+p6TKFrHykQCPnDo
d7Oi+VzknGUIU8MoNLIbtcvZroiYTEV5iwNJztmIAAZy3c4CrkeyE41zrAxiRe2kHnJRdy+mBcDD
Luzy3WmwTZuSE5a2OD1vQIPwBGhB7xD6RkOpqjJ9aVUMPAOBfPneBgU8Dq/lZBRIiaShdGbukYYc
DFQcFv8n5p7q61VNgz2PSQmnQ6J7IK+hjatOla7oytkDj5zRXx6hEUL/nTOpBdNoV18GcrLO1kCb
hchCMoPQKJ/iScH9Aty7r3mA7gsTNGHpFf0LUTUc74cp3ntLB4jYT33JU/pDKuaYDEVy/u5xl87b
2Jv1a+rm9/2o9G9t13LcNp3wzipQJeTMvZBG80MLAgYeru96lD5NLC8uWRhltnwHYgCtttyq47K/
m2lKJD3Nkje0Vt1urPPEXdCfEED6mM7IcniNRwLsN9EoqwcTZSkUP8IzPq7PYgB2iObo9UxEMRLO
shS99HWEy6VamhIlCQ83c+jCyOrprl2XoT3SgmF5V+Zh7KBnyZCOh2im6uHa8SkEywfzEz4bi84J
fpjsCOAohhBMQZV5rnfuAvL8ru0BIzS4DLLiZEvDkUu/NPLm2Jt2qaYhBAPoO3HV0+3M7YZIHscM
ukjUkczK6V6h3UgfKy1Hoj2j1OecQknWlWq8r7qe5hwCnBlqpZkdx5lPZLqIj0lS5BYsicF9toNF
2xamprPWnQFpDRHqvqBxN2wLRGnrcMydOzt1nScKHrOm8dU3n9ukpiM4y7T6MgtJo8xph+pryGh6
25jt9KkwuM0Du86ORs+iEI5kW+NEH5yunRog1SaKT1XU62KO+Um5TbOnmtnihMWvv/Zvrg/JcZmr
FmUkj2hQvyHbW8pltVj7spxiqWrMdPdjaWJR26HNyY4IlIJH08qKMyKbdFORuX322gbQjEUPDQ0c
PbVuaScOuVjMWZy01qHZsrkbzLyQ+5VvI/z6DbNp5H8oAnYI8riEkVPVX81C8IWkKSHXDcenLfwv
WhUJ9/Synqt62YYJ/mlusgb1ytqPFTVvWvNyHqL46AQFX7R0valLlqcAB7Q3y2NJLIPlj64KyvfI
CsI71ZHPbdXL+gHng3ybPmTm8nGCpft1LW897H04pIv0ET4FXSTJY9JVlv18fTZYLS3gDgXUnWLL
p+9EE7XHznGnQoN0V1APHrgGypAKB/bzAPhi7QPDQdpFJSw5DjOkTKxnRABQVDu+SMbU2XHKTKIO
sC2RhUERi5gacxbl4WvTDNAc6rmkOEf1tgV01L9MA2WyBil0NssMDU7OOC5gH/tSLqLvyM2CE/0L
d31tCfbtom60dXACAUFc3Ej52bCbaOgKDWlp3sgKKUeKE8wT6FTYfzBb0wUtM26KyezLN5SKNKgH
esYiDjgqtBTOwl207jSXgfldY4+WbXZUXA06R9NNDeT7M6f6CeuWvZgt82akC1WL8b6mafNJK6p2
Yx5oWfRNz8U02d6invso9QVPLbfXnPEEa83ATDYCAX2zszGPj4V0qtOgM5qIy1YpFjlUDdb1bvaA
NWbwDeh6GaANKp/nQ0TLhHuypjtdtGq6VVfxYqW6bwp+xp5gMEyOFHhiHfscQmCS69+avKbkqHCI
HUHccYjBeH1nq+Kt7x2u2gzJ8UhYMrcKaqSBDojJaQje6ReqkoSwnBHR/iozS5+6pXPiy2DA7YOx
TDlRlgEV5ETAW9/xhU9eOoMtoKV+/eP1xpzyhEeMYXX1V0RRxqPmoXIsZszeSI6mHfgugiiGkhs6
pqoMlcMm0zusbGjvs0PWbjzfanfmRDaQyTg26fdOzqW7jRoOsNdGsWr0m7Q5mQ5LFTBhiiLr2Z67
PY0EPvFwVFkyHDpPvs51GAH2p5htaahsO0fxy9Ky805tQD7PtVz9z6jy70aVghPP7yr7P5jLL9+G
/7r9NsZff0Kf2z9e9s9hJRpSkEHLzJEIB8jnvxtWWiaIc0cwxWRQCRJn8dL8t2FG8SJ8575nW0op
pm7/mlZa2GyYlCOUwYG+hJL+O9NK55fpITNKfj2cLonCF5O5/GWux56czQOCkHNtd/H0LsvlcVxI
1UoI+r5R+Csx1EMyHWLEB7lxLJH2O/UaqkRxQNdq7v8/e2e2HLdyZe1X6RfACSCBxBDxx39RqGIN
nIuSKPIGQVIi5nnG0/eXdWS3SMliu699YYccslgEKpHIvfda37K1FpuiCdLf1/SK4UECUeh8wj72
vW4yZx3D4GqWGlVsaAOPZPSCweEONc9CeNdq6IWo2m8ZL0Zq8ZmGOml0kNwiCEGx1jm3Q9kPhonO
p6Pvc8dkJejolkMOf8g4EcUzr2RN9H4DPgbOXuwq66XrEGc30LVHgxgyfJmiCxsrYOXeRUzkyjHx
YcUwizJyq0PPliBIaT+11JkAyBKMdPp9XDsdz11RDa6gkaHnhX6OMj8lHk2vX4A/NmdOXc03lB8F
zrx5TPin9qwtj4yunPjvSvc/D+AHD6Bhnp6Jf60V2D2NT3H8s1Lgxz/5x8MnoXypgb5jShNzp83j
/IPuwDD5L4GeC+C/i+wNZdU/Hz4hSCRAt4QfTbUVhMss/IdUwHD/YvSMi02YSJv4m38L8iXfSsso
DnDEKQaXYJDDCNZVZraf9D8cTDN0rKG4a8ESQK9fcnpgg8Em4S+qFq+ssLmN4oxZkMOZJYpS7Uhb
jBLE0njhZTHn3qydOE6CeiLjxDb8ztNA4E+M0lpd5+dAjKHeVqSYm6SZKiAqFcadMuJsgYtBIM3n
JCc0ekyEbY3rOElp4QmG3UtCuocXUhep3t93/DQ8KpE1WtcarBZo/VmcgXzoxicvrOYnh/FkTDge
t40j/kCl0KTNckaUaX2QM6d9YMfJUxeOM4h0vFHCTeaHuVnYSnAfOT7G1u770IQYhCv8dCH0vtsw
sm+NTovjFREl4nNPfG/6QStGbejV/zSRTl8B6iuHbxVoB4k9qmX401eQL0iytaC175bG9PbS7OWm
ElMDuQfSF5xITHbY1EXu3ZROJS6KUdnA0LBCD4tTnRhQZNwbMCHl3lv64XIJZHQleqtkRJVqCOll
e4xmEmbRbyeXveyMiNB5jNlko7rbMOII2bdmee26zecuM+VOVhDtaVoDzhF0qmBe1Xb9/NNb6ubX
zpmi1L29aCbLagGDttSpr94LrSqKsZCOd3EHhTh4YGox3YRlaXw1hDXdaFilscybeH2TsdtYUZGL
VQ5E4KwlFuxy6if9uUpVLejJcbpGG54exhKFRTDzpxr/53dRlcY5PdbxOkJEfWGiW7+RbvCFVF3B
yIjM27Rg+I8fR9/R6yq2OIW0bUrKwVrp0dhkc9a02enDub6Y3+h3XIyNMHYwzOWO+UjbrazAXMfT
nG4mSdGrEzdwJmO8l15ysKxyfImj0lwBNRtfKoK39s6cNbumw0weRADOq6E/62LkbjyU6RWtTR6m
No13qflNz+MENkfQ2O06TchSc2E6+zHxkf06Zuy4KnFLbPWlIXA2VvOCopiOaMptEOtFnFzmkVlz
fszE/dwV1Xc3w4+KqLfh1SelVzOWglxURG27w5YWE6/T6ZdBhOPSLYzhUqY1FyfMHhtcHS3JbsYn
4PmLFYqjFnfTddsZ3FCC5fHA0WgYpXo2tRSB/zC291bU1s8ecsYLC46Dr2NMu/rz2nm3Z0lkQAS1
cKrhlOPxXXqqVfzTA6NEJEGISO8Y0Wi57by+QNbQZl/maaSCdHoPGYJaO025vIwCbkzbMUCgTzZH
35jNTVeVTVFcd3p97zCFx1aU6dvarb5O6pxf93b+Gc6KR7xrg40lGcxim/HdX5S012Ax0ExpZTht
iBkVx0lvUqZcM5c6n1oSSBZ9tqv5DFGQUBtqCbBZVp2xATImNrHe1/xMJDhXTVout6dlSxPeA+RK
r6OppXFhVGXwSoWlf3W1vL2HLUPHS1vqK9KgsfvnTNqiNTkf8XOhp1uSKDTsp5MHo8vse3uLUjp1
NqkbudeuXpfz5s+3/33Tm9uvcknoGNsAiYiUV4/2T7d/rI2WxMYmOIqmsrV1B79yNTe1dpcsHldg
JJBp7LrVQNfHA1iqqfIquoq4obYuZq4Zow5AM4Ii6uDgorh4SgebhBCvHqsQj2gTPJA/zMWo8O59
HffaB6OE310AAnN+LSVndgR+7zcXUCxpS85C6Bxpu3ebKTGmq7oKYdLbQUavpWCfCZTCHRc6W0wR
SW1jM8970gNdnhujHbzy7JlszHP5ZE4OsKNxSg+RqDCykpYTfMqcmm5RhJXZXf355p/ex//zslBr
HwWx5eCoFo6H2+nd7w6MJG4Wa5THspf0sjHXBK+sZlwjTQv5y1go8ZKpna4zZyi2Xe5yBaIo7L0L
yu1Q5i5OX080+0yOzb50au1TZ+fe1hsBD/l02gtq5Ta+cATXP5J7QCO0HdvXgdcEX1FsPQN76/cY
E10yGmp0ub01psXWGRxiIRJaLpOAjtz1fXAvIiPZaa7mHoDLofhxHSQdLUaECjL2A72sZduMQ7CP
Z6zlS+EUINWFmL4bIVX2SuSWRpu6EsaGRjg+iTJ9NnK83ZFZ1JDAq2qfWUQX09Vt9pwJphtLPXqB
p4WAwIkI29DE4dcjCPmwTI04koNJ5nme0EvyRB1905lanyVkdD2w8obvVparHUTdGmxLhz4ulktL
X7h9Vs7OV8UNQgCRp5906mEYlLUdf3XyBFVDXqL7iqZ9OgpGw7B2MJaBJ4wmoEmSZO2rxCB484OF
wCHxzRuUleCZSoRIwBKSdY6D744N7NV5j5G2PhKvShN61nnAVqe9ORsnsm2ROvg/rNRLFJ5xFKue
bNEttwtMcLhBebuPtNpZR1mSHeqYxDLIUXqc+gNESwU3L86o7NXjin/zeaaX+Zntv3sWozV87xFd
amsQIbmzbrG00S/kOHY50PfcwPyeWQdWAQ8kMzMIoJnBJGblLTmeFyIw1/NSOfvJyj8TnI64zYGt
TlSJiLdebcOp5MEa122v998wgLJFpgVenrIud5OxtFtLDcucTHUwdfW9QsXp7vEZ76SW0jyZRLxs
PHO+N5hGrc0SWCG/T5QzqueBwM3LYk1EiwYDRe4LULZ8DV0lPZToEnaLlyGkIsO23i413MBLhj8W
woQ+jb7wHoi/tBqAKDqIo+muyjhP7pmjeDiT09oOdxHnlsnPTXaDVRvBuoeZYhzpm6oDTjOVB+CA
vKra3F43JHyCGov6btNNOHW43JQtLytbbhRtPf4cdNjdVjMRdoHvYry31gjwi09h2LXEeFi8dRYj
MZ8jVJAzIku7Ss815HscfzzMbB32kM0CSvI5p28V4jPP3fXMzo5ZriAPMZRjephZCOS4j2V5rlkz
kXzMic2vGGBil/XUL7f0uAJMWU4C1ICz5Q6SoRcCElyWV2Gn7t7tF42wCVxNK5eEblgADTwYekWo
01o7ZqbckB9BPhGPUVxzylzR5V13nkzBr1QB+Emcz69AyY6EzWBzkBxbabOnjIayMc2vHCePbgRp
Qj4vA487483L7WlH/U9l+1FlSxgTxeC/rmz30DAK4F5vatu//9GP2tZ1kLojyHYNtNIK4MzP+1Hb
esZfUpd0iCBcnxCE7E4/GkuW4K9sT8dhYeP1Qkf/z9oWSItno4vAa6RqXoCH/05jic7W2y0ScqHA
A6S2Sga7tLLenVRiOyZ8DPjPYaoNB3RGVSpY1myfV7VDUNk8Gdbawpt4V+HRY/IYSOIV9MGVZKy3
rMhdg1KGpw+9N5NMxwo22VAuoIl1fbrtka1aWwOVk3aLo7y5rwt6cP5QmSHz9CCz6b2KdiDnJXfr
VRZgsMP1rC/WKih7+wLIm0M0w9gsezbkzloVSQlFIeN1thnAuka+CXLhwPu9ItHZ1ThUJ7PzQqrE
sO7AVmzCRce+H1VZ1/qzq7RYRjhaAvlRhwDYy+3LkRpslQ/9saVJf+a0BmJqYkh0INO2Ed9VSTLf
TpHeXTWhyI95goJqgxhbi/zEnVAiFlIPySpKqmMmq2HLj6/J8yrnXTgCTBIKnURowBbaFzSlqIzL
M8nQ2Rd/05ZO5KVJBpj2FI4pU2Cm2GyyO0NM9gZp2WPIBOBaAo9YE39s3vRMKfZDOVvryBA3ETSc
tVQIKG0GAjjhor8xHS27MovxKHUSWSBl07EDKxO94PmstpaDg5f8tfTcUOqyGIX3cWg4AK76KA4v
W4WmGiP1ViJBo7/Qx00tyvIqwAD1moCAOhtSi9xYyeYXNk57FLb3IgNg1UZgBHQxAGPZCpHFXOre
szS4LQqfVWXyMCiglqPQWknTmkdT4bZMBd6KFYKrSqNnODjRkyztcU3kwTlSwXktFbqLo5uF67nS
6DJO+V2mEF9FmsH/UtgvhbviRJPeNlnSXWlTih+TJ/Yz6c/BymrFdDUriFg1gRMzJL8pQLJwrQ9B
+GmhA5mvMremM5kUJTlRRZI0VKmVcW5GtX5gf/8GDnG8Dnsrg9JSIBsHb+kdHYU6wwABGuPEP6vC
ZbmyQBr6SUUeQqpP5XY5IdMEK9pRGDWRWtb5zFmxakzrDAVOe1lO5vJAip2MMa13EbiIyFhXVoop
2lSwtprp8ZbYmfBMq/tzSKbtQYftBudMUd5ADqzg5iW+m0xoJk48uJY1uJ4UJK4HK41aqfuikWcQ
tcvRVTS5wDnHkcYRCMzcPPbJTQR4TqPPgSLXW3uZdSQ5I9sUQOpaJky0Fsov84lfJ9rH3Gky3O4C
uF0ei3NpkZ1WqG9q/qYpDl6piHhLr99bvTf5w+wFu2qEmzcCTt0EiqWXANVjM2yvRQVnj/Zs6Wdp
KPcz5v0v1onHlwDMzjFYA0ERPFbawVH0vgCM36B4fr2TN1tKB7FP2sMC8q9T7D8m25AU4qtCUQEt
8IBaw5GFJMJ8M45VfJb+oAi2Rzcws9tKMQYHRRukCjT36Kim21yxCAtFJayqqtniyrMvrWYAEA+7
sJmtIF1DjBxvqQG+9Mas7bR6llejBZCJB6xsrVG/I3TTgopYG6Q63cwnXCIqSZh07jMnM7mx7cX7
lGCYP7NAPK0ipI83s+nG1wgOnwqrImuszskEjI0nuxpkt4oavXts8R5u9Tyq1k2ViXNlgztD2sCS
1kMoqHjBSSeJspuZbRciEPtdVjZl6TNKfFx6D1BIwP4MZ7u7iOdpfsTpiewGP0t9VzfTXaHTEmF8
n1+XeWR5q8EjVeUmlIGxNysSfbaVQJ6PkFUpOZek3FfpEJAZWSAYLavCO3aJ81qVpA+GSA/OIIHg
jZQufJwVQdQuTbgiLwMfdUE/EfvUS6Iqq9jWUJ0wJnZFl5/NEXZdNnfC+Cbki9ncGtZu5px8oKEf
KfaHVr+kWlLOdDaTXt+ARhKk2zRu2a+ScnJ3aU9818UEQ+B24oV9ZzYBj0g6svTIWRvkV7gnzSFC
FtLi8zDlc8fqj32jpyjxMUE41mq0K+dYg88h4sbQmwNiZ/dQz4F21nlJEe6CutvPMerNCBTUnasl
prNqBs3ZRmnANMNbxuihQjC0GYQFQSMOoyeXxh6oSpd0ex/sqnURmg0oAKxYhLktYx/skQzxfJjD
MKzommq3+NmRvqYWmBECGsbLbmjbGwquGlyjPRP9xOkWg24iabIC3lr6ez0w66e60eMH3skhxW7e
X7YQX66DQXqv+hT1C9VLYHLETod7Lc2Wq1x39tT9hKzmpv1NFp7k4Ek7rF/1csg2oUdMjyyHfc5u
iwbKEPOatpwKxw24i8TMRe6XfpjlBcFq2Td4R0lwwNCPfgfE9niLacP+wnvE21Skdp71KGg1kBZO
Rf54Skth38TT9JKSyWOxGcEc89JiuJkchP2rfI60mzhhKk5zLW8ekjlIr8yMxgOrGJuIL2B/7z0k
hd+A5KTUNcVd1majIPWoCPbEreZrI414WIFG1NcLct3ApzZ355VoicPczMLTL6mtxwc5zuP3AH/P
Iy3/4ayAA9KsUIGHKI7qWTvQoxluCsl+g26u0V4sfW6v56YIQV5obrvrnblqdo42Vo9eiA7an0l2
31cGvcx1Eic1nQBK3/vajS1r5ZZmd0wssmPRu2EJsbsqg5hED3MLCYG+22xN9Yrf3NuYTqM/BF4X
WBtArem0NlBHbKGtx8fAq+jBAUv2CwI3k1XtWsmW7Zm4QmkMmOJS4VzMY1cfjKiz13ZlIecf+hZS
EgvOySqsuG6DXF3H3m0notvIqAA8ZrTVLUiubt1SRl9kGvBkIPAlnhgnqfatYzUIYbKieYDfodrs
Yd8aNNPa8isGoarYdBa5SSsadMt3mwPUJYTNam0K+9kKI++zQ2f6qQzb8syMMvi0E62DHJRnWmq0
WVJ2RDnN+j7G8nnpoT58HGST7aqomkPQSXIpVrM5m894zKLzLjDML16HsmPl5uZErFszMActRblD
h8Ef06VP3V3ClOPopkhSfByHxtOA48qvClk9ki3V3UqvI8g1mYT+0KOgCOADjz1rSW/7lVs4xjev
FnWyCXI71A5umQRfY68rPjP6sNszkxbCed/2qFawqTPeb+Dc546Z7pMwvdGXPv5aF85VSBp7GWGC
GFxtM7o90ahz591anadf9Y6F88XLYW1ID/O/nXE2dI3Q2dIwkdVKNoP17DmLwC9OXfqlsFCEwD4Z
EeYYmmkAl8W+sPWyMLxqO0HqAvXvXiQZcw5LdusFYfZZr+v9hUHOgN1jTgAR0jd+3DPutQlIiZQ4
OFqnjGs/h2RqP9vUlGdkBpiooSjWW79qrP4S40nKjMdMYbYFUq9WcROi0EAnmnyrdG9AJ6r+q9Ki
jK3FHC9LGir3WTABQ5J6tNWhglAfBP1FU00ekSCp7Z6nTe6ha+KMmI/hwV1yrT0r6Krt3NhDAFyI
MP3auo7BGCsY6Y1GseyCTVUJe0Om73KeakZ1GBkZXnCF2YWw4vglWGLI6HRedpgZhrPQM4t9nYUm
bNblvqLn3fuGMJqn0KydGyT8RLvqcbP/T5X8v6GWeoZJUfmvi2So510Tv3T/Vb7+F5LEPn+On34u
mP/+9/9wjVPeYjYg88nFbcvLhWHrj3rZcf4yDAd7M1MNG1WX0mj8qJdNBr4ekbzItJmWWc7P5FKX
2TIjEP4S4/gJavr//98b9Xr77n//rGY/eQ9+6i3TTcRPBwlVqr4ymQPvhBgznH6DMZC+S6fSz8NX
sneuESzBUTu5EHacqw7EWGzoCX016OAkZvvBLNR7O45mEs2vYNo2bSauGY2J+vufZgultO3KdREp
l82sXwXW19kjRR5sNwfDMBUV45e6XzOvLVZWRlBbFSZbR1gF28SDxUa4kNQHG+ySxu0qLl3ON6QI
OsYV8XNUTHJYkTWqGCmKvvWi1JsEGa76gpDB9DFB16n+OPNSs1Cwtku5jQnzbbXNLL2dxVsXlSpR
3vBBC1QfescRDQKhibGQymw2iy+Ittg2DHM32e4qp9xmDnEe9iMvlmRhg+Td7zITQCNyKSWvNmCQ
LZrGC0vrb7Oo6FFtK2W6193a3oNhaps2dJ6Wlt8gTxS33vTJkwO/44GBjTZ9ma0HzjFNnx4nLfiU
1IDu0hZ6ZVc99rBRtnHW34Stc54YxfMS9n6XpGSfj9kWmTmZlh3gMLh2L/lk6ds04SQx6+NLoXZw
u28vinYkqlOv/Mpu+TDkvKmJwScJ/f9sLv+bzUUYUj2D/3p3gUmF6qN5Iy/58Y/+0YJDv+VJ2lsC
ncpP+4knyQDxGJOiVvrnTmLpf8FgVgwDrEeMvtSH/1CV0HljDi90h/8DIya2qH+n80Zv7W3njfh0
B10Y+fCuq5Qv790ljWEntSpADiTec/rLMmxdTMyTQMxUTdbwoIe5c6VJWR7jalYUcQ9So5vraDG9
PtnQrtPvki5d5k3Di/oaxh3YOlvjZOiBpCMC3Dx0BXE2kNNw00p3os9fYqeib56ODmWXjM6HbCwv
iNE1nFUpsouKYKQbekTuNte9aBuQmrulIWF1fphr+HawcGyXOGr2qWXal307B+tlaSPNN/u5axCW
Y7ugPTY+pnjOIP87JG7TwR+2iSa6HfbC4FgSDTTiEh+nfa8/p+lSPjlp5l5SigfmqplcxAwKDTsO
NuTbYLKvx2ByiQNGhqP7yq+yN+bA2qWN0F7A/9SvTkV8upkU0BiDvPkeTuQc4XKojJs4qnqlxm2O
kNHHAyBB8IFzmswclhMBE7LU/UQCgEQPa1KwzqF9FepFeN5Wi/ZS2KQ+sBuW4orJckH5V5NuTccs
ofzcppE7fI6qrruDxcguCZGiecbPHn5ttDT1/F5aZFvbsFLJdWX+0bvFHqkrPVZi35p9JD30NEKd
SurTAUVY4z0SJMFNLrLnTB1mPHWsMdQBZ1FHnVinWbOE8pA2XXVo1GEINgJxwtJpzxy4B2LdAKpl
3557AQBOnaS806GKu9Tz09RRS7Rmdj4bTuA3sCG5UHUwa9UZzVCntUSd26Y6yD6VhRXdp10cpdAX
KroxM6iGDSCNxFgT/c5pMDqdDDGzpftaHRf708mxP50iifMIziI1GszCWW/9UZ03s8VUubneNL7G
pwNpRbuC6XHWkgORRMVNbIOOtOrZuQgRJqzlMjMDp/S8rDpA0OJ09k1P5+DydCaW6ngcnE7KXh9a
z8SZWihsK2lvHXWoLis93y3VAgZ3UIdu7CDG1ZJL7zYM5sgfOZsjFEBSzmndbuRVnHnDC9PSdK+r
Yz28Z074gzrsW+rYDwWPCiBRxYCnygJIB1QIwala8FThUJ9qiEiVE8Opshjm1HjovCwofCwZPWVW
UT/y2hboqUbjKW1MnFLD3M2KxpK5O9xUIzwUUqR3saBZ4Z2qHNi4VDy9Kn7MQY/g00XWMwZWHSsf
ErPQd5qFkiks3MdElVFEJ1NRTaq4YoZGnTWfai7rVH9BgC4hAFCUSVWeNcyrQeJVlIuNeWn09vxd
Vg31XAs1tGAiHRQErKiKLztVf4UqBLtTTYg7uNq7qlDMTzVjp8pHaoZuXXXNLYgnaktM7N0GPTjo
X1V6uqoIzVU5uqjCdLKqeG3BB9wsqmxNS8M5SL1Fq3mqaskoTLblqdaFPun4MAL07aBKYaGK4vJU
H3MSoFa2VNksVAG9qFJ6OFXV3qnCdlSxHc6U3empAvdUMd6c6nIYNMk9Dmqq9fpUuS+qiA9O9Twa
1epxOFX5lir4a92j9peqDWCphkB56g20qk0wq4ZBki4YaspTH8FTLQVNNRds1WaoVcNhtgrj0jx1
IbpTR8KUhGf4Hg2c64hmabp2aYuu7WgM9pEAQOsbenUXpm21Bh0xnjd2E/s5U9S1XTgHS6UVDUWR
3Xq4ldcDMN59krJtloZVbyc9/xQWst+2DRQCZe4YVji4Gocz3Fz4XjdQTOnT8m0xORwxSwE/UJp9
vtHLCIpjRq7gNSivbOjPray2i863Ghqp97j5smI3g+FOEd7Mqc28ImpMo+twts5tch1MAaJe5jbX
BonTZ4RVNEcbWMoRSGd4w7Y4bTGpLvshHL9IqyiONa6gY2+0ARkjpCx+GdE8YIZuXCKwnWI8KEP8
F7ewBZvUyGPlxlVxA4U2v6FOILsCLzVsv9S68hjW++UA1CaRTci2zdsO8tgcX/XC689q1wFuarZ5
fpV4Or+undKCbJkUrdoMXRnYOEEnBP3XRW3w6y84Wzh/FgER2EsX3FluY++TOB0/hb3mUrwOQfTd
XLT5utAQVW87rS4vZiDehHNU1d3CGt+HXPhLFdfLfpwbuQWCgQUsqJdH6meqhwXe3S40MqCl1ixW
k9H1m7oDtZF2kv2oj43lHC2Cs49Qyfn5mNzUGXlUshbmdYDU0lrNRooLgdq/pJtzyfQ8JPOHFgrP
Wl/ehIsDAor7+akpJ4Nh2tLs2C6cbYId6Bo892BuhBjlbeYt0Tfaa7GC847aqqmnis/BL8X025lv
RdqMW2/2vP1Am+hLE0ATHgw57HiebBixfUmPrCKonK8IT8lqmWd93SW4Zfze9Orb0USth7bAZOLN
tB8Xfozxp86s6558w8sF2Py+5cWIYpO0ZywjL3oJRdRoTdK8ZCvrr/B7okd9DFKILVq1LcxIo0IY
2GpYfhEvaQK8pEKLOmfxkKQ38HjGRwYYJL10hv0gyti9FnORbzrGOjRJ0ezE22Uc5bJBjCLKu2L2
vsaC5t5miAikOK/bujd8vXBFRIt99B5i0iLvJDmM9Y3dtHG7Y5QKOHux7RTOALhH/ULY2GHISzAK
mhtzh/vI58XPnS/FMt81dUiamol3zoxs56xiyEsUU2EHfhKO6E1EmZx3RGLk+Ii06KusTBk/CQTx
eIhEqstNQ3RtiDCfkd1iXxrGNA3dtgxT1HIHlqxo0gMTKnT+T7RJHjj2TvdpqhUvyTAJema98wmq
c3Ug2+ETDap5gxs73zt1W/lOT/PQKaejnS0PbICveN2fks5+cEDvPWMooKazgMSsWtk/OKeUc8fN
bqBIbUYr1y74ckgJaHDiFmlXv5qLpCnUVYyvcO0w38CnFWe7ppy7WxNJxezjgo9oGDZeGH5y6U9t
8kUst9HCeQcz3ihz7W8l0H8EDB8JGFCA/rF6OmMWFH97046huFH/5h/Fk/4X/1OXVDw23lZoff/s
xyBtoEVjS8+jd0aL5acqyjQolQw6MiY/jFLK/B9jjLD+kgAK2NZ1LCXMh+W/U0X90guxsWjy+pIY
d2zlVXvbCwnHSV/cqux3QvRhxzTRAw5nCSzBFlsPQAPZFDggUarh1IcX+lOl+RuFthL+/9QMkjpY
A3pU3B9KSBtu4dtPr2tCFQbeFNuxF8PGmXN7Y8QiW0MKyHf/h4/yXHQamB24de8+qjGTwTBy2QHh
woeaCYMJEfqpDcKT+v9wVdxKRTww+NLNdxSJxZjSiv5Otz0Z45lR1+sG0ZTfTU7/d8v0TXvt53Ya
Fo1fbiCVL4BIk0VBIfz2BrKD9WkmuYEeKS3ks4jbount12mw1zifEzYlk5KXUFm/0oHe//mWsgZ/
8+FIRdUqJtLo3XWiKQsCk/ptq5UWOSbISTYFh6cP6LG/rhGJCYJugotHxUS/+fYS29AldawO+m0D
8rJhbZJOsJJTTXJfAmE3/+Ci3jUVWJJSKMMA2l3IFb9wLWU9oKLgJLENZ5uXY9p8B3Hx6gImIR4w
P7eD5CMe9a+3UQohEDAhJbIM3X7XEQ2iNBlds+zJ3MA+XAQQBpgNlJs/f1nqNr191PgUup2Y81Eq
YRN6exvJv6HzSibn1owH5JaadoFJ9XpGAuxz2JV/vy/+5br83V38+dPefWmoqMIa8nq/dUnZQIuE
oX7IO0ZcKTIHyn1cM+nzny/wpEV9f4UQWrAgIu1iQb7byuaI4ciIvGBrRLZ1jcOPWECdGTGZFu6u
50W/7uujM8yuz8mp/WbDVjhgEtr1lMrbAcTVpp/EuGpGp3qZJlPbz2SMrETQ1ZhmZuXdB7iFHPmD
jcn4zfdvIlADPYPO/VeSqtuGtig7HqN4JLN0ZanQ5RUh08NG06DQxKSd+pWL/9rk7m0wIVuP+uKg
Ojbc6gr/Hp7/KvSuDfDrHzwL712T6mEwdfZn9YRL/qN+9Z865QkhuClM/46jd7QRCEnWjL4mv3bt
DtZh2H6eYrguOkottAzZUhymImkuQBcOKeqRblgNHBZTC3BWPRdQkQzoU4AtYECSJ0TPWjRXwl60
/ZKOBBYOXbceHVkRZt2Q+DXG2peOPFLfM2MyZjh4n6HaRY5hNi6d4unQpQ2poVpGyzmQTJ0zeR5Z
6ed+dFsq1ZlGlbnAFjH7eD1q3TVJI8uujh2kLpx2VxN4qgs9mvV7ranprxG/4wdyfk1n89i5XUoP
MEx38P+7a35ycfbn1frrA4KkmoMBT72l5IjvFitoTdlLeuPbuI2uNGS5fuzSl4unT/0S4HTucWz/
Hz5RslmjmWSM8x4s65H/4XpL2m2bgECTllhhI3zxCuuiMQuLRCr7658/79d9G1wRu43hGQiAaPu+
XTttyGST76bbJnOGGoGAnD3gb3PjimZe//mjfn2CSNyjs6eDbFKzrXfLNER2kYxDyVvQHeQ5Yhdj
X46988EN/O2ngF/imGKaCsn09oJyPdDybuQGanYDLqPmIL+j/eze/Pli3kOTeOi4GtcwXE6L2DPl
u89JY20x7Mprt7BnyjWEmOTMnvJwDfi7xA/WOtvJZOFjfQsPjXvfiHBbWpi6Pvg1TC7n7XYKAwsv
MFIjaRr02d9ebl2X1hIPDlr4KXM2Y+1lZ8GYdGfW2CFeNGFO7o1i8uhNld+zcnSOaZeMoBf14TJf
FvMgU1TWf/6dxG9/J3ziaNxMjzPru9dKaGmaFkRmuy3CvqDFKDeeTuDvUnT1VdBWvR+B13jIUH77
WU1roa+QrduxLtaeW5R42LLvGXjqq9SdaLuPjz1ddb+Ou+puLnqqZ3KxdzT1xkMxZ1ea3n10uPj9
BYB4wPNuWjz/FAM/b6iB0Xg5+UfcVAQWCECxRY5W+DliF/PRCyfroEU8nzt2xxuryQ9ztDy5sfOp
bWxv31fo0BCgDJsIuMNtuThkK1vL90UGxcF0I+8Mc9O8HtOEVLKky8Aq1dUHrwRDfe2/LIufruDd
6hxBHlrw7+BPEzx3CBavOECNK9aJRstC+VdMOqBonHRyBkGPtJWVf7AK3scJnB4QzjFMcXkYwZm/
e9zdmb1kln3LTCRCMdlnrnzmWHVDeivaPU8H9TJM98yOope28bt+CP0EP/86VULMIaSFr7clnX4L
10BsQMF0RF/5ER+4nSRSMysJje9zYRhslc4dzeyN1JNybWvefeUm9IAGqV9o0sh2S8nsZdDv7JkP
AvnX+9XotR+Rz389urk21aCFll3aJE++u+USn1waJGwIdZLdFwE+KABS2kKWDLEs5gfnxN9s28zu
JJUn8z5lwHu7QglxtIuGTWdLN/zVi13UWgZoVLRy3gefpH7Su5XEJ6Hc93Cf01V/9zDXQdhXTiBZ
SU34KUU3fp/A9ASuNFNNyBl29Uq3MXZBdIs+WEK/efvaTCJtx0QFqP9iDO5CvGJBordkXM8PQecq
9dxRt4LXzOmeKXnt9Z83rtPZ85drlWDdDUHBbb/f08GntlMcs2Qpw4sjcLYrMePsJcdy8M1h+a4H
+acyzrAEzBWHGwsH3dDiYgEm/MGl/3YxSdQ9eCocS3//Wo6B7Mho4PkdXeYOulJS4mlDmxDDkyUs
/fXPV/6bl6atc3IEIUDtTZH/djnZXpKGCFf5kudm2oYVIveld6MPasTf3l+DTgYridtrMVl+s68m
rfHf7J3ZUuxItm2/yMvUN69S9BBA0G3gRQabjSRX37marz9DpFXdyl15s+ze5/OSlpkGKEKNa/la
c44Z07evuz175DYEPMvUiajN0Ik8cRw7YHgxefMbMTe03CKMznQDiBBXgpGU89/WyP/clHt046mW
NZ4hMjN+e17HebCXpMv4MPA7tnhA413XLudZMWiKC52M0q7AC+72IEAz1Lh/f8b1v3qCqYY42dTt
QB9+O3yPc9kwS63dz7qVfNRuK2zcUXF/26W6XQSQjBwnxB2Cb0PMa3incprcBpFbM4woGnedV4p5
PBN3y7zG6HsauXZsd59//zn/4mN6JMIgHtDI0UEv++dLRgM6nbFeNHviZ1sgDYvaWl3jb1eDzH85
JX9xKDCkFvQDlzYcrv8/HyrF21w3rdvsyXsrviwmYRciVxCmCkf7//ha1KAAZpy1pfYfq1pdwtNG
xtzsbSNtLz40ml01u9GVbHu6iP+Sadz9sXr8e+/nLxYxjkRbhBLRpan12z2PZDGW1cCRYJXGmwgX
/kMR44Hl7UYQ0lQgMKpIoPv7g/7lqWR/bTm6Q46W/9tVixnu935iY/00ANgVNpHPKaFym1ZDvvz3
h/K/fca/rZpUGrB7cFXhGvy94vYyqxriRecWsVpmVc6MRAL4szUy2S6iEoRay8jeoSbPw8ZUI4zq
vh2m7TK5ZnEpPJuHC8X54h9JuMifjVrhP2nLzBs2dQ6pCzNWk7zTLxdn8IA2UPAkhxTWgfNDR8lX
wja65i5sfEUA/I4xDLhQwuv9PYlwLjxvC2oBaq1Ef3QGg+Si3MIls5N6gfnI9OvEIKONwFAkozRL
ADOzg0muJgZ+0aZNszZ56kjdnld+oG/vkxRQzxa4kH4qlmkSe8Qiqruxi3LwzlYPvP+COjgvd/y3
GHcFrIVsCgYL+femzJQVnz0XJcMGFnkld4Pd5A9K+E50aktRHfQ2A4U4xy3CBj9Jn4uOGKlgwgsp
j4A4YmhsQwUOcyZCId4W6GXaa6nYTqahw6g933cdYuMNnMR52pDjEWlXqCEijb4DpOZNXSCFDlTq
eca720X0S9yon8LFs6r2AYQYU7Oq7+R8NxJY8FCmFviLWTS+e6/hF4+3w6zi4UgROzFpRHmzswgG
rwNrNQaFHWjNfdnyiiLkaW3/aQLEcdB0tvdE9F4eQnTFltVZidIDWdf2ofCQCrTpblB2/SOqjfwF
Y4J235fOGEQkQh8gleYrou12YHxYNt1uAhV6H7k0US0C2LIFoh1sWeZffoYqcFAnEMRjaNTdu8wc
K8BoBy9ZTuauMM1PyxTjFr1ex2do3b0DAnqLCwBMgr9U4NetBfqSjyrGqqcPtwfaZg2zZECr3pfG
sUkwmJZATTMAz/xZ05wt2V3Nne0X7VbXyvQOafASDlqqX3kk9J7NkevBboGZIAnYE36MvS30S4pa
J0BbGR3RKGUQqrKBogIxANFa9qbr3OVCRjvBJVYfpORk8o/sNqO7hOiDjJNpMjaLljXbiTFaIJMI
872bFVejmWxgxXp3xKvcFyKZtvroJSQatks4i34gb3I29gul630U5/Vb6XXaNenjWIH7xsFN1bdf
jmjKUPSKUTwN671bVfaxZWwarBS8o6mlxrGDSAqfV50MnUAvu9Z3mT2/FKAsXso0Ori29ZAO84s9
RQgxNZ9G3RC9FHB/Wp7AwjuqwS13SoCxXmzxmPneyiCEFuvElbfVViYjsPYFeZiPoYN9w33aCnXX
xK133zEOB/7fXfeE6oCzZYo2i/JXByzi4Jk9Y13G3oey8NSX1fVDMKcjspBNpsicYBhXkbKA65hK
s2X+yeS1f8wqj+gxg5vnR4FIbtq4DfsIXqYsEohBxteac3/TjNxlWDRKctz1ozbE81ZUfUXWweJd
8S8AdnkgthG+y7m79uYxHrtXQAZux3wUU98Ix7sz2lehmzswu0QJCoPPvHdJw/05uVA3D2aWGwAJ
vNaFVYs6xLsWuIokqWheC11/Vjb6G3QgCNSrJj20LWcq6LMyJw+zUI/QFaY7I5fGY1SUWXocpUOK
o58CgR/JPahSEtqxe9CMS7AhfhCgQj1Jf7cmekfLr9AGtT/BZMcOFitm65L8B/N6muAQwaWOvnya
+0NIFcB4u46Utllmb3pizlR8tTWDd2ABnf5WTm67YYtm3/qlUb9igcS5j51/31OxPHqzJV9Vx9+Z
RT5tqx7k+UISXJhOpXU0LBPCLm1OlMRr8FCvBu6EhKn6SxJ7zU/wqhnx8KJ5cRsjPUi4a6AlJ6Cl
2P26H3bV4AV0qxECZ2QTsTMsEDACrK52mOGPR8OKHRfFoXkc4AhsXFrIW3alfruD5qwK5PTk6xEw
DjRzZTYvW89OyUXx4xGORKVZMFkQChLGVyb5eg+K8RT7MnnAr4Yrzm0HY9dxOsUzPhO+InF0fnJF
uggflWSHZyb4w3iOQdXcph5E90oDrlz1gDmtxOKvmsDnv0nJqjfgZlCJNCenTpJbOQJhpHVnIBMk
fACdXuNsy6pYSOiFmTVWkBP2ruvGt0QIKTes7cS+5SGCxR5xdWnCozYqfKijSVJ/tPCyL9bS6o9d
yvn+pmstMyhOL+GkYiacrwS35gWkXv1hrzvMsHQWrJZZA02SM5se7AnoqiNIr9dbuJLfvK5FdeBz
sQm9qITzurguxGM9hv2xDAmntSkLoKIrjX/w++6TPFT71kIVMgaq8uPbKbUhwo5OUcyfYL4sb1r1
ESY0fHMkxPwa/ahRb0YfrbEgdwYXX7nyrT24IgQVVCTx1fps36Z2FT2RmhTfOPZQvTnw/Tb9kCxr
FM8S6YHyKCIxlK1Ie49MhFYjYkEM8MgLvjzm9okQJWiwiCPSg1nz27Um4tsBDgV+Q8+mAi8xst9a
ZpMf2yyC6tL7NHE2iGWiE7BpfuA7ySiOx7zfyKVGEr7wnNPGAlM9zzStPVeBPI4tO4yiGYBy2693
+YB6k5mLYT+kRaKeEZcDIh4rPmRua9m917f1uykTSOf+gjW9JvXodnYK8J+dVbYv+YpegQoBx3ol
Eafr5V6zg69RMEb3zYrkRaE/79DpwrKmyEgQdnHWPJnMd1osZhA2QDsInQEiQ9MemE8hya/SEjDT
5shfrJbsnpJ9eoLe2H0uoyIId2lpiW8FkZ/oUmnzhRGJrQSK23oHYAqPa4lNunLR5kv0mGEqoJda
CVuuoB66Zj4WSgF6TgbupEVg0NzQQOJOY81KbvNMEnJe4C+/E6akiavmfM0K66CpHsksgTfrd/1X
5Qn2TEorZNgUY/MlCPt4/uZAA5/SfzlKDkPIo9dcWC2Wr8qQNQQ6o5wzclvs4ZcBsgLPrXK59+ua
0+LwJu/2GsFoILcoeR8XIxf3fq+xmrmO+jXVXnMB+U3jvyG7qcez/jrJqLnovRffkm0DANUHwpVC
b8S4mxClO3s830in+h9NmpbapUVixxpPerN9rIg8+6Kids/siaMdyKCWRYyYNvqmvTkwEDa9t6Xz
+puoqGMEgbk6WE7BpeG1eW2ShoED1Y3TO8fq6l0NvPuprVWEkCv56uOK/wXHj7BkVZsfth/bO6sm
pbK25mpjmFMZ2hDOcPLXY8BE00JC1PIc9mYx3wPXme4oQkbYm4jVjDy2wlxUD71vnfEnp8wiNaj0
fdtuxsGXN2RwnLQhUSdZ1C2HzZxbbSz0m8QlmguECtEa8DPPkyPq25JUjQdM+iDqphTmZp8WCzku
DBsb3daOdtqf1Dzj2efZPGvx2F6XsVue4gSfBaU+JaDP+I8W6rtvJ80RPsh0n1XK/EQweWpSTd/z
duIfJplMpaPX4dRbV4QRWj+ot+H24Fn/8Md1zlT1REoL4wj02WVallCQKsy3Pzyc8/cgdEbExvXB
qfJmAzUbM3EKd8Ybl3f6f8VrVriLyzuHk2QI8nilww4ndOfZgpmQZUSSC0TYKhLabVZY9a4bBgZf
pEdtqFDHO0hv2t6UsnsYGuGw1Pnx/dBxkMGO3LtBI+eKxjQuDDey3lE3O89O1+eHNHWfJ5Ls9rRL
MeVplHJ4nOcKAs2YnEnmi8JKN46RuegfiRaNO3x52r439GXjpYO5GYkFpNub9JBVaBXGMwQMigvr
h7TsfWlP1Y7HiQW4kuxOY6cBB5X7/pciWu/HVFv6jV/4C6qFwnqsk0mSD+ZbO5u166qIwK6tYbyX
WXGVbNVNzc6lLgzavgVRMU31r4VREw5FiDQ3jeQ2SMucACNYE2QI1zWKbquQXTjVoA4YIEAJ6o1w
cB0KeiuW74SkZqd4LA991uQysC1ByLqcLiD6f/SpKHY8ijsoMpJCzbYpyNzhprDs6CnPKsoMpKoZ
S6AMaq9P7z3wNJusML2rbk5ZvbQEvR5w88xs7duitnGWJwRXMbTIl+M8V+rs2ILXDhStjAfOKU91
PMnbHA9mFcDAJ0SnxTUr0cdLHiNmaOpM4rd8KeB+7lHUlbxypoo31lLT0hhSMd2tmtjrmWY2uzpX
pVkABiKD0J5q97ZrnVrpTodI9Xgru+wMXba66kr8Q51V5QxHxx6QX9df0/dFgN/Jgz4J/8VnZso+
572tyiEkkHYJm5oYHemWCTlvqtdfptkC92W4H6CofkXAlN6oWPM3JHkVi1YnntzcFjtTDQRcu0Nx
mR0qlnxudYbefr8ApI+SmnJoOigDy8VJEOZloTtHz3xwM2hlLBpOdStIs1qje93qlvYNKCMYmzHJ
VHnOIlTptnwrQFhfDJweF9T85NenMwuoTEYSgDtD+yDIKflsIm1ZQ8n4gw0qgJPdyuphJi18fGmp
eLhuKZucApY5bwnhmMe89nijADN85W1J72zJdbAXMQ1JXBOp8Uh9zM40gwFwirOp+yyyqv+EB0IT
ASZY8ZVZJV2FDi3sm9ZJ/SNLWt70yPCnuw77/hsiUTbhVpQKWFBL1H0Ku4auYSzKd7dLZmPUboAq
An0CaLVz415VO8sf6WgMU8LtkRgDBU5V5tVD4gyZTY1ZRW/QYvkdv57IQwbomNkbq9S4jUpz7jOU
+XxK9L7IpTYlKi2XTczEQWVqld1Vutg9+0atVDpSfxBYMexJnb+8CG+qjtZI+3ED8mAWezGvJUDP
hDSCPw7SVSaaVWIJKCha88jhKpEq7johgILoTbUqweU2pJA0otguvoxh4KhDY0JMHS3Tf/vjZNoK
aTAZA6aehkunoUxz9WWqAvYT1R4mD9aYxumykF4Qp55Q8RKFKSpUMsgk7R6UBcACygxsV63TBbo1
GhvCAqkJ9tXc9tWDPaKo4BIybw3HqOH7Za5NP6SttUxedagY1L6YEX6cfdWrL+XQGw0Gw66TsyP0
5DGblbEvh7L8Uei+e8lQtEZhXXva45jU3YxBz9KjW2vgSx8MpfEZqcr51CmR4ezy5qkUzP8qkkK5
Jjy79P6TeUNfhrOoRM/PLyXJBSm7lzTgw5IK3anuVyo7me/9oW0YYPirB16DKjKFucbzE4xcTkJA
6P+dxrQThIBWPRWdTdiKPGpo4Ctw9XkuWVxSG+VvabHh5iXM+yssBi3KgtIbkFUZy7Tkt4kyNWKj
KCFhVxt9kKMNfIJiZmybvNJOzKTbA8gE81LgH79Gy5Q+L0syPo2wXf4YPf6vBvW/aFDx2NGw/ldn
+D/w7GFVlr9+9unPof93V/Afv/ZPV7D+D4y/31FcmG5XW/C/VKiuSWI0ZGgoldCyIGwxzvg/FK11
OGasIkY+BP/yLy8fNj/MwiiWTBuVwjre+X9Rof7RrP63Vi9h2bhxjVUPqrvoGX8fS9nGDK6LdsKh
KmOoycCgtwni79DGGTE72YdH/BrFAyjNcpigpoK4QCM1ZydP5xHWeu/RU152Enmfge7NrxUkkcAV
zo3RtAByNVEGroQYR97mFHB/LzvLhIiHoNtkD9b46MlJUPYdiKxYHi/fzQiwjWUgqae2ekNQfaxz
zO8AE5yuHFMDKiKz7kXl/iMxCzxPGN1C7F0fVKPaJi/48Uwnb6OCW3msVfuio4wPEXebAcBd7LaR
+yxG7V6a+oeiu8nv1i95lX5VVOnBVLkp7WfjAv6qWwOoVjwIOZZa27w40KyDHgwV8ie+XklaDFaN
UtvAUzm2rXeMCdndRh2nRvngGfrCDBaZfRmZmLDUcSorr+02WsMfzaniAyuLn/gKnAbNOxY4RjdR
y08pIO+hqi2xTSL6+0MCJ0JawJyrPF7jDmkOw7O6jB6IwfU3IXSsmXuDDGAvlAESSjIwcxNORq8v
l7jCbAMbbEsgJtcEZD0MpIaPP7J3Hho+0PfuWFvip6xbXw0uWx6/Kr/mkvq4MUER2xGmSBTwNNOh
N/wk7ErnPPiPWL77LQinOuw0JvjfYUcWbZCAcC6DTZnfPWLEyghGwS8A5WvZ1Qur5Ohx9syOLflo
u0dPF4/fN0nakBg9W023qV2aUvrM8qYYybaa/zh6zD2MbB1+aPZFpXyoWGbWEcuNv9MlnqwqLqaT
6xNxp2p+W+v5WbysgHVJJmsqDOCuSiSjSWfiNHFjAUGm7LHtG+7nL0xnZoAEyaNdmX4wYOTaL/yX
jHD2KV2Um7H3utBVFb9TrCgqndgsw6XvozWdH0Joffm+3izINORzbiuCU8iTga8cuD44sIp46WBw
vPyk6fEXDzl3NehZeN3cnZ7LrVKtz0LcEPeTJ/yn48kPpjNc/4k0ElVnWII4XRBkH+eFKz82PCd4
Rcj6JtTpTCO9Dn23eyGfpg4dlyvsDdxMHk/j98lgREbUjuBH66z4IPIRbqtGYwp4qr0FFAWkOuvI
Bix9/b7oqGGNeiScdU2yMfu63uENWiNXKm3zHdzYaIrPECfdldcJZswOFGWwNSkyQsxMmctDOY/m
dTpSvmO14S4r143mWGZnDGPaxtRYCDyV5NtsjnNaxdmXlqv0ohL4VOvjBQ6cgEedKK/JIlRzqNY6
a+AFqgFHXd13bB4SrWQrilQErD2PYeZhT1qvrSj4+iKi4aGidQnhFihrmn4mFUL4fZd/BzBXeDn2
XWxlAJ9zgnEhvaBZ5Hb+vgHWO5xH/EK6V7k3Z5Yx6pF+a+H3OHxf5n4YTZ4DbqMpg0qj6M+816sb
1V5xtYvgWPiYxSHyAdNKO/1IZ/6FgO4v8mfNgEgP1hXB01yYvb+GtUUnrSULCIP0dGNP9t4b5YeI
iaEQLpHjUWZk29zliRgWTRyQMtJ5XIBKzy4iJNfhJisLonNE53N05gGsvcV72bE46OBo2DHt/SSn
78IGjex3EOlWZzqh20MNbFuCORqja48Ex6/YcUwHU1poB61C6yLY1oVurLO4jVw64Wb+PhqMCw1d
b7/odBzrnsWEuCgV2my8QxpnwIjxxwU8IhVzIVawgki7P9Ymw6et+P3QqpS9DHFdj/zt5M5uuSVa
27oYs5zpT2KWsvtqfe3gKpxxd+0Aj3L9qlzbrIaoayq9CSxN9oX0mlMz8wR8n2vcG8wJQKyh1uW6
WqWTba2p7zYC3QDFlN2AFRLRHdtonIvgSfde1Hw1Lv+7wKHOQ8+OL2U9sUSe7vS2/elpwt6SwgUK
rHGfi8qqtplI7sQ43LgVjX1z9OLTnE7sCARkJ33jDLO2NRDYorqdhDNslhwDnZ0XKnCoCKAkerC2
A8Y58sMABraBXkE4OqK5R0IFc6Imx1qe55ic8nTUuIQmvYGIul23hq3UGnYeVdrfJeyEojhwdKLN
d203KfiUGfKHafbbDk9pUusAuxtxqqPhXTDb+OywClupRjMzNqfsy2tMsYB4FQv0HJb/8dAjRNr5
RTb5ddAKoi/ZvvPMS0sJEhgMmk26F539sVrELofYiOrXSDz3SKscF1gPbki8zDF1aDLEKqc49U2E
521OtU82VpPe2Mox5m1slBHpsgPlQ+I6j/9Wiv3FkP43kdNa17ADJFPFcdlEgVH5s/Qg94WxMAId
iMqbZ3L1kq804+Vilt7j0ILut3ueOou+3ubvj7vO4X+rpyx2F/gYHE9zMe79+bg+O9mZucFw0NdB
A8z6LjDT7LMkxhHMZfb190f7TRXwx7cE6+AYlg59xvvtaCTrCEK4yuGQz9wgayXgA3Xb4jDQ/vhe
/7sJ+C+bAEAXa83+f98FnFN2AV21ikh+fXNBjp9kyf7xW/+0ovn/IEUWm9mq7tPxYHDT/BOl65IF
s8JwURqa9ATWBJl/bgL8f5j0kukL4TDCpeL+2ybAhM3rm4B5cQkgFsbA9hsK6G/RQHhL/nzXAhp3
uWNdbBCr8Q1T3J/vWpOUw6KnQXFVakwTGqBTQC03xF1Gh7TXp3oLNYPcL15edIMnaAbm1mHB/zUh
USZgcklhaWGjPgMUsnwKct7cP9jFWtazTvuKKq/TPwg2jZ+KiUlIGjv2D2VZ/Rl0Xn+34kGiXVpJ
jJoVmO1zzDzCCqFo+PVeyCQ7tHhyr1xJVF0x4fpte/NDjASkX2l0cDzAmUZ/raRvlU9mFg3udbc0
C6GsuTMChLNohXzKZWaIYXRT+N0TIfh4t8zkXpMWMG/MVjNRMJvDK3v4MaEwpKeKMiVlttG0BWJh
2hP2QxyxtQhNowSwXudR+gRPidlVQgxn2KZAZo8ggpkG0YB7cKyBybrbJ3tjkp9548/bFJ8wVXKT
Ut4rw9hLI32cya+7c2AcyAM/Yp4BE0TFpp9I4etLEy5Ji6No2+vifYJ3H3iaLEYCT12xGnTNbYPG
E2ApQ5TNkriNzXIvuntdy+2z8umXYqdy9ePg+0111S9+9LwUnvtQu3b02Paz4R2ZuppiI7vazslX
RAYGkCGSLwpk3RaOqRtmWCg4B7UKmmEqT45f5Vd97XIuh2IECOKgRAmyeR6v+qGPPd7kdbJ1U2e5
b8qYl8wezV97yHQHPFs701jvx8Msx6XcuMiJE9pujdx5cxRBYCqMl3oxGfsunVge/dzNmYjHI8Mc
S2he/pzirS+fiPCi5wvLae2YbZFF+123NwbJ1PhIDmRZBIXMaZe9xx22Y65cTg/Gzv1tARbeYOx8
g2x73E4acgbHL/VjqpZ7L4m+qcV5mGVrfhcNGvBOVVOEibOapgZm6UG+CBPlh22MW/SyKoT4Qj9P
uI/ZZG8K2zjGQ3u2Z49NGMN5N61urGZpwKlkSPkZmLoZEiIyyp5gc1wmCvug5TC7GB8mpJv5VddG
Ao3cNNpFan7QctlBJ4EERdS6vG4KoR1rm6E52injRHIaPc9OBzAlkEIV1pSe6HdVO9Sl6ZXI5+Wo
NesWxsmNJ3823sres8IGVB8Ck16EVi/Vrirdvj/ZpimPXTp+tEzMT1A14qvGcSlXlkLbEgyxr2iM
IqAZdhaNW5zZzSYtBFiQRoD1YV6chHGS/LIXRvmTDsInqurAaTQCOq0280LN8kibHub4mmlEiXJm
rhFULw80+LtAr1IGuYYNZ7WV+h2fXl5JexZtEE19fUTPP/wCcTNvvMTk5PCwHZp1fO2ykS3jpT+w
qTqWo/3QmPl95qXXix7t/XaAjmMsj6mD0Vzr/BNCq3tqYuIUkcx5GrWH5OzHToJk1XrqmmbvzdNZ
GmIidGiYdgBrqeajpQviyHpe513BWBbdRi8wMljML41ydDYyT4aHVJRnr9F12BRs6EjzZhFM0Y2t
MwFZTFNARDehUzCXLwzUym1BWAqtDjVyb9WdTqMjcfZGBwMCfRsswTb/CbogpRTX/JPDcnkakK3h
mjLlTeL3knxGdEE8FWt+VXNRstuu6FdvqcqbCezIe76uZtkQwb71ZCeu6tqw7lOjcU5V3SchF4yB
HrEtr26TvGiiU6gqpq+kL/RD7HZDSJ5HTjnpzaEtIv80wI7ddizrl94cKYoXDBGZdO8jp72M6Gx3
LBOIZqQY3ZAxYf+DdWXYGAwVVVCbvbyBl6PYEuLf0bhQO61qhhtkrcm9OU0+7AftfmlFv7Fk8UqW
shFKf7idpwJxGNvlSdZ0/MvuvnMglQq619GgyZ00M5OPV1nviZWS353wdqAFPGU6EkHZP+Zl5uyM
Yokexmw814yjQygV8skV8skmlZyZjnrvFv/FiY2jMdgO9/FQ74o8n+jnjzvI7UfQFHvfkBFnsbFu
DD1ukG63P0t7trd2u3QHrTce64gBSQCqxtsgHFFXNiCdm0Q37wfQdnmXPDuZgR6JlHiNiQNSmFVr
4b8xP+jYYqJlWdfSWnh3Xmfuu1RO9xOXrghqFTchy6j3llHwv+S2R6yE6fKoCQttsKvO7qy2qgGd
AImY2VxjwFmRXtAouB3sgaokzObcwwo9LMek6g99LU8qjbJ9n2s0GYhxg0MhdrzM8nCJfDfwRjKh
mYsM1k/kJvjw+kp4N/OiWZeEuJZgcdvmnDPmYlevqi15MIic2X+FozFcT2nDO2HMn3RLHcqoonG/
8GKVALSNtn9A936DA7D4qaby4Hvzi4SctVV8H2fKqiwkQS+9UrOJgKLQd+jiPbo7tr3cTLaVE4oe
NTUKoES/slM73s2CMWo3xOYrsP36Hkt4VgaiRYi79QBHwL0wy7tYqC4LqjYhDZf3GoBf+C+VLTe6
rtdIOevh2sCqHaYERB58NH5BZIqnRNDxUArQerXSuD06EZprPAvgQbdaXKtpY825xYhzXuRwDzeb
irvLltOkzCdr0uoP0TI7OSDaIl3ddtG2BWauj21AaBgx4rxn6U71/k+4Q3d6QpOvZ+p339nl3VgK
ETaZuIASHm6zKf3RwVjaDZNTnZrF+eF1Vv44pdnJEOzCdb7exiDc/o3l1TqMgMXe5aK329GOWnRU
hFHJSiV7Z1Xbel7NrAbmSZh26hV2RbdF+CLOsRqz59rvx8BXnfflDHaMiLU2mFmY+XvlufODOzLK
BlL9amb4QwuvcJ/J703haDlaaLiJfCTpWwsm8FF730VJZZpTBR1pfYi4YGyLJ5OUYS9lQfb5eHEL
wbAAwtpmH7Mm3HvfL9UPjOZbjYirGzBjNuRfXtkQmnSS6tOW4fsC05XNTZtfkU1CI3QYiEfpyvis
GzmjY0z2wnZX76Zf3XuF0UBZ9JLhws7VOyyu0/wQi3+o+nl6xNsBwp7hOy3nJUuv6dZ+Npn3k9U5
39Gj9DdDGw1PCNevnNL097WPZ9JGKrCNaocXBFP7TW/QwknwziOsrKRxU5KZHFaG3Vwjdyctpu/m
68Ia/QPxN4hgkuZnjvkgHKY81e/qWukPLJDdtDUHE0yj049JDqQLdxSJExkvr06Ur3gcQUs6s73L
qQWftRGKFJHwOQ0wslzMB0Lg9I8ytyEVp0Atm6WH/hyBJhF6TsEwcM4Nn8VywfBIAaxO7rAyMwdt
nTbeRmxUTJ5bkAXonLAQF1Qe+LBSFAjM9HQC46/aAdBeVqj4wRcUovqZQissyKRv/eXoGONnFTnO
viF6eFP09bQdiJ0+RgCNg2XCE8xLcs9VO9kSzaufoj/Nq0oGkzW8KWSwDLlQSJU1Vhw7x64I9Zz3
X1YdEqskNzqqsax7en4we9hGSSvVqSTRIWrNG5lI8ykFSLDPa5i8aVJUV7Inzpgh4MO8JLtcNe19
myhrr+kfAF4omCSZ2rKInlCwQbtr4KQLy4RXhZSms9vAU3DAW2cmH6PBWkb0UohapgtwUOlhJWgp
pZbaePnUsJykdgAAFvZSowJvyZK30e+vHQr8neZxigu/fpqqstoCA4CHnKLiZRS+kYi1N2xVEBP0
Ah1c7DLpZpB3rCrr3h+JGnFi82deDk9VjfJNOMulL2gcGQCVdnRMrbCtgZMR4xOYtd2eBXpdssGF
8ZyPLWT4vCie6G4xPFxDJaZZWIHUwciZVR7KhOykgA5TdZ0VC+F39bSrOmq6lPH5Z9bqGx3J6mVJ
ucun3EFPg3PQmbzoydXz6yYZrJsWmUA4NOUXxS+zlaSjd7cgpxAYV1Bh3E5Jhy4ZgO5Ta8kUNf5A
3ppV+lsLAjdFt2ej65X5OYtZXGayf3Y+YLUbx4s+tK6NNz6hBftkzKYLBD2x8zuCRhn/UvXotX+r
1fKmnObhxtCgSVXNyEy6JYXA0uYbQ/onQTcmXByE6O7Ko8fTMF6jwfqs2G/kunglJPA9rgHr6d1w
zTYXpLpEaYkKJCKhbrsIsc+TL9hYhCE5SKgx/taHJmvvmtS8KqeE5TFpvJB8dG1X12xvldGae7NX
e6OydbrU8mq18lMnaCct854Iy6Z3nS7vYEd+RkP8gbyf+6cyL0N/dtE0Avvq6emX8RviTBUOxMAD
YEKHYbrXi++9wIXZtL5f7ZmgV4ERgxuISHkPRKnpBC/WFzlSnYlOaiFhJyRHZEB1b7KoGinPxB18
PeUhiJgWXgky4uvyJmho+tbJbva87thyB7/NLRiwDGiWGY3EE5h0foPRymEHJHbxmleyqLYpzogb
XlnI6KfKzCnwqtZlSNiWl7FfsZhiakINQexepujBw9potSSssr5+NfBf0P5SNpucunkaBy8/KoXa
j6o6O/qw1dHol9aunpf4atQGZ9eWwyOBrTEKUP/W98j4KFOhf9lpN1wtSeqcatNrD0bO7HGoonln
I55/tEq0b15rvLOHl+estNjgx9rtssTQCbsqvibCzwwHaM1nCCAQ5DF47E2SFzZSsVuCrbjGJCCZ
bxFqReBy96o0rU08CTZVDb1cENHxht6GQLmh3cbW4IVOLeGPkU3wP+ydW2/cyJal/0pj3lngNUgC
MwN0Mq9KKXWXbL0Qkizzfongnb9+PtquOpZqytUFdD/0YA4OYLhsKzOZZMSOvdf61qUwWkFa2fTi
FR15CaZLNH3OFaOovSg7gHMqnQ5A0UGxDf3JKCrKiiaG8Zv5T0zOkjVwN2udohFdYnNLyiAkTChQ
Kbh9EGQ8OxEmLW7XYiB5A61SO5pBhfRtG1d6fqBuPJBSkwY5TeXtEtW0YTWf+OqdcpNni/SGCJ5J
827wW9s7jsJ0XKwR1Xbm+1TSts7MFrYisGBOC6ep8Y9lU9JHzFJ7bYauswJzFmg9xw8kaPLoTo2+
ElGe7JvMNgKlavTsbaMfkW+1Z01lfZVzdzH5KHeWswVi6ZPB6r4hTaG4ShVfY0WWGGIYev95PgQg
24wVw+cWObKnHQc7vUpMwmCzqriIhPtQeXhvqa8xStTc/s04bktD30UD/Y68dTjLOPG07bKEH+V1
BBAl7dtc1deiai+mGp+HWiivkcVsS3LOwpwXFFrB7JYMJTPMaddYTaAjelshyw33cZUTVZjVDkXL
dDbwpAYdrIqV3rWskY6h1hSAL72bviSuc8BqdjW21Xgg9BL0qZRHlugH5tfl1sYKxVGLO9mA/dj2
DepGI9FPs9GZO7SItFFmNl27tVC8GDdTqh28FJJkLwA4S5STHHTm8lHaGm2TYRi8LWGZd6ydN+aE
z5x7u91kYuDk5RFeojgOtshN5hlLNh2BtREm4AeRIiCoK19K5ifXaaTxRXrOTg4yXgvQSPcwca7c
2ScroTZM+IL6tm0cdEhKpSKgUNbWIncn3AFueleADPQMeWpm85h54hmEDzmPz62BarH1vipksxxz
kwkM0ZwGTeGvZVoGRgqOe5b917pVGUKX7CmWYP2ljXyrqbUgI6CJpopHr2RO/WhdlvQCYtJVGJmH
T2mVXqmYBTpoOiXGhaPkXhZdb55p1PQ1WXNEEiF+bNa9nBR/iZ287jPCPvQanWgzlmodE/owSHGs
C+OodIfoCIDayOzzbksXJzpjy3JIXjBcyQ49ye5cq2a1sxszZ2SL9+2QEGN6BThDb0nKMRQuThSq
sYfzYhbtnYZ2t9kWTD+nLejcQQWWEdNqE5wRJpYPs0sgJPqGREDHNXKIGlJAGCf9vGMA9IKLzM1a
5nB+Q8di9a0J/Z/dr9+9Vafn4q35n8sPfqW4YJ2L2//9/rc0k3+87qKBefebzbeW93X3pqabt6bL
+affWUXL3/yP/uGPxvnfdOKhsjH++OtG/L+rhB7Huzb893/yowuPn/E3eF0OwZoukjQap3904aFs
/Mb9LgC0LJIa/acuvOUu7GydOhmZzvInvIem6tr4f/0PWHE8YTD64WIY9OK9f9KEBwTzsQcPtsUy
FrWPzvv5E70MA3DTjDzW4Ixrak0mckNLeAnKV1R8x6ruPRP7tAQ81O0ys8gL/bFl/mVssrIumjsi
VdtZraARoRGDeKuY3VMQlbL2bonTrBtBCZfyiC2shNFmlbJoaQVl6U97mjcDwXClY6L/PCh0Ecjd
VnPblW19UeYTO0+PEQ2qr1eX506YjmeVVvQ6XFExXZAxBZ7ekvVZqYlPWlP1uwHpTRToI9FcaGHP
06JJdqiQu6UVi3UoFgytMJR2lB9+MaAqBa7hbwZL4tDLqQGqFQfX8WbOeudZr81FG9c2/UWCMkix
9bZDR4RRl9BitCI9J560z3djrxAJOH6VHAR+XPeEHYphaDPpyU5qGmuNAD27Yy3qIfvnGJVoa6BQ
DNWwTWdspciWSn7wIpBHkdeH/SV9yfJzO0zGzSDist8x523XcdP00SqqJ5R/TTTNqyYr1DoFYPap
xXDzEM4VeksVUWcfRiQL2SpUHCEhyOid+SnMU3k+wLDYNSaWLtugAhVRLbF+GOqcsE6jXiPwGDaY
+xEVYkVxDgL2zAMBgeM57XO2xCS1JUr3Ruk5UCZiDjWLWfO1ZMZtEuJZUJvmZNpVzmJu/BZ806Sp
hjug6KlSWdeqtd7ZDqx2jFKyCuP1GPUduwx7DR31dMmHMHv6LGarc6GjunYCiLPDV4wC+jN6A9rq
Dk8jkPOE1DlSXp7RYfrm1lcFiT/VWN8aJaE3dAPzTxX14SrUe2NA/xO1+7yPI31tKhbzYlLrzozD
jYoJKw5qsm65aYzR6DdRlMst1tRxE7vKvxwdSdM4VB2nEDvizBqOYN+tIrsV8FM5aMVd/kVPterQ
hql5aAuXqT7xME88DaonfdHwX4BjkWE1NW2f7aJW4qzLk+4wMN9he6UVtfJJYbv17P5Vx5iMpt+b
16GnmEfwBCTEKddWEUzRiAokEp5xXgjsCVnseJ+XQJBd3ywpFE4zG8ba6dFJNWahWesmlHf0sNRJ
evr8krcF7lUZTQ9dUhf7cA55BDVNh2Rea7OFcGlhw1VjeZIAUciirFLMpiZ9u8BpMm9t4Mi5FyiE
0J/5JQP3JHpsZV4wGmpDGuB2bQYNJcyubyH7Vh73IW4DTCV2pl+zdeHVY7jk0/knpIuVhexD+sMc
SzunrS/RRfsILPT8rTSy6SD9pgrGGKEBDll/VYbta6on9trC7RA4YKj3KU6CoLLN53GYHp1cQdHL
In/Etm26Cs2V5fA9DqsaQUgnroZGCyNeNnOQRqj/mv3uInlVxOx+bd/vcN92rX9tf/+NdkVXLJjL
v94Vya2p1POX6ufp9Pd/88e2aLItMoMGAyBg3PzESf22YzqCqaVhL6eHZQL9+3AaTqoB+NIXeBUZ
aP+8LRKEg3+R1BqGohYuMv+f7Iv2B+4RgFKimn1QBB4vZ/v2IvT4CYW35AcCAJu1I3e4TJH6QSia
uk/sF1jlzjDOuIlcYZ/yYsJiGlQdzrnl58VABjYFhQuyktDROjqzfU771kWpmZYOKEmjPoe8QWIL
trddl6XtGO4YIDlJcu4wgGb2QCJXGnbk5+EEsO91p8fGzMLfgVWJ8WgUzjRTnhPFiZCVID2tR8xX
nAF/QXqPcRx7x0IA7aG7l8xZg0pg+5tuU8kKAY3NZrJ5jcu4i/1LDi6su769QHg8k1Ld6colDrGj
xTOtyKClxRlhiWXe+F9SJf4/99SAdYAA9tdPzb+rDFncc/PzU/P93/xL0iFsnPWA71AXLIXhH8Wk
bxPEgmgaTQ4PAPIM+4+nhiAWLB2+6RKFZFpou38qJi0eKFA9SxLUD8n376X0D7XTryQdUPjeV5PQ
O/i/tRS04Np4p7yJnx8bCWiJzaAjmTP36F05Wn9SJS2rOYzHszySzn6me01TeRimL07VuOdOZtM5
h4833FRVp3OWrLVnhvA6qQy2fyKm0LoTbEdozYjGJEPZdk+MvBrOr31yVzROvsvokR2KSBhPVR16
mzx10zOIOZt2auRLTxGyHzVPgdVOByIhm66eX/UaZlxC89gMQjSUtyDKMUwxbjmGrpXvumWAMrbl
RQXWJSCOolhr9EvODA7VhzIpsKYUmITWpha5Z4XssJ2F+XhZ1V6+q3NvMW5ESGBdMZrXo9b5JzfJ
9AtjSvQLwvk0QJmVJbcmnc6dQezIp2U2cDIwhBmj6C5CE8eoTofJECGFobQZeOuytr5aE53YoZhE
4Bl9idC5UO2VPxmA+FPX2jDZo3+sqC92DhFLXwYq262lABHIRFGudlV2L+2U/NIxJyiCTNl0j/8V
Cqc9FLCnJiNoDbN7rAhavcTyPFy3VTK/+tMwfaJpb11HmTftrSlVJ2Hhl0NWlAS6aSZbSRL1UR+F
fEH1MsJiQhQIfaWn+ZnxMfDsITkvcwJtBnMlM7v7ovnWKlHOFMBNOZpldLBDjXZ+kqPr0KuSDnl4
UWR1cdAgOuWAKdaRrOZHu1dyJ2XvfMU2T9R12ibHVtjDTug+kX5FXFwZM/kmW6jr6PumBlkaRr7u
WNtT+hBNyTJ/FsWGE0R9xnBluK1ZX+/80E4uZqByF0Ojjz3+OSt5hPDfnKednt/alV3vCpwTPuf6
Sse8nrv0oHLLup5hV19EeIq2k+uCMNNqz70pk5oACSiFi4XX6s8FTrwrX3GvIPVfCPaznb92GBlP
TDPy/TR21nGJuNwVtUg+d55LJmIdG6cyqh24Nvm8H+F8nHR6YkdzcKq9gm972dpVc5fOpASMRZMf
Cq0DKxCSX+GXjndCc2J+RlItLiQ640Ni5PU+TXOa7EXW5NvBxuCf18PRjAeb21GqvYYquIuj9jnu
0CoQX5MZG5NGzLO0hjdHjgWhIChyimmxHMvQ3roeUvQJn9CDZWeviK5rnPWRbX52vfIOJ+380DQI
OWYdv3IVCxwCIKS1MweZIGWv5TGyJhbBQBsu5DMQmfQKBCsqABvvyGtC1uiu7BdbwZzk94zyiqBH
db/R6bYc04gvcWAEdhDordaenReQ+5r2hYqjVxAtjLu2KsliHNAfDHJXlhSls6BtuUryNLuGgJnf
OGG+F9PQnolwLg92VlRroJJYvlgsP9O/Sg4u3KEtSgS5Zo/HoVCO6U3d6PbbDASD/FBEKHM8ZUBo
nOyTi775HjE8sbRmUQV8oa6+UjERyRL78BXDE7r/Qh7J4CSF2ve3TpsWuxB4zIXn+RBe8muih/tP
WggdNxOWcZ3qkbUvmTM0QT7o/anUe/VqMVFcmqjrQR+h7BjDuGFy2eHZoGHwqXUnWTO1nHO0I+5U
bcp5ii7npsow5rcL6WRy3ED1oyBcQhsqlCYTqqa54eBNcgwGDL+/j2YgGyvg8MzPOFGyzDVJjqtQ
6UfOjPXFVIb6xjC0TykuRm8VRZwhiAICY4wAJ/BVifFPSx4zb9CJcGr0DacxuYw/qpdcxPMxrGL/
2ik8cWgaBxbLHGntddJqADVc7OR0DZ5Rp427lAbJld6Iog3qwtJPvUf+lBcWc86oNRebwqr8B59d
44TgOH4k/iY5L+b+Cb+v2LMjAqxJm/7E9DXhVhrS8yYVZdBOmn9edLa6YkQnL1J9kA9amOQnTtQ1
eTBNRLVHz3w24cU7jbQes6Ew9wL08gYcQrWldWu+zW7UXQyOXz8Dclg2l262P8VFntxjku6RsiSZ
v0WJEO0YSGebaoqo1YwwvjIW2tRAkQibUo63eselL/HXrsFd1ZtmNL2jZ9O/WI85KAHLTQduNI6x
vrbIx2u9m3dTZHW7MhnbQ+bP9X3ehbsEGTeGhnC+ynrL3tR9T+DU1Oo0RjutBGAUjVshK8YBfWSe
+UaUPQ3SRCKJoBifCdttwiN+JFem3oO5x3WZSeV/zoRI1kU56J/yUIV7Vqb4ELbmeiLn4Gqmv/9a
g7o+q1tP2xboeC4NrNgHHNXhVthRc51Pg3cfDV64NfBP3cYMs3g5N0TNMWmCaA9XnQhPwqM7T6/6
3LH8d6pFAAX2OgJ8OxjrGbn1ykRR5JS6SeBbqRJGot332AujXCQUBaEe18uZm70/TSPsWRQiq7ST
+RQwT2+vZcSItYp5pFFDu+RsMMobMLGEnvzqL0EckMLMlT0O2jmjgM1ERX3V9yU8aBI8nCXKg7WW
2tzrCPjIWvHZIfFDJ/nDJQHEIwmEDjQn6nnAeGERE6KWwBBFcgiqgPqsjl33Dh+N+YChoHwlmWF8
JI3ss9d/ix9hUkt3CBv4t2iSWjLjJUvge2wJpRZgLHxDGYkmCdxwe8PkIj4fOTatu2HsvCvZykl8
akT4tcPm4dHpGPjitCk2663WY70hAW7XTVQ9Ow411QXZdlr1uWYBpfbye8awIVIJvDDFGZZ0tW6G
1FxT5GVHI5pKZGCJ+xnxEZIPwunSq3CM86MbM5e4W6Ao4S6fCckug7EZZlzpUeukXzhfYP92ZDg6
G4Pkn5KYpySrDtJNrHWp6Sjj8Xlte9E8NmjkVoqu+lqnY4bw0n5ERTLs8VsQy1O0HflA5bhFlkk5
mcdnKDPOiaGEfYRkmC56xC6jub22pxa5L2dcPbEw3TN2EO02hrVwPqLEJEvMmE50gOQJ7aNzNqM9
IW9meLYzfzpTvtDwwmvdDsDxEs+zlFvWbHaI8ix1TJJDFiLoFNO6r8J27+WIGJgcJbsG9naA9Pi6
gP+4TqUWHWY7ag8dAfJnChrMWatH51gk8kB3jfoctWe7niJXPnWWyANvdKZdInu69W3jb7Aa0pJK
8gpiJdwwNMkZG1lYN4HD17zvaEgycTeLHUMj/SuAf8roOquTMaE/ahlfOAYK77HRu9JtXjvblZlz
H0qbiiNAWpcU+f8/xL39hxI2LVrvvzrFnd6Gf9s/F3UTJ+rt56Oc+f1f/jjLufqSnOl9E+YvfYzf
U3vN3xwHYLsHufJ77/+Pc5zt/EaTgJ7/75MEDpM/hgK2+RveIkYF6P1BeJu69Y+6H+9Pcfg7EPpY
wEQ9nXeBS+D9KY4B4BgxI573Wcm405rpMJoievjpovxfrDJ8xA+WFV6Edo2/tGv4ZTlK/tRhaate
q2mqzPsuMzmRuA2cNndBT2V2u/n1S32YcXz7PDaXxYXT6TKK+fBSVRGOMmWl2I8g3CgAk+xomoyX
japGmRMlxGAjW9mNs2PzLFE0/frll0PvO3MOQ0981UR1cSq2cFu8/6TIMD1nEKbcp+XAwMR99JLm
u0/mLwM4lh/xp5dwOOKDCBWcbT84KZTSJrz8htw7xnA3OtZD4xtV0JmovfVZvv3681jeBxapDa8e
vJ3n4DliZIjR/P0nsiJpixEF/N7miAn/ogCPg4u0OMucsDjLETfb4SAxQdAz1lcLoLJYSfh/JJ5m
HFrXDRogMNyR4a/i1MsOqL58yvuq9xm6E+zKya7x8W+a0oAqVJATiKcXyWxaWC/mgp3vwTaVtgcn
QbW6+YCGoA6g23bFGiWmdaLl7K+xl1jrTp/GhykN1XkiwF6ukA2reG1Lv7gTTh49JnBFGAYp6zqM
AKM5bZndLIAWuJCotrqojU5dD0+Btl64rjwoNOQtyG3fzfMB/csFJVC/tQows25+UyX2K+LZ65ao
0GCwveKs1senqLfR8hSp2GgYDVcFLpV1Vs9yl0kHk3FJ475JhzcV+/LgpvFlPWGCSfyKMY1ZdJuh
GsSJgJKMChC6pxlZDy6F5FkaJ20gG/TWSd+/Weh778aySdaTkaan2ZfRHQfjPMDnFhA9H63dChvf
OIT9nvNUiJVvjC9K4OXgtlb4/PBSOJHOLGdAFj0F0TBF/qFFIACdsXL9O+nizARfZgQmhPrzGt81
vh0Az8a2HJUS93bpao9x1qvLssJ4sfEATN5VDJqO9Dq7vW5h9EyUamGcSIJ0w0KqCwyVzsYsZQbe
FBWwLGR6JatqCqiTjE0/gcPraQmAMmMKMfVyRKKQmN3nLtExFQT6ZJxrFOJ3SSznTZlUZM+Iwsaj
CSZkgb37h1lT4XkYxuq6nkt1BZfrPMTy8lnOXntno1jcIw4wLozREvui5F5gxA5HtC3HHZ7Wz+zB
DsoW+FJbOizj3m4S/1onpHanWbW64OBSXYEUXZtNN11EY1VLgkpzfauGVH6uBIOIFZ2GaGWMTkLR
Y3fHJBwYzc2xuEpIoSVRiaShsHVJ4jaip7TLYhTgzuPY0zouQolMYriup+wekSe4xz7VdjZyyGOL
iX2VxIxL+y4arjkyGjvTIibQ0GsaCsjNDk7dyONU6XR3dbq4l8XEvsEdvRT8TET0ayuU03OjcaTK
eWjO+yjVji0dsZ01+qg1cs0B8w+ZhXmbdNdSl7xalFlMNH2SatCejlhG6ng6o7sWfvayFvqRF/k7
8ITDcaQQJ46qG8DJavGu6fWQZ5+gOjDaVNNhx6yT8nNFITSccdIyzkc6AtswFf5DhWYTsRIZZMKN
n0k5fvQNQpujttVvEpJagatYTziGzjUvj24xhtP/crnSiN/OaIrAagspnTAltetwANwpPYA2Yk4v
tEaiYiOsd13K+UsSedhrYj2bVl4Y9YcQ+szG0PRrRH/blnBIBtSgDSpwuLs548dGkNnulaG5BDc2
g7YGMl1tO7Oynpse4lMV14Lz21bWkXXnOLUfMM9SjMvcvrnqtNp6Zt32DkkxWIhEYzC2fWxu4hi1
D5Oyej6FeQYj3Arr6b4yvPycBWk+GCPs09p0PqtqwFjjexrN/7AK8jpE/6PH55EHXJwNADMPzngO
49Bk8sIoTw2U1Lw372EUIekkDyqIPHVmK0/DZEM4dZhpHizJ7C0k0jiYZbNxO9N+7nS7fkk7q7+s
8dX6K2BW3polQVwmQLLOGc3kTLpNtSepMFtXwzx8gl0GViNZAEfMFKcpyAUPEMLBMf3qp1r+aAxS
vyN32L6mGSfWVu4bAfFaabOChmORPRy3G1Fyf9H/HL8woSVvU5Y5l7kMMuWmD+Ao0dH7CcJSqUgA
MuzRDlIEFJvck/RrZ9c+z61kkAhV5/6yaDxtT98E5690X13CBtoVZIx8TaMyRfXkuXd5MxqAypJi
o0x7QrIwJXszs9GICT/ed0lVHauxIx+kdZxLAQdpH2tR9OQ5mwJj/C7nfLVu4FTeG6xca9P2vS0X
Kb+zvAh+um7QEtZaOss2oE0xFMVjO2X2E0lt8UkoMT82pbWu0JAlNI+UOnVG3SJ8TrnzcOPtyRBX
K4yE2prN8yuoKXMVSpVtRRQ2B/bH4dCDEVn5EmyIOKKImojRM/Om+15X/Gfref67TmpeK7Qki4Yo
SqryXam+4NX/elBzX6Lp+/Jvt+1z+/ZuWmMu/+5HgS+YSIK5YeDvkd+4jCt/L/JBm//mMKvEgwVP
xxZLjt+PCaeLuofUph/UHmrmHwW+4f3mWyZ4N2acZCy5pvtPCnwL0dFP9eLyioap86hS7gjW1Y9J
jDlurNIYMgd9Xdh2uGVqG0xKoNd9Mj84Tldnz7YGmmFbyqmZbNwHo0MSmFaF+ktUKrvUlvU/c8+A
w08d1GytlHsehLy5yJ2iZnxYYU+sgb+2RPeuNdrcKcFlcO2NN/Lup+4mjzmZP3ueU4evFtmqBMmL
hCHHqjDAWOWBjeC8uIwNvR2Y+uSOWqLkBqcozg1anLzlqCiM6Whiukm/YidbEMA/faVX36vnvwbu
2wJnO48tMyyGalx1nW/25wOKaxRJF4vYe6MfW6Zy3xZ2bu9zu2+Uu58b4INIwhFNJV8hcSVmuP31
yy9+73ffERxVy7VMhuR0hJhnfzi1gLD1UEWI5Etq4NfFs1OBRqNx7psa7lUFXFK1axXTMomxZ2gz
Qc/A1CbYQIY9i8E6I8ysXMxIFSwdgIuOJ/mzX7/J9+cOWntEYyHbXoKjUBRyW76/RmOcaOiyLe2L
wIFE7hIZyvQ3thDIWwsAhWqFAD6hh+3h16/7/gDy7XUZynNMJh2I7sbH10UZXbmVZnlfIgAqjVjR
7cybT7EdMkoCiUaA7mUZxqTsreK4Mk2x+vXLvz9QLi/vLumNDHxsiiaeofcfO3L6RKN+tr5obg7w
JnAG8iGeeZC09lABvstPaMgr4sszOXW3WaPryEvpF+RclH/6TlAqLFoJBIG65X/TMfx0io7dGGnX
pKsvthh45LaTIWYDD5gausbekOdjiyemRSZH7Ea4rniq9KlX/qZPYEcPf/OtsDz9fMdytCbPECQm
oYyku/7pnI0KQk8ncgdeQ38uHbWrZF0wXtDCovGnHYH2I7fIrz+/8WEl4zWBBfOU8KAy22Fo9OGr
8OeUJnyrvVB/uIW2J7pweSCKsYrREXVDSnJZkBSopRHv+qbFhSBOGwctszY6aKBVVHnrMzhU5Vo6
lTJvYFGWzcuv3+bSMfnX+dzm5G/ptq3bDrizJSn2w1rSDUi6dFwAL6NqFTeB3mU6349O4eRoq1FZ
vXZbm8B5eGjaoVp+SaAh/83386eLZRjCRV7O6APEw5/H8x6gHYbiolpMXBpreMrqNYPPnvR2co4W
+JnsuYk6ZApF6sBYxf9TKMPZA7TWesbI4KG+rfzklIH0TWaspzbpt5x2f325jI8PmPEtTpfEJs/k
GxYfO1A0/svaB7P/wkBCaMxr26bOuyscZ+TZB4OcJG+OQrznz6pJFhVW7WyetNuhrsMDwuYcyje5
dPp0LGJZtuGqREyBHKZzdC2/EYUf0bAHgDGyJJpaOhnlmT77izwz44QGHPxvPtDSEfn5BjCxLmPk
W/K8yIPiZn1/m3JnlrIv+/oJ4qSTOujKPYdbMQzBJKiAmbXG0h5O31fPvLP5M4yFLCecsHFec3Bv
LSG33WD9/TNkf1zFCamiGEFLjLZqeXY/3J34fRq09lX9VCueIrmxEP3ZFwSqWdPR4mTL5fDDPp8f
inicJhcwnELQH7DgD+ImknOo7VUBn/tBaV0jTl4ilgIBixZwK9QZzvL1VI3lcwtNvev0NzV82vlh
Jm6Uw7Ce58umlXD1F71S6WPJWllIxucHDyc7353lpBO/NDPcDm9dOw1cYOF2y3eXjVFCgSG/vbzv
QSFHYFiNKT+ionjgneOUX2qDtnaK7HnE0C3rLTNio7+1LQCD5woGO7V2XiiEzloUFuM+YhIUfS69
Ehc+hyqDm8z1IuqMXpYVJcqv742PqyZX310ykTzgXoD0PyYjWeEEA5GuwdNsFNjSViNg1pqk0yqt
yCbo5MBC8etX/LgaoQQiCoywaqpS9u6Pr4iCt4mHwho+W3O33IxDZy/Ln9m4GZu36KUjnsKUEYhc
DWbXNtEFeU7A5P7mKV+63O8eCstFrrQkgWNbNWHVfHgoZtjA0BxE8VDYZdGCNKtQDL1VMpasRnFG
MA8DV7dKrnoyJVhx6tipIEB7rdlDhQVBh0m7NSN5zENP3I4WSmwc2oMh+hsGkvjNpQM/9shNhOAg
1YHtEjFDvtzysMco625wqFFdHMI0a5cnv0e9f0l4s1sTmZwpa+x3v77wH9c1cDwAb8zlU/NpLc4E
75eBTIRxOdC0u++7UqeIdZQyKWJ7BHcDQBkE+vuYiT637Zj56NKZp32rbDXcX8tT0UEkC29D3Nm8
X1MmM5iTpDatZYmUc6MbWwngEdn7TKIeT104YLy0VsYEqe9BuYbkMfr1R/qQw4zNG5MC2yarGt8g
6q8PwwJplcVcpaV577WxxbPV1tHyBlrU4cuj++05NnWme8YWEdjyiLNWLkuKon+SPdN9o4ynP7b8
p0pmTfac+6lr75MBO4JcyWmoxCmUI38ria3lIzKqFM0201xlbWsk/NipJvYLPu7ffLQPVSYfDdSR
bRo8KrpjU++9/7ZaFDBu3lXTvRX1y0rVKsmtBVAtqV5b3ctMEkvaSs4Prlku+2OhVQZfyCiKPJo2
c4FRL9r6ltYN91SpissxuBzbSe/sZ1YTjIY+t5g95PWyunUsm/sE+CHLWktFwgsmbajzO85YBpei
iGwuRdu6sdYGpG2nPBIxrAh+9/36LEth9vzri/DhGYUIZ1FduSbTE1hffyp1jWG2BeRu7a4vXOTy
2+/lLeC1sc8CTpZxVP7dsvBhO1peEgAVUFi2JdyRHw9ehG9Stdaje9d0BndIO7UtNxR7P9fHTmu7
csABahVaN2T4Exc8Z8RMycKix1Ua1Ji3V65ovDDdouHyWAx4IPsblVf8rbHQePBbWuXi9ONriwjm
4VKOuVfyrPAULV8HUO/liwDCbvCLP6V+f0N2VcU7cbKMvQmbwXJO/fXVhsz1fk3kwy+bAIsEbhyq
oI8nG8rBhknwON3F8SSwAbZdZkEXBMWXngRwOTVtZKxE7a18zD5pDOEOscOZnnfWiLeCakc7qqjQ
7IuwQBEUSLJdoledLvp+CDtbALEpq/yLTfimuikqUajnYTby4dLuSeaA7p+W/pLJTf3YdNthcDwk
nDIOUYSIQi9gberK8HHNKXp46dhCLlhhbJUzYMCyVzhhozHreRj6WQ1Tvho1zPjpFlN7Z9+KvJ3s
xaFjIKQAczDEBglKU8jQvI3RT+WBO+fDPHOs5VasDyOKFvIrmjoVW7joEb79QhvnO0INzeQBB3MU
ri0bwU2ACNKvwNdHjNIJ/zCJUCCQPtq7ptVCYYU0cAz9Utd3xmDE5hZUnRfrmxrPp30/OX2Uafd+
pY/j3YhToaVT3JbaDTuG231xlBDqfnb7iEDmGqtM3Fz7YMayXZjQ3djOFZMemuJZZZlx4MJokd6L
UaRe+QUNRgW8g1tlkm9+1w6DHmT50BjpnvgP6UAXRdiRi11YaJk4wUvTsmzXi9ps8vgt9oBxcZVH
AwuyfUHoVM8tDW6D3IVrS+it0Ddlade1C2wrTOJ8QR1lMtqkfdQOPX6fMEqSbWgXQ+fchKVpyYNI
bYKQttwrAl1o3c8623reeMngr4C8CInTKFQzBuIhahi27AZwlKIiMHwAJbIG89I5nyqtAzl24OYY
tDAYLMoW49TVVF1giifLG8Vlbrouv8BoWP6jliQ5v5B8ZPNy6ERs+TJ3cMRI+hCqjswlc0BzUXyk
TtaReI11BsGCA/qRfVEnM4ePE1kOm8rzGE6IPcGaxhDhLydA9bV7lYZaOuRbN7M0sz5k3UQ0+KVI
LSfxV9L3l56Eq/DuZg8u4wltPtp2TqL9hoRQluwLVm0ZO0fNCpWb44STyCWvcMKkXrgZUhaCiJwv
w+K9s2Qtb2nqtRzDmx7FUyLXqIlTBVK/BdZZfjIjs+T14IH5/n1H6hRp9hy9ubIQOBJ2kMAQ8fJD
eP+ULCsp/aWmt+OGT48dySgtsSW+YLliFoBrfsG+3Wq3ZeEuS77dgzxzA39oK24AkPGm2JFAxQRt
xUB9+agxzHsun0xd/sde0oS8Wh4bHDLJOly+HqOGleI8Gvm4XOfS9smrXGudpvgqNBITY/tNSg40
cquShEorgINMmBSp9bHTgYGr7E52D/DxuqTkemEcrnYxCjhjvPBSd3nLCd90Pd8K7ixeweKP5AsS
3+UGE0pbvnks4vy33C+WS9P3Bn+VLdaTA++hZ5LJZ/zxeZSyLPlCwy3mvzljXYlbxOH/h71za64T
V7f2L6IKEMfLb558nnHiOCvJDRU7CWcQAgHi1+9Hsbt2x107Xev+W9WrU504c3IQQnrfMZ4BcXUP
8IQC0E7Ghce1eB09ALRSPjKuHHtyGWRQfhk0o0btX9e4KaEA9r/EGNZ35NEp5+H1UlPEtz/+10V+
+TkqBX59F/sSkN3e65xifqrp65XqoiRZgZMe/G3lb+W+yEv3gQ143tM5eblR/TZPDDV23lrlV52X
mizceXUx01JJW91zlWa/bfgRX1JjI882FdmcooM2dtGbw3jjN5s4d4en9OUK9pIniHnt5ZwKv2SP
tpc9cYfepSFvl7/mvtzal+ERZXXD9YmCkr9xDAnm4BPXyBQMltxT9muKoIj4TdMPblw8EqUQ6Aln
ZSE4LfkykDZUZBwlJ2k/xSvVyN+DJIkzazdOhT30lwuKEG7jP/pG9EFMxGXY1dXVhmRtlRe5LSK5
x6VEwTffEsZlKx8jMoKnco794cmL8o7hM4asWDl5BUc5ejdSy7Yf6M/2l2DOE35pOtc+Du0W2uPv
dASm7VFDKs/LU5cnfG4xCA8FbT2a2JtuxMtYIU4hneKL10ueVrPicNZS1HwIb4CeL69kWfOenz2a
we4jK7cqmen2OVOH3n3MM748rIqeLdNEG266ImnQVm64TYW+os9uH2fN+5Xfq42Gj3WqWSzi7hfp
2Kz9JU1Km27RpIHF8mYj8tcrDE+any+mYeQXFo1hc8ZZwL9Nu1C3C93Fo1Q0UMtvznM9ZRQFFlXx
7V6R9/OniGRFdgGZofWPoh//CEXiVQw+M0yiikZjjGh5xbbH1emydLwKU15V6xc3WivmmxxQTg3y
8qWcTJo8+JuTLhr2u88mGJFkX8qq4HJciF/PzAAWiAs20s3Otk+iSPplekQoXizRJSFZ9tTXNB+5
REKuW80Z1aQZhsdocz1mOSyr9vLB+LSjhnqVHeIv9VMyakhe3QEtsOc7laXPL4oBzs8PJdVHiELN
Rl05Dfy6QxlSlCZq74T0yM05RMaze9g51CPj6qXIsnmYBLOT7gaVgUvEWcVnbC+lt4xtOVXDAasi
JcqMuJPoK/3HukcnTMIM+9C2RrKMXjBYSorwWCAmpkoRZQTZnEeEJ5YkKSJ78XQpbKmAYJaaWnzV
dDl/XZmGs/yysDxD+75ko1LlORWVLVJCFWf6Ie1dRNP7gDKWgVqRVWg3T9ECtGs8ULpAQLaLKQJF
X4McAgKwJd7V3PzNCTbOKupa+9poAXBx1ZSvPAbfy5Wspp5KNKqAUszXy4aWndCSTS/Og2IxTVVh
k8CnvjLfMr6cRW5cAXqq9hwyial6OLG9tFWqBjq0rQWkwNvl1yg1xeA9BWsTNecoGqTJToHfj5Pz
E8lFtWZH3miiCXcjDNbB2SeNF6tPVCSXevro5iix8n0WGlGsHxbQjWL4ns4lJLkvAMMpTVwo/Dwt
MAp/G+tPG0TTgLQf3g74MibP61lTxnGYak8zyltkQfuZ30QDuoNVzvrz8HomL/dykMBowj0aNGNP
69d0Q/6Znf9Sk9vZhNW/fXjJ/LQ/0f2q3uPmtb8Xeq7DT0C/sD+YCaoT7ZGdu+1toKGRPMo5q8Xs
vE3Gk8Celtg+lWlr/+R1yLKmZCZCu2f/6KUEb6dTJwfkaWDr7Tw4D8m9LhDC9rsFWzM32oDG86+W
AfMTwTnOZsuBI30ifkFVzWwBaJbxHbj0H87ULe2R1yWdxq+vXxSqlFfawFBxHl52bF1ZbTFOhU7q
4H39MmFBpLCfjD7CFqOdZrBFyFFFKggObd7i0d4hpdHOgy5DyTmTLFAxlEo/t8u4Ilj5jnhu7GHp
Xw+c09e8R3a4gexDLn3bZjx0y2rHZJyhYibXphi7tj0WVcPTiO3X9iSoA9tJD8aHXWIFo+dUN4UP
+Sf5l8LXmw09tRzmB0awz+QWef8oKxcTPQTq1f5D0fcI8naoRlaehgUVAtlzgX2CGig1XIW5HOyx
/8vu7ve9nf36yPZqXDSP5Gm/rbMqvfbOMsaUql6mxooasL3+NFSa85+/6k0BnacJpaPLd1Gy4t+R
3db/rS+0JCiUM5aSf40Rt15JIhtkFpDhmdKzYkYGRcYvuqy4w2RbB9yy18nxz8fyewkhRENKVQjl
YxLRDmec+78fSzYLn/JtBdONrlr0tcTJzxQ9jlCIjrB5/v06//ML/TSlcACB3ae4+Da1nKgtF3WJ
S2jl2vGiyAlemK5ig4absuavJ/vPJ+i9dQu7tnb7gvHwPdpRbwqZa1MFRLA00YfXGWMpNlu0N5Ew
YXhagzGZT5XMNvVeL/jnDq3Gj/Q1EFAbH5xxC3gf/csR/T7SueZspSC80hpNQ6Ajb9tiJnUhoxox
fGheHqqFdR3P+KprREynMplLu08IADj4h5S4aY4AIZw9kEqKQW/7eWBnfwqx2IS8yplaDDx/OfDj
PB+Zdy6NYD+5X176WfJlmv3zSby9jdy4wMXhQMcE5WzytsvKe3eYoC3P52Ks7cy0/VoISbCV+j14
KR3c/vffF8Lzce3/ouitiDbGkAenxdXn19feCum22rmodMJ+h0M0/69KayGa/8RDXs2DAbA/+Md0
IJaMSvRcVueX1xKLZHs3QJTyXHQjCdLFv4wK28f53yaUlSDTfgp4AtGjoI16W89czLaWagvry7hz
VB3u47aNxddI8cD8d1Od/SpuXRIjJgzY6UMt+v2ZbzO/NTqP8suXpcgcUh1hHPlDyy9/vm2vUoy/
nRi1Qr4KND26d6aQ5G270HXpy2BNGklc8N1iPPrhatUI2g183f8ct44e+r4fc2qrANNQX3rRbgpz
dFM3vK2R4BCvUUsqP7d+QO3BvW8zpJv9pWFtEPbnDACqt5p95tNy+jIO6FTzo6r8oBuObaM3f9q7
vRuNLUy4kFIb+DevFxHW3F/9vDpiMyLeAd3whhUaYTGnSGb0jKqMmkiFVOOSjUZctgcyHyW34nWB
Ejv8tQKu2mKHAiv0hJdF9Gsae9lq1BDsaHkWrc/UzdbQLgOWGSe/c9mDEGrOnU3ae2CJFen4LMbG
LuaclxlQ0hzlaXcBXuIKrEdAzNuuG1XakaEu46bSRIG+lDwGXpvF7nUh82sFRWdt4fpuQ2Jf4vEw
U1lib1FHZLEkPV9JioddKbh0K8p832BQZT9FPb+pmkfBsjcV58iAHpBXVeRCI7wOx1lRZ8Vrafdh
6WJGTJdFrVvKrlRgYroMFiGeQEdzML8uLmphgXrIv0+HVAKuyQec80BPDAjg/iP9BtvRYg3o+tG5
n0aaCB9LSbUZIXQcICc4FWrwPHSmHovOn4at55hch9G6+F+9cDVTcqZslsn3XZpWkOOqjmw9dsJM
HOu0V1NBL50AbcO9PSyrvylCZR0qE/A1N9cLk70JTLbc1virobPSjl5KdtNpouiLlgXY2sBtpuUp
ctvaFIcsYMHd7dq4a9VnCNSJo7HER7bl9joXDfTD8+g2aZm3qxPp4RE4s9d1FoVvu040wNb55WVo
NL9Wg13c1GzZVIoiRu5m5Uatx0yW96D8V7+Go7nUzpyC5Vd98iC71GlOLazjcFfk+fIQmhIfoikX
/IXBLC5LbFFXLRDQSyoZ/YdYYZ9fSc/F3g7emZrxrD5mDOrLAMExeT+EBz5VQM0/524Jnjf1ULpi
n5ou2OxSUvK78CaR7tceUD8UZxlZo7TlEBUFd9d1FJrrNYAoXOp3W9WQLsO7ezomxhUNIzZqnwG8
PBCKIW9U4OQ3La4ADJuUoNG+5JdzjwmgSJfkfSyLgb6+LL+X45AdmgJFtgm67hBm6XCdbH57MllH
F7iTQHNYhxqgiFUXnxY+8iphP/ak1l5f+KbIvg9pDXJg9ZptZ9IqPBWV2z9IcA1AeCnRkK4l+vxx
WbfkW+N05HIK3X5cEr88uoCNrgM3LUr8cI64DSjTndQ0EvRBFsN7ioe4U4pJpN89Wj3sZzzpfZh9
hP7wKjvn6I0t0OY5oODAVHAY8Y1fi1HhPw7bJdlncZoVyedy9lNzhQJBP49+UHlHYNUT2xwywc1u
FmHyI5lCQEVO5qjrNkWOcAiAlL+HJV2zTwJsG44T8EP81/03txolFrrAvRkjz47QLLQ9VBDO1yvL
2Ts3rucrqt/OdQkO3ULuy+a7tyxgRLYN2TXbZul8WeSw/ACGte790tu+jWMFsDfNJPJB0n8YuUVj
5bIewTkHuS31eh3pHCoEKtrybLyYiZgt1X5eRCOuMS018lqtgzr5Uvs3RButOyq9n8IFCyneu3Pg
8fjMo54OlBYxFeYrBKpDaHqQjPHUnWURqC9GwrIl2JL8CJLOajQQhC6XOVQnR4vgG53pfif8prv4
JW723XZ6TzBJ/X4sSFLd19OUPw6FGT6rVcKOHFYE7Zln0ZQVx0fHNaHmxoO3Fts+WJPlPvVHJN/d
NpM/3MptR5On/dT1+FSlnL33KU2EK0CmuBwJlL+Grxx8G5Nova2o94O0p+DKl2YTIHpnYEeqMRYm
Tg9S3qvTb8phUXNIWJ8RZ1yNw320RPWJiT6K9mm5xZeT1xf36HTQdiyFevT7DliTRgFdyTn6Bun/
cWGf/LgN7ZZcDNIy44c2/2G4IBfgDLU+sgw0DySThWCTg4GObY2m2i3m+SpKIT8NrENxycRj+ph2
U/okVik+Virrn7Cgbj80A/wwx71/FyAsIMA0whW/DtMD60tnFy7dfOuosf66wX64AF2eocyinHwu
wALzLluZkdyqRPs+hTXsUxozezl21UUdavWItktw/DAaPbcTpyoS4xfqcsN92hXq0jNN+tC2arvJ
x2o4rjFTLtvgtjx3gTtdKx0s92SVqY8qSYJnUc9MDv5g5nNgWh4ealrvPDHpm1XFy1W5rIKMbI3m
/v92mmxwwB8TSicvLhNe+KDZHRXfbZ4zoWHCYNKkWUhEXeOJ/dSCwk420wnGu+pOvzwlNSX4+7d+
EjnpAFxsuG23/2slAbHZf8Tbhn2mIInwKOI6ufTo+e1nuQXvkjkXVOaV893JfDRotyYMtpJgzHZl
rXuINSXt5LYOxRyTCdcTFUvoayqz28WR+T1VluYM+rv71EzqG38HvthUep/wBehDpePqjHUA+WUo
vfI67aX/VTsZno+mAGqA1AemuT/Pw0XhW9NsWnjxTZD1KgHE3HbpdVsk8kAfF9DvTL/7kKRbS1LI
NqVgJkTWnXuHfv+NcYYYV0/kLpO6HciwaE7eqjxILMHQvhNr4LyPYZIRPriCdANGK9WHKi9npP1N
b4qbFu8x7HhFhsIFmS+ec4EjY9w+YPNWuriwSw/3YKX0DZkAs+wJnL6u2ZOrZu/FrFz2Yauz+Y5q
CaHiQnv5xyXeMCkBw41gubOMPyweS0RIJGE0fcIbviWKeQQyaxixcMo7ZEWX8xTF16G/ul31kbyZ
zJ9BbAzw5699JjsXsisdASAQxhJE5zHUD6mT1wQh+nmTEsmDZ6cBOR+k60MpUM3s/CJo3vfGc7aL
hY1mhcl48N3bJa1W6NeKOv5d3DCdHhDIbYeeytZ15U/EjnpxfT05Zh2JHceFn27Ey5MmurbYvv22
tiotDCftu2kKqgTHclQR50KBfex5HhLam3vtGWzygYcj+5bUR1B7bUeZd79NK8hb0RoaP7Gu6suu
DML+mNMovKtLyqSHai3XS5ETZXYgyayIKYlVyruqc1z4O6lD2K/+Qvc7AvR8dsJ0BVtcZeSWxgGJ
6lAD8uiTJx31fbaIBAHayr/o+wy0VY6bRhMZGq2F0xO+YKVoyy4uog9wyfuYhZlOTNnsmUknfqB3
HazTz0xCQxIdC9JeYCQMuG2OdRt7cXGU/tqH8JsBbOlHmrltdlkNSfAtn+evZB7nj3khv+apDKsd
24T2YUHbcSR1VF24vDxcJolI0f6Kt5sGc8ZZiVKf5kKR9j1ImLnQ0iA0tG3YPqgOhAkWOgN5pAyY
X8HoPU95RvJMD1JmICid6EzeK3sPl/1w2HjZBPfpWIiHGAGROpQztR7GAwMGQG25fMfYWr+XQzcm
xzGO89sRNvyDHoBKHzXQxeyKqjGZPE67pldtX0H46IbmVOOOeehq1zumU9Hf1Fno3Pn1Gtz4kqZl
n480r4lxIIjPz+ZvnY71xbb6Pv6ymJfwAZchHiLpRT0kDSiiV1JZGA18k5WEibzaB9E4S3xuLfiH
HkGkvhojTu5oKHI/bJkqv5M62wwXFf21g+KhXHabqdWZtzwv/zIinbCsWF9wCNkH3jr49Mg33utO
Fp8ARHlfqbytJ0Q7KfE7aXuKZVzdO5Wr9nMbETrTtY9NhRIsZ+N2iv2s+kIWKfliWGz6L8QcqmuN
Kxi4ilqrZF9SHAUR5HPSOPNPQbnOeza74h3RYPp6Bq38XBcifklKqT2x3JIFikBBDv2VoGT8ieI7
gA3mtFVCa3eHuwi3H+tWJkc7CMk7qe1m2HS4Hnfh6o9P/Yyj9Uh2Bo1Qisl9dNWFuBr3I8iLiV7T
1lMsjJfK24uGeWQXOWUV3jVy9J+KoiA7xW84hl1FhHmyr/ncPeUvxkRhZHjVRtqPD1OBkFOx1qrz
61b2038kuzZCW6QQ7teXzJDUSZb5EvMSoROyci7LIfQfrW7g5G1zrXelceB7h2v1pGcY8cxIDmh/
naGG6rNQ3NK6UzcA1r3GQjx9dbuC3HoiqHQliIwy44xhtVmfp8nwrPBQsk/Tkirm95mu1byjIzcf
u2oW1xSpsawuJSDvSysb/REgIc1ObVxMN2QSKPayLEemQ5MNhGQ6Q4vm193m8NM0Ns2XWM4rkati
PBAHPbhnvcTeA921JEUVxBruNQNjYVF1zezXEc41FESHDCve2R0qDqc/i2LxHHDcVolnWjeURyWB
W1lFCoNoHxRtUQX1fMrniFZKW++rmkWaOtptLOANM5Q+a2oCaLfP3ai7+p0Pr2c8sKvIaqY0IrDJ
tlKezhtz4big1oN3kRZkKtYeKQDfGmSjNljGSdYqO9Ewq1ewaEUfkU3KbnsNQG9vRUt6UswLNzSH
gv5V0uw0au7AHLrZZG19Y5LMJ9V9JM7Xk/fNTHWIuGlk3qk+KS2H8nOe13AiDguPCm0U3DiiU7sZ
xFE0nXLWat2VLrTT/hyHcZ2hvaN/artjONBre8hcn97LhUQoNXUHZQhNq+4rLWvuQ+Agl8JCqTU9
gBmZO6f/o3VSgtSUHKvOHFJZrOFnmBx+8fBSrHWkbTgQ+2FLo76XrfIGTKNt3aMXsN0KnsMt/p7D
tSW9AV31xvM2eMRsfdFyKZyCPHsKXbgk66wiLUsopuPpky4oKCS3EwtKQFpV6ppgr/NRD/XFRneL
u8UrD/g3ACndzS35IJM23Y3QnN62wz3m++Me0YtoswcxhbLE1YdQtRTXrtaD6dEhlRNrHPYO+XD6
BTf1kekBckKFdOcj5mLpLlNmTFyMLKKS4KKc4tYYSRV2ppJawkQGgbwEx7xbA/LQ5YLiJqV20PXJ
7cbSLzlmThORbzXNWUqOiRcMaXCMzSaCC/p+7SeZ6ObRQV0zkb2A+WwXaJ6dI2qT9rvb1ayyUL8X
ChhRNOLwnRU6lXW3+QPNxw046i+V/TVw1/kek/t8SR24vMVATK6XD5au8oxpj+BoEWvNKY1g6TQP
Fcmt8dXAEi7eiU6aYLd2S91dWFv+floTCWYHCXX9nQBueMqZwtVMTFsS6MMkNvNhLB0AVjnhx0dW
oOwQs0qG4YWKgqk9ZG2yPjlbthq58/Jl8D4kdUlUz0I45rMC0wHNryLrwe02B+urS5ZbcWQ5ocZL
XYT1/D13VltxwaXtd3tiU/ITPq05g1WkvQRxjj+kmJbdoO+PAUl+l97Yx1+auQk8IrczP+/3FBTL
kB0qIQRngFUuGWNuqKfPSB+QTeyURGW3R9NBLkunPR9dEcWtc87OG/rBwDr8bqXhtu4WUcfHuI6a
aycfwRsgvMZcgbZOtkg3fEOydNKFKS0pEKEg02B8bfGak5OBto7wuWYA5ETB7GlDsMDYyNL32nF7
znOTp8iT673hZh8sbjQ9VmgrfjiIlygeVjK/JR7RH7+yuVyK90QzK7vqEn55yQomulbwJMsnpkhh
LsQcVB/6RWR3yCTz77nyuPLJsq3I1TJNZWTbynUnS3d5TNZQ3y+qKTgFbGx0h+O2v1gY05gV6jD9
YDP24gOUvuXKo2hRHha0Mf9ZRICPMKzH4BLidYU8UYUPA+yF0+R37udIjbhaY3SIhWo2FPrjZnZY
jswZT6VfHnw9zpi6GhBhNt8nna/ySKFOG7sNOWieLSCJl7Sx0gh2w3sJh8k/0SGiz+oKjIWHfBYz
U6+D3wHakIyRF4rcop3yzox3QpPPlcPvSg5umMsYMk8jPy5rPKE6nkA77VADxF8DEgJygjeK4N3g
2BXvCEql27GmNuUuqrMUOQqBw8WBF3qF8opyyf3WUgHYbZHEJF7PCOwOwm3L4zaQ27fLQ+R0yEZa
eZiF/LmMJPb5GbGhyxSaLzGzxXwDjlLBYxvm5APxQZPm68JwYENQUgVq/f5ONJl/kxTAEpEJZQCk
lZelN6Q++k8G5Ak2fTneo9Wr9mjA/G+4YnRHnyFODcGTIwE+8RIQGqQXgy+7UYBvwQGWScP8q0Rz
U3k+wVBTtITQ0gq5nqlckV2PkKM1u0a23pcyRfGwaxFinHsUJu4xXoDV7rfUx9UwZG5IBhe5jR/r
cFXLnvcmqzrW54dCqIFIKjpT7xaxUIYWfp+dk6YVnwdUFvlu1s0XMbb9Z0WQ9K4oO2qPKCoRSuUz
Q75RX3JnAStQj6sDBmTz7pTG3jNSd/na5dq5UhUPNWErdQzXcuqvp5CMTXbk9S11gfjSydzkExXj
MmYY5NGT9EG9rYE7fpiV8a9qcngJCJzB2bFac1ukMx0lnngck8tRFF102FKHsLW2TKFGhP7cfMAt
Wx4Uxa2DYqgTgSlCfWT54t2QHFOgDVy8z0Vm1s9pNnk7ORKRldOYOQJ7zH4iK3YPQRhMjwnL/Qsv
yLynHgX6Zzj0Jtw5KxcOyf9nPDfJ3UqT/0LOE09dor8hUJ7upXYN+YFT73o8B9t9mjuw7pUXtBe8
D1THNmMUB2g5N1TRnNtl8NV/Koodh2RlozL0ZUfwTuH1n+ArBA9VIYJ2D1bBuZKy82iFobSshXg2
muq/OtaSepB64gVFbteBHjgups/saPtWflDB2Afhu6kqBmb5Ecwh2iQ14H9GJLCaqh3oNdBw7N8F
BimNuVh8vBrkgvTuOhVXri7aartCyG2mx6xcl/A57GCBXFZ9AuJinwXKnZxDMofBopi8atQs9LTQ
R5D6VkbuAeGdt7FshGcJaaWOlLteaVIeEeBF/hqegqBbkq9RRyDbtBtk3awN81hYuOGBdR46hYNj
ojxH0BKgsUKOzDIeVZXBC81Dg4wdih95srL/4Q6OiccDDU2EesdRLqa2QWhlXqMWknlmReSMwYE2
SF7lmzu8n0UysYUpxRopRegMZJbqQCM2Yd+HZahcybCs+lEDpVzIcfaOrhR6HJ50vc2e2fEpsjT7
pQ9Yku02KPbDfEleZlhZsKOxZxJEuQtXssjXOR7+o51888MdXM2aP0MLH0frjTONbJhvKkCpTbRf
yfqO59O/tOd+t77R/MNADUCbNSZdaaDeb5rjncueoyL589mtcJG8dr39qA5pPykB8/9yXkDhtXu3
DZQf72LVYEQiosXlLTyJbo0fq1+Nrj8f1+/dZQ4LInaEXRWIG81DekW/dyjL0GBNysv4e91L22hp
X4QfhCQ1DESnp132L43K33vy9huxcXM1rHeYlq9FBfxdk0HRMJlc/BI/2pdvnF9UNSLsFK35MS4C
jQhudgHg7Yuyoln5civ+P83h3zJcXGu0+r9xDv+v+Yat6O/8B0Qc/I2/WPV+CsnBxy6HIgVNjR0q
L7Q2C3LAVeJhzg99NIoRMpy/gRwwRCEnYHkiQs86Pmkk2wSX0DIeXB4JzPO0TnwR/Fcsh9+frxeW
g4c9CYcpR00R7fdhxRNr2pZW94/C3WT1syF/VkCHXcAEUDSYKt98qizk7DQa0fBWHNGkPK9ZI1Fu
92E/EKrk2FU5iiH0WxhlM5eFY9LUwE2U22KO3atARlvE3EHxyAHDO9Pqowah2XtQktGj/86Lqbao
Xe5KZ3ksJs0mmBZyjl0zYMPDtm3TbphciDGnnLBbqVvwyDWLRQedOtKEZbk3Y5FhG/3bjbx/0QD8
HeLwRpqDvREljI86kP+H+MTfXp2evhXt3y38gch4TiHd5zFLJJYtQtR3ac6rnFYo1NL25xCp0nzE
CmUduT41c84HSEa+Pv75kPzf1UIcEng9L4xR5fzyrL+dEOPKX/ERqfw72FX0nzLgLXG9oajn5VA4
UYnxi3iBwgMxXbCnYw2/ypq6uCtxd1Eut065WAMpu27cGQTQccvyjeTsZuVWHKdpK7ZPWIQsUDva
asga21Z7/BjJBGM4UI8eqZv9y9z2u7QEzQwXGR57mrj42yOehd8HYVYQHevUTffDXXhlPlC2cvoP
bZP12/2fr94bYRtfJACk8EoJmUMTvu/3LzJNO6Qb8XTf8ZD5lH1lk9UB2muXJ3yFlhu8W8becjIM
fDeccRKx2fwBCQ+Guz8fye8vEHvKAviDsN18jKxolX4/EqBCxk3XKvo+j4mKziHRb6wiFPErsbjO
x2gj3/nP32if5P+VudhvZDIJsMYzCBPxD2+YD1sX4Gfof1+9fCyDHz5plQVAXqkZC3k/2NNuTKQx
lv75i71/nitOSIh/UYg0gmfqzVUnxdOrUZa038cmCNv4skyz7rGhmzCg5cZSk8t3a7plbnvbl6qz
HoO5wOFdjbHEUgcVOSNQ0K2yllC4CplgsC8A2De39ZwrmPJ6CXAgX/75oP8xJEMRwaMLRcxblzHz
5pgdwoqpn8fiudGAusxhMNKaNOdks3aY//a7GPiR/cdHc/IPARI2HpQzVT0+s4TSRMtVcYPvMPOd
kiHx56/6xyAIbewX3EVGguv9ymH5+yrCS+vExyLePXeGZA82YE5a40z3jIMxq28JJKVuMvdYGP/8
vd4/ryeMgAhFF/pZTLFvp63MwR8oVeg8IRb0/G2fUjfQ1EkSid5y74mG4v0lj0kdf6OhT/PywPZA
AWbEsufPH0v8HOw9MI5uEwwhj1AV0UW4n8PWIJA8/PloudNvHhbLugh/3fgUT4T3dsiG+SJVq1X/
VCRYCAiATMy03Y/0CLk/m3FzM5N6LLGBYvsqGR9jx3bAoWRuDJNlWge5eeZettXPCIALn1BmgRUn
zV7QVz9fJmB0O8wuAHpzEMx5ym6OXkOMOmA3k8jM3bEIHF7DnfBm7kjRZnaKdkaoNEADDZbT9+yl
p/XLZuwSguLzlnEt/KqyJWd3K62Lww+GkBE7FJTC72VEZP2PaNEesYVoz8ftngGdhp+7suOJU3ix
OUZo4GlHiZCa1Ge2r7LqjjpaIThsk4jnj7OyRuax4ndw/lBs55IURdRzz/xipe5O+7UoaziMFPns
Xi3hMwT2mKqihmbY8iJsGQFF85ORV1r1UYmGu40uwnktpvcTxSBeZmZYrTl5RFqMH7rKU776L/eC
wJcKGCo3MjoLejnDF5DKFB2zYB7KuyboEnaDHnmKNwVbK32taXoxlggIts9yOZf4wRPSr3hZghey
70wEzz6TiEyGic1WT6QznozXEwir6ReyJGaHUh1con24oKHbMfzGNbcT5qs5ZhgzyxspY2laUtys
se+vzxjkQPyAKJHAFHuGXE+xSRRbyDXQorQ+5FUWTMRG9JwTuAh7VYO6XrhyYSI1P7CQAVpfd43S
WF29ApFuexROzKrNyMyK7KSJB07P5qwzXPp04q0lMKMwaKosqtoP3RT2MXUpYTmzO5qPPs/UjEiN
UZPj9eGeidXlA9n0eFl8mvKpTsS1E6yleR7adeYa9iscyWYPlAH610PSoIUlMTMmK3e5ysDwWZvL
1tm1W+Wtgj8zEatFTqJKJXHkA+60DkMkZE2OOPZnZoGj2sQvFouf2fGrxBBwankiBlSAKeU/PqU3
vTWtabhW/BehbDGzMS2BiUMynD2/uejKHkuQUnOI9hGtS/NskgHt+gEKMfZvwo4sCqtqy8Su24g5
qsvzaDd5n0tNsCxhLcLY6gIBmPYaDzS2q596XSyLYEtiO+YaloCEiE0r7l7aG5EdonZpPX+USce/
B9iLPMBxBWTzzNJxY5WB+Yfn3Chjc0Ph+bMQqwZhHf0FvmM+VCHw5U6EI+tGKoHSE/NHQl/QYh5J
mZOjuZxXd6zaO1tc5gMHNSqOb2MtZke1KEtbJwDnD21nTRoqZIfK/QhdrbSI9iRAsbtH9VdU2wnB
5Al0Zi7FaQLbThIEY7spKG26crsPDY19fw/aElbTMW0XBAW8+mgmnqMwnAFjFu7UENMQIcQp3+Fm
LjPKfZW2d7grQQF5lB/icXaImHVtmtSqhqkf4fKOo7PQFR4hUKNnIYTweQiSsg/JNMITibiJOk3e
P6Qt4SBoN8Y+XYktJrttaY5MxEw3x0nkFYW7XOo+Tf9y9YD4mYrLTFTa8lKTmmk2et6W0MFKwmRr
OGc0DfVGboIq1qLIb+u+0F58nmAQ28FToidlJE6LgT+BZdyOSxc8DGMoEyW955t+6zf+bPBnjW1r
C1GZfhqHjqt0aGvuB9EkruPp4UytxWfKrbpBc5c6i0EucKi3C5+VDq6dBbXF5jPrlFj/5pM7yYWf
ZAsz8GeTyuy8VLtzu75Pp8quCNnW50xPMlgjrt9U0OE6z1xFngXPn0YG1DwoYXob5mDBJwkahwDM
PIl6+Q3EDEz7+wCnLsfPdMnriNzbmLc8VSzJk0f2iX3JTpO2cI81Csve4aWsDPODSQoneLe6Bo81
fds2DC7lMHWcUtKrHkZq69vVCl6B2jy3ycBu5HUfwqxvLw62AdHD8KFVMYDcK6pFOFeAJzb0LfDL
c4CaS5cdA3R3w8MrpKPn5W+Os1lijpj4Coer1MMi4MGuNEUdcFKltlfwdVi35fI/7J3JctzIlm1/
5VnNcQ29A8+sJgFESwZ7UqImMFIN+r7H17/lJOtdMZRJWtb4TpSmlEQgEA5vztl7bflns0nJRYeo
B4bbJp9ZkdN9SwlyedAIr+UZGwJX07hi1xuSjIuFKubNNZ3AEtQ50RZVF3rMtOu3LkU3hXhfbcbX
VoxZc6vmU3b3DphANukAT7Mc+ur7n9QE9HFx/S1mziVu8m+ACRR9iaugc9WVZ5VhjRWhqZ/CEzKW
VVQi3aB5Nd/RJ/AEU8wZoUMVeO/u8R1CIanNdCLGNNPnACrB35MUXMySarMJ9GUsz155CnaXHkcV
ceXmd6ZCmOiIp2Jhd+LQzhR3V39BVqCRJqTQSOgoSj/gK+CN04pu1ZGPEXtRANXi6pW1QAWzScqt
WomZvOQ/kQumYrbLQ1cwqlfvwAsZ8qmmIscat++0UgdR2b77v6EwJJbRE+gpqlKspF25U7f/gMVQ
OinEX1+zsInTAjY6QwkvGp0Pk1y97b7VOYMxdDOGeYkIeixjuaCSX5NX1v04W1Vl+lUwNjRyS1UN
2aO8MrHaQB15YXAFyr0mBo2EHVQDg0guKy4TCS93DY+btZYFnNchQk/D1JBbqtxhxspMrOYmmbMx
JB7HoATtnC11KIE7RHAOLD0W1XRWma6wQp0QGSH4mZveokm1rABmy5ODSLSFu51f0V19ncf2V4t0
dm4F1ZVIoTsrHbWGqq8tpkmrbdnZOyl4In1r6ha74FFl76Zgrhwr5rIE1D2TXqCMMtSI5pOlrpGo
2Iuxw74Lc2tX6JyzlX3e5yoflH2JQ70JGXIjJ8Q8Iw9+M+K+Ymsyzm7HA6KnJ1dOOAETd9qEkeDa
vVhEiY/etCQYju7TxA+TIBmmmRaqH/cPUF7Okymgdv6Knmgud1QEVas1T26DCyTevkLOdJgm9vOI
+7Lc2HoiCkDMycCy2FWV3EsVlZBblsglJ9kl7rSwO+1Xr7Rz6vooOmlWrVgPqRusRBVMPFtXbSwe
P3O4NGiUL+UezCJylXpbwUyt5DlCspYVC9sd5d1rRiARfVVoJm65nWN0Wr+yXuHBMs0k8g56AB0M
n/95EksNtWTVV8bCjlQUET+xzDsb5WSqFbOUhSiYG2MvVtkH3Fj5FFhfM9prKeYL+TWyYGraA8e/
vrtzyG7hExtJIYFGNF0FTb0iTIcxulrQiQTu45AKC4UfLeQwH/cm29HhbsEQxKfSlkoWn5qmH8gL
qtRCbirULpGswVGf5ZnYQfllf82p12mTF48ITzrfJJqdjTOWEZbLoayaxtqpVdgOztXSRXoZn9sB
6t1mNy+mfA8MtB181CFlk3mXtaZ8RbDmyIIXvFb+QjDQLHpKNFDmX+NakwPMCEBw6NtaF0hDfdyf
cnVFxRyyaNI1Z6PqGUbFLtA20CBI0aYcjzA2E3bWKk8g+RUsouA3/H/5t9mV0GIbM0ewXGoR90Xx
PhJya5iiYpebeaOSd/v6eqQd/cG7rB9LvtSmxT2c4xYyhvAb7cUwbnYQJPEpennNWMi8eGZPkGxQ
TcmxmxW6WxzzUQuHDiZu62i0frscDbWfjXhRYq9XhpxrFQsyqzv1heabtJrcWrtDyZEvFG7cPA0N
VnUg5inOACaXGWzsuTlqXVqgLtYZZzlkP54sUgxObCraVr6Q1nTZXnLw5HtGX7SABhx1zk+4VGYo
VhMalvRpiLSJhxK87nzaUB3Ya7SlQ94PvUcYAPP67UTsLAVB2ZspDFVOX0WIswMdFWcW1FMKVoHv
Eg63XKnKoKqeEVURxxHkk7ifd45NJ+zOXjIDFIkyajx/JXLloVvYdP0piUyaPOTT1ZEb+bAqGR9B
G4R8a11OQRcviqMsrhc3A2FjG6TrJTwnNiHMAYtWc+bd16IqxlaeHxhOtsXlKe0Fi5wqK+Zke1cJ
ixblGgUNQ3+H0y/iqALmYf7++uoVA8gFLCFK7mJdAjMDb8bvBiwqDAzMLtymEhizHJJCdcbiUjWn
qah5IIs8cVuwH3mQI0pUXvHFGMPqaNupyeZ1HpNwC0du6q/tSSwYVBDyZzun1TlTsLApJogl0isH
pk47S0t+jGt2DXNVUhdyJ6oXOrO4N76eGqeU4KloXyeDxiTFhr+30YqNzM5r2uvyFPh6sMiCRd50
CThhDj3eshknSOcsnHhNZA4MdA5JKqN/jAoylNZEvstb74uJlXA9gbnvurUyFSbEg4riCH9xmRlR
kFXkhNXxNSqRNwHeiF+Uje1CZyAyQHYZgNj5gfPrzOFOrdzo5hrw9PSTGtdf1IwcKLquQUNHED98
UjIk9ow2rJuNz1PQyXPmEClZZPko4EkvWbV9w+f95JKnVTXKVLS9LVyLJoJ7Nk7vq8gzvi8HklP3
bIF8YIZ/HRqZo8ha5cc1sT8vheMUKJjhSKKdcUrqA9VWLQPViWdExnJ+Km3TGNgUMlkzd318rZdq
4O+1athlFF4NC9YkKKo/ulLo9oluRyfwPBl5z0GGVr7OSLQ6M+I1jJpcYiYWNHTpU1+YVksRhfa4
k3lVp3PupgohOxsuR14597zOzG+9jwLlldwiCatlTRB2PfK7j2//j0cF9E4FGUbOGcdx/RRBNzVB
3pGUDNM51oBHrlmg5LGQxZUj1MeX+mPMGdS7XVpB2LWBYJ56V9lGxdAD7erJjRyjn3fBjGboASKs
fEXsIBw/HXKnLRSNL0ZIQDPXBDBwCn9vIMw4Ib2CJyBQco5CmEsVsYcNxAKhu3LNClxIamwmZn7/
E5aX2lwy2xH8+fFnP33MdE0hIVCkpU1qaX+wI8eimxD9hsY3ahKcm+cIlst3pyA46jPr8+lT1i1D
5dMaUBEEHaTT4nXKxhB6ZaJ963EKp0fCVuXRPE5Mg0U+0uWu8eOP9r7ZT4MG9zplZ5q8QCTZNMmP
/huAoUuchclkbr41iKIYQXis5DTHpChht0FTw2dCyhTOkeuJ1IpYGT++gRc5we9vIFstifUFwCRg
hFvG6cxihlGmVaL4VkeQpIo1vawlXVP1iNwE0avctgxNJLfGtmnK+futKK5YnSx55WR4sC6Mrw/n
jQdN6X/mLS7hGnJaWF6JiQB7Sgf9otGhHF8RlYHnW2q/5GJJhk85lDDlVF58hF300BO/Ez3FIw1S
I/EXxLkWCWlBaax3e0g1tYNZBVcql2kJb2ayUFCFcIppibHjOwO7xd4GYIhc4quqQYXqidcCfcvW
nlkTX6vcNOFdednx6ZrcLAcJoiuqNi0YIspjYQJz+6APUCwpshQpZdmPH/8fA066iFUZ/uDqxp9D
u+dkESnqMj+WUKjYs4ZAJTlwEE0qdwBvJeuPLykVK+++cKZapND0aJADId86EQLQc5qlvn18xCks
a4x97Nrp0UL9kioXavuCtTQzt+cQNWkwhyjCZrm8m49v4/STox83VWZO6ML84ry0v38b+YVdFyPf
ZfSYlpQ/D3FO5tO9no44AfS2+4RzcjqDSL6FMKgU2QYaS9M6GeQIbsI4qtr22yBJPw9WIuSwSJJK
7qw+/lxEbLx7vvx0GBTYS2Gosy4gZ3r/SofjBKq6GPT7ou1Uxw96zYbvGlJG5aRLuDirw4qGd85/
BAUbxuVkGe4DhzWLlNyKsi4lGI48sn9f4WVlH6otptyoxyEnFFj+vBVRmaAb98wJbJqNiE/Gfe4H
x5Zl4jSnO3I3KJrBh1MQUJm7MFRkp0gbcjlfcyBIp3qP5jOes01RqqF5/PghnDxvngFIFQPcEx1I
KBKnz8ACmuDiJJnu+xxEIYLuklZFulLGkjrdx5cyTsaz/E6ZvGwEF+jbmEdPxvNYVtRUNTO4c8zy
5Vq9Rek0HWq51e+Z6pmCXnvvGSIdnkIxFbJK+va7ZuhlhQBlKA/XMoWsZ3IWlJxgPUfvNu6VFPTN
ct7yquLTi6s8HbczIjveHVIMOB7HYFw4lrw1/ugWySaSkiU6787iqAt/NpS5/MIXK+EqyksnXryW
JgaNCihURSknpP34itkTAxN/6XdNLAvLby003kjGbkLPg3UvCKhyGKtZy0dKIB8/Uuf91yc1b6gG
VBg1EIggq5x+fTWfYHBUIlewgYivkHcs5NG0R3d26lQmNf4Ix4c5uZhGAFz5lRkUu1xPs4cBriES
d8wRNE1Dgwiw2YG/C67uPuD82l5lE2lIXuQM+i52k2uy1NTvQ2W21QrcY0TAkgjty8EKyrNIjdsj
K1K0cFqPyOdS2sT4stBHHg5BMyZQbDNXNX2qhumDsigdh4NswjQF1v/KZFVKN2amGEcxNwMOpble
0xPPHiKkCYcs0+kSJFUHWrUktjnxOi37hg7AOptR08f4ZWpVg0nXiDud9fmpikrNwpZgR5Qwwrbd
YsIp7gBu9A+xYSDhdFTFLJCBWtVj2rvtj0ypsPWZbcu2KOh3ydSDY6BJQfIv/aLJm0Y3VlYA1YcD
8Lx1N+JXXTlRknzpgUNRNQ/61O/Gprwjlp6SGGZ1LCuKYnqqrV6b3aw+Q0tqv2liMe+j3uq9CJ70
WSraeI08Oz77eET8MSDYfkl1GjsVmd1xKo/qrdYtU7PJf9QFiRPwRitCRHIDj94ns+fLT/r36sTQ
4zyl6wgxiDBinTo9W004S3Xk3hF4gJKhZOjMoquSc0DsEyksbgo9D27iNlAq2JUW0eMGsNlsi0jS
Jgq7Qw2Fhs2+bOzGPRQ4gu9Zhlq2D33WPeQ5a7reFXm10jvNvFaHpPiV94ZzThy7uB70Wf/iJhzf
iPzU1AqKX3hp5C5fryJym6JGSotKG13qTY07/0hkaG4CAGmjhZb6hBbZ8BbOVf9oi/DyRF6ePts0
Cck5lTKVlN5EbYXFD96V6crVgViv7azsEl4Z1b7/+It+P5m+XkwgUpRbLPbPp7vBYCGfkTJn8cNW
RY4+a1LvtKLSWyyo6XEwjZ6zd1jm17RnRfrJXvhEhMfF5TaAbRADgNgR/XRLQGReO5nOvPwweznK
sE1FW0JBs920TE+4Z5D3g0L3ez2E7lc3ir0zi5n4wY8fgSUX6HdDUEixJlFsuoZwDND2+wVcS4Oc
9kGEe6wH30w5rUlRzVvC9cm3X4DQmoQ/iLybMDkqVQ4eu8x3JXWr44ADFtuJCJXLRQvNHdYlCmdN
4H7Lsb1h5UmVYzwX4nzGRVPgoLujBppdAkrGT2/TGJu9BZz8cUTRHXiicsUN28ah3GC5+DXbSXxh
iCreplSKd3FYVpe51WWdXwZtj3kj6u9VS0+vlUICXuxJGzeG3o1YV5oYM3rmRokX1SofIJpACoGd
pQUgkjoBR82aeGtainMeR7P5RZNMQdjmWDA+eb/lszt9toi8Oe7bnGaFLiea33Z9pM/SXiMi/EeN
5fsCN1HyUMXGPPsE+akX2shZ4pMrau+Fr4wqwTEL1S16JBBaSOPeXxKzetbkLJ0/kyoxD5TNFKI0
+1k5o1CZbGhEdMz0Vtj8qAw1e4jDqTuPY1e9hnhjbD4eWn+OcO7FRZaFOIpwhz8qR4YOtRxifPoT
CJ4qABi5yTM6ghk6eFH8ZNcufixtL43XyvM8EG+KPnEgffiT2/iLRwIFko2ZgTbS5PT5/pGgxWnz
dhHZzyC3yWWzoZVc2Qsc1/OYTMaNugD7AaTab2Y7CtaVG0yPkdMM1S5qF+3uk5v5iyFBzBDVSwYn
wrhTTeiS9+NQ4pn4GQrVvq1trb3RM0XxBaXDM5aY/qLP6u5QmUW+zyZDO3ZEl1PEzbqJcFRYz2A6
YATHAFl+oc2urZVTx+ntx3f5QnV7P3ClKt9BuMf39hdQxjG3SBfhSwonWkNUXMrgW9ksWNDhsVpw
iIhlWvV5Cbuos6jy+klkWzyvMPapcLmuR6s6j/ymtMVXMEiDLNrT/CiUNjqmdtzuasOYLuw+Cveh
JUJzVQpXh5w7azqus0rNe6w5TunBO7aqrcKA3sg4kiOZcAN/YRTK+cvXOE8jG5EE/s4mHNl3eaUW
p+c5DXrOAkY+hKuszkD0DGNC9x2+/wNY+3nNLrK97fSp2Ed5ZsCREFCAmUNo9HnkdbVXhhsXNMuR
eJI5T9oOFi8SmD2ckNVxrNyWjM64slFEO7h398iKsNrAt9a/wIyKv+Ls7X6ZsY5jvR0SHJ4ffzva
H8sWngnk87ziaKY5VJ4M6IH8sNytzf4nVe86vGd1s1qPSiKshFYdLnSbYI7V2C5guJzGKn9FC0ii
1RLohLYaomwfLDcLz1Uxpvd6gx8WdEUabJqkyXgZwkR4IESUt7v+j8/ibq5+/vd/Pf3Iyd6NWw4p
37vfXRMs8PIL/Hujxa00QPwf/yktu3d2i7d/+Oa3cG1MFeDNrN/iMV/9FkhMzX8BaaPhKyWwOjyV
/2+4MK1/uUi+MZix/jDtUJZ481uYmDQodLLeY7CzEZjY/8RvgcL73VJnqSw4aONUKveai9tXk3WC
35Y6V20JFAvI2TBNbbgmJZ1CttlAWMiorwk0OT7zrH5jZPawdUoTB/Ywu3s8QWi00nK8AxqXk6tF
3BR5PM4u5WTFESRJCo/kbFKT7SJap114g8KLINgOQrgJisY0i4exT69G3exW6Rg6npIyg2h2gmma
5tzKzWVirplihKzNTL/tCmytVaULbzHC/MIch/auMFwIv6IzfWD02Q8VUNbsGPcY338ZFQct/LDX
szt3N0lpW1sK6yb9qaTPb6AH94cSFdDZLCK2QlOdp9vBWGIfzvV0Po+22OfhRAwR+J6Dyc5o07W9
ARChXGyUiap60diKjhEaLp4/gNrMV2Kq2c7MtId3SFTUtcpx06us2jpXG2fHUe6mUgmwN8jAOKLS
OoNwngOQcftV6HT6mprdvKpRfW46tco9Bky5dgqtAZjCnBCPyMwkMoYvKz9bOjPdCEsRhxz9uccc
T7i7KSiE6eFU7Cb0uUCikYKuU2zHtVXU/jhHDy6T9D0LhL1nbRgeC9r0q6itXV+ljRJcVM2sq+us
jGKwLuBTNfVsANm83BaNkab9OqYuqnzHVchhblXSvF82vY3TdkURul081SrhXShmV6OUIeLshqnc
uXBDZKHr0amNadWQeT5uc71tdvSrpq3IC2b4WDPF5ZQX3Y0iOpRQc8wCRPFnaQ3gAGFsnYsURXYi
mURrJV2Y3zDsw/FP8GheKMApKsWH/UKrcUuXfWkIYk8yQhwweJcOhcUVPwhfsFcNU7EUBxEUnd08
lnpg3TRLBQcdqksZKwnyza5skvE66NJ8W8CEF5yrxDIM4wYWndovW3Opmu7GBdE12/e4+Fr1Vhlm
2yF6w00yMN96mPeTvsEc5EwxN2CXljodcfgjqdmgxi0Ie85U7UvpVNP1ONULzVTUebJsoSU4v5Vw
8mME85IL2ba0HYnmeIhSi2xqfQGwsEIBAXQTfbiDtan+YS0E1vm4noKbIkOL5zGT1NUqSYHIBAQV
5BcYnnTNy6tZvVyG0R42mSLGwOvrqESV0RXFYYYzsCuLTFnHizBCwjH6+bYJQHivDKWZvqRx5gLl
q22D2rup+1mYh5eSFndpQ7Bfd0MFqwo484jdp1KPsLxlqnRNDEGRLTvOEdWVDTr/wZ3gyq1ETZ7r
ChkkhkSWyGaPOjzYRwDm9k4lFHTMbceaF3aT5WuK1qHn0wrBV76kMDMto5spD8qkcbXtbvpBFFe1
U4VbUZurSBusS4Ar4R0C3+kMCBIO0Rqj6OPLLP+fBfGTBZG1w2Ad+vsF8eLn8PTj3VL49k/+x3qo
sd5hIzbAdci0vn9nSGOxYF16Mxuywqn0tThn60SMakLmzr0tfobFH9HoY3xz+sYP848WP05WJ4sf
dDB5GQoJpBIz6chN/2+LX9ThNwZEQPkNCesD0hFrPxua0qysBdf6HKG/8eGgHlg7a21VavWwZqPV
rkfbIaddb+tzK1B7/asVLekFiKQmOqtBT5qeXtUM4L4x5wdjMIevTCmN34UzzoRqBgDlDrDsVlWX
dP5EsPGw7cdZu+mNtnwshmC4XBpOM1ifC87F6dIw49ZUEzdxbsI7bpLcI9Z04G2q5m5ru9wicYKo
ij1oUiadkNmYrjChC3sTgQ0Ikadp6Nyk4/sZbXQL4mBO0x+1UOpLoIhDvhrHfLoMAqjCLDgBnz0H
5QG3iUlX7Mu5MZfNovUknjD38acoDSv90DvhfEXUUD3vQ+CgkMDzeVIODjdYgsZbOMGWNYKea92p
ymsX38TNkqTDZZ2RfkiDh2SPKHfIT2jLYZuMBFFDDyxqLzFLIElQoqarxulTCpZmM3UVAcT6PbK1
TiyVPwZq2dW7QMO2swXQHBpi6zDjhRvRxOqi+hNokALcVeFMlCOWvNC8jtl0D5C/7BEwh3Vkewm7
s4JCFWAIJZu+EMtqtsbNkBYsBoi5KHBacTBMF2k9ACMBj8zaCL4ybPJN5VRgMyDkGHboWUqUBJeo
pZXNEJRaO7L8dobOw2SK6s5bhD9sl2qqOOVObUctONNJMQn82mwHOXDEslumBICqMsm+XprbpEEe
UEH3FeUGZNKdPOy07TCyYtB8GlvtaxhEur48ss4A2fvRjTXaqZUF1CQLrv8z4RVd3M2fTHhsiB1m
jL+f8M7LPm7jp+LdnPf2r97mPMf5F5t/XLZwGUzC8Gz9v97s1orLbEijRqWramsG7XX+6G0KNIx/
ySM8/h2HaYmqELvytylQ5wfKygytD4pF6Hu0f7L/x539e6WL6VVmQlKXt2RFm5LqSaUrnpuxh23T
7K0iELSUiJm6UaN6OQLVrzZlTd8ZIKZQn1tFBHcicpv9nBfBQWni4NA2+uARGq4BVrKLLVCmwdMH
0gqQ06fKnVPlrS+iyorXpdq5eISS6RJzRf8zaXTtfIrC7MHU624NthOXDn6yY6lC1PELXcDMw5Li
aaHajNsOMNaOqcS+7Yt++qTp+r6wI5+ACc8YAgkByaATTteAhCTvoWQTs58abbqygxZZ8Nyzl+s6
+bm479+GyNVrMeZ3E/f7jvLr9dBksQ7ST8bNeVIE0KXzkJpltR+VBnRZmD2Hyzh4oCziT670vsX7
ciWBbVhwGEO2QSHt/eq29LYGkNjO9mNQt9KGN6/c2VK2UE3i20HPzO3MtHXzjz+e7MtROWQwsVDL
j//bkgqEuB3zos32vR2xgih9k6xalbXX7ycLsPg/v5qkBaA3o8OKjfT91ULXYXNNON1eU0f8HkWT
LxsQJNp42WfuZyXAk6OyHCnYQLmIQFL3Zz0SbWEW5aka7+toygx0nEGb+TV53VRrAP1EczRd9k2v
nY9tOuyWTHTVOm7t9h9/ZlqdiOsIRcF8z6Ty/jNnWitm2kHJvu5TanVY6EG1EAR459pV+VkewZ9j
iHIVFQI2W4j6zNNmR1O7IM4bOyG6e1mu0b62fqfwBldRlUb7uZVMdVFg4/1ffEiqZRwBbBAD9qni
CMLmGIfgdPYkDMPZHPg2R6MfZVA7DL5/NIjAyPDzaeRBdGEW/ANlYkJt40zhxvtYqzEBTTMHkEpt
5rNwHo37j691Mt++XMvSdB6lI1S2tydfXoKGXWlIc94v8zJq9EREfsgQCmn+x9dhj/xbBwN4AZ9J
WsZdcoHkcNXfD5LexsONBTbeQ6oaEn8aEz4U7GN9RYKNdRvFcU7dgxNvvML+lARrNQ+jT+QVJ2NH
3gOtKSY6zMuyZi7fp9+mggGiIpb6jnsY2tCvtKHWVwiCwyNS4fxQho7lg26bP5nPXx7hv2vgLx+d
xg0fnD4Ka+iLbOD3y4b2UC6BiDlVBsaXJrHzA3Cj+QLfcIQHpSpaaGPlVKxGuuiCNNp+HvajXUw/
NJscp+8V5YVDCkJ/F2JpPQRxwC9Lorzuqr5P/zf8Wf7FOvBX90n5ja2BYHfg0hB//3jAVAfjIhRl
BynBfsakZMJ2RZrLV5TZJM8V5GcI6gNEia6VckyPKq1f0icRc+x7lNBnbucG+yl2jAtXsVv00QN6
G7+MXBCWH4+mP0ctSmIpsqXcSGP/9FZVKOgl/YF4n7vqDDA+ROHmFS0JBR9f52RtZMSgLeQrQzns
8Ovp2hgrKB/R78b7ciyXa2DviByKFL0Dhgjr9uNrnXS55Dhx8HbRPiVGy/0L+IbTWq05JUznkML9
0AkGHxh/72W8KljMqtCrUIefcewRj0pehFsQyt0nD1aje/THm0qRFyUn6Ca+aKzW74dBhuZP580I
dqIfm3kvObvOqnMno9qHfbVcKyiSn60owOsSY7sGZx2BhoWqiwyLEGPrrIWBfHD7fr6iMKb3q7ZO
qsZDXkiDQE/z5ZhFbXCIcIqQ9m0Ev4apzx6cOVuOS4ZoceXWjX0r6ik96LljnQ0wRqtVm4/6jdWn
9i3BWirIfUc7jwqTNpxaxcodRaTleg5JkQNfGA2XOeyypyxA78GpLzi2CsjclTsVwa/cUazqAL43
J5FlqILd0mpmSxhG1COhFDLwAVAP0BPKYOZT5Aba96LPjfsR5wrB8cGQK7DvAvNXNnTm6NPPNpAa
OUl0DA3ebMTWoa81Q/zcR0zeHGCtX9hfHN0rcraN2HhVTphj7Ib9Ro1sczsiriKKUEztD0f0xJ4k
tXjEddQ4N9SrGW+8/WG6SUuXy6PIVK4dXRK8VDgzj4sZWByj3fAo5L/FjMVtzJZhrut4bAF0x5ly
55bGfGSdyR5qrMqXL483sMdurReRel0ZNfLMkrYmrBMttI2DruY010LSU9f1EiXVWrzMVmDJz5pu
YYZyyBP+VpDpQ7CPOmmql2XaQkBjxbObLUxpXqOq0Z05xeaXvsFqQx1SLa44Lgt6bCY/Z4zi6GgT
Zu+TxBQ/N6pLzzZomjncuotL+IdJ2+o2CQ3j3iH3Wl8pOs82B6v5TLlP32hNaT4l0o624qUBuRwA
wLi2RoX4mC5tpit1qKfLeDY55qI3jL/Rn2Vqgpr8oM2qma0NOQ6BQAcHp0/G0Jsjp4v9ZdLYwGh5
uYBNwgCzQq6wHEOStgN63zF1iq4dluvcUrDNLDn7HMi3FSAHPgBaj2RcAq9lgK3VNqqeojFUd6R3
M3qt1KR2EEQkFwL7pWFplcqdTYmd7zE052OI7O2QOphCqCf7U2NOqBuyetMlQtuF41KuKdZa3qyU
zXXYRfFeBex8Noaj6cUUAXxbb9UjRuvl0HOo31F1De7CTmCH69On2i7SIy3p1EN1Jy7zRWyJWCeF
nJL/Vo0T45HqMBUQCIZqCUlXSXvDJ29n8XTOfJ5mF83GnUowhbDUUxqwpv4AHpRKTTEfcPptIkS4
m7GPygN1LQQoCnE45CoRDp3zsbLUIc4whS8+D4A19dYkd90yHxtUxscwjy+ppTirYTAmf5gdk+BW
3dhYdXxvEwKxnttKP8uszFN7MrVwVI3b1M2poyzkn9CPxKdaUcCN3eiGdvyzW+lPyAQBOii5AVqB
DotOu2ivqM7X2qbgvRqMKvPmyWFV64lUyA3EDXg6VoMeX0R2PPqpad8NQ3AGwy/82kGrxAs6T4cI
soFXYeTyy1yfL+zYMI4duP5rLc7ag0IGl78s9jmio9khxCVPBE5pOYmE7c9aTavdrJXEPhUQcsFd
h0Zy0Eqz1FaBEopzkmi5oTIzQZYPs77cW4tpbKYxC3oK2rp71mlafclGyYz80Wa+SIWa3cPnD+97
XR1v59Ji/1C2sgRE7Ph8TAWQTWQKYkOPy/kB0qHZT5k97SNI2lyUXfSxCdUbxxrHGzHO89pYyCGR
6w8AsbJCbRhXdX5F8XvxBG9atsc8zFZATwmJamb2IqkzsRYWNuRmVcRMRQWJwmbAiiBgkRBoy9Gn
Z/z5Odu8jbuoJkXFwQTJXek5ocPdA/7l2tfGmDSQenEST4ZwoV/HiIX5NdHzM5iq6aZIUutKAgc2
Nsr2L10SjmdGP/ldHIwHdMH0aHSwtN+MZGqDlVXoLdYi5sl9QWLwwajZt6/00Wl3C+49ehHsHTgi
ZMp1Njdinc9kQpWOtSGDZnjsIaP8oghL78suNP1Ozy3xZRoXd9mqVqx4cw+WJCh79mOIYXfEfLkX
k1Lb1yCKYIOUZeWhqBQ7TtDuzp00vVtVWt/8rHTHgSuczIe6o7ibm+rRpX5K39HVzunGFmxhCoHR
NnOvAa5DiAuMwODwn0QmZYpGg+yiUH2A3H3gS3VvJ6tffBZhBFAFav7vE22OaxDPVA0IJvAdWjA+
2YRrsCZFtZoDkmbQOmQbG3M87a/YvE/ntrwKuxaAVKAl+yCp9SNPMMZHTJrDEGjbAW7uQcETiSBG
9aBL6VdhnVk7qxbGOVEFLYDmxboNrFrzc2cstxmIvE22tM5T3/GRmGhqb2jH2PDApTbkoAVA6l7Q
VARSaRCFcQ0+EI1hXPSqU16qS8C2H+8D6JVWAaozp0ppYiMZsm2WFuKRdBqKOGUdnk2K5ZR+EJjZ
fsa0+7PjOH7eGWN/3ZlQqVdG5Q4tLdyCNd10x4be72BdcGKvtgRQCA4AWnnItLnj7aKQOyZ5BvvH
6i6ddppAc7f4RmLX2eUQXfcjNBRQGYFzVtaERSTES24Jacqf06IW8IYrt/5CJle9ga6S/nKtPKbR
igN+rxBmu66SrHkQbfUt50evm7o0M4+AdD3zWhyPT7Rlk5FJoFX2cDvYyzqa2nl1VBAcRVf4jLAe
YrHLZM03HpOeoX8fFeSbJI4hBwG9jB01DOejcPvyWRB4eKBuC7TVZQ2sIwMjukVH2HTS7koDZ0dg
WMqcXWesGkwCDTFD3mCKOrXuO7VHIPTdNjkrrlSzmKJfkQJNpIvJVODF7gqOSaQQ17QHjhPl9ot4
tPp7wleGZ7OJncewdxHOFwXgBn9SF8di2ZvzTOQeFZFip9jmfND1xA0xvwxf5k6LL9QURq3iDJlG
IlJS0lZOSV+w8/CCjiZxCllNVUOvg71VImHirroJ7WKiHjFDZn5GlPXkl/o8k/bd96QxMTlFcJmS
etppwdgdtCavQKGTn8x0Ni/hrWMAbPQmS+/BDE8sIxrVIcZl5jL7tItyR29R3bgoLNYVi8KWFBEk
VEvcfwcqsHDCiDK/IAHwV9048TdCGcjnoKKkHqVPvlgJvZl2tmoED7OlG0+KXim/dLsfzwOwI3dW
sUCHLvmxEyLwew0ezErvreZbAKSQ7aRKm7uN79kYB+susIkrT+sb23gI4QWt5oXpNcgCBlX+QOa7
ulId5UYME00RUdDuFs7GXBQbon03g38mwm9ic0IeHzpcDVMfMumYw4thlp47xc9ppkeFp3BOXvUR
JH1IvDviQHV66OPPbjHcLWd50MqN7m5S/DDYI+zD/+Pu3JbTxrIw/CpTcy+VztKumukLwMYQO7Hd
ScfuGxU5ISGBhM7o6efbEk4w7U4l0UWrZucSB9Bi7XX817+MfGvDb13pk61dXnprQafBM8Cc+aiz
tmnYJmRv52Wrr9qUNw6S0psbhz2Mi9tDPLeKsAGoZgRTeFHWN5td9YUGrTmh68xMasWGqZDCLjNU
QbMMswN0Z1BITYymOnCfs3LOmLD2ISrAYJLj43UIhJZWmUDuKsL95bYu8mutaDbXbJOcR+yrZxwd
NnSSalZt1M2bGvAKdDGNc2Vn+wA+3MojNYH0u/RY70IoeNvoOWuY40166RX55yJTkotUSdq57oTJ
ZLsXf2ZQDFxmh9R5VaTUDtq1ttjU+V1pKqvQsS4THyg+A9evd9t8uVX2j/W2fcNO2GWROO/SzL/B
5FIwisPilZO1X4Bc/aELce8auznkk2DcN/FKaGE9byOKlC6LvnRby6dtti5nQtHtdwn9ngstMT6w
bILASllj5ANjETsQTwCmudyU6asmcOsJjGkft5UAsL2lqj2xFTKCdV2W71uz/dhU4cLZlMbl3o3D
egoiZf1eS3NJuJ95EfCSlOVJhwN7GUJzrrcXUIY9NFUD7X8RXNv7d5pXlW9ZTikugjz8nRZ9cOXW
Ippm+6p8UIzMu2jqqrgCXJFdl2WmXLHxRV7zg7a0zdB9gFhjNw8Z/fZmMIxli3DvUB6t4dKfgt4L
mnnCXpALLcwia9LqTntdVDbrCoNtcw8OSXyia3VQlkoaU9CZRHBzaXOjMmrzVeFt2X4HlVvV3MYG
rDzTxNhHmxXcpywrAlfgF4v1tkCjQayl2UR2dTdsNtjE+qWer4OE5YR2fcV4gqu8hsrcBYSosMCH
TSgUTR36ZNdBJKDFKA3/0VtHkIn7DheQT6XFYPseiQhTyLBFwV9GWrRG7UsmJXwWPK1lT+PAIpfH
ck2C4Ct7cozEgMQjbJvXzIeTAu/9w41i2WTJoatcwMHuaK8ZfAmri0IcSDtKtoilNfMc7ESQ2Yke
NtXnTWvUbzbOQb/W9KgFU59FyyCq/cf1VqHIvbZc/V6HiOXCsYGiUu+qtA9JUjv2TRFUMuUVBdu2
AjvN3+93FaFDrLDUMmUKakFsz1sroGqh2SJBn9mHNWuTdJf8qnaKP514a8zCjPBvYgXprZ2100iv
dotdyj6iFpe/MFgOPQ1z01+agU1RICfJ90q40btOTfd5jLEoLClyMtjRTHo2UVzN4XnePnR/Iryt
ca85pP2JuxFz17bbK8OM0lW+LcjBmsygSuCZ9Zu6JexRSDbp9bQ753cRIcwwC9hfAZzzsisUp3FD
G4Ux9FkZUTeOt2HKqvkwEHOFrcssTKujpdMWu7kDavV9EhY8QAiOZoIdae9yCi+3dhjrD9tS41dn
lxPfGTaRRQbg/zZqiHcZsteu2qhsWUxxOBTTRuO5oP/136Y2ad9esplP7cNmPydUkwMzZexmsyry
abKGLVURipcYA3ZdTHwtEzMgTPZ+Efnadov+a61yLZJ1uqL4F7Lmb0NF0WtfiSzLjYkeC9aP4Tsg
q9+tW1Y+RHVtXYMB1l7bem2/grqQDllrU7zy22jZ6Z0CG/1lteEXMNsi/iNmLcRdwKQNaVKjyO8X
pP4XgPE8rkKadReXUiZxSZcN2Mwdv1VDt7hCbBQpp5aetjfGTmetoyzF5eWuZY7Ir9+0cc3EUBJC
r2ahAYXFerCJqOQbxhvnd8agFYbR2QuRxgn1fDf1Zg1jGw9bjf8S7axs4e7kq0mBtHSnQWEZwz4w
WQGY6wA2wZ7ta0V7CHQbtEFUwKQT5uh9oBBe6y511llXeNIVw//S6hZFpQ3aZLa86aZRkhWlRLZL
4c6rd6B59Wuh1/6yCvxkBdCquT34AVcHCBo/plnSm2SvEdur9GQVgaleiH2jMFOWVzAGs43W1+9J
DnjCneFQ/vJZAEQEDJXXnPW/xjV5S/a+EFK8Wy2OliXL426qPDHu64jplO7CGnkUfNoy7LiCt5GP
biCJWcbsdFoUlFxB13lKvmphiljDSncHxG0zESxgoIvvfWDqqJoGOttO0yL9uNM8wZZK35vnVeYv
mQTfzaFy4bI39EoB9AsqFjuYdtiLdrFOnMONSQn8Jt1W/mPGhgl72jqt/ipmb8ebnen4Szs2+eYF
mY8922EO5xpDSayjzfiJbakFdUppzk5tSgpQDVfTyCvICWtRoiVuq31Ya5t0RSuSNXH0YrnTSWb7
LCqMncsSprNHYSEpllsrb1sSgi+un/LAopA6mGkHNM9O/WW4ZqCJOODQXilwK84Y0ibt85ygYkaA
PHlKgtE8gKNr/mwqjy5UTkAOJzZOBqjWzsAzppv9tZ5Xu9dBXZRv2brifUory/8SJo1YVnYQswag
xjNZgB0vD7Z7WE8EAMhFJfb+4wa6PzaTZGbmz9yEAvcsTqE57cvP/zfIruODzFbF6qIDMNyVn7PD
/eecwZv8t//0rQf56i1rLYq3ya/90fff6F+ffwQ6wdCGnDh+Bp3ovlT3jb/3HjEsFEX5CWQ2ODCW
YYHOMi2tO1TO2eTAYFz3Mn1yV4VwgbUUNO66033giZD+Tgzff8Jent//m+89QS+gxaf//puVDLL7
NEwKlgrSm+aAc3xIOn2nUvCESpOfCViKAt3pESujkgIdnYFSMD2VTJjeu06/TB6U65kUNBUMjQuy
kC6uPOOTgg1GYaAULFeVfKqIgZbhC1IARcmNALOmMdMvT/+BY9IF9HjojTC59nTQBVQzvRRQrlNd
cNEVSd3PGFr/+gh1Ac6BoboAegy8Fv94vGePb6iOQ14GyUD/+DRZsUBjUgLwVuAeBplFU6iMBkrw
LtZfnnPnoOsqeCAIgZz+o8b0/EwW0ewf9vymChsOtJLQknTnTAs8TcIEadgDoenO+KTAnFSvmmdx
y0+ECKauWh1XypMUMHind0GgJZI3CDxBL4XeD41IF3QxXAiW2k3Cw3rQP+SZb0QFsAh0NUCfdqoy
Pq/wwqjdT0eLlgrUGpViH013zqWgaSrjCDR4jg5oREoA/sMYfBVslZkIZq89QJfynBlEz1HlEhkm
HhhPk2d0WsDeCjmgMcgsWtLsgRg8yqB7ylOD4LoqoDAPg3CMpsdnECgQDpaCpTIxr8FbcDT+ZxES
QFbVkXtCiZLGFhyAxHZ61fx1t2DhHNm7QMPV6W3BWc7Ux8l09myrT1JHZAtgTxFDf3/GpFjjBKz9
GBvJu356CwQRNCyWTFkdbSXyGVeICFhdjiIMswVkS0QHxEDHQPhcC/AI7C9jyv54S0YoBRDJQ6Vg
qlBFAsSFd6A7Z4Giq6u4TCZUmATvTp+YjOlGvDB3+LPRgUwXSIyBsX2z+6c3gvF3LKIN4cPRfY7O
O740jPTTUtBUgdXTHNShP2d2Qcd7SlZdxou601/BMemCSyQ79EYQDjNcBfz3KIQz7yhvhI4ayJC5
O705HpMU4MTsjdUAH8lTwhEjU+iv9/70RpA6oSoADp/sxugSSHI+Sfw1yEcwTWdTO5XkF8fz/EZ4
km0DvC09zV5K49MFMAlDpWAaKlmB5NX9GykIjKNjAM0/5g6j0wX2dcrxyUG6QI2ZkqKcQDiWVHjD
ZzcCXXCZS4dvvBfT6GJn4lo5KDVMCpQPoT7zSJR7jT+LHT2TqMqCoAwmrO6M8EZYg3XBktlyR+14
fMozKTC7K0ebMEC91o3IObCpqg9eft03EC3JCUPS8SeD8PwmuDaBswehvn50oaO7CTAZWb1i/roU
6D9SLIHyjdC4O3+NE5ixgzvZG18SqeG1hhoCTxVECKjA2Y/vqEz3kqQytNad0RkAbqYkZB1kBiHg
gqGYEPDpCiDOU2fgCJUl3HCYMGnYnfGFyibfb6gUaMGbwmB9+NHx81ufSgFDQFgAI8tT6fmfCgw+
JuWukFCIdZjsTlncDLlJ4Ec04ewdvsEQMIZcchs6everwzuVAYGyxgISmvRj1QRd2EMVwbTIDKmq
whzWq/uZLRTERlBR2DbhU3dG5xEodfGdf0QTzhgBv2mCJUsl0EtD5N4/5FlQ4BJGM3EMRmF8T08p
dODTEx6jAbYtB3S7c/b0VFNV6qnyJnSfNKKQiGqiPvgG8HQmJfOvFaQzh+AKlUFiqs5MR3fnnzKF
Z+r7DY3EZjRJbjLoCuhkglCWuJpUp1MryNWX9QSpGz1aq5f3iJQAb2gMVgKPcoDkaaZ/9NIdEKSQ
kCZjJ49mcnyRIXQwg0tHLjRu8OwLksDunEUFLGQghyQhh1ZhdKYAPMTQS2DhDF0YskGjvegMPRs/
QOUeSpH+9dGZAqFLHthBlkC6A0lfBX/Uc0tAi1XShgtwGf3Tj04HYBL3BheLhCp/Xah4v5VBTu0h
7XYCAVTgKXIeXUiAFAbDMmm36zSZ8fnH2PcsVwScysc4pv21sjg2e0CRqw9Xfr1OIKunZIpAzc5C
AnSARFTmTkf0UW94R+QTQQ0PdQagMQ2bTJnb8KJLxN4SMri0Gp7ACKNTAQmYHWoN6ajDzuBBevZ3
LkHuw2S517GPMDpzwEKTwd0UskQAiVTIrWMM/JfAwFGJHiX/6/jCQ+LWgUrgUBSmNu7CdPXV8536
BGjUVNgcGXuXlLZ43xFZAmAng0MCvAFEkjIufLlgSjONV0DpI6KnuHFkUmC5YR+y/7o7kD4RDWdi
4+U2kgv2ik4bG1l7JREjjI/YeTPwLkgSZ7bnUDZ7OUcQJlU1kAjQ7fW68BMx8g9cG6ah5F99jD+v
st/+BwAA//8=</cx:binary>
              </cx:geoCache>
            </cx:geography>
          </cx:layoutPr>
          <cx:valueColors>
            <cx:minColor>
              <a:schemeClr val="accent1">
                <a:lumMod val="20000"/>
                <a:lumOff val="80000"/>
              </a:schemeClr>
            </cx:minColor>
            <cx:maxColor>
              <a:schemeClr val="accent3"/>
            </cx:maxColor>
          </cx:valueColors>
        </cx:series>
      </cx:plotAreaRegion>
    </cx:plotArea>
    <cx:legend pos="t" align="ctr" overlay="0"/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Sheet1!$A$2:$A$52</cx:f>
        <cx:nf>Sheet1!$A$1</cx:nf>
        <cx:lvl ptCount="51" name="State">
          <cx:pt idx="0">Alabama</cx:pt>
          <cx:pt idx="1">Alaska</cx:pt>
          <cx:pt idx="2">Arizona</cx:pt>
          <cx:pt idx="3">Arkansas</cx:pt>
          <cx:pt idx="4">California</cx:pt>
          <cx:pt idx="5">Colorado</cx:pt>
          <cx:pt idx="6">Connecticut</cx:pt>
          <cx:pt idx="7">Delaware</cx:pt>
          <cx:pt idx="8">District of Columbia</cx:pt>
          <cx:pt idx="9">Florida</cx:pt>
          <cx:pt idx="10">Georgia</cx:pt>
          <cx:pt idx="11">Hawaii</cx:pt>
          <cx:pt idx="12">Idaho</cx:pt>
          <cx:pt idx="13">Illinois</cx:pt>
          <cx:pt idx="14">Indiana</cx:pt>
          <cx:pt idx="15">Iowa</cx:pt>
          <cx:pt idx="16">Kansas</cx:pt>
          <cx:pt idx="17">Kentucky</cx:pt>
          <cx:pt idx="18">Louisiana</cx:pt>
          <cx:pt idx="19">Maine</cx:pt>
          <cx:pt idx="20">Maryland</cx:pt>
          <cx:pt idx="21">Massachusetts</cx:pt>
          <cx:pt idx="22">Michigan</cx:pt>
          <cx:pt idx="23">Minnesota</cx:pt>
          <cx:pt idx="24">Mississippi</cx:pt>
          <cx:pt idx="25">Missouri</cx:pt>
          <cx:pt idx="26">Montana</cx:pt>
          <cx:pt idx="27">Nebraska</cx:pt>
          <cx:pt idx="28">Nevada</cx:pt>
          <cx:pt idx="29">New Hampshire</cx:pt>
          <cx:pt idx="30">New Jersey</cx:pt>
          <cx:pt idx="31">New Mexico</cx:pt>
          <cx:pt idx="32">New York</cx:pt>
          <cx:pt idx="33">North Carolina</cx:pt>
          <cx:pt idx="34">North Dakota</cx:pt>
          <cx:pt idx="35">Ohio</cx:pt>
          <cx:pt idx="36">Oklahoma</cx:pt>
          <cx:pt idx="37">Oregon</cx:pt>
          <cx:pt idx="38">Pennsylvania</cx:pt>
          <cx:pt idx="39">Rhode Island</cx:pt>
          <cx:pt idx="40">South Carolina</cx:pt>
          <cx:pt idx="41">South Dakota</cx:pt>
          <cx:pt idx="42">Tennessee</cx:pt>
          <cx:pt idx="43">Texas</cx:pt>
          <cx:pt idx="44">Utah</cx:pt>
          <cx:pt idx="45">Vermont</cx:pt>
          <cx:pt idx="46">Virginia</cx:pt>
          <cx:pt idx="47">Washington</cx:pt>
          <cx:pt idx="48">West Virginia</cx:pt>
          <cx:pt idx="49">Wisconsin</cx:pt>
          <cx:pt idx="50">Wyoming</cx:pt>
        </cx:lvl>
      </cx:strDim>
      <cx:numDim type="colorVal">
        <cx:f>Sheet1!$B$2:$B$52</cx:f>
        <cx:nf>Sheet1!$B$1</cx:nf>
        <cx:lvl ptCount="51" formatCode="0.00" name="# of Pathologists/100K Population">
          <cx:pt idx="0">7.4451804961863806</cx:pt>
          <cx:pt idx="1">4.7288798094396549</cx:pt>
          <cx:pt idx="2">7.5438015273296628</cx:pt>
          <cx:pt idx="3">8.0625472338987052</cx:pt>
          <cx:pt idx="4">9.142491834461401</cx:pt>
          <cx:pt idx="5">8.7117181673566382</cx:pt>
          <cx:pt idx="6">14.013342334524875</cx:pt>
          <cx:pt idx="7">7.9854209029799881</cx:pt>
          <cx:pt idx="8">25.489498042007831</cx:pt>
          <cx:pt idx="9">8.28761843924506</cx:pt>
          <cx:pt idx="10">6.5647796174862112</cx:pt>
          <cx:pt idx="11">9.0585597858030926</cx:pt>
          <cx:pt idx="12">4.0467241767788975</cx:pt>
          <cx:pt idx="13">10.983341041079111</cx:pt>
          <cx:pt idx="14">6.9176917439009857</cx:pt>
          <cx:pt idx="15">8.206107812214638</cx:pt>
          <cx:pt idx="16">7.7425279555753939</cx:pt>
          <cx:pt idx="17">7.7369489657769677</cx:pt>
          <cx:pt idx="18">8.6781766694071436</cx:pt>
          <cx:pt idx="19">7.6155933187759253</cx:pt>
          <cx:pt idx="20">15.247747963507589</cx:pt>
          <cx:pt idx="21">20.262967353220656</cx:pt>
          <cx:pt idx="22">9.3881351919079794</cx:pt>
          <cx:pt idx="23">12.100495913191285</cx:pt>
          <cx:pt idx="24">6.5578338081816625</cx:pt>
          <cx:pt idx="25">10.551654592307443</cx:pt>
          <cx:pt idx="26">6.6828873238817375</cx:pt>
          <cx:pt idx="27">10.471386935199568</cx:pt>
          <cx:pt idx="28">5.5394591590366486</cx:pt>
          <cx:pt idx="29">10.645606345349147</cx:pt>
          <cx:pt idx="30">8.0308595514233403</cx:pt>
          <cx:pt idx="31">10.702938989492344</cx:pt>
          <cx:pt idx="32">13.534838846326377</cx:pt>
          <cx:pt idx="33">7.5864401525834095</cx:pt>
          <cx:pt idx="34">8.4110835484227344</cx:pt>
          <cx:pt idx="35">9.9888044604429886</cx:pt>
          <cx:pt idx="36">5.3230544663235007</cx:pt>
          <cx:pt idx="37">8.1453600354463589</cx:pt>
          <cx:pt idx="38">11.583674924310433</cx:pt>
          <cx:pt idx="39">12.586441884801692</cx:pt>
          <cx:pt idx="40">6.7350133632521239</cx:pt>
          <cx:pt idx="41">8.4354509559637005</cx:pt>
          <cx:pt idx="42">9.878592923108851</cx:pt>
          <cx:pt idx="43">7.9000778215190257</cx:pt>
          <cx:pt idx="44">7.9632082652964238</cx:pt>
          <cx:pt idx="45">21.434310007972329</cx:pt>
          <cx:pt idx="46">8.0238832530661277</cx:pt>
          <cx:pt idx="47">8.3561819410970841</cx:pt>
          <cx:pt idx="48">9.4351401909288182</cx:pt>
          <cx:pt idx="49">9.6125214415427003</cx:pt>
          <cx:pt idx="50">5.6158933184483795</cx:pt>
        </cx:lvl>
      </cx:numDim>
    </cx:data>
  </cx:chartData>
  <cx:chart>
    <cx:plotArea>
      <cx:plotAreaRegion>
        <cx:series layoutId="regionMap" uniqueId="{3361C5FF-7CB4-DF4B-981B-FA3813AED9AA}">
          <cx:tx>
            <cx:txData>
              <cx:f>Sheet1!$B$1</cx:f>
              <cx:v># of Pathologists/100K Population</cx:v>
            </cx:txData>
          </cx:tx>
          <cx:dataLabels>
            <cx:visibility seriesName="0" categoryName="0" value="1"/>
          </cx:dataLabels>
          <cx:dataId val="0"/>
          <cx:layoutPr>
            <cx:regionLabelLayout val="none"/>
            <cx:geography projectionType="albers" viewedRegionType="dataOnly" cultureLanguage="en-US" cultureRegion="US" attribution="Powered by Bing">
              <cx:geoCache provider="{E9337A44-BEBE-4D9F-B70C-5C5E7DAFC167}">
                <cx:binary>7H1pb9y41uZfCfJ55OYu6uLeC7SkWuzyHmdxvgjVtiNRu0Rt1K+fU3bZsZVK4p72i5kCphIksFUU
j/jw7IdH/74Z/nWT3q3rd0OW5vpfN8N/3kdNU/7rjz/0TXSXrfVBpm7qQhffmoObIvuj+PZN3dz9
cVuve5WHfxCE2R830bpu7ob3//033C28K46Lm3WjivyivavN5Z1u00b/4trOS+9uijZvNsNDuNN/
3n/MVXN3++5Ds27u9Pt3d3mjGnNlyrv/vH/xzffv/pje74e536VAXtPewljqHHBEuc2oje4/9P27
tMjD7WXLcQ4QllRQhzn3H/Y49+k6g/GvJuueqPXtbX2n9bvt/z8Mf/EkP1xVuvAeFsUrNrR//HD/
sH+8XPT//nvyC3j8yW+e4TJdq99dAtIzlftKN7W6afB/3n82BfwifFyVB0RefOlvIsLIASy0IISy
B0TIS0Qwsg84x4xxhB4geZz7AZFXELQbi6eBL6iHJ7x+/5vN+P8mMHe6efdJ1aHK1fpxif45PFQe
CEa4LTF5WH37JTwSHQhMbeog/MRQD8y6hee1ZP0EpJfDp1B92k+o1joCHmqK/O1wYvYBwxgkm7R3
4oQJAjYSTCL2ABR+nHuL06to+glIz8ZOEfpzLxH6H+AjkGKYSIeKLT7yJR/ZwGeORNxB2+ugmJ7z
0Wso2o3O95ETbD7tKTZ3dVbkzePy/HMRx9gBsjmBPxNjwCYHQhDhCEkfeIo/TvrAM59+T8lPIHkc
OEXkai+55c90rZM31DmCHYC+ZzYiW40PRthzIw1zckBsRzKBnZeI/J6S3YA8jpvg8edqL/E4i1Tx
uC5vwB4INAtYYI69RWMiuSQ5gCtgAgBgjyb1c8n1O2p2I/IwaoLH2XIv8bi6G9b67QCh+IAJKpnE
W5MLVPlz9gAfhlJKHNvemmwA2HNAfkvObkS2wyaQXH3ZS0g+FG0TvfPXSdG8oeACTcKowIzbPzHC
EDogFDEHi4lf+Vp6dkPzcvQEoQ/+XiJ0lqTrqMjeEB3KD7ikjAnwJO8/U74BEw1JitAjehPl8hqK
duPzfeQEm7P9VDDnd3muTdqt39TVZOhAOmJjBe/Gx7YPJJUS5Np3RfRcrr2Wqt0YvRw9wen8z/3k
ofoufFMnkx44VAopqHgwiIFDnmueBydTYsQZhAmeY3P2W0p2o/I4boLH2eVe4nEZQSDv3aFO1/nt
4/q8gYGGDwSRxOFyC8rEQLMxuJ5SIsH4wxcmruVrqdqN0MvRE5wuD/cSJ3AH/lq/qeoBG1lAHI2Q
afhMHEiGwFpDW1ttonNeQcluWJ4GThD583gvETkt6v8Jew2CZmBKI4m3Dv5UnoG9xoRDCcFP8u65
VHstVbshejl6gtPpflptD8/kresiVfkb224UnExOt7p/wke2c4AlB90kxIPxIB7l60Oo5vV0/Qqr
7881RcvbT66669+d3A3q5g3DBRR8IAIZAcy2SEyCahiJAwxmtgNcN8HoVdT8BJ9nY6fYnOwtNkd3
tb4zj6v0BpYCOgBJhxxOt5GDSa7NZgfClhySvFtxN/FST2GVf0/TzxF6HDtF6GhPEfqrftvAJwNL
jdjAPPaWdyb4QGQHjGsbcqVbF3Yq5e5+T9HP0HkcOcVmtpfYnECGYP2WCgjya2CmbaKg2zT1D2LN
gUQppHgEnTDNK0jZjcnTwAkkJ1f7CYm6iVS4fsucJzuQNrMdSE4/yKuJ4yP5gQ32AsTittcn7HLy
Cop+As3TyCk2++nwXEFABwpV7u7eTtdAtE0ycGoQeJ73n4ksk+KAMkoEtsnD9Yk18CqSdqPzbOgE
nqvTvWSdh/jud+vzwQf55/YAhXgOglIn8phJmAg1KO6QDgNDDe9moNfTtRuo6fgJWh/206o+UVpv
/palekN2gggCQRKss61pNnFVJagfLgiCGMNOB+iVRO3G6cXgCUgnH/aSpU7URuK9bfZnI9EczOhj
BBsk2vPoqANpbQfyCxBOeNwXD87pq2j5GTJPjzHFZT9FnbdO1beiftPEArUPCGeQWcDOk6p5DgxI
Nyhis8HyZls59xKf19G0G6DnYycIeX/uJecc3kJe7nGB/rkOgpwplVD1RB7XfmLEYQxOKYfQDxRH
Pc76wDa/JWQ3ItthEzAO9zPetlrn+k1rC+QBkwwKByDJdv+ZyjAJaEGFNNRQP+ihSZ7n9/TsBuVx
3ASV1X4ql8P8Vr2p9wll6xsfhkm+Naanhpo4IBKDowOJhPvPlFV+T9BuXJ6eZALM4X5ql5O11uub
qNV3TaMfpckbyDByAOoDjhRAbO3+M5FhkIETCM4dUDlhl1fTsxudyfAJRif7qV9O1ip/Qz+UcbDK
IPfGn0ms58pfOAcEQ80Osnef+PgtOT+D5v4pppDM9lLlf1b6psi1etvYDRyygUi02LLMj/6MDTVs
HDT/g0QDifc89fYqknZD82zoBJ7P+xm9OS5apd9Y4aADB0LNSECJ7cNn4stgiAxgSYjcwjcJer6K
pN3wPBs6ged4PwXa6V23vl0/bt9/rm3AGKBwkgMk2m5tg7EAixmSofY29AY23HPW+T09u4F5HDdB
5XQ/D+EcFv0bYgKn2ECBCDhYuDs94FCoLQR2wmh7fRKK/h01uxF5GDXB43A/ueQwhYqBQr2lVQbZ
TvAq4TTnVrP/qGIwg1o2/hRTe8knr6HoJ7g8PcsUmz2tvoG873KdlXBsrX5L04weCMlBwzymMyde
zaZwDVKhBKzqBxtgEjfbpKNfRdZulCbDJ1CdLvfSVFuu+7VSjxv5nyub+9AYxJ0RBYn13G6GIyGb
ZDUDh/NBpE20zO8J2Y3K47gJHMv9NM0+Nuvo7cDYaH5wM4Eltvn/SU4N8jSbAg4oMxQT/fI7OnZj
8TBqgsTH/Uw/L+4KOBv9hiqfwulAJomEkP+DdAIGeM4gkkJxIfQZgPzZTg/mFQTtRuVp4ASYxX4q
/sfmAu+Kb++8Im2zv94UJQkpTgYVApuyjOfwwGkChEG3wEmqBwdn4sH8XbJ2Y7X7LhPgfG8vVY1/
l4KyeUuDAOQbAl0joL5pp9dpcyjHlYJRvMVsEuZ8DUU/wenpWabY7GfEZmPbXBd18na6Z9OngzqE
bWrV7z9TY43DKQSEwJzbWtsTDfQainZj833kBJvT673kG6+AnO1No27a5g3h2djKHHOoUdupjeAs
u01BW2Ey4ZlXUrMbmheDJ+h4+2knnKxr87bnc6CFigOWMsi0iQYScHAa2qo89RoCjnoep3kNJbth
+T5ygsmJv5cc82edvHWeE0oHHajToHiraSYZG4fASV4HfJzHhNuEa15D0W5svo+cYPPn5V5iAyZb
Ua9v37AiYMMvjuQcapl2ijI4XngABww3XbpeMsxrSNkNyveRE1C8s70EZVOwVbT1G8YBABRoXQPc
sG0fhCau54ZhbBuOfTwelZowzGso2o3N95ETbE72E5s/azUWb1maDiduQIlAKubR8pqcjbqPCmwO
f0KB4D1DTSI1ryBoNzJPAyfA/Pl1L5lmBcq3vUnMo1D558EzKDwDxU+k4N87cTz3QaFAnUgb2AZv
k5wTpnkNRbuh+T5ygs1qP23mOSgZ9ZZJNCIPOGSXIfO/9TQnxhl0tWESetqQTUOIzWeia15B0G5k
ngZOgJn/X0oN/LxX5FMfTX/drGf3DTiftYv89dX7Z4fWoJOhW/t2J2c9mL6Ht9CkUzibc9JPjT03
N3lhGT+1bvxhzN1aN/95b0Ga7QBxSuAcFTilGIpz3r/roZXg5hLESBGH7lEU6nQhPAcsl28OF//n
PVSKQBNDAodIGaTyoKUR2ISgRe8vQTrccWwI9N33BwEv6qn56XmRGmiy8LQc25/f5W12Xqi80XDj
9+/Kh29tng56jEAt0KZMGE4LQYQQsh9w/WZ9CS0B4cv4fwVtjxUPqv60zW5DnfpR+tez1dgxASzW
LycAV/z5BPVA06wcYAIZCzeSmds6a9WdKseLsttfT8VhJV/OBa0F4DwhoVD7zDdNOl/OZbDGKU8Z
Pol5alBcupkFLXCEcR1Jkop/1fEQypuoCGSDFqgk2hrBGuNG5UeIoirMbouqkHZ4FrYsgsM8i6AO
0cLIvL1TEkmVHbc10xZbIVGOh6l24qC+kjEyK8GsIrgyVTOPieJHuonxeVwVsXJNHFR545GchK6k
NW9c0gmr127fUafxeZpVUfKhckjY1Z5geWcXPhCRNa4Shmg3b8lRjUv10Qxpu0qDqrW9sTNpP886
ldJsZTc89vkgxlOJE95/tQok3MQKM+XKhtQe9Jtj9IxZdjmu4saJrA89shTLZ7QLA8cqvSaJmyFY
2Gmt9OIekS2fbtF/2G43RWlqFUbbdrtPP/73qsjg730f2O+/3HTr/f4THH56aPP7y29BrHlTbKun
X9pQ83QvIGZL3YZTX/zwg9j4iWB46Br8k4uvlRpCAqf9QmpMq5geZM39qK3cgENJ0CeDQByFcCif
cBBwzlZugIEr5SZg7DDovWWDLfVdcEAoWVICDbngCgF1DmQ8Cg5QI1C7DEduofsDkiBx/o7g2PDt
d8HBwGOFGA9FEISDu2HowvKS1whGUdLySKycsKiXdYaHc47zejkak4xeU2sO+Y+nBdpupeeSateE
NgFZCB3gkITQ3ssJE3jqkpQZX1FOpI+7Xi1Gpx3ORSqrZWg0hjLRX823kXzTBwTZe9/gB1r9kIkw
cWIxatANbGUXkVjHDkxA4xhfad6pBzZ5aI6849FAmE+nAqgBa+iKimzEJo9WR30UtglmqyTr+VrZ
cb3kzahKV5AQnzbj6Hyykxif1gEfLv/2U8JOgnYtUJ8DB0rxBMa+SjqDrJqtNInZYS5LTFyL59LP
ujDPvF9PhsG6nz4o7EDsEAjNQu+eDY88VwZDkerMHhRb9YWAieyyRp3bxyhVXtfYcejmNC6jo2wY
tPRMHXX6C8NFGvlDqiwPkdwBy+XvgQxuCHRqgHNltoAE8gaZZ+ovxlHQpmHAVrJn8LhOVqkFshL4
5/9sLlD/oKBgC8PGmWyoMKYojYxhK6p7fNoyS9/aTTZctjEpwVL+1WNt1vHl3hWg1SXj3EbgJ98r
ymePpZqytkTRslUXRN800c6sJZn1GzR/ZBCYRGx8bPgfpNQETNTFzG5IylZjootVLLuodKUoLQ+P
iaXcXz8R3qzO9JHAiLo/1AxLKCdIyYDibrQwXYGCTTKfdjAnDiwt3LTW5bWsEr5mwgCTKme4NFFD
D8MuoIe/IePHHSwQA7GHNqwKB9wmZAQEkyAQCVsNoFyPaJJjy60CRx6XloYdWjlZNksSUgvXjK3B
/j3z8lKrBUiQevlranYhAGld6A+/QRpOSbzcvUnqiCFLSmDeLhguwXHo3T5vixUra2f296cSkJ/k
eJO/hAa1L6caSlkXtV3RleKwvI4TAsta6QCiXgpA4teTvRT1IL6hcm3TfJiBZtmctZlMVkZNkVZV
aR0FYMWNrmXV5XVO0/J67OVw3uUGpMOvZ8Qb3L5vr82UEMTbVJZAi10AeKNRnwuCMhnZ5nywc4SC
Wi2YzK3U1bUeLkVvDZdKB4Ar5eNwHsmYXKkQWCobmmJlW3nZ+1KJajlWoP7uJUjDklLDBiBqdIPI
GrGvcPG7RYLy5Jc0g+K3N21ouICDsxSaA0/gz+UQsyGj7EinKJujMRrnhRLWPMQ6ad0CZWYIvTSN
6yLwirg0YgZBZnFR11aazUycAo1BFgCQAQ+b25Fmze1AEti6TjQCX5HKAsmL6hh3Lsd9Ero4dNi6
iuRwmYqqXqIYhtVI0EPbwDhfx4Qe9iSurhuwYlcyZPSojmEBXZPE5jxUqVXPBFRaf2rGyIq9yAkq
vMSaw621HdW9nzmRSDwwRAPqhq2iYpHmFcwhYaWFjsx5VUGBg8s6RiK3VSU+1VEBO6RkuLw2hd2M
CysYHXHUl7RY6SbMat/UOI+OkjRqbpM4ra7tMiflUYaVucQSrBaLNFbnjmUSqq/YOACZPVKRJG4v
++BTlRaw95pErBNFYLezmPC1wY6+1WCUg4buOr7OTEJuyjEgy66yq8taNNmC93bl2SpknQvyt+Nu
73DQMNhgfGXRCph0kPKYBYnl0YHBigYq+GQYUYuAUn1b60b6VkHwVTMSWB+nD+xLrcPxE+m4vi0d
Bjhlonc+4aHWt0kWEuIK2jizUQeYetLUzqcWTHbhWoGhh06Qw12y2OCrsYF1Yy3S1YNGzUFTz0st
UuqaLKrjZciGJnWNbcPOZpFgxs1yM9pH0cYwsWJ7OA+rzDlGMRkuk8KIYZYiyxI+z1N8WqkKdk1C
EV/bIoHVNHFcNl5XSJN7HQpscVRu5KXV2ZVeaNZV6YIMBIiBhvJJNqsb0IuiiID/ChSacJaNEp9G
VpYClDxrpBcUsup92zDQN00SBKmLcwp7uYst55NGAdxWNq30B4sO5yWWoIuaxk6GuQHXkLhNzgn1
ShqOJ6OdjqGHVcbXXVHxtYhah7g6r53U5wbXH0I6kuU49qHtk1Cwr3nX5VdyVOYkrbrUr/RQYDe2
UiznWKH6SKVFdximBqbR6TB4fT4WrY90IK7SdFS9i4TME9fmsTkFhxKtMhYV4KYmjuMprqk3cIt5
Jh/NVeIgPmuLqCyPEmQUWEYiidwR6fyiKbXM3Thos7uC1803ycbiEIJ/7SmEXdvcM0McDF6bgGTy
xhQEV4/KGhbBMuUXkSa1nmtuxM0w2tjXTZ4fFxrV4RxBFXfvOm2pfBwX+aIr2uLUiTvce/moo68h
tbhrF015YkQkFlVughU2jV0tpO7FdamyZm7ycvwqwr44oiwLjTv0bPyap1Uy45yMnsYdwCgD3nlJ
0udf4zK2Gz/vIu0nqLYXG2NUu/ZQaeLXdWbNKrAB3Q6Ml3kmSbMRTIGbFyi4bBNtHeZJVR7GdaTn
hrfmLgiLfhZZyrowTpF9UUnHvNTkjVvmKnHjSivXTuq13TDgDzVafkCyyGu7Gs+zsoAbSeuUDREC
8U+DonCTmkbYF3ZKi8ZLKgfSqm4NNW8heOh6KPtjsHTlklBsuJ+rrndZEMBELHUCn7VhdCiLUnvw
gprIHwtjzUhWtB/LRFSl1+V63vLEeHmEblJbF1+cVBFXOXiYayugfpsCHU7QZBeglcYEgB+jY8Gq
3i1DBIjaIYmPC9vJz1HTluepbmBTWxBNatYmaPCpRWJgCa3BY5gVZUPilRgCMLAJHZrKA2nb3IY1
AoFUjA6+MmiELYuazvlU2+0QzmQ7cDRLVDTkblNUqHMzO0hHj3CruA4wG87TobI826T1stEO6GPZ
8kC5KWHFqqjTzd3wUOpFohoQQSCNwTArC5C2A/hRWsdgwoluxFddyYD124hXSzaweFhynJTXZQnb
1ivsrtBukubpNSmqEOy5qO1dTAtSAM9Husy+8jiS5TdTdszVnd0Es9Ru9CyPWX+Xyb4KPZ5Y/LMj
Auewjhy9TAsTRm4+hKp1UxxHf+muWcclpzPOVBh6gQHx8SUdrdb6oMayoEtJInna1bHyRKqSWdT3
1TK2xDiHsFD5cXTCzHahUU//seN1dinC8htJxy8DFIOfJQ1pliBX7dQjTt3OWFuS27CJwttRqf5D
2NqAHHB8PKu6JHRcFtr96HaRSoxbpdo+Ehxe/+IPfVpmnhYgx72k1WG/bJwBrVhVmJNKN/RSjIOy
3DpLWuwKQCH2wNhxPll5N+SzATfpyVDX7GxUY3pWYdZeZkpWXl1gfcM6K50VzUj/KhzRrRqIaxGX
B0QJV0uqvCSqI7dvx95xsyoFceEE3I8zyY5M3/0VlFb/oW/C5AK3LTqB8BD/mvQiCb06jRzQlTlW
bmVoeOowo07qgdMjy+kdCAR2oV4T1ZerDN7nMssVb1dYICtwWaOzeoFB5M0tMGY7f8CEBK5igT3M
ozSnVyIpy2WX0/FDqaLgGJl2vGgiVLhOF/bX8EKoqp0hrZk6GtQwcE8WyBKuDHqZnIoB9eXCgVOZ
S/ByrePYHouPSNXE8aykzXKXWDZKli1sntMeNPw33FX6pC3LbjGAIlzlsc5Sv3SiQLsFBvciAuG2
SFiAlVeCZWF5YWd3FyHpeurmccBL2JdpfZ0MDXWh2IMfD4qAGKXIOI1XlV3e+ySr28BL84KcNLYZ
uWucCsuZTG0GAhH3dwURbTB3rGqch2XIDhmryIymYlzq1laXOsPVxxYb/Ummhs26YUy8MR6Um9iC
uQxFEXaHMbZ9Wva28nAwRrcoa0APNch0XmBBHNFnsFTn3Qh+Sp6Odu3xIlBnBNnDR1T31glXDQ1d
RSs6lxatbTcvcz6vtM17ryDK0YsW9u63II2Gz6WkzU3PA/u2F41Qc1SKVns6xTz14iK1azeQtPg2
NmOl/DoaTbu0m/Ibj4bwXMcZBS0H74A6ov0QFW5R5JUfDaoyLrPr2ktAO59ZaR/PCBJB4zsh2Ozh
aIbBRVFhRy5vWSNXSYuMazG7+xIJU7SeHY7xGbIDG7lBmadnuZOmjZuTwbqILAqopRBAYsus7NOh
/TRE1RCwBw/2/8dCf5tBgWDjM2/sxwzKy/cqPc+j3I/cxkOhSBbCf+Cf0U2wAfo1wU238VBIkG3S
mvcv4YDTsxBI+x4PhXdCUUilbN5FBO6r2GRftvFQyIiCfob4jw0OFLSHEs7fiofKl944B6NA2Bhi
LrYNfSKAyokLGRrWp3kMah9iXO2qkDkHEUBKvaImY37Kmo0yaym+1BAzMFmYukgNyk8R7pcgZ0EN
BEFrz+vGqT/AgUjLdWjqfFKySReRY4UuVa0DynXg1bwVWZN4QxLxQx0Au87buA1GD4zHHrw3yVPu
soQLv3NM4vMyG5ZVwI5ymbQdSKGwdsNMhh9xDuLcBb0VeI6Ivzh9/wnrNBBgx2jzcWw6cHf61MxV
ZyG/YXF7AYYdPoJ3SanIHXLdz5rASjtvtILqkptKHcMQXPo1srtFWVgXKihjDdwb98saXJ6TsTe5
O2iKPo913a0gIGaugtLQual1dE4cLSrXGTdPnuaJBntJKPCc43QO1SBd7ka9yT6EEedzsGJKL9Zw
2UYVXjlYfSySgruhbLoTycxcdmnjWRUq/LArOnAvFWs+JGBtngcFphcBhHgGtxA1w/PCtPDEqbRG
32kDx5V2x2ak7ECXmir1gebEp7phHiucbKMfbDcY6Oc2ScolVtGxzQxZ4DY6C+XYNT4xiKW+3UXE
Y7xnbp6GIzturLoLwLMQDYTIxgb87mbp9HnzkWnwj9xSjXhmdZCtYbGhmVvrnAMevD0eJVk2MbpW
4Hf6LTzLLAmaT0Fu0JHT1x9NYpjnGJR/rfvYHOGotN3MyMgH23IW4ob7aRyGl5rlNPfBKU9PZJxV
p2keZbDUaRbZbpkVAhJeWpwn1Ap8K7K766AOyIWB/NWMh2I4NmN5B/Yl2PPgB4pZUKnwfOxjfTQ4
qQsePvUoeNLHqUgCsKpE4Le5FVxg2nwJdZF7HLyvw0jUQbjqG5R2FwPkDKp1HYb6K+qr9psCJ+NC
ZCVfxWFFPySCxT6o5/aYa10Jr+kyWLK+zOqTlqCv/cDaU6skYFD36A7Ctl/tvi+0l/G8OoSgJFh2
iqIzk9pY+1lt5LUMo/YKbLrCi7sgnYkqSFtvzNo2WyLW8ngeiCJPQQX3/dcoHAvkYwPRhZm2wM53
k7jG7ggozzjEa2cq1x266Iox9RIUoeNy4xh4AzbBRVeS857ja0gcXKO6dWsEtk1to6xcOkKVYBHZ
UVUvOg07BoVEfOaBvAqD8g6RNjBubKflrIbXpi152nXyLEpZ6eaOVF4cCbIMQeZcwh1C16Y6OtWV
Wknh9IcDzjOwRgSLwOkLdU9OwCAfw4UMhjr0WoidZcoq28u6MTaQpOex1QbnXZsXbl0l4M11tPN1
J4Z5i5yFYTQ6TJKxqy7ISGS2bAOcOWDem3gFXn2czJQGDeoOqOAnmtNgZtMiOoyyAM+qsuldYVuW
j0shP7M6M9xtxlWObGsZgh+0SGQauoEg1pwHpnMdZPp5ziBNGg5p8gXsQ+NncdWvpLLnLG8ytwwM
bl2pWQLuWMwv4DUdyawUSeeKPso82SXMi6usOooTOvpF25aLjmlIJ+AsPOk73sMKxON4VaWIH/JG
1icDaqxPfehHbbpqURL6WarL1FVhIWcQMsjmcbkSZvhCgkH4Ra3J4TAG44zDt1YpR8UJTmmlXM6s
oXaroiLI5y2n9mEiOgmSqq4uqFPTK+ifEnlClNKPOI56z5SjWQRWUNiekybJ9Rg7rcsGu19xhmMX
BMTXNJExmMZtNLhQNVDPN2kUMN26UwhTmG9tNHZw1bbnEQ9Z6tqqbBdDAEZ8ICpwUyMncSORY78g
qD0MMpN6RRHUxyptv4JiEfO+SbtlPlY9cGlQWKPblH0vvCxTzQ2kO2g6gw6X+phlgTPvQvwhtIVc
UitDK4Xs0qtzGS9S28rcaKyXupTIhW5WcpbbhfFwbnVLUufoEBkbe4GTRIeiZ8MM/GW0Ek2PwG+v
5VyXiBy34DivhtxWs4Gkl4EYjWfr0F70JXiSLgRgv7XKtAWEoCRzsxJkbw+BAx8Kz6rDysHZ6MZh
UvlooOc1LjyrGIjxOLDoSVSG6lShQXpJCpkIMyaOz4nCR6apgnnfVqshy6oZGgd9y4t68EIw+WZx
mpbHDQULd4TE/2E9On9Jp8kOQ17fVk7Yztqk/yvLGPgVEL+btS2oG1yDf1/rcNn2KfWzAJxEHFw2
OqenNCO5K9uOX/RMZfPa0qehiS8h4mZd9FF8PsC6HgUDJ8CN6WloZ+N8EIkDqhEcKAQhRS3mfNS1
zxInzF3etY1Xs8F8ZIkx4I3Bul5WrQrF0Rg3pj0xGoXFjIDmrF2iBgphMUQ3fi7rC4NmIpcjmkWB
U44fMoUc60uvyWB8Zdty9CHsRDzUJbk9ukOC05TN7AZjsyy5+sDtWsT+2I1gyugkZaddgmvYVhxT
l8RxXICXX2d3psADd1E7VmekIFbkl3E9fqZlO3zOCjQc2VAOsWqrXC8qY/UQDIQkoIBQaNIdIZH0
IPrTHNagi5qlydA4wxlITJlYYm1iGftgz8VHHXJa6kKUK7uUY6uOMpRpH04gzOANOv3cEBneVqS1
Frrp+bk2spr3ssJzWjdxDvFLEK9JRWGBEgORwAiF4SdmgtK3Y6i0qEuIJrkOhNKXqh5Z56ORt25f
tLh3QbuNvVuwkq7qss2iGdRUlFi7xLSOdEFzoTnXoNtcaSA1AJGVVrkjRJuPwKHIQ3+UumsPUWSg
diNKrEOrqgQYfgFqExdBGcsZ5pZoPHDBKzVPeOXMCumMtR/RVvhJWKFrDTEO7A8xii9kVFeXsRND
9YgjjPIK7PCFVsEwryG/vBxxNHRulQwdcpGpbYik1ab5nEI5kR9oBx9nscw4xGgG82Wkis2F5gv6
v9k7s+a4jWRt/yKcwFLYbtELu8kmxU206BsEJcqFfSlsBfz67wFk+0jynFHMdz2eiBnbI7IbQFVW
5pvPm+jjoY3SpR/mKKioWts8jXdd7YwnmRrTGBlpJw+ONso7MXurgmT4bbEreQ3IWaTC/C2Ok2wn
GzNOdnJwgvzYzFAsLJfe3KWq7z8RvBd6J513U4fWZ+Ejrc++a5YRTzRuowJ5U0ehypPD1A/ZHKnB
tXd97y3NTnhJ+aFqu8DaoX4Oh95Nbht3ao7hVPaXafDds4cAhIxG5+qhK9SQHzpk6CtReeoQ8tCu
g6Frx31Rifldx0Hye0jO/dGePf8mFknl7dJ59C8dsqq3jyUNjtsSmGtnz/6nvnS63+YY2dyTrjgW
BlqxjSx2Vva8qF2XZd6r04hx2nVBo04pr6XjLLHD2yKb56+2Ectd36bWG/E0vU4nwzrMrfA+jWPe
IeQoBLWj0aZJsO9NRBfZlwr5FDlnsGrkKG+qonr280Mu0vAq1OVwcPU43iz+ON3NqECPHWJmlFWT
3mVubkd13iRvczvpNrLrWiBI1z3Km9WoQ2uP/a6skQScuG8PBvLt0R5N/92mAr7QnIQdapfmqZlo
X++I59kfdW91z2FlFp+kZRYSOTwLrxHP4uvUL8xrs4nbo896vQGb8h6cpZ92qMz12V5MPmBxjcjy
RXOYK98i9zc99N94QNHrk5zQXFbHyWvcq6wwqrM2ycWbsJieEQ6do2GqQ9+02YdUoj1lWTneZbxe
7oYgMe7ZgGwWf7RJWIh8Tq7SXWK0zSEvM+8wC6usd4jIbVSXHXtdieymSclRitIEEgn74kuSe+5y
8otkOqTt4P0x9vX07pU6CXZNEerb0ba1c5yUqI9bUfvf+v9X9b8bCLrof+ML/6z/v3tl73fF/7cf
+wuiZI5MyCuFvRVVcVwsF38X/4CL2MloG0JCflf3r/ZNkEZao+BOzKfhK/zFQa2WDU4o0mUoDMGg
zf+k7v+x6mcKHq9ktZi0us5TAYYQa2P5O9RiqZd2MLrBeyjHolx2VaqHB4Uc79H7aDvo9L9vzP23
fvT3DNSPXertw9YB4nT6Q144+o8uvHS1KJDuBaLVTFtS1Pbz3CPaf1PZwU+bV8lsmLdwpFP3//HR
K38cIKIwqOQndSM1cot+tyUellDz0aEywsM4T74++INnPTsBOm1EH4k2BJLEL/mPH3vd65UzlROo
DFCJyYLWzx9vO6mswqxwHooSPGcXGCNtDFofS3Od1uvH6ZJ26r+/ZPtn2GP7UJaKsACjLGaA/fhs
0TjjQTah/eASKJ85Y5wzmsRC5APNe2l6lwZu6vDhgzWo7irph/7dW1mPwsBXvGu9Or1qfElXozOU
jA/Lsog3L1ibnbTATOtmXMubPR6NlTZorHIFnSrH+QXc8COC++3eeRsoAE1IUvETJxBMgTNoP7FR
6emQ5kMhzrCkpEFBp63nIp3rG53TVP73dw9o/Tui4s9PDdkeJPgocuFPC8YzTD/TrrIe4Aes58pY
0qvWr5I/zEy3D7O16EdX0Iim0EloEifDr6C6f25MvAy8pM8HGWTd/AyRjGFIezDXCAuGB8Gxbph5
5QXl2P4KFbT+xUKB6mJn4eILcCb9FATi2e8r0xysB85q/Wg0SZUfx9SiNb0183UuxNsINMzuNGls
Nf7EZtk66Vme/KdcFqvW4cWeRMsVNvvHqrVBkcOWDPNh6Fs2iaBxV1/svqSJl1b5rwi6f7VJGFa8
7kv+w7urf8LArCYzU8MZ7YcNWajmhDahkLq+GXyzvikVWOEGa7VtyioPi8W6K8cQMmXOLIN2XrbU
N4Y36kfZunQec9MOLn0+hger98BtkpFmfzVn7DI3qPR0HSbmUHw7m/9PAHPTZv8X/9kWq083Q0DN
uQ4vcfhpi2QwgEMwh9ZDHGdme0RSVadt3ei+bF7XVvSuCCbi3swNpDkUHiTdtHTX0as5NXNJkpjm
ApRhmRY63FZsdu+BMn9Fa/6LKAjRC9hnrjMi/wG4G9oeRi8W1oO7+NyQ7TaT4DWvlhlbaBzqVyt7
PUF/2MXMCmVVc+aaK3WL6eDHEFj29JnNfO4eNqLG7UEl4lCv/+VQCwwmiIVyPGgh8JVYHYACkyqa
pjl8SoccPsap5v7dqUd9n5lEADpxzWvqCALnCvBtt6jj1PAipNTwQg+3vplBmy8GiPrZ9rkg+kO/
Qqe4gp8viyvhOa+vhrLhqH4GUZcgD/02neVDzSrZhQ0J/T7zjexD6xRzf4JIIK3P/DFD0HWNgjJh
LOPkGCYyzaKC321CWSDo2Zk9Hmim+cdxkUZ/SrxusHaVJWcH7saNl73p0COmNzUZHxujlP3e9Ota
RZOcE3cnQh/0AdqQnZF100Dlm3gNimNRRyJoqoeh6pOboCuzi10G9d2YxX67D2plDlFjF8Yniwrh
g1XPxRcz76x9Qbc9oTRdqJ1m6un32YXPue7npNqnPef3NXR4SY0HZnvf0jArdzqhOx4JEJC96ydB
GyEwGc3LUBXZtHdi338KwzYxoxbJxYuUPbawAK5UCyVoOGNZ6O3gM6SYCnbIkH1+WvTS21E7DEKd
7XZOjXOMW/BiywFepxljSv4wfKJ9bNGWE6NUD8bkWCLKXMicHeRHnuzKRDbNvS+BfnY6FEm8DzJQ
J2Rcjt2cNeLPw1qX1XN4aMtkkkg4SK2+1SORlbXrvnWhIE1A+QB1EmsgHhtOgS6d+bHZ70CUYodu
bdDFhYg0PQb/EuR+PnAyW4kVNLulGhC9rh1pZvOt59TtxdB0ZY5yrsskR7HX1L8yTZBEwv4LVI9X
R9IG2jDTTCFVlfJO2UIdVZhGuEqa18k0l09WF6TX9hjoPdCV/Xnu63rnphBLfmjHR3tx6t/LsHM/
1Str03pN8s5C0V/lEGd9tCSy2psDj2eXxH11pWTj7kvLH3csrNJEvoorrYNoNgxq+bp/F63pgRSl
snk23CDNb8Yq6HIaQVURls/+GNdmyAIoIOf2pV8GBi3hGXbAA2Jxw9jmfy17st1mRxFqWEmUzsbs
lfsgt8Lmk5GMnsPXzbMKNKudy4DabU1+Fij1Os+504iC9Y0pA5IhIjjsYDD5zqErpgamTMbFR210
PLGNWCnn2Rl2ox8SV8KaWJHOrEosQxaHqahafkdo+c1rqDqerGctPNQ0q4FuTRXsp3BieeFq4tHn
IyE7FfJhQODqd8vsibfYnaZIomPqQ18AkWYraa9hBV8m2wbmWxJx9gaPwCOIQ74o4TtV0nZRyw4N
0Egdfv3cunw5Ko76hrQufhlQfPf5XNY3eZXbz63prn+oLsJL34/EZ8JZjNYqwlLuLavn38hFc03j
Si5iOOdfLH5e58eAzt2bsjmpox7aqItUYmV3Q9USYrBzBBfZAtyFfq0f0YQ51FODiLrFSHK44BK7
HKJ+BpMJHNehWa63MqS79dx1A3+7fVv6HTKLnBZ4pybttKPBTef7dstF8sIT6kNV5uok5QidvsAQ
jYLMcLYnKB1rCQ+2nc2PQ0q54RQwsFlsczz3cFD7ec0eMSu5b1Y5c1FsST4pB99/T2sWQ7b+3ahm
iCSZkX2aOdBkUHCKhivr2BSctuis7StYENmvTrv5cUsUlhzK7Fpnhfdmr7hk1gEBq5Yvo+0gexdO
AWSZkg6d69Yw78yELe3VsXnXqSKvLywjnp29ftuqbjl4OqwqKxL1aGYmSXhdo7dtwBEuAE5zME4I
1diGcvW6paQ3WkMPnNtOrXghPzPCI0yzvrSGAp3aEpxhTVVyhNj3b8WPs6Y+iCVZucdZJoqdMPI2
w+rgDeJ2cufgkpSueEt8RxVXHDt8wcbWMKyBUUE1NKUVfy4M2ilRtW0hK3YzfRy1WtMgTp5+r6aH
QEzde7FaUqggApI7/jGUFgdwJVxiW72WKnlSplfWypsSBpyzx5O+qzoaFVxOfeOMhveIyo6ibCQF
33YcUnWaJk7cfl2eG8xpSuDGKBcDvzkbAT9FkCG7NJM0klOZxNSAllexaulNBM4h4K+LHbss4G8I
dM/wpBc9pv5zlgdtcehbM70CAGaNFEnhviXlxD3VTcn1b0EgLxzgfVpswa7I0/Diza6D5M8Oa7z1
48sJABTdmXSst5rXbMWqNwMS6X5Lk9vhqaZ2F+wLDnLuw0QKGlaQtUYy63s9S+9tg4lzc+Ui4bPB
VqXLjleq45tsK1HozOpuppQQ4FrQrgckb4KPkK3s7kMd2xNg3/qAslYQmuw6bk+lsmjV94sOweUW
ozssXr8i1AFtxMieZPkEye6+bQYi2wioAcKMMgQG2HqeHIDsyLFnOGviPC3VOQ2bV1AyNnprTfp+
u0JOInLkbpVgQfHTq63gXSYDKt5y2KKSEjUldJvRREn7PKB2PwMI8ljoBuj7BZq5+JYxbsfmjFA3
7ZvCcM5OkHDti9uEl8oOjCiDt9yrYaCSWe+aakYd7rPJKpa9Wr9O4mGDQiUWb81A1wSGUYaXIq/Y
VsvsxHvfWZzjAPATRG4nCUdpzubCs0Z0TDpFLyFhyQ8scFwLSRp7zmGCBj7NqQuY7oZD4T5qNVVq
V00C5tpQwMT0P1g1/OnwpdImZWsxiHPe1kZ9YILHVFyXo8dPF0Nit09YayeWSJxzo5cVh0yzLfZp
OzOuamkR5ElF5FqSi556JSkBzLcb8C0WrYX7uNpytsCqpM+Js63dWGqONY2/5qT9dP6sOIYetvUp
aOFeZQgBV2PVivzWHwKWSGAO6iRcGh2JnFXw54IopzL4o/HHfNyValyZ6io8FHPjvkmGYD9vq8LT
OZsit2PrDlcoG7mtrLvMXdUGmhVpvfOqygLOdCsiEX0uYMzWRoRQbgZ0DYtLVTWVrL5UwV0pMfH/
zSRCak/tad1ZeEROLDnrGQ9fPe2tQrKz/LjlhOH1As6xblg0Q1YT7Z3U+uD69vLwzRdgGpY97PqJ
oL1FQJH30Jx17HOzAULW47vPuEuOP7Ft1gOoimbpzNOuGUGXo1rCQhxbIwgJV8P6bbOhZ5s5kIIO
hNusH8t5xdvBMsOXUM8kfq7kuod5pOc42aI39plQ2ooUudDyNFpBqk/9MFbJB6vLzPpcEUbv8Jbx
Ldyg5xNkWrPaTdg39dy7A0mINPLwBRgQ4K3R6/XSRroXg+0/DYEuPzAW7ktixMYuD7OOfnxr0kwh
smODyP6QTldHvt3GkeNRUgO3O2xgzfGYpQ0n0pxOWCAr2YdkKLP3gvuB+5w2PNDanRZ9ZQyZczSr
gBa4bOuerq4uz2nTZLeO6Cxrx6lZnqns9amymmreFU1T3cY11FyoC/IFz4bWg0FihdGg7mlc6643
r9s1+F9nsUSIDMH+7spB1FQwELTnzUtQobINu7aIJ+NJZjaPR5UN/01TlZu0+Vs2F1HgTOrkqDX4
t5AI+3JN6TbjRy57MjwN+zu0E3tmLZTzgig7OSFbNUzaKo5MxdeDS0JssuvVRBBPfFO9HSZxQtxe
3LTOgddDQlIeNuEhW89wy8jilzhYMeWtMJSmrJprDCwNIa8nptWe9uMb9DR18pM6vKQhNCRNY+tO
ahcnhNF37/YyB3vPycWZGoznWnk25yf8Lqu1lESrxUvt55FP3m1xM8xygiMGfIf2DAYeu1jzzc2i
UCos3/sYFOgZ5qR5zQtNJ7An7qmWLdQXLJ40NvJro3aPnlwj87LUnEDUdsnJdpP0qxg9s7txm4Ed
1xsmbC0c+cX4lmFgAhkMTuYyrwJx9v3F9M8UbBpomPqGDvKgruq+G47FakSjVundNzMHmsYcjGTn
hkQldB5uiY/1Aa0ptqkkSo+DxRtn7zlBsd4vre+cG1ezHxa5hoMtZab99ocnbfpuYVWaR5mXfnDw
5t4+8snJc6IG/VEn3nJJAHc/NoPM6cL6IdGZamc5ciAOfuR7pWnvZtEY96vdUO9Ip6vg4ChHn2zp
Gl+GxnHfwRyWrwVZ5R91oTvS7QkEhLzKvrGazrxYJGVXBeIKTk/TU/sBQ0cStW2VtYe21u2162ha
+j4chcy89DdwAPnkkeMDu5TFvM87d7Xou/Nd6DTxx8Tw8y91O/Ob3MpMOzLlKoRWqgwq1sKUk7Xz
ezxNkQpH75vr8r8dnl92ePCAfycO/6PD85Iy7va716htZnf8bPzQX3An02cYWY+LDY5yGw34d3+H
2bWeD3iCFsIENHcbhfHnlAxmdGJ83KZAYdyjO4AG/Rfc6f0Pv433Q2GS+3MI8V+O/j/7LP9uSoZv
OT8IRnwpPp5px/xKvgVNkJ9UzmD06pr2p3UK8DEVE5VBsFOIKegEc3tJJ+egq/j3uYK9jAZ4s4/m
0MidMLGhpZi775zaS2lyj87R9WMrhgpzg/tkls2N8qriua5m4iYy67mN++cYOyf+56F9M52GFude
cYM/dsqoXuxVFG3KNZcbKVbe3biCCV0TMDEjy1VmSzqDnYpcs/H4QzYD6V96rza+5trXH3OnLvXX
9TW1fnaddmK6A5o+qLLbBVJnN+BdTXDljXFFVipkn0XSGMTd0NuWtbeT2ng2hNusSkQ1HpqAgOe3
Ko+6Mm3FnrRB31lKF3t6+QEwUxHYePDGgNtS2/bJ0pO8ZA2yz4AHJolM26kPcTBN7tFqTRHFXf5Z
lEt1IyfilBssYu8qkX9SWVeRicdibzAKgazOmV62WhShx5Jn0dE6qJuyuY9DIihEFKW8qUfjte+K
dD90Wn9MTDw4eUrtGbWQbf4LTRpa4r6nqWAWtZCY4plC+I03Y6tPVmh/aFOHVo8Bg/Ws2kC8DY2g
U+EhXrwKiYLJO/6sZz05613OLe4FR5L1HOYuYX6rmmXaUwkVzaoK9E5Bjq1oq991jDVF+uo7ciEH
lK48BO5IOR4kxGKS3ZbzZ7Pxfqs7tr/Fq8JzjRuPtKgdtpQvKfkZgLncvzQVLTn4HxIwFNr4JRMB
R4O7yhn9KLZiS2JC3Q7JoM4RBKqePJp2UM/JGkCVsjQRC2xr1TfKgQEHk18Py5XuQ8qDhHOn0QVn
C2g9RjKlu4WqapUQ5pKTiCEFHP2ZWLggf70pdrs23vt8IRsxgjVvn6wWbZ9WGIVAOcbNazGVpAQy
Hkkd3Vk52T7QfiH2gV979l08FlN87PrYlOe+GdcErqbC3gq/NMfIAji3lQN1SxVdZBmVUo3fpQML
NFZZBQPvmnEwloUpKEtP4oWLkjuoJs2/2c5E4ZX0wbB7Ufp0/VpvDQbFesNFxGCm90E6epftEz1/
bZZRL+NuLSzWZjva3N9sQgKaVE7e7AgXi6CY7HG5UsoSb+Y8U8Ju+rxnos+TL6Bz0eBAX0kzVzzI
bEA2cNqkPqdOqrpD7A0kJ62d8vulU6ziwNrRTOLC+0302Wy8bN8yKJZBnvB5pNWONilf1m08VhmD
bqy7UMFNA9R0ZNydN/Gc83Jsl6d+WkUmhifySL/JTpTxZnfX45O7CVf/9qxq/jmcU3SbIKTKjIxV
gsvrLZ1fpyL4wO1xtGlMojQtqPC2Kf5YFpcVmXnGuqYsG9macz8or+phJDv0rVIPu6TJ9U77eT/t
+9DGtLJ406O5ObkzmnIOK83ZmcBWAaJAVVoRfndwvABcpHGDOXJtA8352xSDspJIiarz7xikEd9k
IcUBCY6XgIL5FkLT3HPMq6557cXQxUcfj+rTyCq+yqagPC4gAcBu0n0Y0r77khlMQ4sKDp2XIiz0
U+AZ5c63FQvbVpPiYrgBF/ziBldX5rUTLbVbdWvtA/PnhhW5HrdsXE6aaSmnic79lxbI3DlYVU1C
Sd5LBm0juZ6lXPtg1Xp/Z53E2Ox8IsjQ1iMfWE4fJssVB9RwWx6M3pkwX8cWnislmjP5j3NVF0GS
7BQnxsNaEjwWSFNVNOYFDJ6fJ/ZHtC4fx5Savwq/dK5j1aenbAys98L1l5dA0gE+moTAS6u89KvT
6ul5cN353JTVZgbHIp4aH0n51Utii25ftXlfRwX0MWWjkUVYZYqLpauJf6eroxmU86GS5vKVLkrO
DpiK7ibA9Jzhw8WbG5VL7Lzi++5ueqzL7Y5RKtZ5WFR+WzLwZo8cq9CrdW/TW6FUuLiyvVMeMCGv
4UrEYQnUCGSMrHxd9Tq4Kybj0WKckz6YoB34gIKxsxAdiOYPy4oswwde9SvEvGw48wo2TyvinK+w
czUqogn4c7WR0FZVfXJIBQG0NlIa6cu5NHll2h9jrIovU1Kop2IS94k7to9422U0yc56jBnv8VTB
MEXFoPvgQ7uy2vBQzcGUiflJ2pO+ESDdy8p2DyvljVujVlfuVNUh+6MpMK4pvW786UT7CAkRYhxX
dx1BvycuPmqA8mlFy/Eh9uYD7vYaqdM3D7j4rajLHKUpFvukORSTWZn7JE6m3+NGl8UOYx8ku7lR
7RgXINwNSxSHEePFLgB6frarPHhNecMJZtsVkB9WVL40jeaMjs+qnpzsd83xfjMVw3DXr6S9Ctrb
plvmPkL3abydX8X9pfOWbD+K0H6aQ2Zh4Ta2HnLL6/8YhVa/zxvbrzfOP92Y/14tOabovNo1rfpE
cyp+oDaN9/lqF4Dq0Zexx7FedKQ0vqeuh84xPijVe4du8xzMfvm16CdU1yXFI+PO9kOW9uMrQxfi
vaRhdk8F6X7QAzbtKN+cDTQ1mzvfiPNb7OB2BettGg8Ch8jeF8N04Hb50Sg8fd10ZfV7OkAYu3Xz
MR4aE7e1eulXo0WyWi6QE14tW54z7A4XY3bFp2mSODT8nN6XFXfWITaS5KaTQn5wgnq4HXx1Coap
x32HYTkxrYGoWTdaXKakF1whLKOdoFzvZWMPDACbDQSe1RCAl6ScgnqtQH+LM+FHsvCwgti1QAfr
872niwKwHmNKZzfikGgv5KQI6TFK0XoRxCNuFiZGQdPZduM8MH/Bu0dk6Z9qhR05UtVYcz0AdPmi
j4aPVYap7W5EdffRM7HRVMrA+r1aa2Q1u0cI6PKJchHnTbaacGzcnHuA7aw7NKY2oqH33DaauyS5
L7VyjrgD5mdzNfbMq8UHoJ0A5cn6lgg0nlLNi8r3fRk+OL2JPaga6Hz2tmhunHJpHxMXvA/nO6ai
YfMXJavVaFhNR2nqmXsVe+egz4JLncv5o7nZlNxyeEmG5FPGFIud61oBCYUe5cexCdvI73TPids5
197qf9L4LSIRJhD6g8dz6FWGVaoszZAJJhBMsJerm2rcjFXN6rESm90KH6ukB1QWV80kgpcm5MLH
RqunOKv9Y6fbODtwHE6nIOvSfVvA4Af0fEytrMck9ipaOVki9sssu5taYK6gFQwLrFe+kM4TqCE/
o2/9DUD0iTfv2UolBhufuKGKyUotNj76aKhCSMaNaVzpxmLlHJcNeSxW+jFdOcisGqGjhmC4nRjl
tI9nfFAzPdt9vjKU+UpT0hNpnI+cb/ltXxVOgggJXnqf9SlqXe7Wj0OppfdYhIazWspCFY09HiXg
YPE5t2xTHkO0RzaQSS6Ye1b+ASHhSY6FvuDa6g60ZkOY1C6IHzrSgFsb9YrIOzvyk1+OVb1fnIwc
S4SvEtT1cYmndVKfTI5tPsxYflz3rq3wyURh2xr7oXaHa6cu+htttfNVAGB3b7l995xM5XU7tTdN
sOg98/PaD2VXd188ouUVcJi6tkY3pkcavJCoTUcfnn70lXjIxrkogOrprhwzjQ3vukuWyTqm4bJA
1wvVZAwFrOosKm1veRwcs/ms8xLRgpBX0COoSsS+Cn2mcuLlkg/KKL/Mo+7ujXBePhiYI9KDbHA0
fw765rkZ5ir3I5UOIravSoPgdsZZctUmjv9YW8VvjVPo5AYbsR9fnMp866ewudUuiVwasBbO+ZRC
SS/ZnB+CPEv8x9CGDPktLfk7NUUqr+J75gy0RzfFjGUUO7eZfqOdWe+EowLp30u7ae85/c59yQk6
/YIL/BFJcTfAMnBgMy0PlFJ4P6FPMpyG2ZarIofH/Dw5VKJumtjPC13291BZv8S6fiRS1g9c37nh
MnjONwWpwk9QXpEgbblmV5+qUtFoTUjdOwLzW2708HN2PXxJCkas3ckxGJyzUp6Dbx7LZVIyFjIr
iHxs7IPXVjQ8Ud8RSXHzN9fKpoODAwGqMa9JAMVSxaRtpde9m9J0Qgp60S9PtmfQC2s1jdIUs9Fr
39DWqd1x6p86aPzuSOPUmrpd5XmO+H2hnsh3caAp7GRMKyt15KrqEzGeMb4DBeA7fmfJVH9gHqye
nFCS0fdtx5/faE6zFFpfJLWRscZOkwLLwlpHh2nojiGiJrNO1vl7M39QfRB1Y3lX9I4ZydJZQf26
1cKbIPidfPMvONRV7fhfXGp9Bv5K1dLOcwGRvuE130GvORly7HVmfXLndRCUm2bUBoOFvvaLeVs/
cjp/flDoiXWgNAP+fl5dgaKCw7pVn7Z2IeIEXbu+ank+7D3x1qVrT0nWmiJk4ZT9Juj9n1jYPz99
5fmYbwZwxasRfoZOG2O2fMwJ9Ulljf3sTVOwT6GGHq2KsRe1NvhUr/cpAr51Wv79PbZ+hArXa2fC
uQ3xyhAs3nby87VPmYtZLFb1iTkEFIXjJOkg+3lLMzvrKJuF5XHxW5O+l4wvQnavBgq/SvrFOsPH
et6+0H/lzV/Jm8KziXp/c9r/kDe/f6HZJm1++4G/0HUTFB12jgGL3mZcZzP96Vu3LEYDeyavFmZI
MG+AWKn2vwYA8xJPqgkLovJ/NU1me/IXo5MAO8kTbfc/Adc3yfK7TYyGCV2x4sBEItzvP0/wBEpK
k3oO5tuwWgxmRsA3zvNxmymF1w1+QK/j3eiSNjedK7p3a57pOqfoj1ujBCAB6Wed6ZINBNQytWjm
zrN7X2KPMp0ItT+NgzxyJnOgQi5Lj3L40fBnXTHwJRyDUHxMYh1i9RpKO8NkM42rKljExoewFGN5
XatMdTB2llUHfziNP6fDaSL2a2Ys+YOVxmdmghjZNTxnOz6RGJviyahq3z6g1NniILNJLTfcS+bf
BvSadyYfm0R4lTwM8LZsIymobR5VKajEpiK9Y8pbAqUMh8XoJi9+rko7eV56xsBwUfUe7cX4jO00
ZeivUO2uKZPsQdfuXQ+ecaapJY8MFx7e4JFRyboyzqBCcah4Zga8VJN44P1k7JJdXWdyTF2fhlE+
afswgUG0N7a/lJW1yxjsdpfIfDTOegI32edM852fCEbDYu5NmWfyGIsGK9wVbr+EhnNs1n17skzJ
GJKCaVIj3POjVzDX5LbROLB5ChTddjl+i87/jQi/iggMgGRb/t8R4fkrr1Xquq9f/5rfv4WFbz/1
Z1gIeD3iOiqCzgIthb9DQmj+D7Kdw3vHAqL+2gn5OyQ4vEoZApfDyIbuhsclKP3V7RC8IptR5Qj3
2IrXYeL/SWQQ/j+6HfgXPMaUmpYDPc9s2B+pXx9B1kgmtzobmNUsLNV+LLORUneaGKBWAgpHFqM2
pktvz/Ou7Np5b3XauQKK809tKdII9rUDsHF99O5WeM86N/ODl5rVXkpsh7tJOYdSevoTs17bdj87
rvOG2dU6241ZEB6YK9MmEi8qY2SGqunPo9PJK5e55XsvyFtKbzDRBdfi1TwyEZBBiaKOsKZ0Rzdp
S6z8QQ5SO9efRNMGbxWb8cxcq+Voph5oiu/vzX40d2OWyg+WioNTNafFs504YxqNnUAWJxmpPyXW
0F7Zo7FcM8UnTPboOt7nOPAb5l+UTdEi0ElJFT33HxmiHVzguMzHYVI2qJb/MA5WeMvWh9gtpfy9
SLqEmR75eFp85hrlKfwAtLm6Un5cnaZUYAp05oe6qf2zquzq6BkMglqG0fpQrUNuKkZ51Dq/N4LY
iPzYBs6cp+BQMGMhGhhv/qRMpzpMrTB35iLEJcx0dx66xTjFjKC8FjgNrouuwitntyAvRras6kZ9
23qJnxzawEDlm6bhGYWbARiW619kXLpXmDTKo906Lr+1Wx6a0e5u/dSImWVCTqRL/WXOB7SaKUui
2M+7hyUn7k2zx9iOodZ7o9Hzo0gz//NACIZm+N0s0+7KapzsNCB4rjxY/DIGaX3Msth7R9bJ51uK
iuxWuiVydtDoZKcB8Q/BagHEMRkwVUv9P/bObDlu7Mqiv9I/AAfm4TWBHJgkMzmIpMQXBDUQFzNw
L+av7wVW2ZaoaqnLz3aE3e1wSUBiuLjnnL3XlrvWNdNo1g2TAQpmauAfFECzxLwtq/E1QYS+W/SK
SVobl0yQfMu+tedRFVdz1jyI3sge/KmeXzQX08ymWhz9Wqvz4dJf5/R1qXOT04BOW5P4auOaMUb+
Jce4rbvVGRgtfY3ReBCTxjxMs+yWrk+d8zVotSOV4XA2KU+AdPG9RFZmZzJMDa30Dr3Wp/MODSvz
gKC3c1hNPa4GN112WWUOwWZZeynCbhAuGi0m7rY2y8Pc4y2ulsDBfwu6sQoZwAPBHReckFnL7EEZ
JR4ocylRhTqHwGlhAaAfvZau+QJMldoSQRx1ZkPF6abSu2N4Bo0AzMyF+qM0LToro1AdwJIEX/DS
t1SxMQXtspa2qgcF8SV4q3htat/K7/oHB+HMjfR71ALbIvc+gI3JtoDOjG1SVMFx5EtcboJYMaVv
kLXfNZNWZuPquE0ODT5g+WDSZM2nyNFzdO5R5Xq1d6yU4ystKp3M1M8slFz3cmgWGB3Zauqtk1j/
tIgWG7neaMmppT3oPemOz9AJ7+9s3FYTvuKvYPcVhckSbFjhNsKwNXur9/U9T65DjyYoQcmtQy8w
OkPB9lrvguwzLcNZO/jVgIbIqek5b2pUGDnaSMn+OuZji4YzKYPHchVr5ezfeFL0mSmkIehqbaoW
eVzVefZXOj1dvochMTQHb8b4FCEIpjnUGXEM78xZvRFLkVBBlBPFIDRKtPi5KpgPvImSWPs44h94
S8A4VLYlgyML6XBQ1WfPn83aXSfEwuou82J09KiuB22TeJOXbNHBuudpbYY7Ntp4HeYKggeHa4xu
Op4/FCOTWelqCotsLVsdFkow7jPbcq+rwG4vUF7y3k9ODEYGblFo9pa37w1T7Ctv8Pe1kPlNZRZX
S4IieyMNp76ahCMuYxo9u3rsUNcVa6LJhmZU00KDAUzXZa559D2a4VrFWJleHutX4qZbmSB23+le
qt/TSc+2rqkWg3kCFmJXq6qTJ/r6zqczfOrcdvjkoDueN6YVXM5odjZFK40on+xk38luUQhw+kLf
lPSsv7Rz+5lvlDyx/wV+4SHmSodUR4Snt/o9A9F4N+mZ/+DYibq1bS3m44BQqkg8da47X8PxDWVn
qPT4y2K6zs0cw7/z3OSCpTM+kL6gf8w9WqKqDPxPAwPOetPFZnPInHa69BZvuaZ94SPwmvKoGefs
WTCjOzqMfE4MBnedVuE8wPudhR2cyWaTDZa9zeZ4uXGDLNuKPNirYmUMwty8mN2h3xuyWvbOUNJ2
zYwRuKfShnAsanFGPUEKhEQVfZlaLPEB+rWokcwBR45/j4fC2ZhYbLAoxOKmmZMxHBaRb+0sSPYu
P2DXIKmBqjjagqVxsT9aVkt7b3CC5mUAvXkNhdL4NvRmvQNNb21zIzYOrmqtJ23ieGZQJxH7/mSH
Ag6ITdUVp1wf28ee9/C6l528oUEbXPmeUYWoB7KrHKjbvqX7eKItT5/RLNxDsQzPTNrTK9iu4imu
e/0UMwbjL1EuO4FyWbUVtR7WpYXEe0K1Gaa8+TcOKt09FbR88b0KC4kLsQkXyq1UzlRu7NJ3L3BV
BLe5K6gHsrz+PCp2/4xNYFzOtX4BD+IpltAAQOnobB5gPOGhsLYgfxFt6ob2EXWHvrVxXIDCS/VL
S1PrTlsm7YqZbajFhZ3hI+keNJr6PqqDRKmNjaox0MYaIwDN+rB1dLI7An+luSYm+D+Ypp670emh
wkbmvfcXa5V9SDBS4PecPzTvky1oGXl6hs5AyhwGVTW4s/Du0ef5CZ88kj4S8UG5c5Pe/rfif8sO
+s3+Hrq7zZb4/97fX78o9fJF9Opb16nv9/h//sk/9/hu8I+AxK0V+s+WHnnSv0t/z/qHQ+HNvsT/
lz/936W/v8Y9UQCQO7iqof61z7eNf5AJFNB+W3f7BqX739nnU2X80MVDJki6hYdPFH0TZ/eukxpY
MzvMRgO1khavok6CvebXoDZ9OPLfXZ2/6Bf+1ZEQFjB7wjpuwo//sZ6AvlHZy2RwJHMZmTk2z01V
T5sxFn3494/EMfAr2h72f389k+86k0kH/xucS3NA89CHca+f1VDSXGiXx799IJ/6zGaUCGCQY/14
oMErjKCWS3OYVf6aF/lrrKWvGf/3PznMykJAxRD8dI86ViwlnKlhD7/aZfy23Sjhgh6b0v/g0vGs
BnyYESv4xk/8woYeci34RUNcyqtpJdTENWZcWWW/+VEUqu8fPN81TT5CWPldKuAfr503YDXrgrE5
iHHMN24/383JhHx3fmxWtfGvr+D7Ji5PuU9zy111gFTI75u4GrsT3s0aBBscmciDLnvIfEqvWktf
dD8pw9SWFqVU3P39R5H4LgrXgA65675/vVxZ9yaClubQtGl938sWfFGg5Y9axv/369+4XrDvWnks
EvxGJPisCp6u81b/eEEX8I9zWtNJ03o8YCXc9y275/j+10f5i7f4h6OsDevv3i1cwvag9WgYNBzA
l6acHodyrI6V/M8u3Xe/5916MealYOzMkUTRzwy+s5cFREL4/3i99J9/FN0SmBZr7wQZtbc+q9/9
qJoS1y+RDx4obOuo0QdMkHPToQm3UbgEtNYigzHWriXB74CwvY7erKYW3p/j0DquG1LnTFt/SnqQ
ytX4xRMpIqIMNjAcD2PXe/nrTA/ogg3ncN14Csl+s6zeoKBuN3XDPzKLuNzq+WiGPV+Mgze15S1l
rPmEhIA6JM7i56Ec5mgsJ+cQrzTweq6CPYoE3IeQtBJs6D1YNhw4fjS0aOK7TlRAy4oKWpVX3Xda
ZuP8XcYvbcwqj7Gec3cNjpLZKPdBVBHG4PmihqBT6J/fmAQpIMHwTahexvzoHOvGrmY8xbB3qaMO
woobDhZ2+Y3RM8HGUtwFezeWzQ72wLRlckl+gYTBVur8uqVk4SozD81lV5lhjKJug5e62roun4DK
m4wdohYw6wOTxqPN5noPQoyEF72r6Z6gP6Niw+JS6OZTIgbnckqM7Dnx6+LRHYnrYc6PyM4tzaeY
395svBGXQQOxbeGcYD5uhNcAXLYsOlt/ygI1WxaPavQdCn5V3mKm7J5jLs2lyNrm7PbZq25wT3vq
lqfST18nNcb3UKnqCxranD2pt5dzYSKskwUYQd7toBA3GfX+HfBlKM0GvzYe8OANCdEKbAPYflO2
V8c0WSsXJBnpKbGa4Jy5SfXqatgYjDrjIuJ/qiJTG30fvRmPfYG65LjoGP0EdhOo7FyEuIe6tdiC
7lvbJGQSmOgaEy/Nn4MFl0JJcz6KHbG6EBGzEHO3SLfYpxWImGujRyERuSKGjgzCG2enMaBWrOo1
rsHVK3ml1enyhCHR+TBVeflq4rY48htRfIHR2yCPhtaesTGHTE3tWtU8Pw4mrTSUNoN1MP1iqHf9
hGdVTo2FycDkFnQxlBF6FA1yJy3BsKRnbvCoWslrZ+uLFg42n7hlDvx9ZzVDv3GQ2orHrtKSYd/7
VfYSjIAjg4r3iE6BAXIhGIr9W/bNiJz/I0LefO/gSSt2oybNFJIjlpbtktEwpB2fjP0GV5XxeQma
1SfCu0XRB3+F8lk9QI8Hz5HZDt5ypnvlVHOystfQj+h2OiPuJIHKyLkTDr355zahiT/FSbVFDWvS
ucteTQS8VzFRaUdOxNgZSTlH2qzwHYnSFacEVcS2T4pgn2ncod7i09db3F7h41/GgxjfZwMAs0jQ
7/pWIWk6YCrHHA2ta7myjf5jo+Zhb5V1iTSi50FYRr86ghh8VXHabloN4BoBiPtAJt+6XnqRUNM9
vulDVw+fezHDzMMMs+1REV/yKfRuRc9LaVSclm4Uw/XQkRqU5Lzntt+hzGq8/Mk3SA3Ug2lXkpUR
4l4myqMccwWNM4XaaXUFDzWrIqbAopkj7FzB2WJTib2Ltx7UzBwNWFQ3lsrm7SJZ3XBwDntj/e42
Nr/bLLOXVGn+2Wfe+YJBxL+1kIOdauR5HzI7to5TzxOVs6A+96tpR8etHg0VP99ReE43pd8G567q
xy8wdgrIxoo1R9i5f2u4sgV/Xrw4DgulXBkeLvaQ2yWdcvSdco7QJTK3dqzev43rXF4ZY89K9rbT
6gPZ7onV6aMM53pYmn0duSOHltAbDqny6Yow6P8iaJKj4a42SaDoJ9u6uZVpcbaart6J0aJnqMrm
rNp1X01uwWXBLJeVvBVgAkuDlq/H1cHUSPaNS+PsbdUdRfqpy33jm06XfDOsz4hDQMMJ8m+KBXBK
dsMssBSP7CSoUzvnlCXOTtkZ07pamqFjId1tOww5w+LWD+nEFVroMUeTDtmd3LEx7LnDK8gC91bC
14AYhiQOfWQ9x3jpS3Q7rD1awuoxBrz0+VByzYO631k0NzYJbZ2TFZv658Dou8tBw2CY1z0zNlXQ
mUXdlSGF35dBol13Mj1bqTV81LJMnZG+dtdxtjylujU++TlWLX/Ga2kvhnNYyN7ZIvwpz40m45si
/4S5oIxSS7zS9MNM0aUPvM+PctCTg+nX2lYkZRvibm3O9qxMAmPmZMX0f9acut+YHh89AJr2hZaK
4rFlNn6kxMf0V/rGh1Q3mjpEiTzTh1sXWddWzW7hHuyovUZ0TZMX8t0ms2YGCX8oMa7IfSUC2iii
GTedCuBKoiRiMcso8loekQxBp5Ho+UU1tvQc/caj0Af0Bx0BFTaCrcZKy42VoOwkY2FsoduW5oMq
zfI4thbzTpxJTUjHsT1aheqjHje9WUR4MmvPvZxHcyoXPj6FZP0rvTG+a80xxdWIKkjb2xBKxHHM
AmtA/1fGg3+0B6R00Hbp3kE0tOjMopIIpPcKc1r4G9i55bfGccl1ShPvYmKsYYQ0zRGjW7Qqtq2a
WNdnH6kj7ldIjjc0aJERIhsNepiHSQanT0jEbVZvDCRUGOrZZ8wDoG8q7sfMmgrwgy4dTTbXjIQY
4A5HsCJ5lDb6Z9vvDw0I0Q19Fno0jiZ2Jmb7iIVjuHWcTLs2AHRkUYc0bqPZ5rznPTUZK2dq3vSF
3x3Mtu+2CPBeEO7lW8ymOZkAtR/VXmt8LDtzOvV8owHoJlKPKvy5GuBdaznxuiZfEujQ/SY34H4W
3hSwtdS0i3Rijr8DO8L6Zrss3zbEEQAMxHsgDAsKWmr84EPeY14I/dkZfpMDSXTvu318wLfTZwsf
OBbNwJWb9/1mVC1LgmxdLw4tH9DINcfhukvgkOCHZJ/QsbU8zUzmxIZGP+r8QK5hK6Zz2YEbSTdG
8LtC7UdyGF2B9XzoEMBqdNZi932hhhydd4DzkaXx2JNzK3PWVFIkXqqiv2M6YOx+XWL8VBkGOhNO
kyOhlafP8W7wqOzBKZOxKQjSYhMGfg1T1Cq2qSqBnxkexW/0RcZP2//1gJ7DiBOFj4Vf7McrXkk2
OLabFywoLe1+Vok6SlU1NFEmy5cOlNY2V4L9oOOPJM/x2UGejchKgMXYCaPQwjgHZAAFkIQQxXf9
19fD+qvzcwy6tXjg0I+8L8qbKa013+7zg0CTcewHVb7WVss7NcJ8gKGa2Gy2CzyygKMzozthgqeY
zTnjxmCjnfIj2MpUR8YjfjQzxgOFj4KRXKTeuSRtDMs/Kour3CXQrhtaphJdHzuHJGZVtiYK1y12
gvgeFYn9gqFvHVrxH3tfM7xbGuJ8gON5Kh71NM2e376KVaUHfjguOQltv74WxnovfqhyuVcOO0qd
rFQC099PpZN+RBatqfzQrVZbR2Pu2U1ZEmJV+9imIMbpxA4bPxPmzpFY8xLZHX99Cj/V2ajA4PI4
nIiJV/F9+mM3u6PbpEZ6CKi3mWQkcCns8XfLwE8dC45Co8LEa7hG+L6/533aDyiH6/TgArBFF8PC
VTVAglszoM5wVx/KnFE8MCEYPv76B5o/X2O2KNba/8GoZYHG+vF9mI3cHmQxioOtsDcdCkIPrjRG
Vs9YyZ1LVUMwOQcahhmAuo95MLevWuMQBDEPDm6KuhJMIRPE+wQY9Thgkq5hO2mjlmT/HVwRKwYO
Av9jd6HFisL17ez/q0f5Tb96/VJwI//vfvX9Gh3/P+GLrIu0evm+Yf3nH/2zYe35oFFZD+mWrfqS
VeTyp1QNFy5r0Nqy5pn443/5pwkX6y6KNAasFgsAig4e53/KUhCxYYEhKBqTpENmy9+SpThvHbPv
FwAcwCjpsAIjpcOZpb9brHvGMaxWaX2YBs8Yt4HILbLpKvjIAlTSzq2YjYdVkvm3Ad5NghcxJZ9G
l/bFUKAaiCQbFbhFqfXkrmGSOA2r+0G58XNgEwTZLBYtSWKMnAOTM+yD63J0CWmpjrycdnU4Tjnw
q06bMrBUFpKTKx9Szyk3anpGBV/QY7+0Bbb1IE0WlAgzZnOkEWKCoJ5Vr6pcYTBeMNu7XFP2GcTT
dJOL2F4B9oO21VuKTRnPFe4S16mIwLCEibFpUqg8wbhd4/eNiWs3aS31cJKOI/XPRTAhqtnizhw+
6SUnFbVl3H3jKAZ2U7sKYPH3UH/YjcKa5i8uaGqtUJ0pZpoe5m5Xk+igjc6ByWjgba0FMkDKDT84
cJJu3IoEha2xpPHXBbdHy45pVE/Noq2Mf87sCR2aeqpGPb8Lch3ow5SK89jjHyajsD53Sg7z5YT3
04lga+goROgz4YktCyMOdaOtdbzEjX875ZxX6zZcyIwJOWxwC6z5hkC4tV5bmmcj8f0bQJYM06ZF
6kYUE7pWRVCjazbs5F9ARLyYcAGfc6MNbhwlsNNkTEUPiuu3I94RRI2btvtFiPEKjpy5m8TANi51
qvreMFr/VgOzcqL3BZsHnsChpIAPy1gaH6gN7QvQZ9ZRK2jsTL1Xn3PZDtr9W4/Q9TLUNYp5bFvk
vQ1R33TUYdHKjt9sWDtcf+3nkQ7YJ9nX5lOjow0Ig4XeYegkgLOQhfhbiZCdkDK237dTg+qDnOjg
3iRR7XayFqyzwQRwN3QG6xlNgVIbnjzHjDqhjS8+qhSkA0xXm8bykl0/68kRiFGV0ixsu+WiR0wz
Q6roNeBMGmDDEYr+Fp+QX4mNsoKsu2AH7cBHG5v+zkPGnl8JawpuGj7z7Cak6z5UxmxfC6XpBGpY
ha3pfGezenEQFMjF2ifTrJMlRJGHiHSDZJsVfwby4X9qV3fx2u1vMYKixef+rFR5tKkARLa+5/u7
RBqL2YMuk1p3JIKu1y+I/53TJ7NRQXd0+JfcVDw+H5GhaaADpQrNPMY0Uw6X6dCpJ4rGE0TK5Kro
yzT4gnI6G0xEAmVta0fQeMgvPLPQHwi0T3fpMtOzIH5sG8s53+kMU7Fn68VFuyQjECdERVog6mus
Uu1WNd0dVB8RpUVjuvhfTWyqOc/Qo+vGiXvg9dY+YEqN97WU1HgkgZRNiECuiYjsIZYjp1zXOlMl
X52Kc0CpDyF6wyC9j+Zumi41X88umHQ70RxUd/WCZTtT8UU2GCoM/Ho6jrCLtoSmF1u7Y+cPE2M/
arb21VlYaYpYom7CqO0b2X5OTWPtXXsnNU/3qCGSyEvGPVIL59Gg37FBqNtvVp7mefT1OwMf+maQ
JGpqatW22W2yGYqYEO/GRWGKI1BlTnWpV436ls3eSV/M+BN2f6yLY1vcVy4RNRkJjWDTbAzZhRpu
MLthaKKc3oypmPe2u5zS1p/3ha13oRCq2LHBoCLT+FMGSQzsT2XdRLm/fIIf5IQIZM9LI68Z3sVg
0bAmASyQ+zau5C7D2X0tZTyeXVWQvKDqzwGr7b5KCctLCW7c1WQ9hFXsKIIRTPKY6zoNCdLRjhni
ZHq10HZ6L3muAYRFiSFIN/RmGq0BSSNFV8unMWvHgw6j8yFDscCDMWr7RE6v/do6peMybztJVwqv
fvxs5Q4d9zd/hZvZTBg139Qverce84NVslWq2EvvggBLHYmdbKabHvAiyr0inDSaUH0jgn0KDZA0
RZiJ9NNLngp38WD7t9Xq7F3Njn6bdneBauPHoHXWAOoy3vLtFSdUBO1nGrY1yaBTmn9svKLc0dcl
Wy81/R0gzmBfL3AQmzHWn+gIauzuiYatSaQ9VT6NKJIC6HJa5dpv66trBQrhTE3/6CUtEggjaPtd
ohYXiGVsTJt+6nK0K+y2r4K89DEeVk4Lgy3tvTCH4wDzDwUbTdISv3aH92hgCkyPKCbMrxQE5WgN
DCuvjv29R1/xCA4bTEST9LQte+2xa3T1xBNH1l/aEwqpW/LOxWF3i4pDP6FLqyK/WwGNBY+BPe50
CBdELgn7YJpEb6DY1C5k7GXfLGWX3/qStpEr8BWGQxePtHFtFxuxxxc7zGA4RuRqGg+16Ic7MnP8
r5PfJ1s8g/5VG5vPWkAgFTrTj7gC6DzMFV1V23kArEc3a1E5nRTShwaDdW6Z2/ghkfZ+wjpLn+UL
VZazX2obQka8DKGVzh/nYQ6irqjNyPPkS1sW+WawdOB8U77FRtN8QzI7QHzV6ojxXnYYmBDUobmQ
5Li4sUGyK6K3XI35bWW4J5hS1VW5ILijwaGjg0JG3oWjkCNpVQTjEDRDCGpTqq99Jj7QTmErxf4i
xfi+Ga2hOHjwliMn1k3iv9bFNXdgXAqr9cPOlgrDtWZtRRWnL2aef9DQwCIybHWkS156qFPf+yYN
eYck9TUmQAwYBMZuzftE8LMetQ5oKHS+3jFAxHTVYJgiqar9VCcLnbWgP44A31g70QeBSMsjPxms
QzbNJXzo5sKZUV1mrvGQErh2VfDMY9Z2aaNjAdibGdK1Rs/2mMKbY91N9/ZC6q+BkggbpEN+bLZ8
7dh/IqVC44fhaghTtXCt45JIKUKAh63jAtrCYFrupr7GV6v5X+LE/IjGMv6kt451Zo5Lronv3LYG
zSXT+UJjzrhIlx6/q0ibywb/LCk25jevHEP2BV8VcwUR9ZwSuiGFBbShp6ps1LNpS3928F2xZ8fi
3THZJm+K0Mod2VPT2ay8+EbG9VFy0+tC7lOhn8SsMCF7DY8o3fFoFhMRyEa2xuZmD1PeuHer/BAX
KsZC2GMVNk2Ecdgs0QIPxGtgtKXZDQuUzDI3wqP92GXpft1stkZ1prVIA3UMVsPGKz6FQ2viYhSa
fo5HdYZkDXqhUyFghU1GrK4sSCNa1PRhVP1NY3RnxGrX7NYAXq9hTQWjnHDG58kesF9B3rzmDpbV
IXKs1IG7QTvpqsrAV7hlW4XClTCJPQdKRV4uN6RE5Zf/Lfz+P0IlWAjBr+q+8KVIX2v5Dr30x5/6
s+RbPUgAtbGM0s94Ayz9q+YzSNZA30K7xdYZkL+1I/+tUUJmAKMYJwLTO2Ptxfy76HNopIEJppVp
ETT8t+I13rvgdIID4BG6hE5YeJVMe22QfTefR2tYNy0syhPZRHgzkQw1m9rKPGJkvHEA7u/Mx2wa
qhyZa9596mp7eMhtjNkbFVTt03dX7y90TMa7huh6NlgBacp4NLzQk7xr0NrV3OSkBw8nswXHmOSY
RNlT1C4CdYJkgs0w2v0nb2j46svSX/md2ZtyeFGeHVJfVV+DrtPP/B2ih8tXGA+Lgwh7j6U1/mbM
GvHfvz7jNx3SdzXz2xm7EM4DXGaezibkx+tnp0C9AXV3J2tyEswT01I8AG/wrV3nzURmDvNkZGSB
xQybPUKlNnOuW/tykAxG5QBEWlBuQCSkzUNYfMpmHputPkBDdPJkC5ZH3OR9cCzZQirSOHUmuqJ9
kyRPTLM09zqV1Fm/aZT/fBu8VUvGjXB5Nqz34itv1hLAp4U6vXGM6gSvHIGnJo8GXIHpZpxkcN/E
RvGb7ti7ZqzuGXTjkOYhXMLxa1rraX33LDr6lNiNSip2UIzj6LL2AHUR9vuxePz1beP1+b7V+Xak
AO47rQ4kWXTjfjxSQ3dtaaWoT35D45VhPjyguEP1vSHliU5BD8sI3ILPB8ByxvJ3D827LiCH50HB
Wm2jjHZZHd4dHg4a0LKqTE9emzsvZdYjdi/Wc3CWUm1RNpHNp3Pr92PR4ghq89r71sEjvmBcaF9N
riV1FNxZncPQr8oHSzamFQmfWKxGo7Wua0vphU5Q2/IAxW3pf9cp/vlG+d66bCCZA++P+PnHy6e7
vVMROMUMqY/Ll1R2iiGXlncorq15rpIjI9b8c+LDGZqWVuzc2p4g1BqD99p5MBzDWSQega/Z8C2V
lvd1cBrh/a6X7Px0ky2bKQ/pw2T60Il4c2F99zi54CV1KTrrOrPbFTgJHkmszK3JCnbs1tETTa1+
OxCi2W+EEF4ojWqvTNlQTzVoDoq2vGsKh/mYV4wJ5UtZX8yq6wCnts0DjESf2WEVh32dMasnwTsb
MRyp6jQ2mjq3GjLuJGFotNGWmJGAOYjyAF28uDOz5CaZK2uCc+O1py5uP3RmqVmRO5jrtHA2WRvQ
1iyrZjm7KoTjfyLRzj4KDGy4AqYhCEdd4KpkpUovNF/O5WacSRs0RkeLCCf/ArCgu4fKQmI3UW7e
LlagDiAkQFEXxpjvY08jOx6JevwZradco0ta7bkvvZIZHJmceV01F3R6iq8pZH/ee6vM79MgnnCw
tHZCH0324cx12JMAEZxbtFNbe5TtzjAmY9iCJIH+g6Wawe1ginhbKgv2JEM2EWsJ+a9G3R341Jj0
F5GpbPzOKz4iFxfI3oLm3rE6Z98HmWbulFsuL75bYz7RsX/thtyn4J8m/cWEc/+qkqYBEmh2JDYg
+h6S3dRlNS/HOG7nZOj9naxjgUjHKg8V/yipCjaCGBfBF1sxMuYQPcUjrM3amSiyuyIOLTZj5V66
+ZZh4azfjvR4mVmRJUlamt12O6sbA0VN4k1Xbr4sRXzbjy0wF7jS7ITlVxEL01w+qVGbvBJLmmQp
r7+Yc5l1Fh2MDq6BfuryrsynY5C2y34I+i6+KOXKJsuAfN3rHthokoqhfvXcgxgyPiIRbhfIsqiK
Y76HXZGP7ZZ0x0QPJbDu+CxaHdnOIZ+9UUQMjYLuylWdxRM1Esq8ihL4FmJ6E1l8xgphMR5o/cbn
gbNydu1VkcoAvwcfr3g7DakbajFZWQ7gcL2yw1ph3g1FwJBoNxaUw1sVsyvYOdVKw/UXhxWzMkGZ
Ey6x8rYHBZLlRqUaRIE6Sf1XrR/woER6bXb7lOm0f8J/T95dZXmd59BYmFS7zAdFa1oKTGGCHlqs
BhCBTMyrdDdD65kPukLvgZthBovgTc5c7KmRUA6tjIMnrSnB8NFGx73Pv3XtXGS6prjkVfWUlWVA
KSTBvWxzmoF3S9/Br6UwNI1LMQrlVRtCnES3j+XQVPd8jC1sxHDtdn3DGWzrjqjprW9MC3G9kNXG
65JMynir8arICHZVf5QI0gEPxVbSR95qztmknmKmVC2ZBaQ1Z/oVkXxaYC2bS9Fe4GO2AdZ5uUvD
LW+tKK3TOFr6GG0UrLEmuMmgt9gUui0ehRLAsXapk6ixM5o4cTjdwGu2xiwQzYnUoJOcE+YxbtZ/
jmk1ViYen8RqwwlxFXG0U6o9y2quZ22T8h6ZJ2Op0gWC32Br1oe5GM3+5DYBZW0VtN2101d8khJy
EPkDpHdyteJUGBVAdAKujyRSQPtQo7Okl0aXdB9sgE4vzgQtaOMbPLy7vppgtVHSoHsr8QMilrPa
HBbmGG+Z8rVQCoFlEzabDffKccfPjRTWYfCYjMFicShYKz/m73GKGsZwJYGJoJDCZgip1/hgvAF/
R2xWFNcEtUzbAbVTesClA0K+8hJlnlMNSPIf0M4qy9YckEIJBajehiqot9CmST2vOLEamphxyRcM
HrcPvH5bskrKiDHeVF8gRonNmwzxWH5n+li4LiY7G/trEl/4C+IV4u6Qpjpt67Hk0HW9MByZzLJb
9nrurT9+PfWR9YnzWtHZtlPxK3p6TvFG0GQC7JwPvDpNkeTpbSU9XnkA8fDK+d9YU80O9HZr2LOs
QFoK3HNilFN/XWqiUZtU79sJr5Wnw1geWuCX/PcVnccHvA+nwFj3yV1VPsaIVI7+kKaIU+hI81ys
wP6xWocxk8zmO6ubwCknbHOzy7qp8uze52uxV5VunN4CJBhukiEvbJGax9pPgv4yxtgwRLP02pEN
7mztG5PLGupeO39Btu/cTP0KMmn1ecifRrdM1KGMtfJ1XohH36q0JUaAOoBZZmrO9Bwa3FJPGprW
XTk2mIjQhrTbWY7ijrxNdRmUeQbdzpRmwrLnQPEahBk8wtUbkm1hVrwmixZbwYVd1Ub7DYIxARf4
NHg3xnXF3tK75opOwzJs+cjANzJkDyMvDtBx8qW1yHb1ZJs9I3gMPmgz2/TjEnR0I4genhWaMsMb
LlI6/BOYM0OQxTUmeNYabssYwjx3d0s9DN31NHsFgkNFF8dTB7ucBhRYo8vNyXVDLfuGAI36unIB
lyEstOstZG/a7cmMJjP0HRyJH9iJAMchXoH5lJfC3syFWqNpx8Fv+QrM7X2RtEb60ajxNUHZZAc2
PzSdheKUZBUwOsLT8uSoxc34WSQ6XrbCw7t1kTJ4u50UTo697FuVbunB8JCmZpdZN0yKFudUug0Q
p7YhVO169V7RjmB3o7aEwHDX0EWmCJUWD0+sr1SxNSZrAv9UmL7cL0Sdcqr2hGt2jmddgVVVbvvE
ZJvhoJA8a3zpgkee9VLdVMhNWWDNJsh2Pqy5cTP1n4h1GLHA5/ngPRANiMJzdJLOvrbjwh/u2lhB
tp/p1JVbwke5mxQOhIakOELrK+9/2TuT7biNrem+yv8C8AKQiW6KQrVkFVtRlCZYFCWh77sEnv7b
oC3/kq6vdT23J/aSTZOsQgEn40TsaOtY3JpKz204UJXH76WUFp2zVoOUXnRIc9T4FEN/zvOQn79l
57/rYjeLg0np+nFu2KYHM3EHKKds085vB49/V+i/WKFzklxx1P99hX4fV5+//L9jl7+Un79foP/x
hd8W6MZvENDWM6nt2Sb2KfwTf2zQHeM3AhKoB4aDh2RFPnynpeAV5aTnEoZBhuFf/aGlkPcyUGaY
YgCT/iPay+/L8e+EgBXW5JKKEvwM/FzCWb1n3502mjYa2sLzqoPmdBD95rh68DKzJ+WNtZ6bm/U8
FeN4zrU6YVFUP+eRpR31ybmA1MqzTcEsHtTI63feWJS3+aA/ISPjOgODkO4qCRsJOgrALQMVVc6a
s0tn7FAuqNY6x8FrKuM2VVP74onibE/5WWgTR9o6DPrW8sCvrM3UzMNspKh/14fkUvA6bhqnLn0U
8cbXNZeGcsuceJ4sVEnrt7bBXhsG2kulJuVbGR86OWc+5NOv3WozLASOdadyL45gZwZCflNjtPey
8jwZI3KqRUN6MuykmYEbWG5lOtNVtRbdp5qv4uSFVRr6bLO8Wn12ykfjFRvmczN3kHQxIrdFLN6H
zVoZ7tr+pGOgYgZd6LxyYf2LZ+K0Lw623R3Q+Xsd2N76CvQFsQiZ5V/TmqqiDsL2jsI5RHZM1f4Q
cRoap/ExEtM9XYf2BgUqOiLGvk4haeB13xFF8xXgheq4rIVF2sT9W9f1jbSoFYsHc6My9WjH8/1U
y+dYZKdI5bQVpBjULJLUooVYJTs2idmbcbzq51uZ817Not81Xo2dWGanRWK7U31M0tTEaWZWvFBm
zJ4ltDD2eKzxtwk1AJthbffq8TNTprG+lnHxMoCk8HXqSPx+qubVVLutcc9vtWa5xa9225vTnq6g
qzcDuDbqV7VTYfzP4q+CHtKtZSTnLFNX7Litg1t5oIUTfkPAiU/UuFCl1dt5kHhCC7KObzRCyAti
DGnXtJ6cqhlvsGRvEFvqsWChquaS41vc9gFutpdyJF1A9/mrWy1XnGMBOMdtcska5zlR+ie3ETfe
lFA0jrFvNvsDFfC0UqnxkU39gZNPz4UqDlHBe6TpLo7nfuz9YViu7Gqmunzi/STtJqARcSWwt8IC
ZRbCp+PgqYyMV0/ABIWTSWULyEEe0o9NOzxKlX8taJjb6GwnaLdWj4L+Ocz1uPDJlhCH4Dy0MYwk
AaDL626U9sXz5HNFP8LOltalZsTY9evX8Xv6sSJPPAn7OXHa+WDTb+YjKV5qU6s/prQ1kUuK56Bd
LbZiNdvmCts3TxQ2r14/HprVodtU1njsCts9qlHTbrJ4zrfNUtPDrtXzTo/z8cTRgA28lovXHs/v
PLb2teFmWMh9VSWQ4OG/12ngFRwYnGyZXkKH1T7cJTLeUAaa8glm4VOhNHsIFtlRkFeYCT104YU+
pY+tmFn7qnxL/8S8oac+qPsZ5J5UMaoDziWgSqqNThTcketEnsCDc1tWTCisxZ8qjXN9N1jWdmQ8
VeXcvpalydlbS+NtzmzoOnPq1wtzUJHg7jfnKrw1eqtno8nlv6Tma0VY0O+agrIiEDG2Mo0djGre
t5mPAMVooY+DTYeEKt0b6HjDXq1NMHDYnx3NvgyMl8dwbL9yPrrCWfoL1Yjnx/fCIHdxRE+PXCEf
fSBgP3sDE9afQwrO+0AUD7bW0JAxAheVWM15IXvyCyHtJx3t7bt5PNAEmD9JxPAn8diTIJTt2SkP
0eqCYhI6mQBDfVtwQ//uYfoXyvpPWtj6nYSwiP8TEzbXgusfn06T47BDDWvot3324oXcDdfbMZSD
eSM6v6uO/JP+C5lzVQF/fCLyPdeIPQKnt/79x+8ZiRIebAd7Z+6tmDjJ+FgpPtjAXA7TmmlYf988
X67ajrvb3/+6QvzV9/Yw1KEog3P7uTYcXN8E0tMtD+RRRZBWhQtfwqaVqtOv0irNDugprxMO/F02
jeOJQZ3PLfwVmgHn15jGzqhcrgYYl7jvrYO3huMwLWxNd7qabG7f5G/X1kau1Splim93hTXeQzt9
0q0Y8UFR6oCFaKMqghoW7OMPER6+DRVdc/D3v+lfXEICS6FpGRh3gYz99MaaeUJ7mynLQ2x2O1np
t+QQb9lgN794Ra2/ekUpPV5HK+KU/+EO9ibDVfxLrlWPikFaH25nI4H5knMTJvaRBqxrcdMbxR3g
3FuiFsVdvMIr5RJ9bUbuy+uokmJKofNSXUUaQU3Ypo+aZ19EO+5jl9u9VZPtjKIYfKsy1XOEzrMv
IrPeqmROrga97e7LTD2pNf81mIk89YnLcQST3RXmsq8wHeA003Hnt8qt9rDrvobVG5x9t/SkyNAO
DvFsHeK4TDbIVuSmanWVOZhGzGG5hSMjfJQ7KM8uQomVzRuHUo1fvJB/cYfB48kuytBdx7R+dsQv
jlY1yC0lp0HjbZxQ3Nms1fxET+vh7y+O//BT86ln8Sh5t3BfsG/48RPYmjP0dDmXBxrS7mVHQq36
1Q3zp6rftU7GW3cBEt+qQeT857B5EgOypzexPFTeWO+6RJkbGS6v650eW8S879vwlJny4GnmZQq9
eOuU+UlT4XvE10+uDcTaZBuG4S5F+kl5iMcedyc6n8+GEX0lQSRAkyTZIWeRQRSI7NCgL911ntjb
0a3fuURGfRtnzZEmJVbnFnMLzmvc3B6WVXSC2BdeY+4HonW+biZfLTqmfSrzzqPKsGdEM7mslAHV
4OhpGTV+V5xLo97fV6UZb6VYft+l/1fo6dtG9afbIu8FHADYEIByLfPHN6U0ST9Xc1EeDGhhyBdF
skl6Eq8m2/uzEfMKUCmXYqpwL4Vl15sQ6ZnDfXFDzcaTG2blVrPLYTeFCzEpG2ziEOvPMJ5F4OoO
8NvRvoSDY2/IGVxiz0wDq+VOVGPtDJx0ftLN6XXpdJTJ5EEJpkPqhwmWamqfxfrTzCDm1yjze5FP
e6+e7iPLHvy05fqUNTe+zh4BO2kyDYqQrKVJYMyrSUz9/YX7Fx8SnhnrX4ZgT/cW5PnuMAVUxwFJ
P4Jtc8uAEYcVzMSPI1H5wzr6xTti/LwEX69hFnJo3pZhAAz5+TPZSDGzBB3KQ2si9Bo0dgTUpJ1C
nlQe4K/Ngu0MNxIHpNHkNpWmTIBRfgawv/hDFdp+VXr1JqEMZOvZS+EneddD5HY/dZlxreHjow+4
Qzxn2ldlJQJRd690ct6rfL4iacbDmMssEtlLOK1TKsnwdNHPFNEEqarYRCX9Fka4u+t5S9+Ol4tU
iMUW/6HXZicbA+QmraeRXrWh9/Olj4mbAQ5dD0F0FlcBfPvqRIjzMek5SLoZweuFdBuu3umx7SPd
xw4LO298NDPjttGSkxBMa4YzBPTvAR/kH7SCPwnH9YKsh3FnYGfarh+jTlmXypke7Wg9QKCD8nki
Ipo3TEt6mJ5Vw57MqfmvW816blLajtkqN9eepV4JvQUTllLiYckZdjPWYMUoLnP5TKftPcETeyMq
6zCWxUkb09NbzL2N+AD3fX7iULzHQFz6VIRwYfLpsCdkHcP6iE5WnjLDutBYEwiznXF1T3uMzRTv
kIe+wq5xyXv5jAH4V89j+y8eyMw6eEB0CzO/+DlilSOUNdgsikPnzK9lN953Os+9VQgMid0F6/z1
dtSueo9Qvsek9/aZL+N+BzxvogicL2sKESBGg3vLvMAd2ZGywoqaDZGZEq/yMB/yNVo3Jhk2sUgm
22YN3VET7p3rFrPpEvFc7BcC0yW3ps3iiIupcY9J+/lpFIxbeitquKlATlTUrxBAJuuIgyHPwxi7
4SaNGLOddHjsWd/5rQnFlcXFhu7QM5vTe2kNlELlSN5Jm4mgmZYrasLx/hfQ5Ax2DfSiv9LxW+9a
DL4Op4NDltg0HnN+yvvhUUC5Xaf53vn2fP1XYfuVwkZqhJntvytst0BTuzkfX36yK9FovX7hN4VN
/sZSH0WcWY7U3hsg9VtGRf8NhphhQPqC9LJKZt9rbPwRdiWdWOV60uAs8M2v5P3GCM5pynC5l7/R
aP5BU5z5dib64fHpSCkE0xPOA/J6P88bjJtUR9f6fLCc9dZExUFiBKAMuMJXvRc0W0rbSVEQzdtN
IO1IFHdte5RuZeg7TB8TLI5c56zedD2J09izbM1nSTcw/7/WGFpvJtvmtjxzBkW+UgYOW9cyfKoF
um2KTT9Y7NysYVICvd86CyoW6k0IJZMmimVPeWv11HZze5rTJr4YxDu3jrYs70JTE0jKOSzQ1tMB
8cVV0TxEGQnJg86w4gYGK5wXNoV2uSHzgsOxQgZF7qk9tLZBhTzoS+pwluSLxmj0Oi1acmYRzvQ4
V+kQeJonKb/OV2SI0/GkxGhD58tgRea2IoFy67lRfjWSR7hJKnLi49Rpe4O0+CbUQ0m6ux/hrKCE
7VKKxMaNxYsCFxSqAyD2NVNCjYXv1aGOi90S79yWl9nQHDiwgxnrp5Ig3bZ07NUz3EQQ63jlZSIN
YjRecdtrwt4xqhV3+pJXIK3dFisAKF5qLrLyBKum3qTuEm6yKXZ2zJkY2lu3OJf4CPTt7NgTd6Gs
BuZXWvp7fET99VDJ5469wIPRdaW7d1t2OGA90oi2i8HN9mU7iCeVZ+YuHYS7L2qKTUnsh+FZQuIA
iaujulblcrassbt37MoFjmiH1gnlVP+KtarcysK4d8bbwsvLoJtks5eRTontQD1wV5niYtAT8MGY
6+hdWwh1M2Lo33iFvWUl2W+Aq+IdjftiL0qVn7y8Da+9Oi3vLJ1dRsa+OpmkHWSVnrFvGOZdiVX2
gdwoa32N58ekF9R2GdTJZGl6Hw4NlUJa5wShktMxsqt9lgp3W0iCMfEARicEcUkH4liFh9QLrd1g
F9lXb5pejdDTUJBlWPlxnxv3XOSRzwGuOUKCLMBkehRq0S0VZAxBAZGku4qrbYPOflXpWE9BQNiB
FnfPhKIt/PCOtotZ2fnW7PJTgs/aRAPalAEyHBk31p6xDLERy+Pm3qKb5DxLyzsRS2qClMJrXNm4
h3PZxhcxNlw3XLaM3vZs7mvW6YjRcRKkugyzTY3PiIW7pe7nqcdKFyWyAqcIOCgy3rkhAPRd5xmT
oM3QWCRqVzrFUezeE0nLmVNmzXOHB9MkevNgwU2wpA+3NTaeDMm1sNVpcr6yW925610sG++VXAoU
R6p4aLX1wFf5BJpmvj80BqCC5nsKUMlT5anRjps2RBDcSqJp1rPyRJkep2r1x+XVkvLbpBCCy31b
UdLzwL5VTg99lgwWXQqRlooLVT5j+iHLqG4qCa9lJXN7bHFCnWvbW4KxMxV3tiGJog8F8ADITLEB
iSDTqoLLE+VX3yrC4VGMWUjx65NrcqIgh2zubhkd2EqjubjyA3yCqX91Ms/I7A+8Rt4wYjnqq1PS
l8JSfhlmPS4kUOzZEVQx6FA/1vGiPJbZgDioN4LVqNmTUeCDZajt2+Pn3yf1r57UsJtw/P33J/VN
+yWqyh+2YL9/yZ+eYvs3ia3NcJDyqExdc9J/PKNXTzFzJ7soCi5wD9s8iL/twezfeHB7fJ2zWgHW
hde3ZzR7MI5afCwFyicwNYpe/8EzmovgR/WNT9IaqLdMLBooRfgsfzziZt0Ad3/wkts080Tq0aSo
Yxhuo8y+8cJawom2G6pVqhwY0o7082ozmlbLURaO1aQujbABttLFQfdpn3CN3seoabl6b7nIsojG
UD/8GvvRIVpKfbrt6Q//DPZw0ieKqcqE7lgjpsvcZDrgQ1LFJn12+8qT0RZtPT0VaWl8FRHQA1Ia
jftJW/smUbeik5PJxq+IVGwUlrR7qAThHnbwEggvx1ecYdDdlMIeCNaYbcGhMK9b7olCau8cXfuE
RAZJmHicXxJ3uNjxmJBwWNJrlcnk6IzW8HFKB3MreajbNIbZ8X3rrLvnrlLz7TgsoRdgiivaraj5
jemoXnp32zV5HXh6HF81PJ2JpBAFjyb7UzKN/btutOP0YplKC0APODdJq3M/nWkuIJ1lz9YGrAW5
ttBTHi2Pep/MD47V92Q7w3p+DmeUd033wEHN4JYe8AWHHnrwzO0XMhJWBzuMrziAq2eZJIbF3Vfp
xwgANyfdrCsJmaYFTBdAipTVJqJ+P7eqRcNrUnw+kAhPGu4RgFSWW2MNCxdIRNnkDD4hRy6JdEmo
pnBU3C1BanV0SNm5M3/oh7mxb/lNTB1j1FgogqjEfDG6YCfSWbIVrBu+Om1OTVuENtQlEkEkEnZg
NQlglyp27hrOyDiv4ixiCdFXwGkLZrIKyVYvGuOOjP20LcfCPoUSv7OPSc/+PNF1HtDoMFwc01hY
UMxVEWd+BDMLQh0LmmsGgHQ+6+WgO/UJu9vk1gBMyo4bLy+ErGlfBUl4K0musEMkOyd9orZzxI0V
8Druv6KT18xYdL35cYnvH6nLwCZMBTyv3h1cW94rSHbOQ0GiawocTXn1E0gap+FM1ekEVzzU6VZn
etwIpZwOjAmE+lNKlY13beOb+1ywZ2Kayh1w47k7F9r1SCQFHwY49gssqOR6BFV9ZYfl9GLiuaj9
rJuG7Qy3Yj4qytWtdbopCZXlth4f5pRN2cHTZQ5l2ph7IDZLpPUHvS2cXRklyW2iZgPifTOuM2sb
Fnyygfiv6uqc9EGbVsO0qel5H6+XJRkaniUkdCueNCKoMWIaG/2tPjx9qxK332rF2wIv6lktxXTJ
1wbyNkOCiCM2zlxxEitL6tBYzmo1uWhVlY+78a3X3DJ0msmLte7cXIvPe081hHX17n7BF7rceYP2
qi0eLerMd0TOXSudqRepOFPs+gbg8S4aKDVQYaVL312r2peFNN9ehnVb7vlDwBieVvb9gTvR/CCb
1R7GAQuHVZLnpg3SKsbk9YYnJFjRfmVn9u6tKJjgTrc8jJkJsHxiCKkI1M0qcGvNuBJdp7NeSs07
WU4rUkh6abFNI+5mFjB6P5ubdL8o4Z5S6n5JduEsVdfKmKiAFV25BHynbO+6YbfNjSiEw817Ve0i
xuXAXKS4Y7OojzsxxHmAUm9eVXbpbYWb4hTSElpWAhkr47FeZBLoIjd5nzMZpZ/axklfUjJVOMzz
8QMG3LHdtkySfNakGgMqDmiZMJCfjvQ0yE0uIElv7biL2iv+A+ovDa3GC8rpECS2b7tkFU+yI1ld
UGvvWLWOTyKXY6CI+W5MRjSwI3YbrWDzejxoTbs2WPfFFPV+RRuhPGO1xMLglmH+aMyReBqn5b3k
EkYz7RRePI+O0YPtTs7dmkEMkKTmoDdxWjpeSctnufTmlmQ3tKvV03Bfhp285MDHRjxJTmGcJ6z3
Z6LLdrp3m0o8Nz1bCIXfGqU1wVtKKU7ubkbkYVylY6qw4K1+vmU2uvuCvVK7qXh+RXeMuGGLs1Hm
M55WuAH9anEFh4fhtem4a1ykm/0B9/l3nvrlPGV6f6t83GT5C/fDlx8nqrcv+mOi8khiiZUj/U2+
YFPybaLSBbVQ+L04g6JEy1Vw+IbmWAujviN2fFM8xG/gOMh62aZ82yK7/2Sasqw1DfKd4gE5Gq4E
jTEGP4Eh3rJg3zuLWqy6mFWM5iR7TQVC5rA8R2zoRe/eWTFDzNECBccCnaJFa5u19qC9o1M8/ZwT
76G7miK1eimRRLwk3BMHFu0jz9f8Cv9mkt6Cp2s/YgpyPlgL3NLYQCTop9RET8AI10AeKk6mYu6w
weEEPaQNSuYbrfpQAhQ9j/NQL3vEkj0L1xGCYWzWu2KcWu/DmNAgcHB1BoO2b2b7eZzUwBoWxEng
0I11nZpVL7eCFVC5gXzqJi9jr8XPQ5t3xaFqaSKFmk+X/XVv6XGP6z8vCNsOtCzHyi+mBI7cJY8l
QtbObfKlvlTwyEjbqq51qNIFvhoe+g47udoWVaNrxam0WJXhazRDj+7ZbAC9dAGZHQ4EN3Jez8ZP
Zoormk2IvDsRPYWDsjEQd/TXacq7acE5juqug4LtLGgEJU9dRIShXbTZt4eSPoDSNbWC4dHDrMgz
f2kk6lRaywUWyIgHYgPj3owdKjLSgbPi5yWkytzKNn0RzVYwEmUn1WvSVL03MxW2F6foV5tY2d7S
pRDCl9MEo7JsCS/EJVUJ2riP2B4+4D8GeSg6nR2FUU53BtTNne3V84tTp9mWzmFKj7MZ0EJFl+Xo
Ftk12Xmxr7Cc4Vim6CcrxwZTTVkh0Y75cHRHtXGGONsVBaWiggHvxjKxlI9xrgJbRlkge0v40FWp
0Fu88K4tpoKUudYzUHCbxIg71jjw7XdZVUR3cPm62ykenbu8zsYPRBlUQL9FeMKwqe7WrrTdPFbJ
U94p4IRmNb/H5aKZm2kYRoC2HEEnI3Fw52ThEwhPccC/ot2wSFS93wHv2NE+Kq5DO8z3Wkoim6VF
m0G8blyM8rS8v2tsA1f/DKHUL8I4UhsLULRia9M6aoO5aTmWbLls3+tpVhqGsj9ObAyIYGXREyd/
ceUtDid8Ax7To/QMMHlu3YZpMGRt/tVAyqG21Fk4VXO2gyJrVos/cwi7bRPQKe1kPaYNPTLpQEet
FMq5XnWjCAPWAt2SNM14M0SReWUo+hCl9Aa/p5RegOLr2rs4t0tERVXSRebUnyYzfm80qBB97ron
3mkaxrHFb+auds8LPMU72iPjU0lf9GNkiOV5EEtR7Dyq0F7TqtWvtKV0Ur9phHOacuXtZFp/Gb0m
PBiW3tB8nLFGJO6PgdEdnnU7zd/P8BLeY7FKrI3VuNn7hlktmDBAHHj6t3sSb+bWc6Z+l0A/narU
Jumd5ECGxXyDx9c6TarzJnZiGWW0fK12Y6QJxydrodbIYhFxW4apOtH2w+mhijK4nAbbsthyoRwm
vdYFFFXOGOyHejOFiIG8Lr3vOHm8iTR9U1vddKrwSgditswnSX6GTHX7Llnah7TWnM/0hGemzzlH
z3xrErAwTKajR6dN5VWhz+E1mlzt26BBAieJjp7snDMglIaPxtA9LLmbs0bVq1d7oOCknpbqlnPS
8mlNDrIn42hKQAKwQpRG8l0UY/iym9yUZK+o7loWLzpL0xg+9KSzWMhEQO2AQCyZwdicqvYEuCh6
6UScfFkzGJtubK7NIZxInU8qiMdBPKMwJwehgSj31TTN16Zi/JWZjR+877GfYbgm5G40SiPwZGik
jnSXM0/akQOoewNnHko267CEQG0eJvrox8WUqgN5F3VfTZIMBZYZ8YD+7X7KpoKpDU6aKTZujq0P
zsR8z/RCPfRYWi+DxQ6NYwgHMY4D3OcGXajbyCiBmwxu3PnmJPWzwyrhcUYivTgEBWY/GsRE/bUF
RLZL4iOWHMrA6tkgUo9mfqG+OuMStSqIo+qVpWF5b0z2fIwgmW34n0abKA27o5XV3r7HrYZtHleb
59buq6xa62ulyc+04ZjXeP86SpmbYvZzL9022E35kGvZeVKxe6YgDPqOXmFzS5fXeAU1NHpOtl+p
d5XePqhm0Teu0caQTrCqJ0ymu8Tg4KvTdQS6oK1Yv5ux2EAk6vBtxZc8I3UmB4I7bdka75PGknuA
sfqOz/trupTufWOSvoqbvHqMHHQNI25rSKJZsQW3YuVnC9YyantJX3gJelWbFDFhu7D7vSQnd8eV
WwRQ/6bbZK7az0Q7oAOZFE0x9lCZHdmhPPETzoE51RBIrBqZkeBFcUvOwsLlCNTRKFkQ68zvwdzp
yTV0EMcHRsv5aFADFCXVfzDblpicy+ljdLKPfWd8Shu6dTn9LNfjVEASsbspvpVug221q7JAFTF6
pVDdVwO72hZn6vCQ6jbGQHKARL7cbMfOxQ0EdsiHBNzOxdadfj959LXNXdLejFEqjG0KMZXqZ7Nw
N1oba8dpuGoTGW+scvqEkpF/bNhA7KLJzT4X2Nu28wKWg9veRxShL22WdEeh8bjXnSyDkME/hZbj
+TNuqwPoDv2op7kMxsQwd3ixCU/WWvrqpS6ySA7VtbdKzZddmN+lfS5OZpcmu7pPm+PAQLId6A4/
UHzX7RzF5EXTjLUnBQ0UqcCi7OeK8qXe0LQAR26Pu4hSe4H89EquJNnwsz8mQ2Rshjm2D9NIDCux
zouEgVZKlCMUIHNXGdZro9d3A/xteBwlZ4R02XOL1nxApM8YrGaiqTZQpYzybCon7W2mVxfW6XeO
3u0Rr/bLBNlGLzJAtXF572pYjwFHRbuyrV2/wVzhAzUnvh3HJ4gda7Ul3vBC0+DeqGmf24N3kOAO
8bkBac/K27lNYhyvNGzC7S03AM1wpA+UQCUZMPC+Bk6/1CXo1sr1LVre9uVIj3mkOeJG6xWRLYAl
j700k8OShhXiiPGlCW1ta80pxgiO9WDjaosHWUZSrRTD3WQa3mtSzA17Mi6/qtNw1o4l6IHR5WG8
4Nm2BjQCrx6Oqmi9Q1pGuF2TxT0V/XyXJ9ZHGTrv/tWm/xfiBScWgVr7N9p0nFQ/naPWL/jjHOWu
K2KalRHmHHbF7Ij/PEe58je2ytwp/3+3zrdz1Co/c/Sy8W9zIllXy38q08L9DaFUZ02KysyXA8L4
B8r0f+BoYd4Svbcw9uJJxUD8kyEunGDdx0TXj6PSiUaY6ZLdQ1YPT5aU8IRmYHsI1suuZmjbGZMK
T27e1x88bp3vrNKtP0hGhPf0QHbvIwWL/LtX8n8w6fLTmTq/Pj8g+FPsdD/K5h5L0dCYiBemo6xe
rFiq24YP9XVpKbZRDeliHFn6uOlqiHm/sCWSjP/xmEn/N1q9IaFPUn9kS7FaiL/zXBFazlm4Jc0R
keK5aEJBaGRIvPOKQbYDu6aw0tRdSrzoNXKulPSSd0baJh/VUi6fnaFrxqBeZnGKaMzcZrCk9n1O
ZHLbNpV958RuPW9A+1nHkED6tUFgbocKLn1gS6Gf0mVgbOTYFTexOUPpdoxVFqSOZ/Yntr0BQQCe
53Qhag1UfMBRI70RHyK3pKwDkBwwHRcxrJML+hTo5BjW1a6aZbmy8QSPoqjxvHjjhbQ6iETq77W2
1ciYOo8DMz6BmqVBPXLsury0yMZbLV4hem0lxsOsFWylCfMzL6BLE3KkR9mP1gx2zeEbLrman4Hx
kK/R2EZeW1MaBjaVpe/ZHThrOjPnwKgbsRp93gD74Ips3k2M9HvlMcHA3maII7bU3KNOpnd6h84e
4L/RP+SVbgcVwhVB1Fh522kQbbIbhXJnP+GjdK9CNwKo3zScPRYZ948G0jclEs40HD3Xy6OAntP+
ni4jl5SDmPDcwnzSd4WRwSMpwz5bd6d2jZFBRou4KlWL5hhFCdawjKw3vr8Fea5ONXmwRtME5i0R
sSfLesZK6G5jyy5vYYYSA47Yh+A1iAnRtz3o9khXRHPStN21Pd4Dmjy0/WK60ecmNjFdwwkkEQHQ
CBzi0YaXeL+Y8yj8vhqweaXkTlyrd15iWiMOS6EvWy+v+8OctBVCrdnD/wQVOJNfGqWi1aQpu5XD
Z1yFmkuo3jXCJ5HCPHSneGIacqz4i6QD+saoDGXBOnCKL6YjswrQN57fht5bmjSNqAHPMi4cam2n
tdP1gfoQvy1sh9+3t/ib7OnBaItE1T6lkyyDQhE2EUN8WBqcB/vsc5kyqrt+36Z7U6+mz6QYCwPe
XMxmAHxKPernrvFaxA4UY1qTylGaN2w+wtMyLOKY6yIdn22VgPPlKFO9LJroadryBg5GjkELxSvY
7hS6m4dgvcH6jPuLOopS2yK6zwgyRjlv8Jz1xnagWTd5mEU1z4ffg8Ea0Ueqmcq2iIJ2iKP6o/Sm
NvczukhKH3Bpye5myvTDQjXqTcya+LqNp6RGBxLVS1c54mi0c86lrgghzxRV3COqrTdDlhk+Z8Ty
Jl0GMm0DQNC13obv1q6/G5t966ENF7CyjdWFqDSj7N73CXA/v01GfnryossB+uJySKqp/tCFVvVh
Gk2PwKuFGhxgjMXugK9FaZw31PBJJ5Ctn1PMsvqFRANR5xr61kvb5R4geS1fdm+3co/fPGasYuuG
hZL7aKb140Ul5oLUIDSsHNkklgygQ0iLCvA22OnzizUMrV6vYWmdv2UR21OuI5pIqSGsjGUan0ui
XwnILc0qX4a5x3oxt0sHLx6oX0Op8xhA5qy03TT0SepLNLh945r5zVzGNAjYKyXR70DU3rHmN29k
VfHBotA9v2ktwCNgdu3Kor1hHI/UE/ScXUcSY9cFwy5wcn4Crt2ilsfSMFwKL5tWpawhrXAIQOY4
H7WxnABS4s7zNmALSiOoXHvWfXpK3NaPG2f6wDGxupAB8ooAB3Tlh6yTj5FJXXo2AX/sjP6dUJN9
HD0vtSg18qa7Afp5Hmgc+0GUx24jfcPF9UqEzQvJyKUhjEQ9O5OiDtfmjLm8hsrWYiodFGzPeLBe
rbHk5DUKI6bINKNFq9KWDZZNdS3ztCJNPsbXg7OAyusbNz8qCBVYQFTLkkTL+6OHPd/xuYC0x4zn
DGFv4VEjAKiy8o2mcMyNzRbRxZRrslece1TAPWCrmbvfaKctDoqFo1ZkyR2KJiaYQnTv/x0c/6fB
kSJGvAb/fXC8fPnUvnTZjyL871/0TYS36GaXOOKB9axunPX/96cIL3+Dc43a7uItRJ75U4OXqzrP
MAPAzAHkRAzmz9lR6v9kVjTdddz6TnfXV2gb0+w6fwqbj/1PwyLbLA1lKB6vIV16Y3xestY0bVJh
Eo9ueU0mX851cUzGMP4SD5oLvTnJpkfL/T/2zqS3cSTt1n/l4tszweDMxd1oli15kJ0eckM4B3Oe
yWAwfv196KzqW5XdXxVq30B3A40qWxZFBSPOe85zOg9n1RA9FGWwBFb588+gBr1bq+s9OsxhKq0G
csBMvGD6gdHtjF3FYPTF6cvypgv8Ntuw8I08IYP0xlKBvc7djhlYI7W1bURC8fLs2jdDXLooo2a7
M9Fz7/LcrO6GaRovIT1EpPjmOH/q5mm6YvEJRggPXvUC8yJ6Gs3EgCpFAPQCt7u8YO99ovVdH/tA
qL0v/PjOa119obaouyjguztMg94tEVG1JaQC1bIJMUhMdr6WHrYgJ3GWjU7eFo9jmqk33y9bOnzq
iIO9xulL10R/B0QteW7LfGSCW2fNxo6ltQsTXzz4bptcXOVlW2kifGNHqNSpiyfrFLT957JIsavh
2/e7lSNtdAy70Y8ViQkmweprrhSLBQpEf4BwkJ5aDtH5qkIQ/JJWGqEQ8kT0uciz8iaYZLIzhkRf
daUDdySZbUxTMvDXWZVTyEOCM73jgZMdjCK+nXDd7fyMcmGdMLvr8dUczKmeqGKuxlMFPukmEcQ4
4bVN88M8AHTNVYiQ7+XWbdCp/jADsTv7rTmdHNgRB9Lp9lvm2MzqQXI80INQqDUewXy7RELIVSdW
cGRJH89atOauFT5iYVRU9/Ah7IcBZMkr0LTifbZ689GSYwrjRlW3Ze8aN3bq75CchheuFfvsVlXh
XdsH5QsbRrz6AQd2JCBzCyJU7yfTNbZMgdT3dur7W8GZ/pSpQZGvlRRdZdw4y5Q7DL/ZNqG3dduJ
llCutivgusXSauxVyT3WdrRUD1DMdqY6mNbRWu4CRlCUfztv5CSC62qkZw6rUHPjdEhcY4Wj0bD0
uEbNA1giDKqxpBFmJybPzqFgBHQwKdj4wQE/u0Mfwdmfx/o2Z34CGAneGNliOyhXUdyLcNVOHrIr
cbXxGpKpzxARiSNFjF/BM8nwGhbuSypK85lHI6SmMDe3idOPZ4LqiPRQD+V9Z8T6FXONxYamwPre
4JN4DJ3cvV2ebV3QxHtGQNVdavbDBX4Xj0bXHujHkTovuScrnkV1O2LeGxTY235grkP0wCBDH3jR
0c6y6GiFooO+mmHFDVoByTlSLYRqD5/EE8tIczdXhT5U7PeJ1JYusPgG7RTMDklu2XASalPw5cnc
3pZxGd92iWNtvNazvxRpEZIcMTr13AOqiFdwducHz8vteE0Hj0Exm0gAjkUl3HxmbJhmKDVaS6N1
5a7CEXBLiaIQazYweXlj5AucWFQtviuvhoPvtG3ESpI2eqPL+jsEWpRvPKXqbAP+4ACSu2m+yWZp
PMWyJ5OdCZddQGHEzChTAYRLZ7Sj7fCZkohpgkbdgwgXzx2J0HHNEKxr2l3BJsdUZ9oPAgjcdDfh
c7Z28JcogWcjOmPJ2ipz7M2HCEDP7H2O/ZJAwWDDiDzULcWF1ZVurJ5NxBBkpaIpWlr59NBlKkYX
jvMogY/qF+bkfi5Jl7X+lg2Fke+McRyy77PfNALnBB9Rx4OLh9t/h/F8j3783/95+16mFdQz+sW+
DX/Sg2icRfT5q33A9H9e6y7/Dz/02z5gIXm45LD8wPkXy+O3fYBPmMDD+c+J0Avcn1uE3+2N7if6
IgKXPcKi7ngLgOO3gbxjfnJCkpCEyczg5/bhH4hI7DX+uC1wgiXX48NgZXdAUvzX0DYbyVaaZlwf
ZWBgG8yr2L21u6m50QXZqj9cmv+gCP1ipPx4Le4+kqIsmuzkf9FkZA/KsQ1EdfTtCZsJh7sbzOzh
08wVOLWtDv+hAsV7I4luWThEwfZBuvqzBtQZtuU3gcnrIREAjjMbDnCZgsY5KMc+Etzy7C36g3ic
vNR6/Os3+wt1dHmz5LU9fKt8eihRv7zZ1jB7VfddddTkwr6XRUmLayFkcMJdptA6dAjByvy7t/wf
LrHL1SJKRjqFmOwvotvQD1k3BX557EpBXwic5u/EzeAhhWnHUMuc//ELYg4xcebyinBiGET8+RpD
pFOsWOjYiRGhWTHAwtQ3hNsysI0vNgm717++rOLfrqvvsoFF9gyJ3/x7QnfuhanjSMnDWBPGYw2P
IKNp3TIEDCYHMuU8puImoEX86M+5uLTSrZ6AJfoMrQAcouX4vX8ZZgvOQ4cWL1dNk/QnoUL1MlvB
39wFrv8f/l62c3z3HT5NvuzOny9QVRJUycphJOFjx86jQTdgdN3HBRvduCYnU7axmK5IyMwFR7gF
Bcd3cL4YJCwOQDw874qmLPtYzg0ANbtnSkmjN/dSH1n1dakDwek/wYkmTQuY1QdWrrRMrgMwVjxe
I2USMDu71IKpaelgx3ZB3HDuNrrt6JtUUhmzughEyLsIIibKGxxf92sgsTsi/GklERZbCGodFvs7
WhwMb5NSBsjggvbj56ygivTSdtiHsQBiQQA72APcXbSoRIgf3KWIPxj72UmfByeUzj2YjelUgQZJ
Od4SL5AwiDCXLQsB5E++p0r26s6YBnUX5m0XrFXUNq9jZjWvujPtoydzDIqKptDXoLTlnYlPhqhl
qxfXs5ktj+7OfQs6k1FwV7AzLmXUvNrLaNhoDfHoDlB1AAVC90O8ro7VHKpXgCqMqj0iEOgYERmN
0el4pw2e2FXJcB5yfZVGT1aWYyMag4n20WUEHWjJdesc8ciIbb7ooA2fpla7bx4AvQs21XDb2pNr
7+ithNEXKhB3q48O2p/3apLFKD2JncLfS3PVf0c2QNQhZt28oiA2/b6fJCxKo5vzBFhMlJbHvDVa
oh2eRR5kOzi4JxJgNU9Bw3q6GbABYRCaHe4TxAnnre7R+ZHG+PK3NOyGc7fAykqcnzAGuDOAxRtr
J1b1dcfRgk1LU6u7cQQIuZHeYiTn2928KgVwcv2T3yfHBVIdJoJioSQD5zY1y3tdKg9XQUzf6cf1
R8h01/YY4GnOUbxhEHDQa6vQvPn4d4YowsM1mxnrhk4OBu/1HnlUbibEqR0cN27gZPl6eEPOjLHv
syi6FmzSm7XE3rvJWxWEFxunRofMCsoKh0lBOcrN0Ho9YFQcQZZ6aLDfMo+NahXJHfTMeRUxX8WQ
WaTCPE5i8BGv4tKA/9hjzTf2swkvZdPGxhxdmqZyMT3VLhPoKiFHcrJ0OL+SN5y+y9lo5ZpObZ3e
TbNhTc89lz+BLVhJoLtJBT7QRJA1cPiviUSlWMZpHnDi/rGxo2QhQGBir8IZVa9Yt0mrjpPdOrsm
IE/jBvWIK3M6ROGsroe4BtJUQu9PmohJumXMEBdhbPZsq196Rv6bJpm91QCa+9bwkuEyAdyJKVCW
7pfBgaHJ/dVP9hp/nLqWviEPTLLjEtnRqouVWeuboBtRsnuWTa9M/asqTbybxqyo6Bm1M5/YvJd8
4Gqp0NNUye2rRg/fQ1gJ06Y3KKbecHOHVw4Hanz4jD1CIns+mnXVY8wXeIYHdGfaW9q3SvjZTVYg
lxzayWbJFr7NTdeZkltqzuk3SgT/Z5mRqguPOe5lKyJChS8n4im9RJ5nprakf4bwqZyTEbs94WB3
5UqpcEUn0ZNK2Fs0jmhe5x4wEFr19KagOz5ldDpcQxfJHzPDzJ4ZBvDF+mi3iphS7FPfto9BQzCB
Bmrqb3mM1o8ePSpUq5CX423EO2ETnrwCDmuGz7pvxJeyMwx91IkzBke77DQNY6Lp1c6m+IIkOyVo
X3UsXW/bVdBhiBueIJHHdx1DniMktUfCDO1TMXRvc4m9n1tQPPVlSPRr5DqpMGOddxuCaGHdWF9G
A2vfukgm89yEk/9goXL4m1ROR8pODaLhUyvWfC/9a8JxXUD3tVXdqtFS40471lPJ0GpTK6ZKK0m8
eeNwovc5KToufmE7glPuG87XQtj8+w1PrO6zC3ABonIwpR32qiaqdzqoOdhYMc1VlEjlxgk9Y+TS
lXhl9ODGL7Mf1IfUqYJb+GHmJuMtIcFg6IbfGfWvIHPYizSDG5zspSI7ZzD2ODHN6rZQBhwWC6eI
O1Sjfj7OdhbcGGrmsVDWQE3x7wOQLLLwRNkYy1vuaW6aduRO6YF8bmJlLLfSSBBmEyc1XRhWuAwa
P1yjWcjvkZgm9t5Ajryf+GjWBY6amHglrrWVH4DaSJvFEp/kFbegsplZeAUMl01M6O6N1AItVdDp
yzXthT12BdcLiEBCo8iCmlfOeJiQYvBBFTQ2L++5FB/tP/rB6RqiIDPSzpueMxb8jyUQBRmqpU+5
Obc+Rb0JcleFcWJsJkIV42iCd3WBT3b4xb5XNv7BlbDR3JYpj/sGUUIBJHYXDKSbFkAe2xr4aDG4
PjuGmXPN/uefJSqIGXsqRthJRMbigvU7Vvu2oM0Zv6u6GyR73zLAGCUw781X1mR5FYbwuXQ4y3ox
timzCxlfWG2T3FouXvBtSp6jXE9S85JVl87+BSh50fO08OjzKekHiVuitBRHSd9fx8rxrsa8zzCN
tO78EBm1++olgoV17ozsNDWdYpJR4LfnkSHix8nX8OBqqJcnR9sBHFXMMg9FbZhXDUPT96FrafEb
JyK8/M3scj7IuJaauC2CouNJ3oaDeLS7paI0Xlpbdx0DMowdKl2uKN0kGroDMtd6bAKXB2bHUvUQ
LZ9oltl8TGO58H17PkYDJT5aDZY2KQZ2e8oatkUAzPCJnhbEX64TW8sHz06N8UH+jGqmP4ObRR6E
xDgXeXFJNcaUlO3mPDWIezK6iQh/qiUISt5cXQryitv0IycaFWW6GSYsORjGrH35kSj1l1By/hEz
LQfqapboKf9tN2qJoxaZbs58/O2F2G9yzJfYqjLC9MoYiLLKJdTqLPHWeAm6zkvktRgnl/dBFLZa
QrG0J1zTih2tyVvexwFLug0BcifMGIraEqultB334BK1jQdCt9VH/pZtCM5d3NZ0yLIjGZaIrpE6
7i5YYrvhR4J3oNJtg297IsZRvVcdFaDFfBsuqV/uazYGSxI4pNLp1i1npkyIal4/lwe1JIfZG0cP
akkTZ0uumAj6tFWOA0htcM6K7qN7Pm2ey0simSdfuceKREqZGeM6ILgM2+lMkRaCKpfq1pxJNjcY
i1+7Je1cSyIOazuGMUX/x75YUtGevLNLcWHnV22tJTeN3kRE1ZakxcDOhRnxlcqfnCg4kBb54bYe
uV9n5Cu8c10bUHk5Lu47dgSyWRs8gfvVjGrICpIAul7xvGI1hOi+FAMZR8+e2+bc5wU3aZmw2hCp
4o7UMuKzj9Am+7s5nzL4PWy7/+Yovpw6/jANgBGDlOgvuUbwo+ZPLsEf7BFaWlnIE685NMhcbPpx
kFgr/Hvq8tfHtX87/fBCAIrQMjj2Oxzc/nz6waIwjFnN2LuoPBbj0ffFY4vBucCiKOprz1mOLh/L
4V+/7nK6/uX9Lc3YLoQ/ipw4Kf75dTmSF3ZWq+agssJ7G4yS+rJeQfie/IT1qy6r+eLR+sVKgcSW
rv/61Rnt/NurY37BrB96/BG/cvdm6C3FJLz6MLmgFFY66KxHRPT6OvsAqKNqs+abTcexZNl5Y+1h
cf/4E/6r2P29YrdIBn+t2F396Pof8y+a3fJjv2t29ieO6p7PyXOhf3xM6H7X7NxP0HBsYGcmg7SP
2PHvkp34ZGPq8hdpgs4fbrt/SXb4vkJ+HbfCclcIkxviH0h28EF+ub+g8eBIWziEwHlALf4ibFlt
V5U2vuVDKEk9rKvOZmzB0Su/Ttj1Xyuza+VDzGAZF3majEeZVsM9+QOqdfJM0KTYUY1WstEJ6R2I
Rmq5xw50a6OwJceRk+KR7Nl+5BAE47DN1loZE/1FIrE3Yo6iR2VV7otXybdCzOuYX/UoWxwRYJn0
PVrQYw2RYF1UnJ5XtVfgj3BheKw6vGjncQIXT1wkEJfeo5t6aAbzJcwZKDJiT61LVU35Vd/Jge9o
gELQ8IOT52PpcX11Qzt5z4lCiEukLYMeDiN8760OkAGRBuA7ElbgMZZZyXSNk+2bLcWw1VMfrrXT
E2NeLhQMesp9/eQrnz+GJU41JhYEyVgj7zTkDWGFFOWU41HnlBX49sgP9u7UWxuLOQMUUZoXwmeZ
YSpZV5w5Xwi16LPXUGNCokQfShPXB33r3VEaI68ugglraGbM4OQGqk7S2qahZQhJWvNYsfLV1Nv6
0GXBWG6sJjZex9F2H/D/0MHhjbY4sRsOzf3kiuJpzgs/IFczipeu/LB/KJPfVtCaeBuwFX3XyRSu
ld1CqUtU8t0gf3LTMI/Yf/x9mLy7I3f20u7J/x4ttos80UqyTr7nV1QldmO15/Qv13XQ6F1ac5H7
YB7IGsqRQuAhtU5xILCRU0OR59PJs6IkOUSFyPWBiVFn7xLXz9ns0sRVM4OkuqEywPRpB4W5c3B+
DJkcdwMukZcGMq5H+cMcmHtuFX0YMeq+4IHH8zv2PdmexRLf9266RcF2H+pSF0+IusVD0nTzC7vR
/hSQTH/MtAx2iW11Hn3GrU0waoyvo9ZJnim2sPHNz+610fBh4wzJOTgMLs/UmjeZaWaHrgaTtnfN
0FnlbjtMTAEHD+hFo181tpN94NApSBzWfp88ewIY1pUl/gyb0yYnA3IfO/YFA83ORc3vgilFt3Tt
sYteOz83DrKr/Ww7xHl/icpwPqeaSgF7obbowYzOJYduUC6Ywhdbith1cPuf6EPP94SKjJpzTgIK
Rg1pGexzYfYPmKRe3KEYTyXwmCpQc7bGFcRwOBu1obcyL85lHOHh7oXn7dKFQ+P4EGkws1RX8Qem
Bgtdh2gKu4Y+i/K+X3g20zyXd+7CuOEIxRF+4d6UCNwHmr6GrQU4+Spxll19bqEmTAs1R7G3WLFv
C7DtdVB1JtztGNAh7XD0TLmpFv5OtZB4lnAcYsPC5xkXUk/b2P0ZyS+7xRCQXzNkdO84P1pbSRiQ
f/ED+RN/4H+ChQRUhEsUflr4QHIhBVFQEn+buyz7UQ2Ej2c+er2QhaoPyFD2ARziqAV8yORn3vQH
ksjIFjxRvJCKsJIDLZqkSLZjIkEZYRbXn6lgMRk0QjpC/uyutNnUT4bnzntOyvhj7dmgFZLIm2ls
K4glNBnAXdsg9/Rbe6zAKk0sFII0z2SinsFdmoDU3idKY8Tl/dt0FmmVHZuyXpLuOiYrE2XJ2pg9
pq45qQCgzxWnuZXJsXatE78WRP+ajnIIK3n0/NjEqFBwmEZuza6B6AH1ZPvN/j2zPPJyXkMrYyjV
PjHjaj3NJSRvIlAc0KxjHbX+TT2PeI3ygsUfzBGeskllNi+BLZhwhO7uuiDPryh7CTYQFvW95THF
3fQwYl8/VhbomNF7qErEDOKJG7ACwvz5LWo8Fi1GK3xDJ7BpnmGyrEqrxibozzxhOlLaexWzPDPN
tRy+DpN1Ee7yQkPSKaydPX8J7Hd9nsxJQiuYjLC6YaQ73/RdXs8bikiGbT+COOoC4f63E5I7Px3m
v9suCWZxf7VdIqUzvFV/9jn9/Jnf9krCxMyEwTtg02N+lA/8f5+T8D6Zi3/e9kyxzOCYRv2+WQox
OjEPYZf1Mfn8QyWk47CP4tTq25bJPAnN/Z9slgg+/3mzxBnApJWO/+BHBuj6q0u+0WTlomhObhmP
Y8suDHAbqymxluyfl88Hv87tajfmMWL2CubHObbQdIoU9kQfBbpGYSxZPYn+otImui2XVIfvfdOd
xZgLPIuzcspmPtUtbo3nVDvtqe61+T1jb88yOub4Izgj+POmNKS09ymshs/+MPjWEessuGZlp910
7hCrt8mACWY1W8UMJsHLz41AvqWWDpjwbJxMtAY6Pmi5Wous0tamnQk7jxYkZyspjg6HuJl+1UD8
YDQ50nXFwAn6L174bTRVLr5RL0nPBVCa41iM/sHoRjYpdUmIsUsrdS9bg/Lc0drUVvg8VcreJ9gU
6bVHguavmnX2rFBA0GjsZjNSUpKEIkXv16ITgvykiOB91kWmemhtHZR0QSUAdsqCCnZ6bHItWKIc
rrKpR3GXWql7RUCov+ubKSNniff2G1eEyoI+zKLuUXuNPg4diAXn2u9iKpCzTqwaByBWs8fOkhRb
/J3TuQZMACPi4ONoFWa183SwYDgmQkIDncGwY+pWrfu8kaN/rUdVdfi9RM/UTlEBk9N9LFchKpEl
j6LMRSivSQlmKRgGnm9hkKPUGr7fgLJxnVc8W+xcCd7eFW1oqO+QGJrsPcxE/061GE/GG4s0dYkP
rIzEzhtSn4lS40f+S0Nq2VkxhJGnKWaVBXvbcKE6XB3rGe3rmDogu7ddkd8TlOu2Jlle6pjy6Xbh
IK6IrhP9K1Reb6gVjbEeCXEVZHlNLZ+pdzpN831eJ7cibdRl8EboF/SHWxQgdLhGinYAgh8MFIs6
dC3CwSJ/fTAROodtQVLkWHJooHdZ92+11RTfrKEV9i7Me49C7JbU0hDg5kX8IQNLYi4UVz3FcSvH
pp4gK9NMHJxq/JJkjhzgyzruHUYo8Go1bLIvceeYZEkdSpCUa+yl7VQbn5c7F55N454W6r6qB7FP
pjzIbh0R+auyDdhJ5JaZX1sY2afVZME+DXKvOkoMXzfpAF+E1onCOXlBpq+qSEMVZsBDDD5542+k
f8eE5DMWMdgiYveb0fFO4NX7F/LA0ZekS8Id+0m5b5D7tqCZqqtR+M1nJjo3buW798udfRsJGDUc
A6ut14qzznzya2mDuGQ3iFwprh+uQGO+1wL/UU3F6UvcpCDgW2ciW5oXhx5yG/QiL95nmaSnMCWz
wDSz/25NeLQbrwsfYsdwVx7k+RNq/pO2zNsK5uraNyLvlGvpnpq0NQ5Z1k/Pblsvu7xcYdtLbeu1
dGelECB1jbkBq/3FA/tL60Nvvxt+kJRrpoHJLtfZcByH4psXOOG6S6M+2BggE8IFruw8NDZJ0rXl
y/qbE8zxo5tBBVrVeed+HcqaYQ87cH5HYxyJDVtrULoGorssjhMtFFe5wt0dZFm2jQCI7OwqDg4K
1YyhIJsIpvMq27GvE9zoOMevRZgAYU3YwRRcn0eEt3tu6/oSWPMpnBJj7eZRSOdMQtovsFv/KiDW
D8vXKShex6d3FxZBepBRXX2nfi/cFObMAaopsdFsoSFB/jXFMfKyy1B2ARMEqcAAzu4D5vAGixsT
8EM42tF6GvRnpoWCZkGX9KiPLY2xFPTuejTtL2Samfpigt2oScCGVqbnvgLPCje2aPSlVhwlHL+b
yPTDvHYRms6kjfJ+JX31zVDUh0vLHt7jfGLC4bZ6izSLI5+w2otV6fJWizS8lSrQuOXceieKeLiz
uq4h7zGZD4w0db7u2y5vd3Xdx9se3MMbwKlu41BGfskcdqHreSK1m2QjgU8xxO9Kx+ahkpX/aluD
pjWTW2urWXLWyTBLVPGYiU8FzuUYTLRr+IH0zlaLfZxvpL1zYmF9JlTUXDPZTq7qsGvuWkFD94Ct
gisbJvOPdO6GB1fGyAEQJ2B8mXNBeZroyzUeQG8lhLTwulD0vXYsusrKFA6jqkNiQlZ95jiVrQ27
7U66qqf7ggP9OOfhGfXNTdkhpgkGQ49Yc2KKdsPZI/tS9NJ6xGjYnP0mmB/MSfRqxYAzvDihGg4y
GNSRwS6EiTpyJkAOqXmL1y5/LsO6fSZM1d1VYxE9NXkEbV+1ii1loD+Lzpm3RKaz/dzJeRsxBCCv
VPUJAIjWrIFdQOs84mJkDxr742dKmpgbp5heN0bqEiF1KQ8hyGZiSfVjcO4B3ewVZKQB++s0X8Ng
KnOGnSAEgtqxuY7D9OIof5lRUgUwK5Iz66yN9JVIhfcNw4jJiDiq0rt4oHTNy5gtztrFAOxoHvRB
ZY7Fqo/7dOel0EP8tGkeI18y1jaYgoHzioLUAaKkTmNbd7sey231U878r5b4N5tjGwM/frn/XUt8
/KHe+j/KiL/9xO8RAPsTsgE1hCLEz/9TEfxXBMD7BOqQLfOiJy1k4n9tjW1wiKHHP7I8PnuMa6h/
v1n/LPcTiQFaCrjnFhMdhWH/QEfE/L/Ywf4gk7PFcR2Kx0CwgBKzeS3++R/GAOYAcaWta7wQBN6e
peH4q76YvwXKKm5o4IOeYbB0K4oWLv4UnHtcDi+ezNqHpjYeWrPrr0a4epjvfQ2HdjSOc2R70V4u
Rd8jHbxvCP5QCb3abHEdRD50DBfA2x1P2Nm+d5w0t0oAGoXwj2wi6fBEZTDrz33RWoz2jVzXNtLQ
AHY1aDrTz9YmjCyeecB7htJZRRES3U6z9vnYuKauaz8XQTVgiKZIuhBXSag8ogEAcoatn5hOv0sK
x2quBidOCzxHGOVNc6WsGVtcCsJeXPn1DHCDslesZZpuH5L1TqRQBS2fTRKoXNeM2JqnfvYYzQYt
sDgYctlusInUb1kVBd9jL6MrEE2J0kqczjUL6DroeVpxOu5ICgz8Cf0+h4R/HZi27tejFybXUSYQ
4SbAWv1OEjSUW12TSdwEdXZg+40Dp0oH5qqVPRwyQwXbCW/o6ywZQAZ2nJBPSB9iEnh8WGN2bq2q
PmTW9JTVQHEyAEgrUYbxgX5dHO1tGSfPqUppkZwhOjKwPtdOR2vsOD73cUnNatEzB1OgjioZInLE
3rdBRROz9elVAzZcW8ThcmUf2ZM/KTlwNghFxvbS+Rqn7FztKB8fdDD2VMUa5X7kklIRUq9cv6F+
0weJHFjVHkbURer0ySus95pYxLXu62lFgeGNJtEFh2h4rcv+qpR1dcgHUnsgBTdKl9aqn8GyNI2J
VkZTWBIjx+VW/oQsk27Gzqi3eSl/wAnw0NZ0dDeFQIDIPFP7Oi6dD3a0yecx3zvSESul5a2FULSR
OEjWMfyPtUOy4hSNRXcOhsna+q5jHkE8pbtKaXfFtC9Z6x7OJkQRuS+hEX4NOBpeKZ5926Z1jQuh
BQfFN/5BnLK+dQ2em0OqHgASFns8qClshCY9VDl4njE1vRWRRhed1EUXBYR6ZF1Idh2nyx2RGGft
Jka4l970gw1meRwSauYACCFjxmNa8exNv9ZQHTAl0CAZxzwXQrPsUUvsctVXw7x2tYGLxJQUWxo9
FZeWehRuZa44aDwZRXTUqJyrsqcPwR2MZ5dTzMrOVXaVtC6hRwrZ3pdRw5dRkywR1EXkk0MuQLbe
Mvs281Mp8/Haw1aBbawLWpBe2nivAXFBvWE4yCHAD0wCmpnUnE4p8jpYuTleZiHxsBRO3twxoORQ
3UZdetMElrcD2R9sI85M/VpwMHrsvXKAoyJ0vGezaFH9EHf4PO2BV+PGgu9D08S3sWhxKkRS3lF5
JTBQcVvEoYTzGCg1f28bFtVt7DvzFTvR6mAN0zwBX+HWUosCZ6o13mR3SWBPw7to2yldxeh3O0+N
Y/JO5CHkuzbhM1w5ZttMN1Rv9K+9y91C+MZBTBOyNK+TKiypDwSkmbSGtcdjxTvLgSjOmbf3k5pV
QiEN12aM8mwDKiX/s8wCW3sLggejRozJywr0i4JM8MTTXt0UmfHGV+rZ0qmJdY0TX9kOV4PROjeZ
aeUbxMEMBTX9zs6+26RWkz6VXcYcmpR7eqYvQsKIIo27YZBPH0YZfYbmk0OjCO3w1DhFfSVCAGy+
LU/kcJoLGTLjgbG5/2ZhLdnEechQugyZEI1xwtd4UhaCQl0pWqxn8+xBXd0O0dADKBwGAJdJTfYj
JbFO4GzfLd9aIpbePactKpdb3BYGNbmYW+QdvDP6Wuf+MAlIk6towWO0gQ5o6faqe5KOr9VIYYYj
y/BbZ/X3vloKofucILsdDC/eB4TDRI21bHmEEhlw/EMHAuzZDJQl4SfKjMG4nkly40kA+1GZmMxx
OBJvxeUAPUSwHgTzTYr2eqsNU57nlIr7ah4xVlXwP1SPSUD61ofTMt5TH6hW5mRh5cyycdWIbo/Z
lb4fezjjZPBpoJvnFfg77kTccEfIkxzuJkY9mHwvY6CtVR7U+bZemCm8t/DQKrU3OIwdsb1FawLd
NPZ6YfltbuCvmIuTYVyYLE2fAxz/ALVQ/tI/wrrjNBJQGdA6RbjBoHok4wSbzmjeVet/xsdXb3UI
bMbsmxQpGMnDcJZi3kolu5HuwCsjb78vcmsxRCOgLhpy9eS268Lyq9tlVwqViQ+2MudsNy3sGb1Q
aIyFR9NSprwig8NAJWYeAMWTEFGeYQwrc9a71vuiF65NtRBuknz4YtV5fu02EVR14kF4MAnzMkkT
J+4BHK4LIGfK83fyuOFONfoL43GmDB8oHYCm0ZnC9wi0fsbSn4fx17IR09rENXcXoeytk4XGMzmB
5OFOkwHYTcLA7nsTtj+cIS12hcuGQSrnuSQjzh69x3EX8Kt053SrBlrQezc6NM70lIAymywxME/J
Xe0W2X1o1c3R/IAG5ZRvTrCExjKi9l3y7WKVks/BXPPAGOyHNGXWIGO0vkzR8Dl6afEVWoEFUQFk
0eiU3i6T/rwGKFPt+kyXJ0tY03aYtbOW9vy1T6IZvdzzV1PI34AulW9NehSecHjqu9zuay6oxnO2
SnwkLC5Yw58vhzx75WufD+fFPPbY+i4/a5vzAxyKI4kyWpyLML4f+2K6cxFNXv3Me0B0ndYccm8c
jDkHTLqxTaFi1myZGHOhkzRxPoduPnE49Dpyx8HW0ZFn0THhx0tcbIICtgCpUk8iqMa19d2tVOVu
Zj5npsiivpVCg9QFrn+g1j74gthhvo6AsLImGm61aRukI5n0HLJmsDH+eBLvWYbG6JjNIAHxzBRY
yhCLrOtyR5jlpQ1C90KpX2+uWTUNthhWY61dpy/e+85GguWLGvOZIlHXqxnewZ4slMtX5v+xdybL
cSNZl36Vtt6jDHBMjjbrTUQgRjI4T9rAKFLCPDhm4On7A/Mva4nKZnbt/0WZqaoyhYgA4H793nO+
U8AU2NeNh08PAJizgbN6Rwhpt3Zb/ULSA3jGC6l/x7F2zIYoANxcRuGanPl35Ib2XYEx5A12GxRE
mPw41LS4Gw/VsIDS4pTz94aZ0fimL0i16gOutmDWAhbPy57m6Q7z6jUgylOA691F3STKcU+iDM0r
RD3ue4ADbB2JxkUCZcdPdlVbl0YX25s6HzLfphu9rspqho+g3NwvW7O8rU2rjtcTP8V5TIVk9hOU
iMjaqoN6VMs23/RjA6ZuAdaFRp1sgwVkB4wGsy2fa9fWjrZLcLfnO2Kp4idWs/SJLa57zhiv3aVJ
S18wceODbg9UvIFyjqroaZnHhNylq4k03sdQxOQt9toEZ2KO6iNpaLwQkY4HvsLHd0Sg0K+jfDTS
1WgVFboqYi9mvalv2nlsn3Q5d+8oF/u9bEpiGZKkvbLCqH4oTbtOef/KpN2YaNPS3EYYQ3U1P3o1
3aiE40MzQAFkhV1zTuq8zexVJmFeWTX1fpzwPpw8aeW5T6CC8zDQv3eew3QBKPaSXgHMFcvjRazB
LDIzhI1ipZZzdlBXvvTuQHZK6XZ32VwgpYdIqV1mxRi/BLldbOtA5gvYeswO4BSRtsoklCvLSjWJ
8x5WpB6MwU3PP7ofc5ZX4pPvYMMUFGGq+14s1EktcslhbefwVH9wKT8QlW3e5/eEJpHsprtiN6Bc
v0gWquWUt9GmDFW2rrQ5Q0NR03QcFhomkt263thzkKO+i1O/TwyGwcXM7FUkxR4HQHgt0JlPt9JN
6vJqDCMMnV446gw81hJqEcVCXkXetMAFOiFoSFJuxrILV6mrBuuubEN46CxjUyndutknXpR7qwF/
5HzKRktDo5cYPpTSot6YTcQ6Okrsq2XjmPs2cuwnAUmBvNYhrNw9SSeV8R27UrDRtSQIL+J+ceby
CNeJL2Q4AP3GHAqWxh1Yfdq6vOhbrdp3tJlvR9VyFjCYTMw2NPq+nbSjGurqUPNMbrrWjC+qhHl+
IDr3Zw7O+U0v0BIw0ADcshvz6r5JvSB+MQwLYjt8kMuW93Elm3lePK5S/kDpEO4dzKraymhpQaq4
pg+bDLofO6zOPrEz6bYRzfyqU1ifBow4q4zzcelW+q7krz3OQrU3VRVXNJet/HYYDBsfZzysBQz1
jY1TYsHk5aYfpg3sZx0Yka4WRkfKmKKGKH62LJXTXDSsh4Yq0m/HEcVKYSR+yF5HcQ4schR163eZ
e9DorG5KDu63bRh72zrVxattjdY+T+tqFaSsTFlJ/9QlF2cXh2a/qctFbx3nDre3iYbvmQdnlSHs
lTlG3jupBVc9nwShsS6we4hpr4xMUUp14QXZuxKRrWcNPs+N2lbeaPtqQthT8FDqK7iXkT8EeeR7
Gdt4MGrpt4aaflV6br7X4sAENMdOUgxOQUs3a5u1pmsTBBPT3NK3A7/nudpVa87TbTVE+25EvTCm
tLBssPw1FbiW+dkURT+qyrEugyCOWWhVuA9KJEFpw8Lf0Vmcsihbgz4CQpgSTeyOw3QTtbp37seQ
sRGO6n3qxLaPZ5cFsynJDNGNa8mcaNU0+PSQAYOsdIuEHumEe70ylDynILvXY66nvpEF1iohWeYF
xqu7Aj2E+jnHdvWiVc0L4NEUAozcWfZo0Dqv+ncdndJeEj1+mHIs3AYHzxhTQwu3oCAAZSKbZkUu
ESCqOXtFbhb5PXdrhZD1GcPiKQpx0c0K+k723CT98ryRieN3bYGnZDRN35HINQlLDY5EXtuvKZTZ
VR7qzpqamYm8ViB79BcddBcSTHABH7LgaWncnaGnLuoBK77IwjC9pv+g68xGQBn7faX356al3k70
ntni0v4ZZVMdPKUyRFT9vA8Tqf8YCo5oCTKefW61aDI0JeANunQEqvqtjcb26DIQWumMM470tTZR
NFUYKxy01oRCHqEj9TdzGoXbMFbfOa9Rik0FyXXWnOQHZmJ9iqSsmZ6Ad0KS6odLEwf8I6XUfawp
BiN1654ilDhwAWYKxzKCwTUrGDydVm+KvvvmGYrM9slcRYl4LDSWPAhkeGscvGSDbcqnaETRTC8a
t4oue9JSA/ueKTEd2jkVp2KKLmKteGmRnu2nJrqrHeI1WElRyFAdFWEFR6kUOMqM7GD2hfXeQAHd
6CHRvJWWP44g435WVa7N27CQTBHpelB8jyjXV7OT3yKnggxfhkwf2koG33q9S7Eb9D19eW8abhUc
1XKVySCg7QQBY2s3hIFS/OcGZ5wRaCO6mduCBQuGhmmXDl8vcLuVrKNW403IfUdP66PAzj/MMUSt
KQw23KrKvUwTu7pi6EOTwCB+BydBGhsrR6D793tJCJ8PTKM6IxmWB/7A/5UW8qcIxa2VMGNKZYwJ
rdLT42SzuRrm8BakVad2YB9wtjNzZJKCbt7OxuMcuymvuvFYsyXBxAGj3ImlF1gVIfnhHUMXw1mM
Pi1V3hLFQfamtQ4bwZLgjDXuJ4IW9m6vvoVyPo488IzkK/2Qhtpl4DXUOhkCcaCkx8oAHw69w/Xd
1MmOlU37D3lPsy4o9SFvEuEaMJOvw/4GQ827nsc88cFkkzxY3ChrgUnkk3soLJC6LkCNHWcXGohz
rl0NwnqKDas5tYFWbXAXELSbmQXymir04zI3kBdzOKvtrsFNHOp0Ltpypaf2e0U47A3EFdpwAfjM
qJy+pUzB1qKdzK2bIplPWvN7YPfG3SDtdOOM01CvgWgPP+zG7e9Y+0BdOjaULLRAx1rRjCKcZG0E
mnWZ1VKjz4J40K/1NN17TnFptRmZGLNpkVIeD17nu4QXu6tEj9IjRLC1gRx/m8ZT9doYZck0yzLz
DQCh+Q0GaDCuUYVqr6WT11eunjFvZMOrV6brjnuZJvUFSTJiTcReEm3wcx5r3FC+mU/Td+osXq2w
yl8ZAsurcjADIgei7k2LnZ9hDRYaq6DWHBVt6Jt5tIK1HbtDsa5ifXiQo91do12w5nNNxjFWQjcv
d3RBc0xYLSIDYMMoBMnEc8GDxCMj+BimV0xMHWhmohwtPdDOTGptAt7YDPZx0N9Pof1AhWDfqSAk
NkJN7Z73YPKdukGg5cnHQTI2gXYn7kI9q9ZNZF5Jowle85GA0SQPJGFhQsSbbHETnJg8O+YFYtZm
pdo+OlFDtOM2dOpyXSMS6I5WwfqzcloEZbswINyVJlEWrQZ6YdQ0OY6LgsMN5d1QVjY6y7J+rCtL
nZSSEnBx6XqArIjw201VEqwn1gXcqKRwnYfY1u/JdDGcjQTL8dSlKON4jQOaRjSoI1K9p+bS7Kru
wuXpUWu9GkDSqiIGDFtV9YYNi6gHHFFUTGSOIelrsWnU7VIJscq85KnjfsNTInm1u6TdV5IIIaWN
iqIVIQ1WaS3rifk2xzu7q1qaT3paOdgbcFtVQvMeM8zF73YEJ3pThAGoDHpq0+2U9iMCR140f1YL
/ddtOHiPSFTw3+h5tenN6idJa4XPiOAGTR2sr8bB2pM67cauumEXxoG6GUHqPCUJFfjGtpZkt9o2
rhtVkjWTqV7eNnbNfspaVl5ns9Y/aVbcHU0CkboVhCN5WU9a+4S7VT/rMG12okJPzeG1MW8aouVv
PS3g+FITJ3fStEh8n7I4PbaN7O+EMGmGYi/hLS0LltVVbkugs+BgAM7bDbkYeEDYsbqBruDKrEnC
PdPhX1KIvNrMCKIXk00+4GBzp3NG420dMkVOm+s5bECuOVMl/MVoe6/PbnhMLJbKIoumnxnxGy+I
DijUZqfFG06DidRjDwd1mMTqqXMYFw8au25YWmxmPFIbDjuxr4dNsqs0/FbYnfJTHYzuIpRo/apx
0ovKIEuTyt7QL0rCfx8gGrZA20aMKZAhrbVTWwHLSavdVKmqzoROy31OdILf9HO1GxpyCswKogo2
8qG9lIRWPtO91djEhupep767qEs1bLuW6p92pkuXRotup4jYRemFBKIwy4CR0uSXXeu9ab1h+CxO
wNYju91oCCkvvZ5XA8Zh5MfKPJSRIa8JicAUO9n90dHcGVVukDGh5dTRUTGu6TfXxwao4yVW9vQC
mtd3lLCG3wcTqGo5vYZTjqrBwtoRIBAhWi7I6ZXV0yOC+WDrkqjlV4LAF40HfRfhtEZIiUoybTCC
r8u0mMTKk/MmMkdj4yBuW7V2SS2rz/VLTAj5mqPCvCcdirxu12i6a+mW9IENL8s2hS367Ha0Sf6b
GEoTBZWWKf2sPr3QXLUZbMY39FgNKo0y2hopQcweLlw7nfnf9eCmMcfpamgL+sB9+ug14tkMWazJ
s/NjopU3dEpevQKrmxcy8Bgwm2HDzfQN/s1yK4zU2g8WVqgwuZ0l4D7UOOQ4EjMOCnO+AsuOIjpR
T1Wjkmsn7PaBJginUe2un63+mzYyBhHQmvH06Ft9pkIeiVDeVQD7VjB5XnMvUTdDp26g0iFT00vJ
1m4sB8Eo064kBDsSOEV0UIUuLqxee7c0t7v8SGCqWf9XMWMwGj2e9QxJs8N9PV70VTUe6kw9/bcF
5v9P02nrDHr/32Pry7iBP09+WhX/OrwWxse/91/Dayn/hbTTsAxh2iSJ2w5/5X8Nrz3jX45lLZG5
/5dcZ/LHfyfG6P+CdOOSeC4AdDgYVf6TKbUjPzNNPAw3nmFI0zFNQtHtZYj9y5CaaHcFJ79JDxj2
5ks3TOetJhoON3MObYQCUt+3yjZQGqKEYdL5cTzteeIuSqucHghEUYp6u0GLWKYOxzHPAD1POp8Y
ibOw0o07abAlKuwfzBaTuJtPQYxo2S+aZZ02cHd4SK/3fEqMeRMg4/QMd7n/4SZyMZDF0JXriHja
FTw051Zpk0tpEIw7jB/j9ezyeSszmnZub2HI+aAfO/RLLzhF475AmYlPxStmFGuLgL3TzMPU0R1f
OZGlFTjn8C129Z0RzJ12lIu9fTXhnHDfewLEkO1zfhaPDA/C2M9JvWZMk0aa/RLpHtCJlTd4pKPR
OUwlUSs5g6trJdzFyxHKgVErK7Xcliks0NuBA+RWzwjh5i0Nc11uEd21Om0r3bQP5JTxT4ZG5LnP
Iy2dYucoZpch1CBGHNOi6WLnIrjTQGVjUkOljsGUfZU7ge46JLHQuJ+n8IomeOmX5ObGq8bFALlC
3yefkWW2iOqNAUlmodxd58yblv9Gt6Sv38g26c+uTCjqUz009wgHjRvC9oiCD4L+uc5uFj7wLq9z
/dJoZLaT3raqe5ms+8xRJ5qpW4VB+VpFqeCBqVx91S6xt9pE0EvvTONDWtnpsx6Rxe5mYJBNG94C
WY32j+UofSsb9kvS0dSG9r23hQ4bH1pJO4BhOP6dKCo3sQvqJ/aKFg5CtheGkYHiTtKbfmyBleHy
dumBqJ1mDA6n4uIwetO9C62FXDrPa76TmhDc5mnkbjjex5xynNzXhzY/UY03PqIe2sRznD2UPc0r
pRnRDuOg9+aEYArxbdbJda856jXsMWKuR3BoZ2+Si2wzMbRjAUWGGT1qz5u6qSZKRBqqpsgAIVTi
xXHCKly2yrcYezDoRF4qazCtLTZUEKrM0leOGsG7mMOPgFnD60zojO9VJSOePgrbV0CxBB8gBKaL
iYemGk69FdlXWdpkW7OfmUM7YUATPrTSQ+kZDvMc13ihvpJnA9NRsBIDLNQkzTiDTd66I6LgvunK
8MokP2Ofmrl5GqKJOagELZeHlU2vLTLOtAyTZ1VEyQt3NNuNY2eeCCHK9l1RVOd0trK3KmydAMNO
6B7j2pyvld32FwQjUVnFHBtXQUUhOCVtzhBLM1lWzDG+lFNt3ngzQTGrgVdin411oK0IdIqXVGjz
qkPYcNHXZvw0IioAg415/5IQoPiyjVJ136XdsEyDqqOZhoWvjbH3UpJJ8Fj3TnuiivCgA4N3OFL7
zWJr5BGuG90LDtVMgkE7MyoHYiORNvT2T7uviWl2nelpTJj0hp52KFIonS1TMSzjxSboItxrHkNV
owih81WnyUYEHnjmCktV994VtFTNtMj2esgYrLBJPDDgqOwQfJNMHRGiMY+O+l4FdnfSmXlvKW6w
3RXWcJOUtjpHqZz2Zd2ZN8E0TM8dzvk3TK39DT9IcDWWVfc0uxPjdmuAvNu07abMx2Q/ZBYFqZU4
itFzmT5UMRACbjtvizaoreem1bupEQqCVhu5+BjoJg0EygOV1+01vPRCrPscJHYCqJDK2xY/ZxF5
GlI9jj+TPpUbTxj3FS3UyyjIrylPvLMoRfgsJO//bHtqO+LXQTc9xcyo41S/9NrUI18xFzfT2CMv
MprJuyhLgylNNl5lqqvo1PGiHml8kotueaAeEBaMhzg1wmNVggEJJS0AfozislPtCgsDS02RFSdM
QglTD8u4c6bchurZasG6Uc70FiXDCGNckxwmcBIm+2Zq1HcOXv6oJ+mRvYRAGlWKbwlG8QPpkEgA
sAXeM7lpbkOGRmdaBugeOzWTTDOl6qEpOu882iiu+qbSXpk66exojJezuFRgfTAnXBSk6rwvJ6uJ
IBxl74vCHo5amPe7gAbzuW9r4kEyUSBiVuoRAnpzzRwr2ExWP+9MFPM37GwVrJuu/C7bwv05kVub
ccgFLON54fuAQMS3yJBhZl9th1J2p2ls7A1HjHatlXzOtac12kEaKYQnvcn61yqXRrbuUchna2fW
kiPDf/UYkEzl00kvD9LOY5oDOPR+Fpahto3XqycZFo7jk5OdfzfDUO4KNQaXnRHIUy/JOsmoJQ+R
JxH1pgJ/vWB/A+reZufW0r2rRObNZUrIp98xaDqqUmsvgxasUwIU8zxkiMYgS3dPkrxi5paYXteN
hbgKidDQ3VRhIy9mzZt+YLHMOsRDyD+p1FWIP6DV7qPIdl5UXLL00EtDhdpoSbEs2hyRZ4LZ/ZbQ
oqvFRHuO9YCxTNEjT5eYFPBF2hIQQPnxTAw4eCGVKKYcEfJT1DKvqT5XWz02X62uKS+1sMAPGobN
iuBh82IgjY1lcBLX05LuEwbF5XIDjyozjd0MXb2nnbqhSheXHS5SINjYbPEAlNclLI8HV7a9DwIi
2ypFAoxGa5gWDSA8uiJik5FBs9FKszoQTYPgwg4terp1RvOghZ3ZDb13Z0AwJd69EVs9qo17Gwub
tc5RCl2ngQImIfrRu8nCwt0NxG+sB928kEGNFNnJCVJSugEIzBmPXiuImaWnC244Fu1KQ46zD1rF
zFhLaMtkDdPyYGqumX9W1+lUqX0SCbEfTVS4sw09ZhgwLOwCo3afqAXE/YifkPm0bbo/Za51L3kp
7S0dymdbZa6vJd4NHtEm4fvpy5llkM1esOQRW9Ym0REKCUwGfGh4oi2Apmzaan6LqzpXRDwFw1F0
dCJKtreJszCPJnLCPEnt64DadGsgzzt1TmrRJpZQzZlfztQfI4vw2QyJiUXQ/QiNKr/qh55kXQwL
1o79rtj2FvaErMUfrNHn2mOXAZ5juCO7ghu/UKA5zEwSpjBqCvYMO4J1iHGbXqVRG+nBzgjl4cnO
rmkvoSyurTFhHKyXlK900X1as8OtU9PEGKATHRx9Kq7aVC05AqaDVxr56TuFb+QzyRS7VGdZwftO
MT1SqZLCKPThrtez8AGcVfZgCWpAKFa0au1AqSu0md5pRsiG9MwODrpbkYhDqLBJqCAjcpB8fXCI
u76eN5CXk2PSeh6D896IO0pMr9znCjnoDzMHjMBwPW0J0KpozcsLfOykMrWyBrcUqRtHa8xLy6qn
s6dqY+OlH6nRqO5Abc10E9rweXbkKbGc+9AhabgT8bmIcWRmpnXMaX18i/GnraD9g9sKHGC8bu48
o7kUh0lziYlCTr9Rndb4lTm/Aqj9HrvajSTpkPZl72yAzESrRsX6umxh2aJgAIBkQxDmiHCKMyP3
syR84LaY226SFrZlKE5mRnGjZfEV/BDzEqnYi9GQ2IxiknMvLsxNmsp6XeUZP0w+eNi46ZZKHBZM
oS2supEyt0WHtZlG31HG/VU0wXEyazRgazkCvUO3XjPaFwJ71TivkV0i8mKAhe8m36HrhEIWJ+YL
gLJxB+SIPGdP7jwypa5I9k6B9RTpZcHj9wqJxReuHdznbePsK1pjR1s0+mUE3wm7OT0iGBZsc01E
Anjlyi0UrnldQcoj+pa8yYqB8bnQMnb2NJmubJ0vl8jMj2egLI6q6vYvJ/8vp9brv3TK/4NBxnUZ
F23zv//nZ8gHahcBuRQ5tOk6kvPh7wfDKLBo2nUyPiR5w7FOG13yF2fJKm0TtHln6YV6q6ilCrZs
8DFfX5zz7a/S6YXqDjZFCN2UNu5C79PFCYeoGQ9X8QGTQ/02J3WBUyeLCAT30tuvL/UZ1sKlTEPy
n+X0K13706ViFSfOGOVcqgLC7fOOTBkatbD88fV1PiJ5fpGDL9/JtFx6L4ZAl+44n5iluGwBB6Zu
eOiqYNpGsrYODghjP0N8fI0hJfUuUOXoyE+s/LVyQ07UpGdHVxoWQw7XQcSn+/oj/XmLXcRy0DMJ
S+JM+5ln2umtjOi6hwcg4POlntfTzkyGBZGIq99g6BbVb2PXc58Ncjk+rv3ftod/sD1wOF2e5q/6
R29RHL4WvzePPv6lfzePxL94hjxCEYGhuM5vzSPwxTxc3q+5CP82BdNywtQgPLKzHHoKYFL+3VMi
VIsoKR16Gs/CQra1/5Oe0oJ2+fXlFdJEBrqsGpbUkTJ+XjkIlhxblTW0YCurh7nUhzAY9oyR4l0Q
6YWTr+Cx5oDkU0MbHuIRmCyHarATq8aDw+qS8SIwj7HRAZC0E2eeiM+1OPOcQqGAGwEQXNh0hJc0
u19+6b9Z85Z3/ZdXFAMzH1jy0yI7/AjW+n3Nk00HGaye6xPkqvHWiBhZ2QNMvKl39fMAtzJbfX1B
nIZ/XNLSDfi1i/HE4W5+YilpcYbnj/M4Im/OSy3V2Tqjhw9gzrJCxU6vNLU3ap1kMVB+WG07q3ct
ppJdH2ztcEmHD9yYd3YmjBFPASe4eSdaiLOygEHllwUUuohF4D6jgzfvrKCAlNQYcJpCUg+wWKTQ
JVaqVvm8tscOmls4FPzWmgP0MVtwLoAI7Ne2qPDaJmrhoniAcEK/dgPG0X9BmBB3EQvqcEeotNum
67ZBo02XEwK/+9oweQg4mdivtZnDmLQ0iIRzWxmgCAF1rN2QGAF/iD08Ex+sXB1QYb1RUSjuDQN5
2Sr+IDs1daJegI1BW3WWVWoUsRx90xbgXPsBAJ1TChVdsZiDhfpgTzL9iMaHWpE1BasQU++9SCKj
OYkSZsd5TgdgbY47OdWzADERHdsavYcbNgsUlh27v6WbLu6BoojxiQnXCHRZtPxyfyXIT205gseo
5EItrFP+JcILuXSGyiJE/Jry6UQCIXo9zlj9CKtIcO4EKGqdVVkXOaY4JuvxOkkJSk2GMHjE7wNI
sftAwA5kR21U7NxE5KPNax2ZEmPxiRPoyrHaFq/tUPTVHkvPIsjDZt8x/CWkCClhBjt0tFs13+Fe
5bb2whbGKZyZnB7n5ZZgtzFRnsSkhQ7gFE8ebVU4f9TJiKyBo15GRHTfaLjyRxS3vLx43dF/KxVD
/GmY/WVwXxbqd+24g7thOJP5BCsSkWErA9YRsaT3Tivas2Z7IwqzBG0kAb5d+RomrX05TaHzqPWu
cYZFkV2b9HJeBUO/PZU2k7cYdcVrEab9U2Xq+F4NXI0YaPTxmuq+lRgzB35x8CXpdBSjQ3vGZs4L
S0Q17Y2IcWRsbBJXIHEyvUKejTarvkIxDim4sUk/z7C/KNMgcxk0GMr9hCdSvA0oKsWCKLAG/AgT
B3T+mCc/q3EAwJvrxn3iZGCV6XXbr40oaJFHNNzu8chyezL0TECWgoF7mw4zOpHZxVjEL8PL5SYF
L2ValUOwBdNeNc8fFGSsY7wI2uzyA2MsEM4upe10soE7IzUjmnwPbKlMt8nSSycbQ+27aAYMYBbw
FFZu2S1qlDFNZuZvjeb54wdH2PVQ9HBOI3e3oCNb36fzrGmPGlFJ6qIVtVZfT6PHJ8kmk+V3Znzr
PcQWsaC3uIxr9JUa0+6gB9g69xYLxDwtiHM46/yWoz7EHGi9kB+iomAAToQ0cQuwkLenUq4w1x8P
cjpq3Lhy4WyjT11eClAD/C0jCgaqK4vzZNxpBpnBhoyc5zGTnSBjwmOhkKGRlm/uArGPsJ+H6Nro
J2JXC8kgdoOwTr7Bf0X7SB0atu9mINv0qWaFMBiDB7NdX8GfKxzCj0Mt8Hw3C4FxCxhYGEF4nI6N
crnnbVbDx29nc3ySyHDTH7ZbCKFW1oRHxM/RaImrnP1nVivMcqFzCAqx6NrJ3tL1QyRMIt3BTsyL
ZjnUvzF3I9UmDuW5MHXv2e477AazceciWodam5fdw1ROmp+2WGF5MBYUZxgdzMxjNozuLl3loGbh
Hhkku0dubu+1ZnDwuVsJ88EnYqK7ZmtVZOiRKVZNQcEiUx4q5GyPjY1W28z1b1pBSHLL8QULXdGu
4mgY5d5IRfg9awL3B0fEALFEzQkV8meHpIHza1aPN07pht/QfRd+ziZFiGBj3koVFN8M+IFbQc5w
sEawY6/01q2vIXGna5dRtrkInLLLuAqzB5E0Ls6opt3OBLvS9xlHuGkhuKR8QBOVIci3rb7zu8HN
bljWq2+J10V3vcXB2tXHZFerxtqqCRuxnpREl8cljrvGyR6G3GrCbU2b/8JjA6OFouZjpnnpFkw/
qj81MHzPXJdlrzfLezad6rmwkd9uYF8sHTi9fKJBv/y0OV536dioHx1E/ufKGQGwxT38SLxQP9Gl
ounoCJcRYJi3QybEGRKta20i3S6m1ThRDmyaWvQn1aCjkZmasnWSmeXBjQgiCW3jhhDbaqePUbep
+Y7PCZLRgV2qd8Cg09X1p9ztzgrP451X4VbWmhm0peY5dCA04PHT5DhnLWrViQV7gh9RTIdBM7zD
DKbbn5q6XrcwCNaKAdYeLJJz38f9/K6D7UWX7YFGAL6R/cNJ7I9iznJd3EkMHIkcNTHT/l4SqTI3
ZbLEno5tVe9RrGZrfTDZhCySojaIGUliW2j6X9dFnw5lFGIu0DGQMgBqgPB5n6aSkJwiNxqAr5LW
Vr3EVszCULWCGuPr63w6Z35cx1m8wMDoTaHrn6qvPiqdrvHC4IjadVlT9Zo1uxhhYI8BC8Z/fjFX
1w1+TlIkvM+hFYiZG40et3f8CEovy8g6NMQNrHE9/IfBEQuJR0eKT4IDSoI/D7Uq9NyK3EXnaDqT
cf4IV7IRTq0b2ZanxiVr++uv9mfhLJchNkYHTwcvJD8xEw2ctGWR5SizF0r4X1tQEYFmRyLYLCTz
eOLn/fqan06vy3cko4VzqzCBO2Av+f3JnPLQgvPXWkfCyqiuXKTPiJe8gB0YWSJ7ILka7EcaFoBg
hTae7ePrD/DnQyptWD+eBG0ihK1/+tJlYSl9zFLoyx3zuWFgtjwaQ/kXPOtt/F/hD7rCGZ2E4tc+
zN9eBUyxR8qvvVjaf/+aWSCGArSJc4RgACM7LqDcLjjt//y7cKAEF0U4GS/ep6s4rSkUYUfO0SML
bOPEbrYWI7PKr6/yN4+J7Vnm0tXh5uFM/f27pEsKU4XN+yiwo+7iOuKh6KcBEP0UtATHVCMTkq8v
+ef6xZrOasLXQh/AZX+/JKA8RmuZYx21MqAniR0L8lxPKdJlpecXckLr7TQzj8jX1/1zZYHZRUo1
eF6i1v54I8gxQKBe2eKI0p8hFPmep3YhDc8JGOyvL/U3X5GHw6W7xKuOT0r8/hVdcjO5VC4wSYOl
mXLQv3MDxx/PACv2coIbl6fm64v+3feDaSMNumZIZT/gB7/oRno9LszIc4wjGoB6X+RE/mS6jHYc
dP7xTV9aE5/O5cTfYAW3LKQvS27T79+wpFkmddaT41w3Hul7Rm4PGN717Jacw/pcEpSC1mOiTIZS
zqmCWqs596ofg62lNRaHixLGfCiadxIRYdPLGUXgNcQjRttf/yx/90lpfQh60cKhQbO8zb/8LHTF
h3jS4FqL3ORCcRBXLwmgSfA1icWjlniU9V9f0vhzhfDgv1FXmp4n0cp/WghD0DoiYI87alKj1h2l
yfkBl0v7LmsEGx/RFjzvCREUCh/3S98v2TVm7I23zJnUYovuZrWlSop3zAigzn/9Af/uN2Gl5Fkx
CMLSxae7pyuS/nrJW/8RqJPodvLNCDXz2KD2jleD0v+pjfPHs+mQfMPbQCuHR9T6fEEVN0vRP81H
NEHWa6MnCJcmVfCYjgtZ/+tv93cXo29k6jRoWGo+P5u4jj0dus90HNEAXEO98C70BuE2VICKU9LX
F/vjVvPNgH4DFDGXHe+zWgvJtMFcQJ+OoNM5WIZxy5PFi8gp8esLiU9gP9JWWS6X4gGxOlv658oo
Q8o4wgceqCBqWOk6Z7huraFBSB9IGCC9uMIYUZMFbskL/HX5yInENYmyyJZtsFTjbRSn9Ak0YIAm
sNQZEZhLKoKuObSy6HqZqKGW7segUg7Hgwin67YoPfINvv4mf94fglk9QuLY1zD5/dHfLyZZuXnT
HMUM8mPAF37KGZ3uQv0/jeviN7OhRjs0+enyun9EouFREG0/Ytms4cEcpCBXcqVIt/YZEZUnqxj/
sX+47F6/NCwRp7AeCl59l/pL/+MuwbsyDVXb1hERkfXDcUR/RG7sPX40RBy3oauDtMF+KMdR/MNK
Jz4/IhZXdkwQ8Iuy0aQSMn9f66wsaGNriJOjYdBJmlHWMOX+P+ydyXbbSpZFvwi50AS6KXtSVEOJ
lmVNsCRbQt8HmsDX14btfGlLfna9qmkO0iszly2IIBBx495z9mm3ypk6slcHEuefHSNNBenWLS5y
PyS+COtFGIOHUAXKJDNRt/rXMIgpnfs1dTPz/ATScNKaCRogZw0r5Lbj59+4eBMLfhK6/Z1PJgAK
E0R35ckGKnffzI8XMblUD0o2RnVAboylwHRaBr3DSGsMdy19v5TGEbn2dQ9EBmukmV7a+hzaoROx
cBroNlw1jtS2o4idm1JhJUZVgxufLnYxgc2tTf1IW1ovlq1rdz5giqY6QiFwAclm1TSsSkQDHKCn
+DB4sbEUfWbDl+qMqGYm2tWxDWUGzd1QPlkkXpa8M0ZC86irjMz4gqchpSmuJbwv/ljNzVBieaOb
Xo3893leXu5J0qLp7Teg/3fforqKGh8oVgD3e/HZpwGdFx92BGyeinctKsjieKVbjmUSqU3DwR1l
tf8VvDjeVjBfohsL9kF5RMzSSwTSLW1dEycEJH8jr9LbctLZL5pOIhyBdDTeYor0jqHjzOCiymi/
INXiUwxWYk8vUIE7cdnUBi06d8j4mkc95h/y0ckEQ3443VWM4vx1aibiCI2H0h2dE705RDDpuHFg
F8xuTUXnCmIFjXAPpZK17q2AnwgbOzCep8EqmFklnXY3EpkzkcY2Z6X4eiFo4USZRWhdMeB+ukUB
EbWrlMcluuG8ijDVUC6YaWjoYo8prHWBF8peW05VQdiLY7KE21PIE0TWFAcJ0x1iF6F1YAz7aATo
wr5q9PHVt+wzsHHttB0zzrALM/bpMob48Jvzt1QYL7Z5wIrIc8wrLW7YG77WAfTsZ4RR6NBqiJyS
vpnhuJa6CGiEkAs9qXJ89SVkna/xZ99acHbW8ctYWOvOIjHtpxgueACutyW969trBSp8Bjvzzgyu
lXhPM+i4oTmvjLMxGmQ80e2lN29KwTLeYH1qiZh3OJlFmc19Ndu5Z24lbfes4nLoN2PMBOHbaMbw
xFNgW3MhgciQfhzz86fcSOZObEN7flElHH8wZ9KB/7r9uQ5mwZuI3pV7tDHUQF/WY1CFpZfq7QWo
JF7TvNKYNGRKcGOJiBfWhqzrMD7h5+YXMVBvNZsKB8xtQcLx+NiNroXcLHPtNL31Sn/sLu0xM85O
khRi2TVBrF6I2OSRTbzaFCdlVHSBI0VtbPH+4XxiP2YMgAUnol3BsyKY5mAshS7hfqQwTwlfwfJS
zkTzuK9w5AfBlNObJxoYNVXT0q1XGU3JDR20yaMlkaA3Bo040mqjQy7nnKypIzf2247/3znpH+ak
KA5+mw27esmehqfm5ccx6bd/831K6hLyyrCdFgHrr8NYE/zaf2ImXMpkm14LxxdkDv/Bw/kw4Pg/
6FAQeTBHUPw1JCVmQgiDvY7TDm0VpAn/aEjqz7vjj1s3MRMOunumfx7NOf1tNmya9BFYMr/eKfTd
DzJhwLZyKrRxULNypGpuk8tNVaubrDSnOZmsX+o6RuAi0CsgC2SXLyZrMh6CuMPQVwC8Wsa+PryM
0tFWHj986QVWupjxlwXnAvhi2ePXnp0FhmhThD47taUzxht9Ry24ifEOFIN9B9CsOHJ4mEAj2VBo
PcwtO7duA7Fk3tcc8OuwZpYBbV4XJ56MmnpBOd5cjDXqeCe3Zq2InWwHfjmWlMap9u4UB/tSa+Rt
4Yf0a9r4MXFr7SHOcu0c1gWICRQI244VYI3bEXUtzujraaQTgX711Hv44LSUD4kVHq+/eRKmIhjA
T3knbUtbJGEht3qYvlYIh1FE+lC8gBHJtQ0wdgM/oNrUE1ePevPkWECAYhekS8lOCJ7hFBveOei7
S8xqxSIaizsyJo3jOFTJIkuLHl7UMP+RH0uVH4VXPQQ5LqbJkOMhVeGjT3q3U5csTpZ1SlX6SGY2
wXlleYd9dfqUZuAscChEqBOrbtPpJCPEoMV4BJHUBZC4EiZGgTP/CvXCsfnRTHmtrTu5+rWVatpG
9mlJM9zP7gHMi3tjxCNLvnoFRyWwNo6BeK2Qkn1Pz1/bqbqhmp92gdAA8an6qRRGc658wC9RHFBZ
WFW2HjyzuskGewfBA24Ak8Jr1UfNg0i9s9PG5bYcac+g4A2PToD1d6JzxAbiEC6eeR8AU2gMSqzh
QyiC8CByNLHMcNv8ZPoB1lS9bgqiyHXrJM3MusrjOoJfbUZIP0tgI2vO6neWZjC5pV8drRBQ3raZ
9DccmoqVZUXOkqgwZJxxH8+upx6p8kgiGYVLRdFSGQbHHkX8hWF7C+n1TomleuwuwhDr3gb+qv3B
pSq9AAqkP2In7VetkvES1zyuU5t7CRPWQ9S/wAimA5xAtr4vOZQubDuR6lUrQLptvaYsg1flu8Nl
ZjbW7AYV6ToDt9UsIMoiK0uMu6/nlP8u9H9Y6DmceXS0/l4Qsy+Hnwj53//B92Xexw9lI2D6qlNj
If+3iwoCqMBRQfo3kwsTkcxfa7ywAIfyWtAy8ciuokHw1xpP+rfFVkG3DsUbhyv+1T9AgAprJnz+
sMbTkbFsjtE0qBHeuDR8fj4hAZmRUINj76DX+XihJS0+d2CKt6hs0y950U/7IZCCtyezQ2zCVCRX
8BiaT0nitIyA3Va7MUIXoEEEgYcRsAzu08kMxEUdj+PnSMZJuGcZq7FhFJ0FXQVS8QYFNw3HMXPv
Fev3qWsqi3ggxbz8ECEb/NL3yj72defdR2OZNIsJx3vOm4SvFkDHCNgaKSsstnjf23ANk8iqu4VT
+KCECUZyvqBty14K3d2DxJyuEn/sP8q4FrdpoHWImPsqeIU4kl+HWn9J7CCdOSTTyacpsOonFoz+
4xiCtTZVG71qyDHRvIc2HrJmdG8qp/fz1ais9iaxw/GSjgGEFh+o8Kuba9qpLBLWYrfPw6teM1l3
RYX7CSk5tuUBUOPRjJIUjimwUZ9ZM7TyqQoLHE1BuyZaMfoEuCIcl5aXe1uOcBZDy9zJ7hjtRded
3e3tEiXOLh6ycItawjvYpui3ejlWKD/z3LkjSG6Kt1MRZS6EncjEQUVbZJpDLQ1c2qL0vyhk5NVS
oVLWl1HWA29kRrE0g7QmjiRN1khvcLWazJHBxo/+RYNzFZGTwkOk+5V3JVTpx5ugd7vb3s3rXagi
bDrknT9HGqPupR/nWbkU4PvvapTyB+IkIBybIzcHeyxCbxJArg3wjjpY6im5jh1F4G1ou/1Dxuaz
gCMhvQvE8OBiZzUB4TKh6x9ob5EvEOZDss5amDVk8oICGONaLQg+qVGqjNTOetzCRkxyFkQngoOE
O/WV5p7qdrqc6nilcSJ/hb+fCQz5pLQtYjHJz0UDfHoHcSPDkUBCS28VNfg8EmSIK3EwL9BUuYHj
h5uWVOCNr1kNbAULfa5R+hZi6dgYrifcEcl9raekk58mzcMaANZMk3KLnyWGXuZGN4QI0r78wreL
mgREVhNzb2FkgUg44i3GsXelO0QHXGHw91f0yTlpCNl/GuzB2XtqxnR7XCNoQZtl051oQVgNBf2P
pQTAXeyCwqg2zBHg6vCGLntCOw5KCgBGeZrzelvNcvY+VrDJYeQa8Ot9oIAtVNJlLY1gk0SpomqS
5joefQLSZ+NxlhoXJslEl6UO/GYsxS1V7Y6MGxvOAEAHOE46bpZC7Zyx5r534whsvRf4SXDP8wSK
otbR2ZTKWbVtxwbfBP4mTiZJC7rJwXaB37AQfBw7a8LQXOfptra7DhlzPtUXTgsAg1iKHGRoIYpF
XDr2FteCvNX89gQrtkZrnrxOnvXB0FgGMi+lq1yKVULA36KMk/asdfCawJu5Sw5vERZk27hrBFZC
cqIBEvqt8Bf4vUYU1EAlkId4CJKEXPQdiBxR3PuigV0w8WJjjdglMrzFUBet8xIiR1AXxTKJdSg9
Y5t5uwbGC7J/Z77b5XCmSxrBC1Q+CFkxASBy+i1tN/PW4WS+YnlK12hu7T2jBaQytg+8BGMBZ0c/
1dc0EMYjhqLpo5UJ8YDoIllFpIwsxiqKDhD13TND6u6iGkD9sUi1rCluydqxiO1A+6xP+LN487F9
60QnLOIiTG6mnrUxDStvV06c7zuCGo6DofnjOmzDcROYkPJkQQzngBJpGcZpfZVjTdpS7HsXaWM+
6Y6PyQJZwmYM8mmB00qu87bXU17DIjoNWZSuAZGgYXLCjLttWgkvKilO/ucYFR333JrxXxxIx2UU
aMUxtqP2Omk9YrV18rh6gK5b6ld9rXvAWaAjdJum9fKHuvS8m4jwRDLn+PofEtwdpt1pOOfH4tqA
Ocr5N9TPTD6gAiohP7lGKO5cCvdTjVRvrYxa32SV6C77SXr7BCA0pw8cEmvG/BmLbhR3d1jsy4PH
DObJanmkLasmbQHZ9aVHX3s3arZx3bZ2Cie+7nirBnUHywAtT64Z8ZXsfXnEzNcfMXLB0YtsLKhJ
m2LC91gys/Da8NsETIkW32hp53pkMHgE5LLmr6xEmjMDNZoOYEmiTZ4m+VVsZsGHqJjAw+WV3T4q
UlMgU2t9fAQO0O5aMwB9NBnjcy67FPxoNZ2tnt5mFSRus0ANRteAo9GHml7icYqC4TgNZR8uMkdP
eN7q6NZ2OuPODHtzA6ahWqmhBhrsKBl9rOqqBRFFmyVqyyBcsDDVO3b08SnCdnq2IkE4X+dQJw+o
BJe6KWiv8FQeaFOcZEcM5nXYWIaUD4DnfPA6wAONVH8AmZoVu5LzY/xR2AR8Q/dF5cBOlOokgEwl
pyBGBl2+7gynXilETvm6IlbviyeJI0BUh6IfwJu7mFWj5Pk2+CzCSHXbQc/Pw0icawzqes1DGuz5
KrMVltDsZFUKvkiBvy+E5lM7YBT/Wx//b4ADbH6Cidnf18eXT3HxUxvk+7/4XiA7zr8QfNuz2MF2
ANz7lLv/7oMY/0JAgbzGZlwxy0T+UyO7/0LF4ZoefJzvzY6/xOLWv3QKbvxROmIPqPbuP6mRucSP
FbLAdeAzvmBP82gSGG/lz4o+jEVnf9qVAUkYa1td8oz+cDdu3gso3l+CihRJA8gEfmWGQT8X4cHQ
ZRpOrIlkEwtQiIcXDkShwy39657/H64y/xY/DH7ZdEegJFzFLR5b7bEcX6T97Q34WyXInz7Imzkv
yEFRlD2X6KaTq5/AltXT8+8/BXPEN9NawovnrtSsaOHJIMPgze1qGaMkYV83O5AozefSdfSB7OwZ
1T5waTtIs1voQwHLaBccrFbvNiNMlTUbvEH+Rj9sMfU19+TfWQYsKQyBjXRPpp33CBt7wnV8QF/A
Ccn7tuTYw/UOgrtYN2doAmHxZ+x/8MESN7loYbgu4VY95l6F38lr11lp9LsOQhDbIs5sDbs7lC03
usyqikyvuoPKHaN7dRoCnyI9cy+AoTqftJxibBHZKrrUa825yMJMLScdOxooh/5ChnlH6AF5R6sJ
f/mx8/PpQyz5n1EVgS5268+OmbuHIAYyCRuMhgJyyK0w2yOuPvlhLJQ4DUFnbNHYZuvSapK9AGy4
yDpDbNqUpr47VgaIsTRfJ5YYkQSO/a3l4t6i4yKP7pSodTl5JpZ/1RpwGIksLROfAqHsolOQ9MNn
X+bqhN2/a5cO/KGlC5Z0izT+ZUDx/xBVRMyucj+bPjgDg7rVMBkvTcPAYmm3Qr5qtSCGCGyhvPcR
zUebkST5U9/r/KD5BoOAugSTj080l3nF/mQ74JECeeTkZCElFWG+DljcOdi0Bu5jG2xoBzn9KgnF
iyRCDGyV7L4k0/hBTOaLz2ERBAEVjui0+IGxTrLXFbU7Ttna2BaDeJnw5zJAo9W2S1BRwX8EFr2w
Cda873R+Xg5cdJmMbnrIfbu9j2fsRwZ7+yL3uuiyyocA4X9jbBmBzFWRiRO3AMbpN1WzGUwyT0sT
eeoC6Uq49AMVrEny1MnazdD/2Bj9dpPhcAFzcpZ1nQD2yr10B7i3vyNmt7uT7PAgL31CceDy2Rhu
6TjpKM4PCDCIpMOFve5RHF17gF3BqlsGFMCmIsWWtfNKknCW7BPTyZlh1JRjI8L5YB5TGLeiC8KT
CkmsQBSejgRrxPa1yRxwG4WhvjVEEzwHHE05v5pacGWSrxAsQVe40LiMAgB2EIhrFTUmsGUc/Bz4
xUFVTX2sNde4NeDA7x2/cm4CzdK2bRVZ+P3z8DgI+z7I6+kk3aid2dO9jpq8dsx93eA977qREi0l
KOhZjows/Woo5cLSOm1bqsh7FUnqvWphQOwpwuSLhqbLc+TroKa6mpwHNAv6WmsljvXSn+9HQEm8
MqbxS0bjOFm2/Zito7DSd0ZrqF2OdGpGZIqzPqYTKUEedYZF8bf1oHZs7UEMD54Z9I9FYEcnPa/1
XU+t5qxEN8ZLkDW9tcgRQ302Us6jdd7lVx0BxU+NBTuA/AL/ejQm65z5UhGm0HowIWpCLb9qDCyo
7JuwarwbplbFk4rs4dQoPCVjEsmrEazA0RhddckJ0b5IK3qtBg3dJdWNc1cpy1vJSU27GuYAVDyd
PvSCgRWLV2YG8tRMOnbXSadpihPHsVcxB+JNHxB2z0iZ4W+UldFd3fTJF3ty2h2crxYTcd5ueTTs
1YhLa1Mxud7KcgiJBq3wi7OrCMiRMO2ywZkSmHZ1dJ7QN4It6wkQ5KWJMN37brAELj8d+G3Ds2mU
00GlqiYxyVTLzA7iepmgkwTynCf+niGIvQEN7axcEfp7u/XLDZ6hkkIw1Lbo8mLOuI7FM+FZybSh
SpBrXTXNXmv0Odu69tQm4HyxZrzH0M3UM3/ZB5L7MJbTCGrVG2+KrKmfqXcly1ifnjKq9G2UwM+Q
rAKPcewT3dW77k7ikXlxdRg9ZujZF2ZhFNuBsS6daazqT21aGs/SLVqFuDMOXvH+EtXcjsO1zyQC
Eid/3Swcm+aMaPZqDGf6vO0O1wMor2vyByT0TcyXa55hWEEA11fCCPMGsS+XxLcLbtdpRb8kSQXK
kJVJ/TlFp//RHUld6G3aCHDwLG0NdkRdFnP4NmA+83aWc3xKRFTe93Geb6VPuLMNNhpbrqEvEm0+
5NW6T0Rulx6csnsCaSP3jKU8YqW6xF55QarvSNOA2qGa/sqXOreviDikNYYfXzrp2F8amgz9hTIA
m2OmAJvmVQayCNPikKF7fX6gnTSC1SkdsHUimcjGLip+YR102s4n0urOYDj/IGHNnWJ47vkCUgSi
3MortjORG9tYRQAHtPUBhffkQUFoOvKpmc6cq9ghWxsVsVx7zHKOJfKefYcw6Itv8LfTLKEh1jj2
RUCbZhs6c2RtHQIUqQPN21KNNnusben94Mf+tihq544RArkcovGXnpTFluwLeB/zZgeLul1oCbb8
YU4jtwzivku/BTIbcD6yGiWejBxOblHxgDuBIPKaJxp6p+B0jBP5JWEP35utDtsmdaZ7HqTwxom0
8FomnX9XJHm/dETrIzkFreTRj3qQFKSShBgzOGZDEaplmxf+1gy08Qany0SLSe9f+iLQPuRuFSwn
Cexn5WnO9+8pJbPnVTFwX49MQja6wM3GyJ1xFgeoGxxN6pDAFV5rNojzomu9k1/240bTO/uj1Snx
ESCt+AgxVl2xUzmbqI60lYpjbQXqIcLnEpSXEyK22zLKi7WJW2ytpdZIDjZ3XdpMo0vw2tdmCkau
gH7ug164wPNjIDgCdIHfiBACHsTNaJf6hVvDgyx8ogpzJa11VedwjBpd8BK7KNc6U2XXgWeEe4A5
2Du+PsuTZ0wnXxPM4DihXExePF65bYE5JnOJSKVvRqaNXaTXeg1aGMyT8+DDi9rKQCeWY85vXOmT
4Ouf6ukS8t90adRExYcD/qSlrtKIJdAwbiMtfm5SAEQsCmpvVkFx7TbTRD459p6Fait1r0NLsMln
oDc5ce7dALrxyawmLb5L3YQhWaRtUBzBewHbe5GQYXVjuIO2DppqvK4RQZEyGzEhdCE5WPN0FdGH
iaMZYD3ArTV7U7/3casMC2xq1eUgs8JYFm5RnjuiWTcdCw41UOG2F4Yw5XUdEibVdE4PKiKbLtWA
WgTqwbCxTENT5NEU2hnwM41ALwfrzIAAh0rPsgFHkldT2gwWpzam2+T1jCDrqi+20iiye73jccqr
ibLaj41nPRTqUuR1S/N10J8V0STMhgm4X2iipZff8mLC9jXR3GPWw1nuHpyB+D1PqoZupknEnqV6
YJu5j5VzIftyBou31nRCw8M7j62xnHGCzngWWh1C3Ami/thJHKgBf/UmsQy0T+VUB7vWSMQ21q1p
T7CpA+Iq3s6f6Hp2vizJzYiuDIBhpG3F+Z05pgiHPGgtUxVpW5hMklmbrcxHhRQPc2BR39FEwWSf
xtpFGPQ3XaXcRSlqeNOJ9uLBpN8YoniACwNhIlHBkY8BxAMYIgVd2DYbz2sGYh9Dc4t1qgcaHcgL
gSCyo6Wuu2sqRMxok80kI1Kw+sGkpK2Tf3YL7XM72dej2VobcxzyuW6r6WG48D6m+AztelpC/w0h
+tRbbkS/BOIHlyjIG9AL3oOGem0pE6ssF4hpAnIB56mN1ciV7kngUXYlmBFWfN6isgVVFaJcVuzi
cqyCy6og+iLtoVaRXgI7riSfaDvBrn0Mu97epaOR4Ujsxh4B71TeVQJyNNN71LOL3IwuosSpbpjy
Vw+I34oFu3r+qdWq7nPVu84caynGVeYxIe16hK+okYjgyqJup0WpPc5JB+JGeM10g5etuavoPOLN
6ohMGUdsps4ECIiO0YzziqJt5k/Jpq9TjuR6Fh+A5qoORE397DdTTsyoZu2wftk+AqMytIZq40GW
Ty/a4pnyHvgYNPpLqOxSXzamXZ76OoG+bZbdcBMgb9pLFfnbBGHWRnrQWcw816uvVFP8pA3f4moM
7GcBwGjOnZwUobUyORW2LDcdOZmfnIb6aoGoybxSni+ZsEfuIRVx8TFQLgFyNaOwe33eIR3kaws9
8qLdWBTdRRR7AuhGKz8W0rJ39BiHA4O3/gJnd/pZigS8Dn7qclF2Mrjp3Sr/kreMcXrHQEVMVhGu
4qByD3jqxLGREWQ+jQP2QvUwlZZxSzwsVFzxwSqIE0kDGx5XTBDLVampl7R3vQcTNSG5M5O3DMNs
2thtloAXJ+uFGm9iK4yIRSUCbUSIphpWsiRLCHHps0XlIA5bZey2B8WpYlVG1rQYcOSGLdygNs7P
gFAekCLVhHIl4IRAr0PTIzkoNaqPBPaSEuVkZG7pwq07EOK+3Ja+k5/LFB++nDJz3zQBpdQ6zFVA
YA0hA16n7ax20PIdxyVHe1Ey62BI0003Ose7JyELtUTVeVtOMcOC0IvgQ2ZpEoGkm91QKiZPo2GV
H5I6rR+qrhrdbaUhR1tAHyZMuS/twF6kKSWN0GRxEpYBt7ot4/ExbZCxLrpmSA692b2EgzdgZ/WQ
ZAAbubCobD8XFTR+xXx0Rarp1VTOiUGtRSKMJGGD3nqCmLEn8WDh15UkiMcLrxKKIRCSWdKuPc+u
L5sQeB2OcvOW9/8LPXlGK+xpQIxdQm8t0rIOftl2N6lOk0GEWXQ/Ni3REorYJaPIg1OLcfrZ0qpH
QXrwo1Dj3dSZuBhdh2hXrRiMbVJPrOyVZqFg6LI77L6DXEZR3dzacAfBnzntxok6fYPlulvYPPE7
zSvFNooc92imjmJxaTp3TzoIZ9MEI6etbOTerIQL29LCjReO7pmjDvtJ6OePQe4iNQn9j+RVDBd6
ZZhbfgphA2Mt70QsvriZRxpFKdVzOAX9pk9RqXLfVHLp+9OwxS7NHWMOgCEggaum+dwUK3A/un0k
znFPAGrSxbywDeFBQ0FNpSLH39iavZVWZN5wBrmfvazXxEyRa1M77UIO0llXqECfSh95YNYAP9Zq
K7lysOpCktE4xZgN1S18s5pkgqFA8NeGVLjaKc9zCQhS5aeAVPcbtwbe5ySIKcnOtV6NkMlQmQzV
uulgpuM/7q4Le4yOmZ3adwIyzYzCn5hJf0qAmRH13W5zltt1X83ocznqpyDoHCZtVQd2KC23qrey
O8mKy4ytqNa+3+vbJuvOmCMQsbqzmS4s1VYOzWNEMPkuCSN2LArBAwuptsstsscp5dzDIJhPt2Gd
Uv+WxWtHmgO8c1k9W3VSfWo92ZF/GYLLfC4hAugXRtUFZAMHJK5o0JUgQJln0hxGtdRwFvlXKDlD
sMlFjT3WauCcb2rCEjmaRY1/VagmOxc50iUCq/1tFEPvr2hhnR2zfUHG1ZEHT6nS1FYDFHH4DNUg
h/pk5kuKKg5Jda+YcKTJHnusMU+ndxq67APvv81IzLnPQ2pjETAWpyrMVrQ7Prdm3K0AVAYM2tlf
1TCQLOI8uRxBxmQ62o1+ooaCLghgb6l1nvFZ+NlwIUqbbI3amhn+TJjDwNj1cMJfI8eywXFp5qkd
/Vd07No98Kr2g2m6yIPstqwhTjRjsGLM75JnapdbHQHo2ozrYuXIEA4WmKOr3zdC33dBsW1gFsCl
iSvOfOupcUb4fT1cwR3ZZ/Wi12jGxVXJM1lvOY/nf9DSv+vswhxBu4dXDAuBg/L35+YxMV4jdZKL
va8M8Vm3/BHnuOKysPqTn/dXl4I6TJqAbWLnnqNxf+xT661T0X40+GCQ6c9jItgykt641JGZ/cF5
gYrn594+nwr3LuoXgXUYBebPlzJSmxRri0sVTdEd00ymO6cBmhjw8C7qcMy3zMrUP22Sc1HTmAk0
gAXxfLy5qB0HhqmVMeEiKXfRFPzhNLTsOJOKP3y+N+oeOuVcCoeR67qzReYd0InFnygArdnlKsJb
nwVawuLmJfvUpKOZ0f64qZRBBzGbossuQ2rx+2d0fip+UBd9u75lMb+Z+VzmW4uOCkWFxTYkCyfX
aMAXfEAU3R9+f5G3DpP5Q1o4TGbX3Vej689f4miwXUjfbHZIDA16BtGc3OlawVVmogud8NwxyGe+
XTYUyb+/9K+eH1x0tonF1piVuj9fGsjRaABVbOYmCeGvls20NZkbwVh9SUcnmdcGGC2D9e8v+6tX
38KLhzSMKYhjvBFtWS2JyrPQD9Frkh2MvP/ATJ54Hoen1nd5fn9/uV+9kBZrzEwewiL31kiJIUM3
CHnkcq20z7VZbzn8j+saBc8fVhljvmFvHxgLpzs+IbTP76xq/jR9/y5x6AyfMQfxbKqg+4JYADVv
mxmXtJT1reNN+hNpfTSTBlrxv/+4v3po8bA5kI4sE+TRm/UndS2JYUVvdpYbihNIGLr5IUvs76/y
q5vKVziPr7BamW+94WIMRCdylp6vq0BPLtpS+JBeDQH88veX+tUHgrlFDwSUOyPG+Vf5YfCXgkzq
FRZcDOB1tsJp+uh45eP/7xpvFjV8Q6bDRg0E2pSXk9NshZeffn+JXz4cXy2a+Nln7fvbt81PvKEx
ZbOrqF0vMbKYB+J1GZT1Q/wQaawwJBXqs+agR88c6nvk5X9a0d6/epYOhM+C3aH7tC7e7IOCfBJL
K9HEhwY6HEnO8RJNQ33MtKTep5VfrH7/od9/d1yPqHdg+jbwgrfvXs2xylOVVe/yYqRAcdTJjQz3
D6XE+2fRYoYO5J/Wrmkho/z5AfFDsFvQoeodahGMaFUJQ6jqjy5gpT88ir+4Eh/CszGBGzaswTeP
id8Cy1fKK3csbVA3tfbCUu65apL739+2X3xNEMtMMirsuToS88L9wyPvVHlq+Y1b7shMRhL+pHmQ
UNJiGdffKYF/O/I23++x1k+XerNc0KNygtzhUl3v07gvRLjIB1fiufHhydR9MX1QiLu2gPICkGFo
G1d6UwefwEtqazmZcp0w/d2aLW20nPiYnMHRlB5sL6kO0hq1fThE02WQcQ4UNaHaXci0iHOVXGcm
noyD22fj1VB2dLAVEbpL2myQy514+oZD/NsPKt74bdnM2cGZ6+m8ANik3252aNU0cgo67mkbyY9+
XuhXBjk8IGHip3zq0NVkkH2aLPjUjGlIyhU003R09jMdNraZzBp1lZK29iEPOBhJJ1oWZU7qn3c5
BTSW8jKt122KG6qOkb3CtCckL0SstGh6VIwAaLrlKEqxY7Y9rKT0zCXXSVa08NxjKtAyJCQ9LkfW
a7Iuh+XkEkgk2H187papcW6cWv3ZDYbiD5vWL54100eHgIIFnZjpvnnWgryvqT4U9yVBxdkbvrXn
Wx9JyyPaEbS5Nex+/3C/L3iwVrskcEBPAd3wFopZlwIAWpWXO9+TgAkJIlvXYSOPjlXJbeCF8hjR
ej2L2A//QPr4xetLNYe/yESL8/7M0YSq16LOAWYdK/XQI+d6rJn3nEE5Ji//+EMi8GA1otfBf96W
jsxFOW+qrtjlfcNUpJ9xgEyCoFMnRbN32jT2li0DdrUYTJr2v7/4Lz4ndRWyeB2iAxX0m50GTGFH
26kodm1QxlsITudwJMHBS+A8/tMrYa/ifXJRGCHrn00APy5U9IDaEBkpkRGe91GpYliZHiHSDVad
f/yYUm4gmEIYxenjnZurIvWyC/suQ1fQDavJofFqJdfDYDv4Wp0v//xjYc2nvhFwZN+xNwj+qOBh
1nwsO7d2WqXm3HjFTAeiQtr+4R6+fwGFjo2BjcuwGWi/3b5qtCEQCHM+mSbOkaV9BL39JRmtczg4
f6hB5nf55/qUS3EsxUJmsr28oxsgEVWFhhBjNilZ9Ep9gsLJDOmxgxf9gTbln6rRX18RlyAytvml
e7u94B/wyvmKtdEfUr96wvV9tpq0XnSQmUi9NP/Aann/7MNL0XVABFQdXPHNE2m3nDtk4KY7resO
Kut3kMHR6Ot/uMz7wma+DEdDcCBUH28bCr2nj3HMj95hk9DOmgtitRrZEX//HL5fKrkKjm+cVibC
5Lc4nxGsAUJ4I901Fh0tOj3LLOle3cI5JbVkoO5NS0v9iYf0DjuAM+frwjEDwvBNvjVOIouWPsc+
khltRRc882nDFVU6XRLrp62ngiE22ROZiZxcpBHoOr9i7KW7WznW4T5jjrzBLXCe1P+wdyY7diPX
Fv2VB88pMNhz4Akvb5t9o0xJEyLVMdgz2JNf/xZVVbaUSmeiPDYMFGC7JF52wRPn7L22rW6JNiD4
o64pDtaygKgI+wxZnPPeN0bnEHet/cYa/+KNWW1HDANBgD2/MUgS5BrNkB/oTpfbdPbTkzbR53z9
xrz4lKGrpKWEB+G3krOwFJ+RuMoPZefmMAuHg56Je8/t3qpaXnhhAVNR27IOYal6tpLbLgSXWpF/
YmCRQcgSyePk6NPu9bN5aQWCA0cbDuAEzY71mv5Ubi6pbkxxr2WIh9o0wBmzimJ6QKRt/hmqzt+v
otkz2rjMuNGejhPs18N5XYIdXPKKzln0db12DRDWookeXz+rl14egoTx9nMFObFn125q8QwtFS9P
ntgeCQyCEVtkf2XYUu2a2Pa+jHmdHukWvkXHeWnNQxEL6pmP7++bHlqnOsruITvEsXHVldrTyjus
04c6Xe5Yrvevn+ZLDzzbHgJIscd5vzXJcs7RdchwOGDszfaFY7s3I2CU8PWjPCdEUT6zB+diGnyO
TGTOz9ZVvzem3qblfvD6UX9IpF7tMCOhRwMinTObc8f3JKgSRV11w5Way+zSzl1zLz00nQSeOgyW
kecLFfXbfPTQY/R9+tbu9jkY+48f6QpzfTMBpjwvfJqo1W0IJHxtJosxQaeeROdXG1Rl7TFxvUfM
UTVsTckQozSTh2wc2mPkV5/AFmwwfHWnGhzmkS6SHzikqsFh5jxev5AvvGvMtClBoT7CsHr+Qcwh
Y6bJRLk9lsvXGpPzTl+D2CNCwKoZm+ZrkukXHkSyHXmxQW3TIH6++zbEDJARIOFhicRXnYZDWNj6
UztjX3D9cjVQON0bFcYLL50QTOyoaPhi/dbWH5p8nsg05fRS+wMYdm1joNphjtEsgWnM6r1qRhWi
xhgOf/9cBej3tSNFgfh8pQR5jdyQnJwDe7VLhdmNrnR+Qzceb2cWP8ye/RYe8aU7yaWlDUD0oM9S
9usyxrsydq2lqoMGnmozC8LQytLsbkblF4fCYSP9+hm+8M3hBKmhSFOgX/vjDf1plS6ixpJJxaWd
YN5uc6sZQx34UWiiiP1vDuXjrvUAU9Hnf/ZBqF14oEXJFk34VXlt5wo8sds5ZwmkoDeWr5eeUTIw
eDzx8a794F+v4oAkrlzoDBzaor/vZfXNttV93nL/kljdeAQs/e3NEQsYpgsDYhXjk+cvoCDEuTLa
pTwsxoLGzx1vm74Ja/oAbxzohYWZlrpOxAedZ2wc6/386X7VC9FZOglRhzy2H0GX7b1F3b/xSJj8
Hc8K+l+O8XxV1nDjWhbHQNAvApK36lNrt/at0TtREOUjzORYh+Q3NnXYOmS8VGPjIhZiVtt7ZB6O
okcNWYJLqCxcShq4ReAFc35ITBJqcdjJG8PH0FvOQ/QxqvVyX7SIs9jdzhtksNFR2h5DCn2l+ogG
rS5mSHG7+AViq1IQLFQVbbPXBxX5bKCm+CrNdarDKsHqnCXNlZxcuRdNOx9zG4nmYMriYtCagdhu
/z6psnbDFc52Bb2iJpAIBQ+IE0E8jUu9JTzORiycrRBnc6WQp/3u9cv70rPJV9wVPCeEpDxfP8Gd
YyZzeDaRCT+pqXvyZH1lmdoOnNM20sbqv3jtqLkp9mjfMxB69i7Yci6VGc/loVNECbOOAdA6EqX7
RvH6e8vPoldqmDT+6BH8hrMktE2aQEmw2+rZDSmrDZpB74uCO1fFFwhSNr1tfIpJhHn9aj43669f
Z45Ll5Yryub6eUHm14Uq6tGmJ1LNyweJ5zYgo0W7weii51s0M+xxlF0QPZYNKsxLRIJaX7KQK2M4
2qj8bbJTjqbeazvRWeUmQhjKA1fvmXcywfbTz7YY2KhPSAEzd4lDv4NulQzuEsYiujMyqwVMaWO4
7VIrCzqs69uU3wOrvP6G50Nc495f9vDoCQKyBf97sdgb2Xbp1tVc40ER3fXGrXhpTV9Biq7PGI4b
st6qn9aIRG/tosxwPuvd08ykMJhHfZ8JYCKvX/uX1qKfjvO8MBrqAVO7P5YHz871DYmaZKhLuX39
IC99EB1SSZgrMG8DDPnryejKqCtlNeWBoZO3mQkyYjP+WGUSTX07v2E6e/Fg9CvZs/i4255vIpyG
xajMeVc0Sd4JwMT9YJE6F6M+Mrvkjcv30kLg0Pbna4Fl77fiN59n00lRUR2atLkxWtfZiGh+rPLm
W5egWZDOG1dSvPRcrDNvNrBICNznc5qlrXOuL3VaOuUSl5chTt7SjEeS2QHIm5o8WLXqNlPtm7fE
88nDHGNqiEmiuvBiD3RPZc3vXSxB2DOimBiw1+/0iz+PBZE2Ev1bxte/3mnIgy24IMqcUdXfTD9+
kMZwl5voSP6L4xCag9EF0cZvxUE7aKTWoMc7sBOt6eZ0T+WsQQHsmzc+pC+VrTSnEG3o6z/cZ++h
CbrbJpemOHR4RiRxYt5Y3jQQVVNPXOWVui9y/41GxUsP8E+HfF6wpiS8otHTi4M2Tvu4r775Vo64
3Tk11fDGnsN86fllR8qQjPKRvfCzrXA3ela9TG7BMmPMnzpZfycMBr5CLrwN7dt4o9UaBB9WZBLs
V6+BJlZlZoPoj1jJR4umymOkCBzsDRwLuNrwGcmuuYPhUYVEiBL4EbXebnJH78GzWTXBmbQIprSW
gNZsbW1Wxnd9NLCzQEafav1TWvWXSHHqbUfJl3jDGBSzmWz7YjbuakTXfOwN+42n6aWr4K9OXVoc
PLfPB7B5XreQN2oqv3oB+b+IoNOtR7u2z+iZglh5k/n90i1enVkIZVyarc8ve52KGF4lr0miiM0d
6r6pd0A7vNCMSScO2lWT/voL80M78awgRDFDBpXB68I289mdjrU5Z0qaFwenWPyNHHvnzpJi2JTm
bJ/JKs8faqMgVsBCOfnDLkBAWf5Q9LC8OiR9e20E6vL3rzvFxmqBBpfPduLZRgn6mQcQwcwPGXCy
rWxmZ4U2Loc5rdrHFLToAV3k5zcuxO/jPpj1a8bdumpDBjJ+XaLiyV7qaOCNbpcIKSv5OjsEqQTU
RCvfE9Z3wJOCctLOt37cyM3MTAbnhSXC13+I+cJaufrCkWOAUGLQ9uyH6EgjnKJLCnzLqcloZPU1
JGa+3KCtLu0zrox77FLUyFis2iDOaSILrWCOCr19uB7NUSe3ItI/SKJiwEsu+gfK4nIvRx4pHFOw
USbf3iPJ/zYjxmbJHraWk8otWmErbLSyA4KpyOuV/YpkJZkpM+8ys5yueG0xoc28CI/S6/1Trrsf
dbJv39iYv3T+TMDwoLvrhP5544h2W5q3ncn559l0J5GlHSZnSh4Tocnd69f6pUMhvEZrgBudz8az
AoShk1LF+lnyK7AltfJWN99UZydf5vHj68f6cd+ev2lr95ckNrqMv4VNlJqT92ORsDkY7AhQGgNj
zF6LJfZRXQ1h6ebiTFR6dN1NxnhpGFp8Y3Sav7HMvN7XZKn+UUr+D2/2Bt4M4rnBO/Wvvlj41D39
37cf4IfLp+LbP//x8K1h2Nn9zLH888/8BbIU7yxWCIjmumA7ZK9czL8ADuY7iwaPvr69DmwDhyP9
FfcH/pJKlwLU/RcbrcW4IP/5D8t4R1W0UiJWKgKzlL9FcFif2p8eNBoHQK992oV0SBibPx8le6Bh
loQs4AMOffzjUsLnj/E1/XRNrv/4+35OwfitAqKc4xx/YCJQdD1PwYj6QRlmFZPRm7Lx4htPDIA3
RdWnshumaxQixA8sCpRzRbDcx9ePvd6vn08RlRqKDAf5I4kO7LefDyCYBOaTmXn+IbZ8SOtu047h
MAmOSxbrbSoMcs38ovaDtkzMsF3m5NtEOY7Tp3HMkKSp1diTJvtuQChjEuh36rNK4k1FmU6EEDmv
WLbqbRvHy0XfutFtgVnjjYX+xZNAtIOsCvIoD9Kzz5zeWLVZdIt/UAuho2g9ll2h0U5O3HF+r0x9
2EQCdd5WKyBUrhCzj6Pfe2QyxzO/j7CAa+Kbp+vVdhjoAxg035fLDmttfkSLQx7TMIr7Ium73Vwu
XRpoxd/NnPhxH/hSrV0xREe/9c9by+z7GQwF7R9gzYRewGqC9L13IVS9fst/K42441RG6HCoSW2K
pF8/zzYZfUUtONKA0u0wdxjeOsdTp6Yz1Y1ux2+FCDx7iX6cGfMmDycNQ5nfdiyGaMuy0HKOFyfN
DSsK2CF87G+0OH77AGFU0gU6RZq0zGSea4z8huUix7l+aEgn2ZPZ873GaXjIWu/+9cv3Q0X+06Kw
ng86CLR1vHjIv58vCmlMz2rkGSRMS+THxW2NLWwUsh9nbtxcmKj7UBW0jCa77HYebO+cHWWGg1lE
t7IvlzNItApf/upQdgYKj1oAAQsGgVk4XtOoqryc9wnP5ntY7qgUzUW3NJTsI7lsVsxBptoytowU
EyhOTvuIdT55o3L4o2n/y1kyHlwzLZB9eGtszlrR/9QeiWBuk8jXTEwTTBEUcTUe3Thqj5pqaC1m
Lcky8PCmvNFCm6i1gIc3PeQFjcBB1N0uA5RyWWcJiuquJCAbe/6jMLLk0vZn65PLpOjRVs4WBKJx
J3zm1gE572LTOFF+b+iZv8M0RhdoIOKSEGsjLOGi7tGGiXSIP7GcIbfvbBsmuWHDT6iqM74u8gDX
w9ia5HgfNBxiuECSYisN6oLWrLz7JrIhV2gg2EuhZIdMP/oi+fBsCvKxjmzThqs6FyOWiMW1zguP
9JAhWitVkG5YrPHSOL1T5ZtOxGALmyp76NoSWyYguLKYtSvbr+ev8zy3xPrJbhtnnbm3IyxUQeoA
W1my2gk1d0EZLE39HkVS8eiSyP69hliIWlnH07bxGwlWfqyw3lWlnD64XpmFboFG3fb9/JjOcN0W
5TtXTp7Ba/CS0g9Ifxuv+q5Un8uUIFJdtVtt8lMYadk3LdO8C2IhNaw3SbzV3OYE7JFf7QgFpt4/
ToNWXlZRTWTBVI5dEDf4GRFV7PU6PV+vZ1jlTO6Yf2pBW9HVFoX50ZbOGIBd0Y9xVgAOjur5vZZn
HczBQl8u6WxDbAe7a2x1vi8bMsrNvQE949gvlvnUYA67TrlO5REugL/BxmzeZ9aulDVPxIAUsFem
+VSpptpl0tBCs54g01VG2bwv5xZLE648bs2UBu2EeWec+52U5o0RFf2WtW04drh/g5moXg8qi/EV
ak0RNo6obzAUXSSANzbaiO12iPM+hFy59rc70PG6fqqNNUsxtizSbKYYd318wSbik4SwcpBdp99G
Ypm3aeM8zl32ZJDGGI7Y00m5c/yHjmp0ZzaNOHenfjyVduYH1YCbqdBBPfbEHeJUxsXp+ppkierX
9MQy3VhpBUDVi/191k7lZta86KNWy5kfQ8iPpHm6kdlqzG10NfBwDcSS8hnKdmQyOnDuxiQJ+9gx
9k3bamf2UmF71CoMqpM9k73a6jc9Q2KP4G+0LoFupPCnqY5ZplqhzuZZWEdZTvlBmIl+ADYo9o42
VxBtfAVnBjMSgOOAzDoA/p1EJ6mn5ZdmsOIPaST6rw4m9A/m0IynwvOGYwbILhjiGhcpaaB71WXR
xo704dgL3i/MqHXQ09SLTdIQ3VYcy8R3F8V0Gq1nocdFMGkraWfQyx3iH3nEBFJvLQAbm3Tuo8CH
8L0XDAbOk2mNh9GLLrAr/utKnKlDyP7q5NdQvKFSzHvNQTCjWsYYgIbm70PXjNWlPsd5yEBlQP49
60FTGVn4Y2eexHw5xMKOwtD7ekuWhbHljJuT64C1HJmxhIbU57Ol09vHxR+tKxTx+uWc6PhOswhd
aqCz//gmUuaDfo6FZE7T5ot0p3jnVIn7IJOuPC/ZNd9rOvUF8X/yKmMSTiIpJV9VjXrg4HHl14ED
QqZFD3BL0F12m8eW+pCmZhZm+NzChBDKa82u5z2ETVIRLJXt8Eb2D1XX5keiONqviyb1Q55arD0N
J6lqyi8nr6LT4kPQpqlaX5oSN77bQsOeRzISN1jVspCoO+yB6Ga3C8ScK18vxtDuTWOrEBxv6ZjG
VwvMiDbIrIU/Y/h5+0hahg0AiFDVMet9fT8MCKQizRFxQALBEm+6LLW3pi/tK8HCsFnI69jXnbEc
dGJnN74LbItaxQY96PgBdWRzGhyeV2HK+Ts18PCQDA3remWoU4quLGeKZhl7ATxnH5WafdY1lXY7
cwAZajlf3iVySX+AiWV/GrHOx0HkyO5Wd+HxRgg0bxvdUCGND/GBSdBZS37q3h1UtW9hJo0Y53Xz
zJ70fadYFGCGmAzHlLWrpZqORWaszbtU7iozkmsC9b2INBJhOjrfdjbaWzfRr5uo9Icgk/Gwb+ph
lnsuv5t9afDbyXPyFtTA02x3QTeV/Rx0BcCwxjSa6NwHU1+zss4tcdeeYcnLaTSmYvnfhvWPbecb
G9a1LUV5+p83rISbdPL/wqes6hB8/PF3Hr/+8x9//sG/uNzOOxuBBlsN3gn2Hevs6M9dKwITohmc
NYx+7YOg4fv3rtV/hwDeWScm5ITBGKTw/mvXasMxxE7/LyKh+DvcQYLjftnU0etCHEm/h+kF8kVm
7uum76fijZ1m3TqTC7eTHXK87DHOzl0UVoZOr7e9wMjvb+vCBf0xeHaqSEgwl48aFCre6EQcWkJC
ziN++3ZWWrGjk1rBUlvaiwrgtGzM/uQpvkFW7jtnVV9qdyTw1Jh4Y+2sSzwRkC3t3A1ePb1PgRiQ
DlSl2l7UqgqKNlUbp4V3xN8niC9QSRn4wAsxlCPB53dPwOziA2vPhWOSyED3BxCtim7GRV1NbRW6
XMfAYgNzULjUYR16RPbmzklYURj1mR/KWH3tbTGGfVq3GzTg6aYxy/kiamKIx50eToP+RWoOoel5
C0gFkedu1pdlz2eElw7wBjbc8tGfh3TbUsGGSw75YmquILlYWwAV3RNWInOXu4W3qW2CY83C4fgF
mB+ulBV2JbtpypTkluquAsVMl7Wm1NqM1UxpV9cD4sv0qpl9faNaGGEER4qgp7EcWDpSQzJ5zTBO
NDsYV3jfUOXtKUvcCyn8iDWxuF0X5S1C271f9IfaGjPkBgYkch8si8WeLjQiHX5eKjaMtR/sbpg3
Q7eeRJ11YdebUZjPfbxpbM3ZEk79uWj90Jym4lSXIjmrm4Qth4HrcXF3GnLsnb1gRu4zRwMO7LrM
iZ2DH/mnjhph42VGHSRY0R+YIVQBE2J721a1F5jAnHdYVH0SkwvgN5VM792U7n8rvCF0XQa97STg
8LbaHLaTbsF0sJGqefF+6kGLKNOxtr5IP9Xsds6U5h2J1QKtbpsq7NtmBGYV76XZgzlXMLzznADq
VN1XrfPgTct5aowuDDHH2mklRh6hL3IP9OJpIaAPAa+1T8E0wmQZV2hFqp2U4X+zFi1ly+HbIc8E
QpgpcEYeCa+JEYilEDribN4YzA82WdxtBhhCG7BTOvQQ+6iMVHyarUVssqY9m7Ts8zJbE61fr96m
cKoPdsnGekHBG2g5zwIRJyp0KZMOcoGtYcl52pB1rMJMNB+gzRVh5mILZ5YzQI6Y1V543MHK9K2d
Q1LJLjLT943hxBfAHYqd6X0m80Qnpg9EhF072j3d9AJmjSOt0M2T5LYYMm9DrDL0rkzO+zrxm3u9
nLyQyUF2u7B7D9t2uWi7Jt95KZHMBuS1HdVfEeJhdbcldtWgMzT9OnGaZaszWtqK1pMIFjIjlJ1J
djdpH0fBV2xDXTocDCM+dvZgnLWAoULNkPV7krC4injrQoP8JCjPPl/psVCBbmMca+1Ufz9Hlh50
mmBTNqhlx7zM3fg986Jmycq7TDPn66ju9ZPo2tEOiA6VyE8YiG6d2mNj3BUO8MYy25ozChh+an/u
QrbhX9TOS7hr+yojhtrKPicDLqK09PLjoFxqc2/QQnfhetZLax9cmadBYurfp0gyNBuZRpK/RsKl
093pXnLEFukwFXaTwGrsWydK1XbUzYo+wESRTCRraFlTFxjK/9J3+W0Cgo9S+TpHUkXZmwATTbRv
qLLnXd4Qbd2558nIv9+y7RodyCbQysudCyJrUzTkKswRZb/EHYfHM3lSVTwGsbfctaDxD+4aSZpn
rhaMXt/R3PJm6AGVETal4pGKneZiNtxdXxhPvjJr4FXpyuxo7bvIANpTuP62nzX4/BRBk6W+DS1o
e3eZo0sbH9Vez4U4QbfPdiC/hi3OrDZg50PWg194B/axV1VufELIew4uMz229vTgjQSmu4nTbXJm
98eeNNV7gBOPeURZXNfuN0eO0G+ipNuMMbt90Z+5Vke3wDNOCVZr6vkqv2CWRnXfXOeS5JTIlB68
dPW9aXo9THwrCuylr/bor5Iwsud0q6AynK9W1b01NR4IkQjQfIoMwpSffMY997M1H2isiLPFWXsU
6CEh9ORDOHkcsVyWezVYyTWEtfNU8BGaNEKAstHnfRZxvmt6KF16Yd/VGXgyh57Z2azaIwbnOhgG
YnrirjcCdv16KAvlfGTe8gFsan9wZ/dr1cN8kWBWdr3RjfupnLRdDP5x4xaDT2L9cK3H0EkUJmp+
+HhRw5XcdLZRM9q9rdKl2mLK28HZZP7rWPlRSO2x9yFtKW36agIjYy3s+6NHXCxrTdIQOBw5YCum
5CQHa2SkzCo3etpapLOP9nLD3CeLae9idwQWldcm9rha7GM3fRyHxD4umnc/dy2VsWqCWou/QwNw
T3mZRztykZbAqh2xg+ngbQUw2JNXk8dXASkKFlbVXeM0VYiSDZL7Z6rxsnuPpDECmI79kKzAwzQS
UFevGHSvGh+6aChcXkWIKimJkjx9hXdF0e6PdeCy911fsiot7NY8KKPCzYWImEC492ZPeoGTEVUB
4j3egtJg9UbEtAAdzQJCY+1b0ypcp/kIm65cyhPe3paIqRQGjAtxLc2Jz6NxUzdL01z8qBn/Nw96
o7xmhrFqKf5zeX1GRd1/yeafS+s//9CfpbUn3vk4O0C/rAk1a3rZn4W1579jY7x66lwCQRHq/buw
Nv13wOl8WrIQnzEY6pTDfxbWpvOOYpfwYDwPf0yR/k5h/QOn/UtTFF/wKuVA0A3Q+zdVgemYsvEW
gqEwFXZyYyLzuxlFvOzMEQZfolz/NOifU2Qlx5rXGYlc5fm3QzV0zNmLYW8qofZ6l+j6G4JXROW/
lPz08in1wR4wD2WLQ2PgWVd/auEnZYbnHN3BrqsrAsT0KwDRPb+ByOYsEH11lwhLs7ZJQ9JjjH9A
qwcKZNI6oq8eg6ebls2Earb17BbuI0FY8eUsWVc3lmzFR4ZfndNs86FediRBaF5IeKChX/El8Vq6
i2SLeocxi5bQAoHTyVDko5VBZ7PcrHkv5yE+VJNWpCOE5VzdelGbzyExACYKsqz0T17Ti21lsJRP
jX+vGKo3/dYfPfMamnH/3q/qPBgbVQwB9qecL/aYqs/FXOi3VmRWWGfIK003iYTdE3hg4QRoWkPm
GKErPl4JGIM8SHvTuilxS8P4H3dlEz1M0YqETZbmBBYK4nJvtl8SXTZXfgFZzknBIsbVqa6c9t4t
E9iL/sRIpu27swig4GnSKBsS+lcEJvipc6kscz4vY0ndnNLokr2objXL/6iTPhloCUZKNDm5/GBE
sNYCauXxQosr7QY2tz9tXDm32zEZpvPYXe70Ps7ZJPQJVEeQTEE70lDZeZlmfaaDkIIxlm0wgcEh
Y9XUE+eWpnh9S3aeyWfDK65tutjk6pmNyC7I1GjN9yliC9hyWnK1LGpLyoqxU8CL7rEqELMmyR2d
nNre53lR7mq3kxnND9SKLZZQrGeuOJDpVm/xnGkBIwlFa6qujtbS0cZUsXPDVVdnpORC0nJz/RQj
BT+tWsWTFHoeh1Gp5x/qTrT31TrTUqNw7U3Wa/WdapPl0mQAd26ib/rKt9DZWVGn2Bhx9o0xrJXE
AIk3AZoA7WqwdosaqbTqrJZPGY89/oZm2qADIPGpjUdaPcN46RNwdGaPLa4XDM17GIz5ttMgczEg
whgDJ+9W0nohto7KLm4SKr28KdxoR2u4hQ2hLOeDzV+y0aYcyJbn91vbH8WTEadyU9C//gYSNrpA
9mCFHqjBg1VbwwhDMXU+tsa8NJuIFtPRGJyU0e1ozhLSKvMc+HBQqALXht5MiVi4xsp8h/KGY3sO
AbjHC9DeSLu3wdu6gaXl3dGfGnHm13Zlbyeu4xFhbQM7kTzz85iAlrNJjlw9+NtsSdi3pu0gCSA1
7JQuUmR9KUZrdIKE8uh+Gevy3M99n8vHUPmCZLhoZ1Zsvg0vWd8u6SkLLQzBpXsCX0ywH50/3ril
nth7N6ucY9Y17305Lp9dWtvbaGyto+/gVwchTMBVLbTqkpVw/DhIkqKC2nPoPxbxUooQ2Xm2UlLL
cQ6qtnFhYLs+yD7V0MqvMGAMl2ZRY0wXRI2A9vTgEYihk8X5XLkMF9iTD8cqdio7JCWFoK2UyvSK
ctFpgiHB8dXm1njjNEw4MdVC5Cedq82vLF6M/Wh4iGGBAlTarmlFDeijWZxLh+XgDOFKngR9lBcP
EWOU26Q3u2oLJsu8iNSozjVFFDmdB6VfJV5a3buVoeWh6BMr1Cv+f4dn1GeWNcvTsNjNBf1yeZ0Y
Y/a+LkR5TwihIKmFrRQabCJjarZxgd1m2Zc07jTSdSidsJiajXPdJnOufQBBAuKWFrB/a5hw7Lau
XsTclJrSamfphf+tWUx1whU9fow9mW8GLDC3SJfVgdyecNEcrYHDXMkDzf6B/ZSS1pn0h3TnjkNz
xy4MdU4kHHmzqiweq6GgVzFPBZ2fpo2vLcuqKWsp83Ow27L9VM16WQSWgPy5b+Y030ZOnz0R/KxE
YAtQzh002CqIxWjLAMdXBv+UGJgrBjBaFtpDy+HI6hy+s777tww/xp1ynfaTo/kcIvb15dxibd6l
s5kem4zegxpttWVtmI6pm0UfhmwQ/IOHjnWelzwDQhzMesXkrV+ktqEjYpClZCv3XMS2T3DNbMgs
0JlvnPxpJMxl6FR/1nkO5HZuGyxCeVboDWyH3uQkB+FuW+l8SU19pHSlOs3IqXxIRFcf09p1r31T
Co5afDFU6/Mg2pl5NWn1eRqx9C92fh7PXvSF/tSRbnYROLY2bUj3IaxUp59e11Z6OVMw761Kq/kD
qBSuSl50sgUSb7y0e0PfGEaPSUzOBnhI/pF4uvYJOBSTYsOczixbWfkG5n350bL94Qs8PyK/6U6G
KHCm/VqXfM61rPrCU2rDuJzdhKUjdQdvO8tInrfVAL2az2lzZnpqatlosKHciJZR57oBnK1wLBrf
3M2NllThtPT6g5NCst4qR2Wfrc6NyZvyS7A4sRUbUZjSt1mCDkj7FECZHJ/K9oeCP0tInO4HvfmY
tDJ7QNHD7ZJPmpUy/dEtJuK6c5dBQd2naUH0gmk17kJnQpoXpHg78D0pvK6iDFc3JVb1aa6ibtf1
GmDQTud+RXD5Kl6WtPxk2qrg70yGrwY0X0aNkbV+RJviwlOtOAcdynI8tfNCAtfAFoy6i2ZV7nWA
GRE8Z0+kK8KZhYFpzyh06Ab5NarjSMOmw3aJnLeZ/T/9BMgfW61Sxe0o9e4StPx8A6UmuQOurJuh
0wqme01uQGpu21uaGnysUV5cSBugCHxnwzhPYHHZoT+1bbsZrcQED1lY8dYn+TaMMO58GdNJffZo
ZQEtWTT/5FqEP1Bg2kazLdLK385i6SyG5M1y9FKgMcAse+e8Y9xqBXWSs/tkcOYq4kXS4VyJhTHC
yDpC87O0GM9QnjSPRurO2s3Avsja93z0b3hrGXjoPAMRPAK6qEPa8CXAzFSqQ6a4njQ/YOHzabWo
v6rc9O6mSaCDV65Gmj3Rfmd4mVhopW/WjDSdPL1owGxjW4rc4pIGy/TQGL66FeboflKRl+4rB+II
fORM+2IxOjkRua3KvWob0hm1mEkpnNplHVm5st8nNHqvjSSWBbvMxGfe79bf/VLHGJ3rcJpqD1cT
NJiB4bTZOzR3eyXN7syBEV396Sr737burW2dgVf1tW3d/lvVxMkvAxPxx5/5a1env8PDLHzkfHA9
mCawO/lrX2e/c3QfIgbaM/JJf5gC/5T5rXrev/ZxhJeu6CcEeR5aVs/4O9s4tG3PNktsMR3+Y+uI
hiwkwquY6Kf5iA/8y4sqLz+YXvxxzCQEcaIYtjjDPiAuvWsG7VDqvfrgFeIDCFCx692ZdvVAz5um
x6Ip42iOdLVbaNJByWfvCGwh59uo16ELPHhDF7n5TtvOAWfsemHltfo52WX1J52x0q1mzMZ+0WCK
mvm4bGovIeJNKydyx9xbgKre9UicIfE5xVk5JpSUwFdYkhSUIwCmBK1Z8E67ZqOG4mpuEevXHZmD
aT4dGxBHN3Yb2WHlju5GzGN/v/KyKT8mHIOJZLioCYYppr1vu/jRsYqEenjM96TIy4tOT8RZSrzl
RtfL5Fo4bbNlSqCuPdPdWkn+0E8k+JkTmj/l2IfCHZ6qXrD5Mgc0a1Y9fUaPEp9lI7YX01+qoM6V
s7fbEZQW6/x+RL7B+pfjoTXNrx2klZ3V8zEBIwPF0u2fjGEeN1o3nFI/K3bEK49huqC1W7qS1dLF
ySjd8hZu/K7LZ2LntKtorUd6TU0H9F4jLNtK3Pq1kX/o2Ac/Ele9KyhfMXsXtxm4oHOyNxqSZjw3
yzZRn180LJJ0u73/Z+/MthtHrm37Qwc10DePBwBJsRElUV1KLxhKKRN9G2jj688EyzVcja/r+t0P
tmu4MlNMiQzs2GuutUbEmKrNvw2yTh9yGur2hlB6TmDS0/wmZmxqDQUnGz67o5kvkrTW0upQcuz2
FCVNeu7qYvoWebr4QsfwXubSIMqc5BwCr9mUnRLaXzdiys19OxTugzMh21RE2rC81YlI7w23eXPS
DH8TD+3ipcoB1K2CMHGVAp2zWdG+QpZtAaIZq013clrdDZt07eZJPX2gAmqAGBB6w6JLRBGpybVa
HVpFDq3fuhUPhrTIJ8XX6pKi0B5gasHsvEUlyd4dfVRsgsnjamPpafSS6UX96BpRuZnLtH7UKCk5
GxSoHE2ekCfstIgyDUWEPkBpGpMBhJJXZoTo9aox3y/WmJ6HPo/R/WIkEJGi9kuGixujn4BOLO7i
Yde65kerGrSdpIv6vRtgXCnMHbIgRoK4ibuaX8MAf883UAnGeUml7wGsPeHbqQ5zzx/p6MMyhCr1
Fvc6qUEv1hAB0Fti5C/f0h904RLKayxrdb7k9lAfRW3ZeWBwSdk0bsEfqPVz0m6KLq02CxrVqh40
bwmfv12Kikth6QwjGs2psNlEYtVotCo9o/CJr7SV404bjOaHNXfs9oe6IXuaV5ZFWeNux0Hjjy9I
/HqI1/E0tTooM3gB98GceQ+SCl7+LLg3gggBEIjMpNDCXm3QNHwtIcT+clkGq3925pJfWESZvrdG
DpGQyp0FwUqMu2wys/frOy2zer4aKdkEbWvc+Y7pPJFcBs57NzUwEayesyFAxCteTMDF16liwtv0
pek8dFZs7mtqZy8aIkfYdTS06zxjTch6fqjDYFYHpSRkzdcjovDZzfZflCyl50qt7TtsT8uxJZP2
wlDmXia04k3CO5KaSc+K3j29a/2JOg8Mx9HMHzS6fEWHfIptESfKI+0L445tfP3YxnSg1/SkU4zK
T6ucSnZV8SLI6crXjkduNpilqEk7LY5pnbRWIABgtWF4smP++GFaYkRgLpFM1gg3rvuGuxWtrl1l
pUyeRZWcx3a5HxTxNLZx7Y8WdHXq+nFpw9y5t3o/3KlTfJ+sbaRFD0mYdT+tyTt6rI/Qo7yg0p0L
ZXBbY0zAZeVL3AnmRnV2T9RwcdBF1iYXNAE0Sx24elVfep5jgw/YPey0VLMvxHY/0zWhne2RMzzX
XBK/HVbvGgFGQVouZ3pzw2nOQpLDDkblRPdar8x32qxnWxcYlMurayc7u84z3/VGc7OgRfhO03Y3
41g0Qe/mLfxLp31VuMZByn+QaVkf2yRtjpkcxKbSS21v6NZnp/U3lWs9mJ6DlDkOxt26yHijSPCb
UNzPZahLrs+i3ILaQL0v1bhRSmNh5JeweTqX3aCx7fqRbZoZjEkmv8rRCnRJG7YlaT5o+hlwbmgO
npPvKCdNArqD+AGnqAZzC8SVTUt+ym3tmdUA9RQe+ZfzUu4JQTFuJg7hUHXhr+Yqj9ClhgPwzFpN
XL+16mD6c1WrpyVXnUPHG3/HCKpyxYzeVFp0AgUxcdCWn8bSXJrUdX6kupPemFOrvju2Uodanj+x
gso+lkVBac/Q1VKjdQN1qIQfCa8/mF5EbPQoJecB8Spk8Un4V1rVzUDWoe5Fj20pvhJwio1auct5
Tjpy2o14RM6qep3tYyXZXHLhqE61Zp/JU8gfeFt16/1EoxQViGDSh6oOyoFM5ZzWi9AUyoglTW9+
CEvPN7LU9wuhhr7RNB9DgZaH/88LM238pkY4kdSap72ntxZ82/CpmuobM+9OXdroedIaSq2NfFyF
pJxkAUu57UzrOVoqNbD5GPoZXb7fiKMT3LmMsEcvPCEcxhuGBPfLdKzx4lip9ky91jpDUHAZCNNe
CHSJ0FtHPXK52I7ZM22tuW8Ks/whIif70XddcfDYngFQCECTURm3PNOnLZu0A3Vfxgazk3p2oqx+
MExjDuOkZbKiF41bSueeGxoN3isitd8nXTPOdm/WAcrw4lOoKEMWMZSK4OQanCCpCNOPcmrWfHvO
4tM497l2oM2WwN9EsNHhtjHQHtCWKh+J+KW3Z+XO1jo3yIEaWn6IUAuwIJgC8wx12OpM3jEVV8K6
tZDSTMllzyIL8lwTyX4wV1N8hDV+Q3N29OK1aX+ZcplS1yPob/Z7r1LOPd1eeyaFHCatbinALqKg
mKx6ddzNP6tS1+/oqeufpy6dbprEaV9tNkp+wVkY4uMkad+ZiCc0mzRQHbnPS6awchyVg1pzgNF1
0FIhaomg6XpKNWj829ap5vKyina3mMV3h/poX3TRdAekod5Cn3Xbwqi7XauzAR7YygfMDLdznW1N
RdnFekxBuyvfso7E/TCrSBHCeN8FZOXTYUHt7ZbiqT6ou9zcScqN5hRkAMaOx8CAj88qxHgvAQD9
fKwFT67RvVsICH5sMzHduEauvBm9d2ZdJH5MDuEBLaXAW6+x4y136YbLO1QFNbxQqx31AyoOQjgk
FZ3Equ8q0Fm/8cDihDpZL6C/u5lYgZBun8cFC/x5TnXcoy43yaWCVJ1SERQarTxjHf9o2c4bPY88
aL5iMxJLwZJ6ng/IhsAQmYj2UxudSDdBNLCs0OE+ul+kPR+jzE28PsxolNE2tiEvXs7pqh2dAVBo
3GRNUmjNLqdCPn7Aj96GfITFRGS3mEzKWDxFiXkkxK2qUvaixksZOBNxPPuZ+ZfWAEaVPKDHK7c2
dBuvojOcsW/RLoLmyXN7ABOyU/bYImZr+pnk7jQSeG4Ql3LD0/B1Ls0HRfXGLT1eFN6bw/QYOVJu
tEWKc5xZ9TYbLfO2t+S3VuLllY19Sb0aA47s+wuNDnpYeFZGYVRjfYeZXoJMr+R3TWj97VQ6yjbV
xh9kdEK5Wvp46yJph47rmAdz5vbjU7N971FEeZocu73EjCrgIYMRLorzjiJILQ3tph9TT+B9qnSm
wfM+OpRKamNaQOrKWzD5cUxpSW8oUGyiptjNvZnu8BM+eUpPN2ZOCZfBoF0U2ZejU5dutmV3tunj
hPz9TApdhFGfeoclljbRcto69MdL139Xzan/cnKLKvKpEszxwrwxbDTsLvMeVdLbV/Z1lEqYj32+
l8C9rIaluZzMtFMemqKUrwW1f7ciKT+5gLKQgjId2J300jpCHNVhWiWfbVny1Ffa8stB+uLMivp+
O1Q0mXcamy7GF3ujs6a79JEnA2agi5Fm1p2RyRhgXi+Mg2p68D6L5JM2VNMLutxwbGlgPMkCUC5o
aaC5y6sWSUS6RvKdrTQd8xFxVdsSdwCrTDKJiT1OMbassYDulxurHBxjbGmsq2P3te+c5k0aZfVd
ooGxvo0MU+HIJ20qGFRySCuG/o2lSfcY1dQNCQ7GDQjTPl2iiqZOLll1KvNzGg/TG6nOWmi3DltW
q4Kw6bKMhbzOF6chjKEEWTPh4pt6/RNZVF1MbggMtqT+gumZEslgTicJYG8IOjq6Vow/E1FiQyUe
4qZrp4Y29OpHvkaHCJpuuD6KE20wFPjFnXuxS3W8j5O+uRiZJ9HqiECSGQ4YK67dDZ16KY2QbnTg
hT1z8YtCx0tIRMtKd4+DN/5Hzup/tz5/t/Vhz4ob89+I+ax0P8Qfpfzrb/mNkjV/IUKb0Fgg6lW3
/wMlq1O0zdKHJA2XFYxFuNI/lj4mAMFvSx/7F/JFXKIXwW+5TJj/ERWrmX8yvqlgAITTca0l74U8
vT8b9NsI4CeLZ/tY6o0L6co2isu5NvHsCgahND3bU11GSOZ5adTRmYR4zQKTVJXOC2WPh/ORPApV
KQ9C2EY3b3AqdGZ040YDvNpgrF4upy1kc84TEGFnW3ZjaU7nXgVnRYvSnckMmPXoddkC6pf2aTRb
8ZnH0wOnIR2ntHs4qO22sy1oHWHj1NJ3o8vlUXElJZV4EVKOCk+r1NanviOTO50AJ/UEnFcQYi0Q
NHyn48J9UyCgt/co//kjieHemyikkQSdaAc8Vt2YNUe76pJoUy/eNwXSsuZLLLbczIjrsPkO/aFs
vylmZPBy7/K2st9amM1Q8erpPR3N7F7Sk7zFY2FxZ01Y6GajDsFWG4mCIRuVY5fLEr/SUCTvtrDa
b7ow9Jr1Q+p9YgT6LObl7KpdlvpjziKN/4pux8E27lILEwqeXG1DGZ0XzPRx82sMr33AHZtMgbos
athPzNtgSI6HLWioUd/NyCbPWbPGm0qR5f2gDeJlTspoT772RBWdszx4iLIHsupQbJZUn5F02WHc
QPqlX7wfrIcs57G3QZxV7uildHezZXc3op61E8d99ZRAIu2kO9T3tTQddhLAvQERf/qtCeX4qoDp
rh0lunFXm/EQek3BiE+9yn5MNXksemsZw3SA9dT0iu7MZNT9CcgMdATfX0HOB2GJUSvflaWkdI66
zR3tynJvJrr8RN6iKgvV8lFSTXTm1KtPtRIPlGxLZbmbB2qQNC5Xo9nrMFG//W9PmduY3CqgZJjX
UrW8DmOjZ1bdATgaIfZAeMhUQFX3UZt5W71TLq6iuRhRxombC6BnEmnq53/xqKvp/e9OVNNZQ0P+
3yfq/usjqf9woP76O/5xoBJBiLeA6xFxFjAX63n42xadgI9fdMPQOFMJXF17On47Tq+mA1ZjOiFK
FqfO70wHoFYe+aycrpaFwVM1/qOlOs76PzjJSftQSfi3yUo2gK3+EgOZa1E7WE5knymRonsgqub2
WDkLQ6XiaosFZTvrlCuwvlM9u3iUaWN53+lY+pHU0noEEzKsQKuNJ8J451eA1vRoGQ5nSoGxN/Kb
yoZdJImf2BuFW3R/gaOOW5Zb09Q+qxXFvH41poVRHqneFZiQiiw7O3oC6MDdxN0iR1b7MlqMwMmG
NigXLQ4rUkdCuANrm6TgXpvMGx6o4iDwLlMnynO5gJ8E0OZusccWL0I3fbGDfTfLnrsywPVbMSHq
qk3avHdlrgbcFmktMMQHjkN46dlNWNs4epcc5ZLMN/Ay5pYflHKuOJpnKPhxm/AABJnuPJ0dM2zj
oJXjlvZEBic9nbI7JUn013GZTybrxlBL5yYQRMBecE+yYxog88defS2s1HuerZmzoJqNXaN7r/Ps
2puRSurIGMsHM1PaG3Po9HNXllQds94lGTRNT0iA094Co771lOLD61uWVg2aNRR5fmzL3NsVtTJ+
F7kT7ZfIMrZE+xY/ygLMVJLQ9MPQdLcNXNFRKqCnP4YBwdKb0vkbSXtT5ccpfsq2ceOgLQv3HZEb
AMLJ4JDc+rVMy9dW4UtXbSMps5zGt6hXsIoZVb0x8TzAsjtl5TtTxaKmYMuk+UbqlY+OnE1IIDVp
9us78rkdhb11tShFHx6K/IbdMIFYieP0vPoRt6TC0U4WomEvYVPM0+DbYL0XM9fye3yo8i5C2Q0g
8dtTYugom6k6W3wVkG4GHHNnZgV1AaVipI+TLYqTVTbLKeE6ers+hrd2Ek33wGndthJi/uzX+DBf
U40+GHIFvZJo54FCCoyVpZNNJy696c1sVeLUR9Sh+rM9xV+JXihB0TTWTaIhdvjL0DhHjf0tYE3v
qGekE9yBnUcuQFfpahW0NoWOsSuGF2NemFlaY9G3uZG3TN+qk4Z6nFCDmOhAVkqpwNeUunccy5IF
ad+QW8mKkNJDD24obXlRTmsTYCkX8Rxz0yh5LOvJzxo1hEpJvPsOEs0Jx8iXLS3VN5IkIwUBZ6xv
dMqE9ixxNxiN0WydTPVeWfHn/tg5RyqP03t8odBIsaV+H22t2OIwsj8Rl+VBzuWYBPaYULvbca1i
MTl9Iz/NuFfyyAmZ5aLt0Nf001X5tBxrGpv6wEW5O4CZTU1YRkqyWQZd3juWWW/wRVeBbc/4xmdD
3ws97y6FapHQU0zDi4Uc/4CwnSx+FuUMSl6cHpXGWJDiPbcMXI+/kl1zn/X1wgOMxKLiy25cNhhX
YeP7aNmkkyufx7nFlTO12jZh9A0Tj7rfrjej28Stunvbxswaud0TArd9wa5601WGvJu4gwX17Bys
gY81Wp0+79OoZF0y2fV9VpLPpU0alhO3cZfHnMy121KM+pOut9l7qmptqNisQ4epm+g/TpNoX5H6
8zhnrR5QKBgYJHvdcpNnKVlPD9hFu9OSAURyeKpnMfDjRp4gS74EfRvV1gtj0o32stW+UC/tc0MM
7F7XRn1figFSjIiIgKJI2kL5Ie86zCBhlDaE7TdYmBbd6B9ZWy0/KLdtAqk4C05XVhTO0jKsdXRY
hux0kkBLrXznDDO+3IiDXNVlf0yTYX6m5tPctg0tlrY72rfqTIsl8brT3ouTKYxyz30zapVovWYq
VvwOuMrsF4UNtGW/8RCUN8zHCkZbHNXzlBhESJnDzywCPTOttL6IFicbLjQm0Vb9iGUZb1qtAGWD
gtm5o8BY0URt8kYMbX/qyuKyVlwcEg9jvNF1zRHAtL+XtDFuJwqL71UN9EAka3VCD2K3MXFV7EqT
3Rx3fjcUOY6mwUnMHwSIjpvJmT8Ze8cg58wscJwCcnQQQadEYbNMxeX02sy0w5taIy+2O3kIPrX9
NgBybbkIwW9Z2FK0NJ/J6hoUDiz8HpOVmu95MZLb6bTpWaMIZyfVWvuYIMNQruQzCxkYvmnRb6yR
FiNfBft9TFNtDhtVuvvSKy5S1fZMD6rvdVySNrm68AOuYLFDJx0fpiaPX5WZaulsKHF52FVyT37U
Uvk0aE8vWEmAqYzWOYCcYfDi7ejdcG4qgejVk3AU4yLlcD/EKckKRM0eIXjzwOK995QtenmgD8Xn
I5HuKi4wJ1vGyZ5MgUuOHsf2sauxjBlrlVkVuzfpbA/b2O2LDVQHjepudIKnzWFHxLBfxSaW7Goa
UmVj7vlAYawoaVuJ+4EKblZutExH5SmmMp5HUTR9JKna7JRRtY9yFM6n5hQFDG2jnC3RPUAgW4/S
NZ/VxRRnioBaVkmGs+9gRcn2cmhispzxWdBffLDs8iOTVM0nmRNv2zytd+Ma2zXI1a4yK7E4pGzG
kMpj8yLiqr6XLaZq6Dhr9LPsQYsb/Q03xoTRFyGJyLBofNXSVLkp5GgRt5Bm1FtbeIuxSWIiZZ9r
vszKZPqqWxYb2F7CA+KxePLcuNkNvdveNS5w4SwaY6u20Q8X2RVfFT3XKAZssdjlcoUp5CmBRj82
Vh5/G6nS8h0x1mEjixZw25I/rbZ44s5TBXqeOY95xEvotRz1m6xN386M25FTddMk2nskWMSUtZnc
ZU19InBluSVS7LREmvlcUA9/aDPD3JjkCO+4F3rbdM6j925YZnw5affO3oeloDd47Gv1ce9MeHHw
iLxPGucKFJ+2jVn+5esejviRD2Ww0IEXQ/UdN5MH7sQ+DTvFce6PTm2bbOvrcjyTDhAHiavWQUI/
83Om2NUjQ1V+rFqXR72lsWJKp9zN7ohk0Uigi5sz7N22pPZo584qwKZBFXo1W8ouycxyqyZ6TIdZ
xbGjZ8NNzB4O7WPK7HskgnmfmAV3LZfoavz9FjzD9M7VLAsoObUATSdN3jXo6kFuddqhll21tdxp
/sD45ha+aCVDSi5sGqKLmJ5pe/WMWrWcP6s8ad5tEoqo0RYfZexFIS/kZzmU7TZj88sFsVK6/SJU
F/44V25iutfswGlzcHDNzKvbZtZRuHPT3kxjSee8YsZfUd/plIvJiUeazUWdCCUE8Ty7Y+4NQOLI
hNZtuVWJTtvIKdIOknMA5YhpMyFG6CYyFPUnVmfL7/He+0OPUFyzwthoadn5jB7dRhT5g+XI3PCF
urBMpwsAmELP9io/6vdaE/ENSRbRxqkG7GMIuzmQwiACVGARtlOBqtc6kfOtTdTO22oD/pxUqg9O
wwOJ7Oo4O2tTr33OjVPcSYyqgTrqhE1Fub6NKomp65G4rCHDADy6Sf2ZDiU+Kb+sCqqCnTnJc/MQ
WW6aH/vZ9eqnaRn5rtX916woi+9VTMqkJNiaBOMrNIfERhL0Q8tLcydcSJ8JlT6ieJw+1/lHYzfJ
10RTIsC/sL7xe+p3JZ6i7aKPzR5phm5pbXTnUBVuehhGt71tG341vtT6zeCTZ+RLt+UrKrc5DDa5
HaBAqQMTDN47V19dpGq3NIW7e4wukk8wu7KzM9hPMoHdaeEIvkzCNCNfOrI5RgDpG7TV7tKVxJJl
No5ppWzKB3UiC4GAHmq2a5Iob8yCKBROgyVk6iPSxWSE0SdR+nGcrs21eEudwtKPaiXMQ6d2jACW
amyQ2OfQsgk18h2Fr6fmTf08s/95FTTgzr5IcZGjXCq636pFHqh85y4TLX5BWvTL22RFd3Hm8m1V
C29+BEuIwzGLU3jCQaq3S0P1c9YLQfgBgRcrNGkPfhQ37p3LUxisCLV4nwlqNnzRVOVhLrPsKXaL
/g2E0+bOJMYzgVzxY2lJsXXXb3ZUJtlOIX069i29TM5KNJJnX1fzuLGHRt0vmWgfo6hU+zDFkrwb
QBX2ueiqSx97QNMYdF7YZ2nftMZtv1V1/LI2j59MHVsZorhKb/y6TPErjx07mOuRFVTzSEyRwKUY
NZVzO8wJJpOk/QDRRy4n/DVOfNI4ZMBahcd+KmOMQWoR2Xd5sRSvmQoY4GZTtKOtVqPXe9B0IibH
/pmV+PQ1KpoRNBipj6KMm5BXVG2ph+NDOHcV3QDEIKGStpgYMSW2ehgl1vRdMvUx8SssJCkgX+5b
x80TDNZFeuli8lnUVsJmjNmgbwT7no2OqYPwDjPdJ9SIn6xkTPd0fjvnwuLm4Mw2byZV+V64tSSO
Ce3MtzUCiFgRcmioVr685hwVpP+MkxrIzJEEvdTotkMT7Xp9LC5ww0SvSt5XnUS81ug7P0TEQQUN
k2+QolXdVKTJUMSH34b75zrIalZ3sgyG67RSrfUEgwBbyB1IeNtlZfutJlu3vKPeWxibAnjGuG01
ngIY5gVuUTquEBBpnrfll4L6Pd1rHnq7nQA3pNRfL699NTfzk5wUUBpf6bnw9veDKgxH3wwDsVh0
kLDknY58SzrX3da0mgPxCK1G+f6f0hxFYgJonGU870CGaU4oyvnld+uff5EMqK2urd8ZzrBzWdQY
EH/NVMZ2ZzW9/R5UbNp5yqiZns6xIiy2rwTxaJDMcEF7xQVOit/10tiNmX4wcmurmN3WSrSN60S3
zSAx4vcb/qo7T2ZhTszbv39xKyT5l9dGUB2LdnLrMML88bWV2thWakTAZtN0Z6dhVoxu0r/LT/5X
XwSBwHQALGCu/vwNsLJ+5tKLmyclu2L9j60U28qpt9e/y39Fnr9bSWKZ/N1P/S8Bnv9bfHz/KP9I
9l5/yz9Wkq75y9oOzFuAaQGFZo07+Q3sdYn21GhjJ4jO1v4E9pKE4lhr5LdBUDKGzn9qPuovuk6b
EuSajZ2RMPv/ZCm5vgV/9xY1+VNcMkSBkXV0SFIP//gWzTQOToEOeoNAbwKGZXRdD54pnn73PfkX
H9M/vUmvXwYSBqjYNYCU/uy9lJrollECDQsyaJ/yGpbQGFT3rpxGpfybsND1E/+nvxJFO4ZBxDIW
2aty9vsTgZ9FRjC4Ed0sWu3dqZidbin8Mg6mVOf7xi5Zgf37vxzHzF++JH1J+BP4pNPh7aisnX//
Jecc/UZzOj7dSwcnE7V1f6q7gYO6VsraYnMyeS+qaxv6FtMi6ICFjL9Aqk06YL9FMbA14kP3hxmR
uaEr6MbDCpoSWNKp3yuuBafWE96ujUhAm2SX7oDydAwEMINLp5UPRV6whVS6/lnr7ergjWR5KxEc
a7T06dmEf6iI9a6S3dKq5T6NxUJalSgfdMWUP+gmki9JbnYvxD/dqsOSckEv0MSbQqWHxshvIcRt
N0hIiH7QxVD+lIas76QxZc+6mmKgIylta7VJxTqjhKapq+lGrQEDWtnqLBNUctnaZdpoxB2DDhri
6Gh9fe4ad8IekxsfmB+53xElEkp2ZTctMeGxb84e2diuotefwiVCz5blTMqITAYezpMLH+OaW1Xo
2GhyxZvyEM7MEQiUC9ZV8UYRurWIU1I1eLquGv901fvVq/avrhjA0AEEZCsaAEutX7wrLzCpwvvK
XMFwpV2JglJfoAuUFTToYHCY1Fb8IE+KdYajiPNOvfIJVCrVJ2eFFihWnV4w90MORmkX6ivcYF45
B3NFHiCSL8mcgljN2XLBImZvxIpIlE49butZ7RnTVoJiru3yi1V0skvgK5aOgrKYufEYe6B/PvaV
BFqabw5piMVtu2IaJovZB6NK5Um9Uhykx+R7m9pu2I40i1SKKJRHc0U/iBAxb8YVBzGWND+pWTx8
xcLuv+dXbkReGRJlxUn4FogwiezPti8o5Jm6M5upEYi8+AJlnthxmMdoBVTyPH72hJLyJgVeUVaM
RSrlHIh5YrNGUXvgReAuTtMfsysBM68wDDmV2QfoINM6pIyxIjPJCs/MK0YTrUCNDVljXRkbUglM
3tp8euYVweEShxwBlTOveI7VKf1tviI7/Qrv8JO1vjdzTrvmivbkK+TTWr0CgOhecA0S5g8JpBDJ
dobK1DeYUcWZ5Em5mTx7eqyuEJEGTrSwtKvgi5wraZT+ih31VwapuvJI0ZVNwu23gkrLlVqSK8CU
X1km+8o1LVfGyb3yTsWv8FNyJaGiKxWV/4pIzb8CUxIfVTgso8iezC5z454Uwmwm0vDJwTFI4I9w
4pDkNlZHiNdcu61WtX2vx6C+m0ZpO99mLrXu1lly3dqXZI2QB1Ioi7sVmUhX52rZ29s4n2R8GXOL
X2k06Rif7bYjXL8uu2q6j6FEXMNvKBlKjl6kjGymBHjjm94kQ5f5arXuladu9vSXbJgUa9uS8+58
cZUEhkr6pFcOBKHEQ/eIbF2RQqd5In8jkC9/9PBS7jrME+sXc8gmVQHHnWhh4xgZOtuUCZH7YM1j
rfogMut6QgHyt3rDOEw6uydtnq0bvVRW/pxY8yWkTEB70pM6Ju2yXf9vJLbocWHl/2nrFWGFFaDd
1sQSua8LSD0faHsJ86GgFlXgAbjS4D01A1VQthFwtuJOYMGmKdrAGR1ti8ujxvkMBW8hfYGFqu7s
0/6BHSuKvPe5459afKqPUqiw9ValDE04jlP5MBtm88O0TffEC8EJgNxcHxsWejIcbPJONmjv9d7l
8neHQGV/0E/K6zOKUdtGwikflCl38iB3S16bYjf8O2sl43W3K14MtZ/vizyzZehKePAYjrzxBddh
jcMDoJ/PbRH+dwr8/xOm6Tf63VTwlzFwX32lH9Ufx0Dz+nv+OQfSQY0LyGTSMg2HEeKfYyAYn+fZ
1H+vcXg6/+o3bVr7xSHng1HQsZgg8YX9cwx0foExUdffRnyHzv3nPxoD/6xNr3OLxqvA8mXwMP/L
hDboIkllMiv7yJBzaLRF8YHvnWFmuHpCk6s/dFmtomJQcI3msa5xOGMllVdXqbYaTKPVauog0N5J
ZpN37+pEjb085vhYDarzalUtyZp5L63I2GM+0++6q6c1GzvjFuWY0uD86noVXkE9lu0+Ol1eXLp5
GO/U8aNczbLJapslJpbgmquXVo5FJXe52swfqMK4bdOr81YxVhcuVWI4co2rO5fzLP+eKDnrFqMr
OS4WsrjWSI0UvL7F8hsV3nC7GsEMMg8iydax011i4WoXJ3BneJmGL4rMp5bwcwTa1TZsZKuD2Li6
iUkRtg3EREzGjWiaN/y48jyIRQV9woxMANn0yaYbg3KfWnjS3Xg5snZtH5Ymiz/0RMfUnMEAkeqA
Q6ZsSFPG9jyvBmhpzfW9ZSw1Bi93XgGdcnJ2nGb52TUYjMzCkNtm6cMFhzUc0oCmnA/BWA1UlJkL
5v7UuccWgjU7w6Q9iwKheC7de0ZjtnJ91j8aC4h1iv92Y06LcRPJRiP9h+iRg9XHTsjNYDi6V6u4
FLjGR1msBvKrmTy18JW7V4t5R8nLCxkFw+Ow+tCzQcOSPqzu9HT1qfcK6+Fm9a7zjFVOk4Ty7SsG
gxrsP6C7SZ5krA2vBY8Pgtq8soMt6toji9bxp4e4m7EdXT3zBBkkd6NZFZsGUTMLq8ljVQwFMt4W
ClkQBJrhwG+vGKyYcQLEacliQyft9z3LCjKXJ+KyGj9vjfiePMJKI/xqSS9JkxuvelymD560+Grw
ct0jt6Rsi2/WPGrXuIBkTQ5QjB52dYEP13tyBaY1YQAbbhHYZTa/KVXcHUCzvB8Ikk63ta8BBdo1
rACfIiZ/Du4JZSiulW9ZbNj3yTXkYMRdTeCjkPmneY1BGIh42sSqLEPPQsho17wEfo45TgaR3Dtz
Jm7FmqvgXCMWtJq0BQLBTNTQJS5D3q71/7F3Zs1xG9m2/isn7js6AGQCCdyI+1JzFYvFUZTIFwQt
SpiBxDz8+vuh1Oe0JfvY0e/9YLvldpFVqERi595rfevZW7gMeIpBNBgLrcEqQ3kLzauDx1bmGhOy
KuNmNeTc5V/Gwko4CWahv4Al05FGGT6VPjb5R1lYYduuIP5PictI0B/N7Fzgk4baZmMGnNFiM2gP
+tkMHqehF9MpcqLkUA3uvQU0b6MlVnYhYqb3svaxh3P3bJuxy155kE4rKwv6bKM6lCPrVNsl09jG
eeo6h4p3gjWwbuVUYXCIzYvU+XhukWWALUkcwNsN9XY60QEL+pSYNea5NffLYwA5keEGYpdPYzAI
zhFdayb3Ksaq429Amnfmk5wb3HdkzbuFc7GtyjgMXf0is2h4MAh+4GhRi+Eo6v7Uh4V7W9LO2edI
xzbZuETykQv1UJWefeySrFoRhhEygG6yh6EWjNfxra9lmuBfFX62VZovUgDxRVYW0+WLLnnC/ZG3
kJHb+NwnpPzG/CRhVPtOBdXWj+1Xl5Yl+YLGKUlgH1QURrQaGn6MsTAwGvkSoYg6BihM1haXZUdb
obmLTfnqdzrcYGVlmMRB+zaZrYBZDQyAqTM/F7Ab6CVjN0inj7rpb9qZaxi05k0S2+20tgAkccCK
Po0C31KWlC+emhQVpf6K+yPbYjN4NCeEnwEFXCjqO3dIkvu2Kr7Q/qR5Pt0onIu73Cyf+hiIUT4q
eHbmxOB1SPuNXWQ9HPNRe8AEkbEzTYVV0TcVLs7IvYX42UAka25aMop2k+/1e1v0aJGaiSGztJW5
gcsYnepQyZiPp+dXWszNrT8OACCpQm2W0Y3Lt302wxqoN2mNj+YIw9igPttL3DbkbpTzhRN7QtxV
afWQ/xz9UE0QOGjE0g5mUJs9pMY43Ll+/aHKyAQzGgLIy/1qazQ0V8GbjtayzeLsA6o0hc8KsfcG
OBenX44p2zlu8k3ohtMlG3FyTL1Vf5ohLK8Nh1mq7ccPnFwqbgmy6uu+by55neZrBu75U58FwYNj
B3KFKomqEm4TcvGeehwER2qL6D0bg/eoMasHW6vh3h798SauG/Hocuh56oYyX7fCPVFHFmjqWTqJ
YX52moisSoO/RckIT9blndopeIWxb1A2+mo9d+O0E9Ps7zr6AN8B7RSXedg23dydh5aEoFXdNfLC
HmOckzZWTDYg+j1ixc02lSrSG6FKAdHc1ntwDtFXmWXcW0gwmrVKu0cWYXbxSzO7T5ylTV64ahu7
c4PKzLwH6gAe1k7qYz4LcZ95wt8Y3aTvnMF6c/raRaVgpE855/UV8lr7c8ugZtcQRWqxMiKwKtQF
BCBKVeyQsKL2dYQLWLdGyNK7/slphglnXzwe3ZZH5JjO7tHIAGr8p04GTBe30990S1FfWDS//ncB
5+WKj16/4/WOfy6X//nSf5bLyvmHdNCXkyXiKNuGdPeveln+Q9hLJ3Xpq/8TlfDPehmYHQ51lJW0
DITNy3gV550l9kgIAAtLiWuDujMtytx/p15W5h9afgD1BA1GEHykKAlFk/j3LT9Fwcgjo0kOY4vY
g15RGqkNaC38+HZf+1i9e03jyzNhdR0De8JGXNiF761Z6jyb7MFNUDaj70q3mLrC6mBkJe2Vle6L
3ETpJ5qPPHbw8wYY7TVT+UvpcGBtJcMv6takes20KxbpNAoaRiBYz1J0eysOw97Zj4LyFdyMfkXZ
EtTbnpM/k9LC8s5WZMv3ou6tS+7nBq2ZInRd+NO2p/d2Bhtm26TG8hLc7Tm1eDzd21Xrv3TC4hcP
enGMt403Poaj47/gwxsf68QWRwyHeYAfc1T1XWgXaXkqUZd4J9dXzUfjYUzPihwvvxWRemSB9mGy
JaG+ToQrdVDOfD6G9iXzL9sO64PJceXZBCXwrmzym8vS6A7oQcSnmfL3vsC6d2iESb6BmzfWJbQr
Pr8mfuUFXj4/Gmo2c3TlJ02z12gFPhLMdHpVyNJ+jpGOvYqgWtpYouY/k6NV3tCmdd6nkNdhyucN
ONbAux0yfpvJQeI5CSiVqONdbD2uP/KpZcrv9FKhX7PE5LOT0jkz/R9M3JkyBkxBIMRFpEZy9voA
PC+Sz9skiPujKP2UVAfFa5SxXE93DNCA5mMOZIB1zb/58YUCcCHTimmw/2J3yzfcTx0tbHNumi/u
VCJ5HXQwWZsxtYnvMBEZxA9GbvMRyinhp+g+4u9ek2Xz2sk6rsuQGLxHjnnohYdJAjwlPDikadfm
GAMWdKv5uXYbCbw7pxGFpGP+HgENp+vZF/7LlA2PVAkOIU+RK9dZAAthtpvkQfXSlytG1AZmzNx+
Lsgxf12aQaxaquFdOkJe29ER4ifNjDXBC0ULHyFaFtEVikBeCn9Wbc9qsGvKOWaLLYFU/uSIIz39
TgK8VW211mHD4gPFjuCuh5mM9lVjcMO4H27NVluXiPJ6oDgY+YLhbDN09Xyam6s00cV0Kuj1xuvU
ZxaJk8FhveE28M+l9l1JUDmnUgOjBnq5QfC+47mDHJAv/n9hQqRd0QtkxQSYJz7GUfIrC6Cq4apf
1snkj/q1W74iT7TimFO1vlKn8cPayiQxC2TlVkk6/EDa/K1G3fbKDD94uS7h2FBc37QpbxYJziVZ
Fmng9iNigY5LMthQHEbIEvf5bMOZiBIgAUuc1IuwfS5cW2rBFDzzWDCdMsubrHD519dbost0vHfj
iYs3RYSD0C8Ux9iKq9dZ1fUBxc5C7O1c61kOZfBiJCawIN0kCGuTCtVqVi8qPRcnzJaxebzPGKD3
qyHO+ThmTIZYM/KFVvguuB9MkwVmCG7yJu25PkHNwKe38aGDkGcHwfIkjioq/fNQZj5JPS5fIfGm
/IRSW9TCmeFhRe5UE4n7pCLfaWPUzcR+ig94Y2ZaHVynpjDNIG041Uj2DQo7ZDZlyucVYw23cm6m
jk4pNwWZPXXOG5oFO1Zul0OELHzUt/Ae/G08MfGFYIXYx2d7JkfIgK9gZfwc6aKbS9OeMNKWLcM0
A+uZ+TeqeBrC46NmoUOFidLqNTWD6kBTNtwD47KflWDNu2mG3gWaXj0/NQzy5GHs2CIFJ44zPWlW
FHNqviiAWNZzAFlfn8JSOeNWILePcJyQFpeYBGZ1ErzvGn1GfcjiQL43aOfqLZIz1lQAT6hHgzjz
tdbNkmpETnCMJtWynqtusp4TZxpoc9Y5LC2KcNaL1QCQQOmhXweSc91V7lbWJS7pnua5xftJco1R
sQcFzp0ISWViblHz4yG6Nx9hioAwjhxWN+O3ZyxR/ksdO1ZyI8mOPXSWMqvddc1LW/IiE96zADCx
rP9Oudali3v/xXEsxec0l22vH6yqfejR/407k54NhWXTgpiMxLIe/YVuoSvPf8HMwBf5Y0tD6xKD
UFQDS4ksoRr1i0fTd8VpdgDMahnWvUT2vc2ylHynbuDyopzZXe+4vPfkCxjaETlg5dTR7rqzlmVk
oa6OvOrFAjtWvAxhOKWfnUGwT+Ca4o0i2oj3Mmqddz8DHII5In+wos5ee2HxQQaVf6y1Xh4GFRmO
qykI2YH9bLYuw+ywkWXUD93aKz1NYzaKCiu6s6doOrD9CMJjrBCZYrQKy6IkYqac/Zu8aDgP2ioY
mXI1sZ89zEn2LTHjTHnrrDXCFx6l9aFonZyvqDC5a9JuZK/lnqw3EVsM/LcBtiVxg7X7URb5Sxla
9ckPRkTWTCnQ7K7x5z3b0juW/vIgajh9PccEdd/wjPHurUKZuPrrXuzqShAEYVnthWE0jJguC5fO
VfQpVpXDyKMI3irCf5jTVefG9LEDtmptqoR7gHMthL/h0LaAoKJO36gEAkJwb0bAC3y//VzQ6NK6
qXYGI/B7LZGA5uoxsKVjfp7cDMAuKRi5GxwtqDzsqpjhlnH5ZhYmKEBt6nwD7JfeuGpaJ8RbJpO1
Lu38YMFbjcBGag+FX7pYMuBPrlSMiq8bh5OTIHlbGwqd28ouCJLaTS5Dx4PPsqwB7HTL+VVF/k0r
5Hznja06NYnPYy4eK6S3hgb6MVifpNWXt4bpFnf4gr2Tgv2wySwShdzIK7ehhymevKORg1equpt6
7M1bRfoEIkDDGd8zWSafIAl/AkJYZeeMg/xDlUaA9FqOlms5o/TzetF/bzhk/xah9YVwS/8OjTJh
Qw4GBq9GKTcZiX8w+6rfTOB5thzPx2gtJaRvUL3JrVdHyXTL9XI/EmZEu7kbAp7jJD6E8fDJ9xO9
w0ZS71UwvBEYtnYgLP0Wggl4jBzgC1ZW2TuRghm1WwcpsMlldf3C3TpjPn5FHvVsJIrQjYGjtxdH
80M+Y3gsQTzuysmQ+8Dv1Vn7sdyGVfNc+RA9UGRRGW2bvCpv2zlgi0pz6pMh0tuQuuHU5YhC7aY2
Dg6HxmPqd/JcitnkyIzEtk8r52l0yfoaq8rbGv6cEkTmXrlN6T29oI2i6jTm1LrjIbAEBfQFQmnD
PWa1mB5CjqaiEMUBD0u995YnBBIteAPoMA8OtFykU5Px2gRjtUl07d/OifPQxblNaElhPqZM5M7l
lLWf7NE2zlMOvotxkeJ1IMfc39o+86lLbHs+kVxU7ZO4Lb+gA24p79BcxqxvO32m60zTA7bHxXQr
msOIQ2CZSRhqzrRLyjQ/DkwE3o00Z5ZXcahFj52v+7puFrq8LFeTGswVHYxubwY0DhzANms2/xBh
PJkfAdbwY184Hxol2tZuLfDD2syW3cpC3leL96A2SQQJymb8QkW8pbquqQRjs9hMqZlu20q6z0HF
jsLOX+fbuLTilQEo5mA2eKfyCDB1Y5PF55BIOJyR4CsibWBT+R0biVdz7VoHWsWQZtY2dHAGLbZf
wEOPMRASGExYIbKDmps+/GDzD3dRQtzU7Fl6w6yx0MheA5Icy1AgjnMjg42pjt2Dl3bDi0Gwosdj
L7BRYHZWtKl1ywkETBUk+/I2brgvYjhaLxr80XF2pwgt/5TuZqKkt11k8sdExTvXzsxPQzh6LHGB
Wts4xQj5ENOS54EB1/dFeIaQcon6tvnM/LG7yWvv1k0LjCRUA085nfkv/tDA1e04u7SntKqm+HPj
6s4kAsuFk2PAmLQ7aB/YRvFdd9XAuJpUPWSscCvugtbHVa1Bn8OoJkL3FVgJmzppOwOEGmOYTMJs
HAuO7R5iJQbAtZ1Jw1yFpIUM4RqzUCdevSjnqWt3MH7WXoyOFH5t4OQ3lVnz79OSkmtjOpjxWD22
D6quowaN6ohqqxiAShOvKXk2xZXOppNpzePjZA8WLhY/YxY6jPcRLFr9N3qZXyR70reInAfHzgHa
Vhyjf9EcdYwlY93GySEo/aze5GUpxs+zhMD0hbbcXO0k/R2A0IWTpe5qSHn4/q7l8CdqpD/EY/MO
PCyY/AOzO++CsdrvD+9D5FrlbLfhwRnxCayCoglBrfhWYF8so4lCis1A72MRR+FNq4MZZT9tsEtY
tNazZ3bQ5sqUqvKv39WfXBZfeMIxKdtdqRTzxt+/qUJ0AXpbGS7+bIr0kac/PdaSmrTncIwQ3aby
6fKZ4sggPvD1r3+79QfZFNdDEGTKX5Tg1kIZ+OnXTzTnin7mmkwZR6HEqiaApk3l5TBxoO46BlX0
4JFDqQLjaC3lN+oXmdxg0df2HQikPsWimLZhdGiXE7SuwiL5DmmRM0wh2Gj/5g0v1+MnnZflKMVf
woekqaxfr1ePO80QBojKgoCMGvT1iGA+clMy7GrcvNW60DkhzGNTvecynR6rll5FFXGWj8uxfsyL
av0372jp+fz8jhZBnhQuijph8Rj++RIazkITpG441IlB2egaLrwTWlIvDS0eYimJxqKlYANAlBY4
P91zviiGss72Vs0jed00ejmDcWX/+o2JP3tjKOEI+/HIeHCu3/3vaJ6qN3Wd11V0gDBEhRqWnL26
lT8MtRqpikRTPMHv8eRxwglDP0GUGBB6afePncQNs4r6Rb9Gs58ArmtdjAEz3hsxh6hQzpTvcdhQ
cwcLAKleej2Iv7mzjTygW5Iqpre3E43Bjx+H0jgfxsduXroAxaTHxwhlBFL2ZB7vlzruHdY3a2tu
vBS4itKcgP76cti/+LC5713UySgyr7pMX/6yAUWWUcVTrwyg0A57oF2CQj/hVuHUUoy8ezZ+/zxB
vDSeCnumeTLmEW9rirv5afQJbHkKBdFOEAMNolszyf/kYvF3ZFFMoK7tIWFjElkNdUKXBlVYGB/K
kA7YOla6D7dhD5RunnJ+OzwzmjduiuJn5XEg+Lh+2P/odv+uE21Kj+/9f+9E375zT70XXM4fne1r
iOGPF/2rB22yD5twUGg2C6QZ/9ODVj6pKaZDK3lJKSSM5X8kG0St0K/2PM/HF4aHc1EP/3cLWv0D
jRqJJ7S0pTLRq/87Leg/7Nf4tummgO5FBMIj45dnGPTdpM6jdD6o0HJmZq6ygDwaTp9yePPrMCQt
9HeX50+emssP/Gl3Y5dFoWI6zNaEByjh592tpbLF8OdOB/Cm9YOJYRwr8d8+m/8AHuYj+QqJjHTA
N9j2L4+h1mk4yzigAGhXxcgWxuohLeue+0YSOGsMSyYvKVkU+sZjg5H0019/SAf59K8fky3SBtGw
VChc21828a6bPMzZqkUO4NI5wDxLDq0iK7aXtONHm7TbMRnrZg+XKafsDUSAh0THBvs3kfJPzH+x
1pSBN90CKKcTEFqS1sA8pDigUv5b+ip01kW2dGJHnbgwIYOGQ1PrTdP3qp1SqE5eupnx1R4iyCmE
ZOArzV0QMUFcTXuedjxcdGgxSS0rAdTWxZ1yMKnXn1EY60s9pOjhRtiwLTXFCT++fkdBi+QUxv0E
aIpP1DN9fSFtbSLSdSzOgcVOVgdEU5LBCJcxCszyLYon/WqFJi8cxtg/N9VIqLrrBo8c6vJ20zdM
OI5cKra1EEyitfSkJDnWYc/HNBWx72qO7Wc61d5GjWV051QzzEfpMw/MQnvp2JN3X2Y9gpxekaOT
tApMHy32W1hn8SEwaY8IRLSntLOrhyZvSeft1Linb0WKb0veriXa/oX2e/9SJbP7xLfDzLUhFRjT
bsbJaqy+Tsy+16GyWEMgAj5FLa1pEk34ZvBXmwd38LmHhjo4iZZGsEv6y6GqyNUdOjK7zZqXTGbd
fHaJxTpTk4EnDikDu2xuPiftUJzHkmZmnntcEdA5SCdkPjANdjFwMZLJNBmZlG8AGjhoVXb6qN3I
B6iIPQutT/1VBvwxTFG0r0PSdcODMUJgK2RXodLhdvaMFqV43GVHJAb6Mqkl3h6lQbRpRFETzghu
AR2jB1RoxkmrpDHuDRCzj+FgpTvXi6qLxGoA3z7sv6UmjISiJRk7z0yTTcMq3+hp9C8Byupbv+r5
UQKUoSYgZ2WNfGJ/MPQlAPyzdo3KuTNCUqGlz2dxZeKvWh/pY4/uAhxCVBDsnBJCz+BV3oWSb+Ka
2iwLjUbTEDLfZLrjupJX/a6g7a0h5yfkSaJ0L6CAB8GjSzP1K/bL+bYYoumTPSAVLUpuhqwmwBkp
UvtBILL1TB7IsCEvbt5d45LxEZsHQEpc6mWJZnjZvqGL59CXTjad6ZlvQtK/3tOwmb5D42dkE6rg
lKFJHYwGX3tc53eh993sfHqqsZETVN0EQEajxnkzScJb8oi6l9Bmba5sI433tll6GykhnQSq/9ZK
pS86cViUI+zXMeKLcpXR7oJK6judC3nnt4Nz1+ECfi7ihjGB42KLbJEwE3s87+AHlG8idybY4gb9
DQ8lMZpzz197FIjvoacABMaCGEK/Ro9y/XBexE3AoMR4HCddtJsxTubbAeXJZ90YpEgwRvCwZLL2
rNYKTmht8rU7mPGBjraiBQq3ee/gLfiqM2TYrNoUeOhEH/QLznr/nJgT4xfXFtWlde3Qsz97qW+l
7muPvr/9GtedfI2tZaZ36MVcyANYO6NYWrsD1V7FMRSsqejkI37OaVWR2PzJ8iaYmW6HnMQCC72p
qtndsQ7hZbS27QMDx6aP8q24dCWNrpYVdpJGet+ajfGAYuDRcLoLybY5vXXlPMy1w96pRnGB0vwU
OMElNyoBFIObKETWfaTX8qlxpLUFqtltOzn9Fns53vO++0gjG4NYEX6dOhnh6XOpRa1On3FLD9vM
6RGuB2H7YcVNRaOswU9dBdCd6UyNMxG61lSrdaaccBPqEIcFvMRbwyfIeg265OQmdKBSOixxBvOP
sWZQHZl7QFcwRrnG2ees8hgy6CrPsu+hnnGeCqdQe2QVsJZl8TgVKt4icfZvkijUt42bDCBUuGGr
BORmjId223FwPc4TX6Rt9ebRBOACbR7puwaUjh6GxG0t4AH1yLn2uL712jZy8wZKgn/oQuuJA5m/
4xjanK3CF9nW5tp/bfQwuGun8g2GXjPfITFHLUGlOlY7MHBvBZGw567BWgxgpTuGg29tqAsAajkB
VI8paL6Kcuj2IdRspBhV7MFX4TEXQT7bJgWafuG41spq02YX9h3It4j56Mr3xjcPEP2Ks8V4U4wh
UpwsTV99IygJQR3dae/HPZh/RYYpMjhCVRk4CipEUT1QnXk7SXCqYkxe2eZmYhMhKxL9WLPS3Fe3
Mmv0zTCDpSDe2T7ao0Y7FUXcVc02DFETFSUrcGotMkzdemTELAgFSbCyeE1xGLKN6I3yZNXu/I4l
xjnaUz4/a7p64dpq/MM4O/4xh61+H6di3vRBV51SQprW9Jhyljuo4WwgG4apqnxQjUwpDiYL3E09
IIUChl6R/0sjk9jIAcXahmN68kW5aGY9cxrI+aJJ3fm9sSOeq2Q4jd3HMniWx+ZwjGMxipXs+01o
hP5L5oXWPotZ8TibI/IuR1JLhkDeljBjgEsMxmOOw/tiVfN0mryaoHhOjZEkwqbOv8mwutB4U2d/
bMlwlxwPsXvjo9nkMkpvdTNbRx3lBOjGkVvfZHMgXrtETXKlHNz82KURuUZTSI5uYiXmN53nebZB
iuNi9maoCEyl8vGzGvW+A8f3iq0dwu2MN+UskVJ+zUXimrdWI+lCrCykhs6r35vmYYhStHJMsBqI
OjCvdypy+t/KxCrXbTYsdYGuHsaxzQBy9nCRPBwGNzBRsN8Gk0oUyy+PjqRb1me/akq5rhGKIZoo
HSBDxFw06yQunbvJBjoEolv/ZmvPaNa1pm3Id2OuriVSkgieQxlR1YnTFGef/Ew2Z0bPXgz5ncwu
m+QBk+5kCCvUm74XWUb+wGQEjzpVyz2QUiaowNTBJnTA5gOJxzUQaeduBm/xaKAq5OPGAlQH0S/e
JgQauc4p8iIIFKP+bcSvqrdEf1cXC3sP+COqwh/FVxXbjPusqfnQiUq8jQ2Oljo5D5jyjwtejDLU
fRohCjVAkKqq2NqERG0SiEpHgejxTMYuwBizGWjG0Vlu64QDea5t0KGR0/Bw9/PSeCzokb/Etgjv
wpxKo3BcfQnn67vwqy+CTK0Y61u1bMpzPn1vE2qSGPlHdvSryrpnGyw+hHbLfmOELqHNlIknN1w6
QzliCpTLetpzNu9eoJHw3aHD9Iq1mdfTPsTvdmP2CZ+/I0cjDHmWlxRbryD68nUzLeWvDz5AtWN2
tBs+ggglrbp8nL57E9NvtHfltkhif2XFA9nqkxOgC2Bmnh1TcNgPf32IsP7sDHHtMQhFg5Ed6Oej
Eq3WtAxDoz2gU6hOgc9mSDmsQFIlVf2AnJzyXlTepueLeWO8s7SB4LNtutb5uwPNrwZpjjA/3gmW
A6yJODB/fi9dKZD4JlV7kHCrYUnNnXOnXCZ2IWETp0lSEEZMgWh5Yo9UYZmTjeeIw9yWbxDqWJgF
QWqN6CeSVnT1peukvOuhQ34aqLh3f3Ph/tCo4s2i30IL5tGtwo7w85v1cOGr3hDNwYhBmvRN4T5N
BAesTSuJ7mCdoCAGBUH50LPiU3RIG5Pn1CktxvKdXAnGDDjtfmTVfh3/b/gNFCUdmbL4r6LL78u4
aJv/93+uR86fD74k6zAKXd6Ukn84+IZdxRqhw3XIc1EJBpfkwzfQQ8844/t9jW1qw9Y8bychePAE
HRVUojm8InHhNpV9+oh/vjqJzMVbGzjlB2lU6sFzQ72FJjcfAqMuQYC3jrH568vp/MlCVML2aF5w
qCY7yPzlzO50hqCzP9SHseKZhklBEwSdA05FPLSkoxTDxo+E+k7ac3+4zg8My35ncPl5KEKxjR3K
JcMZwk2n8/KWGYJ87bUubuNZpDemmYs3WxIOdKtDXfQ3dRR5xwAm9caUjFoh8U37nK3kEPqxc2da
TPjIsKJezeivUUDOO1B8E2IWqvm6IgemXHYYW3bGYx/W7pPhqOl7DsfZYUorweqIhj2W7jl1Lx3M
Y9exgSF1o2bnsMy5JEz5j2YY/cWqDnN24mutTrhx9VBkjFeQ6S1lO+j+L8SXovwiFfRJilRvoa8A
pUU/eGa6Tw1q0XLA5de/hLPByBPtTvZWiy51T202q/5cBUPIRYpRshtj045bJ0wB5HVaBBkEDJF0
ol47dmugZ+UDFfZLGUiLdrrQ6VG5cxYe8a4QzT0v/yKgoA8QcNG9XeOSJOYRlLNn3/gmUSoqA13G
05iavjbR/UDRiPjEIbgbEiBQwKO7opRXo4XDE8rYmuO0eeD0zRbryeYz7k53bReWQ368URKY7muA
9YtnzYuk/m1KunRXxwh0up7qysQYiPej5UARFW730sbZm6oX6vaIXgkPI3DpeoJicL12fjoAcZln
Lj4PHeOHFNDiwUFAECkxDCfZ9DynzY6t45Xv42SU73LCV9LahL+suG3TnWi9+p6TKFrHykQCPnDo
d7Oi+VzknGUIU8MoNLIbtcvZroiYTEV5iwNJztmIAAZy3c4CrkeyE41zrAxiRe2kHnJRdy+mBcDD
Luzy3WmwTZuSE5a2OD1vQIPwBGhB7xD6RkOpqjJ9aVUMPAOBfPneBgU8Dq/lZBRIiaShdGbukYYc
DFQcFv8n5p7q61VNgz2PSQmnQ6J7IK+hjatOla7oytkDj5zRXx6hEUL/nTOpBdNoV18GcrLO1kCb
hchCMoPQKJ/iScH9Aty7r3mA7gsTNGHpFf0LUTUc74cp3ntLB4jYT33JU/pDKuaYDEVy/u5xl87b
2Jv1a+rm9/2o9G9t13LcNp3wzipQJeTMvZBG80MLAgYeru96lD5NLC8uWRhltnwHYgCtttyq47K/
m2lKJD3Nkje0Vt1urPPEXdCfEED6mM7IcniNRwLsN9EoqwcTZSkUP8IzPq7PYgB2iObo9UxEMRLO
shS99HWEy6VamhIlCQ83c+jCyOrprl2XoT3SgmF5V+Zh7KBnyZCOh2im6uHa8SkEywfzEz4bi84J
fpjsCOAohhBMQZV5rnfuAvL8ru0BIzS4DLLiZEvDkUu/NPLm2Jt2qaYhBAPoO3HV0+3M7YZIHscM
ukjUkczK6V6h3UgfKy1Hoj2j1OecQknWlWq8r7qe5hwCnBlqpZkdx5lPZLqIj0lS5BYsicF9toNF
2xamprPWnQFpDRHqvqBxN2wLRGnrcMydOzt1nScKHrOm8dU3n9ukpiM4y7T6MgtJo8xph+pryGh6
25jt9KkwuM0Du86ORs+iEI5kW+NEH5yunRog1SaKT1XU62KO+Um5TbOnmtnihMWvv/Zvrg/JcZmr
FmUkj2hQvyHbW8pltVj7spxiqWrMdPdjaWJR26HNyY4IlIJH08qKMyKbdFORuX322gbQjEUPDQ0c
PbVuaScOuVjMWZy01qHZsrkbzLyQ+5VvI/z6DbNp5H8oAnYI8riEkVPVX81C8IWkKSHXDcenLfwv
WhUJ9/Synqt62YYJ/mlusgb1ytqPFTVvWvNyHqL46AQFX7R0valLlqcAB7Q3y2NJLIPlj64KyvfI
CsI71ZHPbdXL+gHng3ybPmTm8nGCpft1LW897H04pIv0ET4FXSTJY9JVlv18fTZYLS3gDgXUnWLL
p+9EE7XHznGnQoN0V1APHrgGypAKB/bzAPhi7QPDQdpFJSw5DjOkTKxnRABQVDu+SMbU2XHKTKIO
sC2RhUERi5gacxbl4WvTDNAc6rmkOEf1tgV01L9MA2WyBil0NssMDU7OOC5gH/tSLqLvyM2CE/0L
d31tCfbtom60dXACAUFc3Ej52bCbaOgKDWlp3sgKKUeKE8wT6FTYfzBb0wUtM26KyezLN5SKNKgH
esYiDjgqtBTOwl207jSXgfldY4+WbXZUXA06R9NNDeT7M6f6CeuWvZgt82akC1WL8b6mafNJK6p2
Yx5oWfRNz8U02d6invso9QVPLbfXnPEEa83ATDYCAX2zszGPj4V0qtOgM5qIy1YpFjlUDdb1bvaA
NWbwDeh6GaANKp/nQ0TLhHuypjtdtGq6VVfxYqW6bwp+xp5gMEyOFHhiHfscQmCS69+avKbkqHCI
HUHccYjBeH1nq+Kt7x2u2gzJ8UhYMrcKaqSBDojJaQje6ReqkoSwnBHR/iozS5+6pXPiy2DA7YOx
TDlRlgEV5ETAW9/xhU9eOoMtoKV+/eP1xpzyhEeMYXX1V0RRxqPmoXIsZszeSI6mHfgugiiGkhs6
pqoMlcMm0zusbGjvs0PWbjzfanfmRDaQyTg26fdOzqW7jRoOsNdGsWr0m7Q5mQ5LFTBhiiLr2Z67
PY0EPvFwVFkyHDpPvs51GAH2p5htaahsO0fxy9Ky805tQD7PtVz9z6jy70aVghPP7yr7P5jLL9+G
/7r9NsZff0Kf2z9e9s9hJRpSkEHLzJEIB8jnvxtWWiaIc0cwxWRQCRJn8dL8t2FG8SJ8575nW0op
pm7/mlZa2GyYlCOUwYG+hJL+O9NK55fpITNKfj2cLonCF5O5/GWux56czQOCkHNtd/H0LsvlcVxI
1UoI+r5R+Csx1EMyHWLEB7lxLJH2O/UaqkRxQNdq7v8/e2e2HLdyZe1X6RfACSCBxBDxx39RqGIN
nIuSKPIGQVIi5nnG0/eXdWS3SMliu699YYccslgEKpHIvfda37K1FpuiCdLf1/SK4UECUeh8wj72
vW4yZx3D4GqWGlVsaAOPZPSCweEONc9CeNdq6IWo2m8ZL0Zq8ZmGOml0kNwiCEGx1jm3Q9kPhonO
p6Pvc8dkJejolkMOf8g4EcUzr2RN9H4DPgbOXuwq66XrEGc30LVHgxgyfJmiCxsrYOXeRUzkyjHx
YcUwizJyq0PPliBIaT+11JkAyBKMdPp9XDsdz11RDa6gkaHnhX6OMj8lHk2vX4A/NmdOXc03lB8F
zrx5TPin9qwtj4yunPjvSvc/D+AHD6Bhnp6Jf60V2D2NT3H8s1Lgxz/5x8MnoXypgb5jShNzp83j
/IPuwDD5L4GeC+C/i+wNZdU/Hz4hSCRAt4QfTbUVhMss/IdUwHD/YvSMi02YSJv4m38L8iXfSsso
DnDEKQaXYJDDCNZVZraf9D8cTDN0rKG4a8ESQK9fcnpgg8Em4S+qFq+ssLmN4oxZkMOZJYpS7Uhb
jBLE0njhZTHn3qydOE6CeiLjxDb8ztNA4E+M0lpd5+dAjKHeVqSYm6SZKiAqFcadMuJsgYtBIM3n
JCc0ekyEbY3rOElp4QmG3UtCuocXUhep3t93/DQ8KpE1WtcarBZo/VmcgXzoxicvrOYnh/FkTDge
t40j/kCl0KTNckaUaX2QM6d9YMfJUxeOM4h0vFHCTeaHuVnYSnAfOT7G1u770IQYhCv8dCH0vtsw
sm+NTovjFREl4nNPfG/6QStGbejV/zSRTl8B6iuHbxVoB4k9qmX401eQL0iytaC175bG9PbS7OWm
ElMDuQfSF5xITHbY1EXu3ZROJS6KUdnA0LBCD4tTnRhQZNwbMCHl3lv64XIJZHQleqtkRJVqCOll
e4xmEmbRbyeXveyMiNB5jNlko7rbMOII2bdmee26zecuM+VOVhDtaVoDzhF0qmBe1Xb9/NNb6ubX
zpmi1L29aCbLagGDttSpr94LrSqKsZCOd3EHhTh4YGox3YRlaXw1hDXdaFilscybeH2TsdtYUZGL
VQ5E4KwlFuxy6if9uUpVLejJcbpGG54exhKFRTDzpxr/53dRlcY5PdbxOkJEfWGiW7+RbvCFVF3B
yIjM27Rg+I8fR9/R6yq2OIW0bUrKwVrp0dhkc9a02enDub6Y3+h3XIyNMHYwzOWO+UjbrazAXMfT
nG4mSdGrEzdwJmO8l15ysKxyfImj0lwBNRtfKoK39s6cNbumw0weRADOq6E/62LkbjyU6RWtTR6m
No13qflNz+MENkfQ2O06TchSc2E6+zHxkf06Zuy4KnFLbPWlIXA2VvOCopiOaMptEOtFnFzmkVlz
fszE/dwV1Xc3w4+KqLfh1SelVzOWglxURG27w5YWE6/T6ZdBhOPSLYzhUqY1FyfMHhtcHS3JbsYn
4PmLFYqjFnfTddsZ3FCC5fHA0WgYpXo2tRSB/zC291bU1s8ecsYLC46Dr2NMu/rz2nm3Z0lkQAS1
cKrhlOPxXXqqVfzTA6NEJEGISO8Y0Wi57by+QNbQZl/maaSCdHoPGYJaO025vIwCbkzbMUCgTzZH
35jNTVeVTVFcd3p97zCFx1aU6dvarb5O6pxf93b+Gc6KR7xrg40lGcxim/HdX5S012Ax0ExpZTht
iBkVx0lvUqZcM5c6n1oSSBZ9tqv5DFGQUBtqCbBZVp2xATImNrHe1/xMJDhXTVout6dlSxPeA+RK
r6OppXFhVGXwSoWlf3W1vL2HLUPHS1vqK9KgsfvnTNqiNTkf8XOhp1uSKDTsp5MHo8vse3uLUjp1
NqkbudeuXpfz5s+3/33Tm9uvcknoGNsAiYiUV4/2T7d/rI2WxMYmOIqmsrV1B79yNTe1dpcsHldg
JJBp7LrVQNfHA1iqqfIquoq4obYuZq4Zow5AM4Ii6uDgorh4SgebhBCvHqsQj2gTPJA/zMWo8O59
HffaB6OE310AAnN+LSVndgR+7zcXUCxpS85C6Bxpu3ebKTGmq7oKYdLbQUavpWCfCZTCHRc6W0wR
SW1jM8970gNdnhujHbzy7JlszHP5ZE4OsKNxSg+RqDCykpYTfMqcmm5RhJXZXf355p/ex//zslBr
HwWx5eCoFo6H2+nd7w6MJG4Wa5THspf0sjHXBK+sZlwjTQv5y1go8ZKpna4zZyi2Xe5yBaIo7L0L
yu1Q5i5OX080+0yOzb50au1TZ+fe1hsBD/l02gtq5Ta+cATXP5J7QCO0HdvXgdcEX1FsPQN76/cY
E10yGmp0ub01psXWGRxiIRJaLpOAjtz1fXAvIiPZaa7mHoDLofhxHSQdLUaECjL2A72sZduMQ7CP
Z6zlS+EUINWFmL4bIVX2SuSWRpu6EsaGRjg+iTJ9NnK83ZFZ1JDAq2qfWUQX09Vt9pwJphtLPXqB
p4WAwIkI29DE4dcjCPmwTI04koNJ5nme0EvyRB1905lanyVkdD2w8obvVparHUTdGmxLhz4ulktL
X7h9Vs7OV8UNQgCRp5906mEYlLUdf3XyBFVDXqL7iqZ9OgpGw7B2MJaBJ4wmoEmSZO2rxCB484OF
wCHxzRuUleCZSoRIwBKSdY6D744N7NV5j5G2PhKvShN61nnAVqe9ORsnsm2ROvg/rNRLFJ5xFKue
bNEttwtMcLhBebuPtNpZR1mSHeqYxDLIUXqc+gNESwU3L86o7NXjin/zeaaX+Zntv3sWozV87xFd
amsQIbmzbrG00S/kOHY50PfcwPyeWQdWAQ8kMzMIoJnBJGblLTmeFyIw1/NSOfvJyj8TnI64zYGt
TlSJiLdebcOp5MEa122v998wgLJFpgVenrIud5OxtFtLDcucTHUwdfW9QsXp7vEZ76SW0jyZRLxs
PHO+N5hGrc0SWCG/T5QzqueBwM3LYk1EiwYDRe4LULZ8DV0lPZToEnaLlyGkIsO23i413MBLhj8W
woQ+jb7wHoi/tBqAKDqIo+muyjhP7pmjeDiT09oOdxHnlsnPTXaDVRvBuoeZYhzpm6oDTjOVB+CA
vKra3F43JHyCGov6btNNOHW43JQtLytbbhRtPf4cdNjdVjMRdoHvYry31gjwi09h2LXEeFi8dRYj
MZ8jVJAzIku7Ss815HscfzzMbB32kM0CSvI5p28V4jPP3fXMzo5ZriAPMZRjephZCOS4j2V5rlkz
kXzMic2vGGBil/XUL7f0uAJMWU4C1ICz5Q6SoRcCElyWV2Gn7t7tF42wCVxNK5eEblgADTwYekWo
01o7ZqbckB9BPhGPUVxzylzR5V13nkzBr1QB+Emcz69AyY6EzWBzkBxbabOnjIayMc2vHCePbgRp
Qj4vA487483L7WlH/U9l+1FlSxgTxeC/rmz30DAK4F5vatu//9GP2tZ1kLojyHYNtNIK4MzP+1Hb
esZfUpd0iCBcnxCE7E4/GkuW4K9sT8dhYeP1Qkf/z9oWSItno4vAa6RqXoCH/05jic7W2y0ScqHA
A6S2Sga7tLLenVRiOyZ8DPjPYaoNB3RGVSpY1myfV7VDUNk8Gdbawpt4V+HRY/IYSOIV9MGVZKy3
rMhdg1KGpw+9N5NMxwo22VAuoIl1fbrtka1aWwOVk3aLo7y5rwt6cP5QmSHz9CCz6b2KdiDnJXfr
VRZgsMP1rC/WKih7+wLIm0M0w9gsezbkzloVSQlFIeN1thnAuka+CXLhwPu9ItHZ1ThUJ7PzQqrE
sO7AVmzCRce+H1VZ1/qzq7RYRjhaAvlRhwDYy+3LkRpslQ/9saVJf+a0BmJqYkh0INO2Ed9VSTLf
TpHeXTWhyI95goJqgxhbi/zEnVAiFlIPySpKqmMmq2HLj6/J8yrnXTgCTBIKnURowBbaFzSlqIzL
M8nQ2Rd/05ZO5KVJBpj2FI4pU2Cm2GyyO0NM9gZp2WPIBOBaAo9YE39s3vRMKfZDOVvryBA3ETSc
tVQIKG0GAjjhor8xHS27MovxKHUSWSBl07EDKxO94PmstpaDg5f8tfTcUOqyGIX3cWg4AK76KA4v
W4WmGiP1ViJBo7/Qx00tyvIqwAD1moCAOhtSi9xYyeYXNk57FLb3IgNg1UZgBHQxAGPZCpHFXOre
szS4LQqfVWXyMCiglqPQWknTmkdT4bZMBd6KFYKrSqNnODjRkyztcU3kwTlSwXktFbqLo5uF67nS
6DJO+V2mEF9FmsH/UtgvhbviRJPeNlnSXWlTih+TJ/Yz6c/BymrFdDUriFg1gRMzJL8pQLJwrQ9B
+GmhA5mvMremM5kUJTlRRZI0VKmVcW5GtX5gf/8GDnG8Dnsrg9JSIBsHb+kdHYU6wwABGuPEP6vC
ZbmyQBr6SUUeQqpP5XY5IdMEK9pRGDWRWtb5zFmxakzrDAVOe1lO5vJAip2MMa13EbiIyFhXVoop
2lSwtprp8ZbYmfBMq/tzSKbtQYftBudMUd5ADqzg5iW+m0xoJk48uJY1uJ4UJK4HK41aqfuikWcQ
tcvRVTS5wDnHkcYRCMzcPPbJTQR4TqPPgSLXW3uZdSQ5I9sUQOpaJky0Fsov84lfJ9rH3Gky3O4C
uF0ei3NpkZ1WqG9q/qYpDl6piHhLr99bvTf5w+wFu2qEmzcCTt0EiqWXANVjM2yvRQVnj/Zs6Wdp
KPcz5v0v1onHlwDMzjFYA0ERPFbawVH0vgCM36B4fr2TN1tKB7FP2sMC8q9T7D8m25AU4qtCUQEt
8IBaw5GFJMJ8M45VfJb+oAi2Rzcws9tKMQYHRRukCjT36Kim21yxCAtFJayqqtniyrMvrWYAEA+7
sJmtIF1DjBxvqQG+9Mas7bR6llejBZCJB6xsrVG/I3TTgopYG6Q63cwnXCIqSZh07jMnM7mx7cX7
lGCYP7NAPK0ipI83s+nG1wgOnwqrImuszskEjI0nuxpkt4oavXts8R5u9Tyq1k2ViXNlgztD2sCS
1kMoqHjBSSeJspuZbRciEPtdVjZl6TNKfFx6D1BIwP4MZ7u7iOdpfsTpiewGP0t9VzfTXaHTEmF8
n1+XeWR5q8EjVeUmlIGxNysSfbaVQJ6PkFUpOZek3FfpEJAZWSAYLavCO3aJ81qVpA+GSA/OIIHg
jZQufJwVQdQuTbgiLwMfdUE/EfvUS6Iqq9jWUJ0wJnZFl5/NEXZdNnfC+Cbki9ncGtZu5px8oKEf
KfaHVr+kWlLOdDaTXt+ARhKk2zRu2a+ScnJ3aU9818UEQ+B24oV9ZzYBj0g6svTIWRvkV7gnzSFC
FtLi8zDlc8fqj32jpyjxMUE41mq0K+dYg88h4sbQmwNiZ/dQz4F21nlJEe6CutvPMerNCBTUnasl
prNqBs3ZRmnANMNbxuihQjC0GYQFQSMOoyeXxh6oSpd0ex/sqnURmg0oAKxYhLktYx/skQzxfJjD
MKzommq3+NmRvqYWmBECGsbLbmjbGwquGlyjPRP9xOkWg24iabIC3lr6ez0w66e60eMH3skhxW7e
X7YQX66DQXqv+hT1C9VLYHLETod7Lc2Wq1x39tT9hKzmpv1NFp7k4Ek7rF/1csg2oUdMjyyHfc5u
iwbKEPOatpwKxw24i8TMRe6XfpjlBcFq2Td4R0lwwNCPfgfE9niLacP+wnvE21Skdp71KGg1kBZO
Rf54Skth38TT9JKSyWOxGcEc89JiuJkchP2rfI60mzhhKk5zLW8ekjlIr8yMxgOrGJuIL2B/7z0k
hd+A5KTUNcVd1majIPWoCPbEreZrI414WIFG1NcLct3ApzZ355VoicPczMLTL6mtxwc5zuP3AH/P
Iy3/4ayAA9KsUIGHKI7qWTvQoxluCsl+g26u0V4sfW6v56YIQV5obrvrnblqdo42Vo9eiA7an0l2
31cGvcx1Eic1nQBK3/vajS1r5ZZmd0wssmPRu2EJsbsqg5hED3MLCYG+22xN9Yrf3NuYTqM/BF4X
WBtArem0NlBHbKGtx8fAq+jBAUv2CwI3k1XtWsmW7Zm4QmkMmOJS4VzMY1cfjKiz13ZlIecf+hZS
EgvOySqsuG6DXF3H3m0notvIqAA8ZrTVLUiubt1SRl9kGvBkIPAlnhgnqfatYzUIYbKieYDfodrs
Yd8aNNPa8isGoarYdBa5SSsadMt3mwPUJYTNam0K+9kKI++zQ2f6qQzb8syMMvi0E62DHJRnWmq0
WVJ2RDnN+j7G8nnpoT58HGST7aqomkPQSXIpVrM5m894zKLzLjDML16HsmPl5uZErFszMActRblD
h8Ef06VP3V3ClOPopkhSfByHxtOA48qvClk9ki3V3UqvI8g1mYT+0KOgCOADjz1rSW/7lVs4xjev
FnWyCXI71A5umQRfY68rPjP6sNszkxbCed/2qFawqTPeb+Dc546Z7pMwvdGXPv5aF85VSBp7GWGC
GFxtM7o90ahz591anadf9Y6F88XLYW1ID/O/nXE2dI3Q2dIwkdVKNoP17DmLwC9OXfqlsFCEwD4Z
EeYYmmkAl8W+sPWyMLxqO0HqAvXvXiQZcw5LdusFYfZZr+v9hUHOgN1jTgAR0jd+3DPutQlIiZQ4
OFqnjGs/h2RqP9vUlGdkBpiooSjWW79qrP4S40nKjMdMYbYFUq9WcROi0EAnmnyrdG9AJ6r+q9Ki
jK3FHC9LGir3WTABQ5J6tNWhglAfBP1FU00ekSCp7Z6nTe6ha+KMmI/hwV1yrT0r6Krt3NhDAFyI
MP3auo7BGCsY6Y1GseyCTVUJe0Om73KeakZ1GBkZXnCF2YWw4vglWGLI6HRedpgZhrPQM4t9nYUm
bNblvqLn3fuGMJqn0KydGyT8RLvqcbP/T5X8v6GWeoZJUfmvi2So510Tv3T/Vb7+F5LEPn+On34u
mP/+9/9wjVPeYjYg88nFbcvLhWHrj3rZcf4yDAd7M1MNG1WX0mj8qJdNBr4ekbzItJmWWc7P5FKX
2TIjEP4S4/gJavr//98b9Xr77n//rGY/eQ9+6i3TTcRPBwlVqr4ymQPvhBgznH6DMZC+S6fSz8NX
sneuESzBUTu5EHacqw7EWGzoCX016OAkZvvBLNR7O45mEs2vYNo2bSauGY2J+vufZgultO3KdREp
l82sXwXW19kjRR5sNwfDMBUV45e6XzOvLVZWRlBbFSZbR1gF28SDxUa4kNQHG+ySxu0qLl3ON6QI
OsYV8XNUTHJYkTWqGCmKvvWi1JsEGa76gpDB9DFB16n+OPNSs1Cwtku5jQnzbbXNLL2dxVsXlSpR
3vBBC1QfescRDQKhibGQymw2iy+Ittg2DHM32e4qp9xmDnEe9iMvlmRhg+Td7zITQCNyKSWvNmCQ
LZrGC0vrb7Oo6FFtK2W6193a3oNhaps2dJ6Wlt8gTxS33vTJkwO/44GBjTZ9ma0HzjFNnx4nLfiU
1IDu0hZ6ZVc99rBRtnHW34Stc54YxfMS9n6XpGSfj9kWmTmZlh3gMLh2L/lk6ds04SQx6+NLoXZw
u28vinYkqlOv/Mpu+TDkvKmJwScJ/f9sLv+bzUUYUj2D/3p3gUmF6qN5Iy/58Y/+0YJDv+VJ2lsC
ncpP+4knyQDxGJOiVvrnTmLpf8FgVgwDrEeMvtSH/1CV0HljDi90h/8DIya2qH+n80Zv7W3njfh0
B10Y+fCuq5Qv790ljWEntSpADiTec/rLMmxdTMyTQMxUTdbwoIe5c6VJWR7jalYUcQ9So5vraDG9
PtnQrtPvki5d5k3Di/oaxh3YOlvjZOiBpCMC3Dx0BXE2kNNw00p3os9fYqeib56ODmWXjM6HbCwv
iNE1nFUpsouKYKQbekTuNte9aBuQmrulIWF1fphr+HawcGyXOGr2qWXal307B+tlaSPNN/u5axCW
Y7ugPTY+pnjOIP87JG7TwR+2iSa6HfbC4FgSDTTiEh+nfa8/p+lSPjlp5l5SigfmqplcxAwKDTsO
NuTbYLKvx2ByiQNGhqP7yq+yN+bA2qWN0F7A/9SvTkV8upkU0BiDvPkeTuQc4XKojJs4qnqlxm2O
kNHHAyBB8IFzmswclhMBE7LU/UQCgEQPa1KwzqF9FepFeN5Wi/ZS2KQ+sBuW4orJckH5V5NuTccs
ofzcppE7fI6qrruDxcguCZGiecbPHn5ttDT1/F5aZFvbsFLJdWX+0bvFHqkrPVZi35p9JD30NEKd
SurTAUVY4z0SJMFNLrLnTB1mPHWsMdQBZ1FHnVinWbOE8pA2XXVo1GEINgJxwtJpzxy4B2LdAKpl
3557AQBOnaS806GKu9Tz09RRS7Rmdj4bTuA3sCG5UHUwa9UZzVCntUSd26Y6yD6VhRXdp10cpdAX
KroxM6iGDSCNxFgT/c5pMDqdDDGzpftaHRf708mxP50iifMIziI1GszCWW/9UZ03s8VUubneNL7G
pwNpRbuC6XHWkgORRMVNbIOOtOrZuQgRJqzlMjMDp/S8rDpA0OJ09k1P5+DydCaW6ngcnE7KXh9a
z8SZWihsK2lvHXWoLis93y3VAgZ3UIdu7CDG1ZJL7zYM5sgfOZsjFEBSzmndbuRVnHnDC9PSdK+r
Yz28Z074gzrsW+rYDwWPCiBRxYCnygJIB1QIwala8FThUJ9qiEiVE8Opshjm1HjovCwofCwZPWVW
UT/y2hboqUbjKW1MnFLD3M2KxpK5O9xUIzwUUqR3saBZ4Z2qHNi4VDy9Kn7MQY/g00XWMwZWHSsf
ErPQd5qFkiks3MdElVFEJ1NRTaq4YoZGnTWfai7rVH9BgC4hAFCUSVWeNcyrQeJVlIuNeWn09vxd
Vg31XAs1tGAiHRQErKiKLztVf4UqBLtTTYg7uNq7qlDMTzVjp8pHaoZuXXXNLYgnaktM7N0GPTjo
X1V6uqoIzVU5uqjCdLKqeG3BB9wsqmxNS8M5SL1Fq3mqaskoTLblqdaFPun4MAL07aBKYaGK4vJU
H3MSoFa2VNksVAG9qFJ6OFXV3qnCdlSxHc6U3empAvdUMd6c6nIYNMk9Dmqq9fpUuS+qiA9O9Twa
1epxOFX5lir4a92j9peqDWCphkB56g20qk0wq4ZBki4YaspTH8FTLQVNNRds1WaoVcNhtgrj0jx1
IbpTR8KUhGf4Hg2c64hmabp2aYuu7WgM9pEAQOsbenUXpm21Bh0xnjd2E/s5U9S1XTgHS6UVDUWR
3Xq4ldcDMN59krJtloZVbyc9/xQWst+2DRQCZe4YVji4Gocz3Fz4XjdQTOnT8m0xORwxSwE/UJp9
vtHLCIpjRq7gNSivbOjPray2i863Ghqp97j5smI3g+FOEd7Mqc28ImpMo+twts5tch1MAaJe5jbX
BonTZ4RVNEcbWMoRSGd4w7Y4bTGpLvshHL9IqyiONa6gY2+0ARkjpCx+GdE8YIZuXCKwnWI8KEP8
F7ewBZvUyGPlxlVxA4U2v6FOILsCLzVsv9S68hjW++UA1CaRTci2zdsO8tgcX/XC689q1wFuarZ5
fpV4Or+undKCbJkUrdoMXRnYOEEnBP3XRW3w6y84Wzh/FgER2EsX3FluY++TOB0/hb3mUrwOQfTd
XLT5utAQVW87rS4vZiDehHNU1d3CGt+HXPhLFdfLfpwbuQWCgQUsqJdH6meqhwXe3S40MqCl1ixW
k9H1m7oDtZF2kv2oj43lHC2Cs49Qyfn5mNzUGXlUshbmdYDU0lrNRooLgdq/pJtzyfQ8JPOHFgrP
Wl/ehIsDAor7+akpJ4Nh2tLs2C6cbYId6Bo892BuhBjlbeYt0Tfaa7GC847aqqmnis/BL8X025lv
RdqMW2/2vP1Am+hLE0ATHgw57HiebBixfUmPrCKonK8IT8lqmWd93SW4Zfze9Orb0USth7bAZOLN
tB8Xfozxp86s6558w8sF2Py+5cWIYpO0ZywjL3oJRdRoTdK8ZCvrr/B7okd9DFKILVq1LcxIo0IY
2GpYfhEvaQK8pEKLOmfxkKQ38HjGRwYYJL10hv0gyti9FnORbzrGOjRJ0ezE22Uc5bJBjCLKu2L2
vsaC5t5miAikOK/bujd8vXBFRIt99B5i0iLvJDmM9Y3dtHG7Y5QKOHux7RTOALhH/ULY2GHISzAK
mhtzh/vI58XPnS/FMt81dUiamol3zoxs56xiyEsUU2EHfhKO6E1EmZx3RGLk+Ii06KusTBk/CQTx
eIhEqstNQ3RtiDCfkd1iXxrGNA3dtgxT1HIHlqxo0gMTKnT+T7RJHjj2TvdpqhUvyTAJema98wmq
c3Ug2+ETDap5gxs73zt1W/lOT/PQKaejnS0PbICveN2fks5+cEDvPWMooKazgMSsWtk/OKeUc8fN
bqBIbUYr1y74ckgJaHDiFmlXv5qLpCnUVYyvcO0w38CnFWe7ppy7WxNJxezjgo9oGDZeGH5y6U9t
8kUst9HCeQcz3ihz7W8l0H8EDB8JGFCA/rF6OmMWFH97046huFH/5h/Fk/4X/1OXVDw23lZoff/s
xyBtoEVjS8+jd0aL5acqyjQolQw6MiY/jFLK/B9jjLD+kgAK2NZ1LCXMh+W/U0X90guxsWjy+pIY
d2zlVXvbCwnHSV/cqux3QvRhxzTRAw5nCSzBFlsPQAPZFDggUarh1IcX+lOl+RuFthL+/9QMkjpY
A3pU3B9KSBtu4dtPr2tCFQbeFNuxF8PGmXN7Y8QiW0MKyHf/h4/yXHQamB24de8+qjGTwTBy2QHh
woeaCYMJEfqpDcKT+v9wVdxKRTww+NLNdxSJxZjSiv5Otz0Z45lR1+sG0ZTfTU7/d8v0TXvt53Ya
Fo1fbiCVL4BIk0VBIfz2BrKD9WkmuYEeKS3ks4jbount12mw1zifEzYlk5KXUFm/0oHe//mWsgZ/
8+FIRdUqJtLo3XWiKQsCk/ptq5UWOSbISTYFh6cP6LG/rhGJCYJugotHxUS/+fYS29AldawO+m0D
8rJhbZJOsJJTTXJfAmE3/+Ci3jUVWJJSKMMA2l3IFb9wLWU9oKLgJLENZ5uXY9p8B3Hx6gImIR4w
P7eD5CMe9a+3UQohEDAhJbIM3X7XEQ2iNBlds+zJ3MA+XAQQBpgNlJs/f1nqNr191PgUup2Y81Eq
YRN6exvJv6HzSibn1owH5JaadoFJ9XpGAuxz2JV/vy/+5br83V38+dPefWmoqMIa8nq/dUnZQIuE
oX7IO0ZcKTIHyn1cM+nzny/wpEV9f4UQWrAgIu1iQb7byuaI4ciIvGBrRLZ1jcOPWECdGTGZFu6u
50W/7uujM8yuz8mp/WbDVjhgEtr1lMrbAcTVpp/EuGpGp3qZJlPbz2SMrETQ1ZhmZuXdB7iFHPmD
jcn4zfdvIlADPYPO/VeSqtuGtig7HqN4JLN0ZanQ5RUh08NG06DQxKSd+pWL/9rk7m0wIVuP+uKg
Ojbc6gr/Hp7/KvSuDfDrHzwL712T6mEwdfZn9YRL/qN+9Z865QkhuClM/46jd7QRCEnWjL4mv3bt
DtZh2H6eYrguOkottAzZUhymImkuQBcOKeqRblgNHBZTC3BWPRdQkQzoU4AtYECSJ0TPWjRXwl60
/ZKOBBYOXbceHVkRZt2Q+DXG2peOPFLfM2MyZjh4n6HaRY5hNi6d4unQpQ2poVpGyzmQTJ0zeR5Z
6ed+dFsq1ZlGlbnAFjH7eD1q3TVJI8uujh2kLpx2VxN4qgs9mvV7ranprxG/4wdyfk1n89i5XUoP
MEx38P+7a35ycfbn1frrA4KkmoMBT72l5IjvFitoTdlLeuPbuI2uNGS5fuzSl4unT/0S4HTucWz/
Hz5RslmjmWSM8x4s65H/4XpL2m2bgECTllhhI3zxCuuiMQuLRCr7658/79d9G1wRu43hGQiAaPu+
XTttyGST76bbJnOGGoGAnD3gb3PjimZe//mjfn2CSNyjs6eDbFKzrXfLNER2kYxDyVvQHeQ5Yhdj
X46988EN/O2ngF/imGKaCsn09oJyPdDybuQGanYDLqPmIL+j/eze/Pli3kOTeOi4GtcwXE6L2DPl
u89JY20x7Mprt7BnyjWEmOTMnvJwDfi7xA/WOtvJZOFjfQsPjXvfiHBbWpi6Pvg1TC7n7XYKAwsv
MFIjaRr02d9ebl2X1hIPDlr4KXM2Y+1lZ8GYdGfW2CFeNGFO7o1i8uhNld+zcnSOaZeMoBf14TJf
FvMgU1TWf/6dxG9/J3ziaNxMjzPru9dKaGmaFkRmuy3CvqDFKDeeTuDvUnT1VdBWvR+B13jIUH77
WU1roa+QrduxLtaeW5R42LLvGXjqq9SdaLuPjz1ddb+Ou+puLnqqZ3KxdzT1xkMxZ1ea3n10uPj9
BYB4wPNuWjz/FAM/b6iB0Xg5+UfcVAQWCECxRY5W+DliF/PRCyfroEU8nzt2xxuryQ9ztDy5sfOp
bWxv31fo0BCgDJsIuMNtuThkK1vL90UGxcF0I+8Mc9O8HtOEVLKky8Aq1dUHrwRDfe2/LIufruDd
6hxBHlrw7+BPEzx3CBavOECNK9aJRstC+VdMOqBonHRyBkGPtJWVf7AK3scJnB4QzjFMcXkYwZm/
e9zdmb1kln3LTCRCMdlnrnzmWHVDeivaPU8H9TJM98yOope28bt+CP0EP/86VULMIaSFr7clnX4L
10BsQMF0RF/5ER+4nSRSMysJje9zYRhslc4dzeyN1JNybWvefeUm9IAGqV9o0sh2S8nsZdDv7JkP
AvnX+9XotR+Rz389urk21aCFll3aJE++u+USn1waJGwIdZLdFwE+KABS2kKWDLEs5gfnxN9s28zu
JJUn8z5lwHu7QglxtIuGTWdLN/zVi13UWgZoVLRy3gefpH7Su5XEJ6Hc93Cf01V/9zDXQdhXTiBZ
SU34KUU3fp/A9ASuNFNNyBl29Uq3MXZBdIs+WEK/efvaTCJtx0QFqP9iDO5CvGJBordkXM8PQecq
9dxRt4LXzOmeKXnt9Z83rtPZ85drlWDdDUHBbb/f08GntlMcs2Qpw4sjcLYrMePsJcdy8M1h+a4H
+acyzrAEzBWHGwsH3dDiYgEm/MGl/3YxSdQ9eCocS3//Wo6B7Mho4PkdXeYOulJS4mlDmxDDkyUs
/fXPV/6bl6atc3IEIUDtTZH/djnZXpKGCFf5kudm2oYVIveld6MPasTf3l+DTgYridtrMVl+s68m
rfHf7J3ZUuxItm2/yMvUN69S9BBA0G3gRQabjSRX37marz9DpFXdyl15s+ze5/OSlpkGKEKNa/la
c44Z07evuz175DYEPMvUiajN0Ik8cRw7YHgxefMbMTe03CKMznQDiBBXgpGU89/WyP/clHt046mW
NZ4hMjN+e17HebCXpMv4MPA7tnhA413XLudZMWiKC52M0q7AC+72IEAz1Lh/f8b1v3qCqYY42dTt
QB9+O3yPc9kwS63dz7qVfNRuK2zcUXF/26W6XQSQjBwnxB2Cb0PMa3incprcBpFbM4woGnedV4p5
PBN3y7zG6HsauXZsd59//zn/4mN6JMIgHtDI0UEv++dLRgM6nbFeNHviZ1sgDYvaWl3jb1eDzH85
JX9xKDCkFvQDlzYcrv8/HyrF21w3rdvsyXsrviwmYRciVxCmCkf7//ha1KAAZpy1pfYfq1pdwtNG
xtzsbSNtLz40ml01u9GVbHu6iP+Sadz9sXr8e+/nLxYxjkRbhBLRpan12z2PZDGW1cCRYJXGmwgX
/kMR44Hl7UYQ0lQgMKpIoPv7g/7lqWR/bTm6Q46W/9tVixnu935iY/00ANgVNpHPKaFym1ZDvvz3
h/K/fca/rZpUGrB7cFXhGvy94vYyqxriRecWsVpmVc6MRAL4szUy2S6iEoRay8jeoSbPw8ZUI4zq
vh2m7TK5ZnEpPJuHC8X54h9JuMifjVrhP2nLzBs2dQ6pCzNWk7zTLxdn8IA2UPAkhxTWgfNDR8lX
wja65i5sfEUA/I4xDLhQwuv9PYlwLjxvC2oBaq1Ef3QGg+Si3MIls5N6gfnI9OvEIKONwFAkozRL
ADOzg0muJgZ+0aZNszZ56kjdnld+oG/vkxRQzxa4kH4qlmkSe8Qiqruxi3LwzlYPvP+COjgvd/y3
GHcFrIVsCgYL+femzJQVnz0XJcMGFnkld4Pd5A9K+E50aktRHfQ2A4U4xy3CBj9Jn4uOGKlgwgsp
j4A4YmhsQwUOcyZCId4W6GXaa6nYTqahw6g933cdYuMNnMR52pDjEWlXqCEijb4DpOZNXSCFDlTq
eca720X0S9yon8LFs6r2AYQYU7Oq7+R8NxJY8FCmFviLWTS+e6/hF4+3w6zi4UgROzFpRHmzswgG
rwNrNQaFHWjNfdnyiiLkaW3/aQLEcdB0tvdE9F4eQnTFltVZidIDWdf2ofCQCrTpblB2/SOqjfwF
Y4J235fOGEQkQh8gleYrou12YHxYNt1uAhV6H7k0US0C2LIFoh1sWeZffoYqcFAnEMRjaNTdu8wc
K8BoBy9ZTuauMM1PyxTjFr1ex2do3b0DAnqLCwBMgr9U4NetBfqSjyrGqqcPtwfaZg2zZECr3pfG
sUkwmJZATTMAz/xZ05wt2V3Nne0X7VbXyvQOafASDlqqX3kk9J7NkevBboGZIAnYE36MvS30S4pa
J0BbGR3RKGUQqrKBogIxANFa9qbr3OVCRjvBJVYfpORk8o/sNqO7hOiDjJNpMjaLljXbiTFaIJMI
872bFVejmWxgxXp3xKvcFyKZtvroJSQatks4i34gb3I29gul630U5/Vb6XXaNenjWIH7xsFN1bdf
jmjKUPSKUTwN671bVfaxZWwarBS8o6mlxrGDSAqfV50MnUAvu9Z3mT2/FKAsXso0Ori29ZAO84s9
RQgxNZ9G3RC9FHB/Wp7AwjuqwS13SoCxXmzxmPneyiCEFuvElbfVViYjsPYFeZiPoYN9w33aCnXX
xK133zEOB/7fXfeE6oCzZYo2i/JXByzi4Jk9Y13G3oey8NSX1fVDMKcjspBNpsicYBhXkbKA65hK
s2X+yeS1f8wqj+gxg5vnR4FIbtq4DfsIXqYsEohBxteac3/TjNxlWDRKctz1ozbE81ZUfUXWweJd
8S8AdnkgthG+y7m79uYxHrtXQAZux3wUU98Ix7sz2lehmzswu0QJCoPPvHdJw/05uVA3D2aWGwAJ
vNaFVYs6xLsWuIokqWheC11/Vjb6G3QgCNSrJj20LWcq6LMyJw+zUI/QFaY7I5fGY1SUWXocpUOK
o58CgR/JPahSEtqxe9CMS7AhfhCgQj1Jf7cmekfLr9AGtT/BZMcOFitm65L8B/N6muAQwaWOvnya
+0NIFcB4u46Utllmb3pizlR8tTWDd2ABnf5WTm67YYtm3/qlUb9igcS5j51/31OxPHqzJV9Vx9+Z
RT5tqx7k+UISXJhOpXU0LBPCLm1OlMRr8FCvBu6EhKn6SxJ7zU/wqhnx8KJ5cRsjPUi4a6AlJ6Cl
2P26H3bV4AV0qxECZ2QTsTMsEDACrK52mOGPR8OKHRfFoXkc4AhsXFrIW3alfruD5qwK5PTk6xEw
DjRzZTYvW89OyUXx4xGORKVZMFkQChLGVyb5eg+K8RT7MnnAr4Yrzm0HY9dxOsUzPhO+InF0fnJF
uggflWSHZyb4w3iOQdXcph5E90oDrlz1gDmtxOKvmsDnv0nJqjfgZlCJNCenTpJbOQJhpHVnIBMk
fACdXuNsy6pYSOiFmTVWkBP2ruvGt0QIKTes7cS+5SGCxR5xdWnCozYqfKijSVJ/tPCyL9bS6o9d
yvn+pmstMyhOL+GkYiacrwS35gWkXv1hrzvMsHQWrJZZA02SM5se7AnoqiNIr9dbuJLfvK5FdeBz
sQm9qITzurguxGM9hv2xDAmntSkLoKIrjX/w++6TPFT71kIVMgaq8uPbKbUhwo5OUcyfYL4sb1r1
ESY0fHMkxPwa/ahRb0YfrbEgdwYXX7nyrT24IgQVVCTx1fps36Z2FT2RmhTfOPZQvTnw/Tb9kCxr
FM8S6YHyKCIxlK1Ie49MhFYjYkEM8MgLvjzm9okQJWiwiCPSg1nz27Um4tsBDgV+Q8+mAi8xst9a
ZpMf2yyC6tL7NHE2iGWiE7BpfuA7ySiOx7zfyKVGEr7wnNPGAlM9zzStPVeBPI4tO4yiGYBy2693
+YB6k5mLYT+kRaKeEZcDIh4rPmRua9m917f1uykTSOf+gjW9JvXodnYK8J+dVbYv+YpegQoBx3ol
Eafr5V6zg69RMEb3zYrkRaE/79DpwrKmyEgQdnHWPJnMd1osZhA2QDsInQEiQ9MemE8hya/SEjDT
5shfrJbsnpJ9eoLe2H0uoyIId2lpiW8FkZ/oUmnzhRGJrQSK23oHYAqPa4lNunLR5kv0mGEqoJda
CVuuoB66Zj4WSgF6TgbupEVg0NzQQOJOY81KbvNMEnJe4C+/E6akiavmfM0K66CpHsksgTfrd/1X
5Qn2TEorZNgUY/MlCPt4/uZAA5/SfzlKDkPIo9dcWC2Wr8qQNQQ6o5wzclvs4ZcBsgLPrXK59+ua
0+LwJu/2GsFoILcoeR8XIxf3fq+xmrmO+jXVXnMB+U3jvyG7qcez/jrJqLnovRffkm0DANUHwpVC
b8S4mxClO3s830in+h9NmpbapUVixxpPerN9rIg8+6Kids/siaMdyKCWRYyYNvqmvTkwEDa9t6Xz
+puoqGMEgbk6WE7BpeG1eW2ShoED1Y3TO8fq6l0NvPuprVWEkCv56uOK/wXHj7BkVZsfth/bO6sm
pbK25mpjmFMZ2hDOcPLXY8BE00JC1PIc9mYx3wPXme4oQkbYm4jVjDy2wlxUD71vnfEnp8wiNaj0
fdtuxsGXN2RwnLQhUSdZ1C2HzZxbbSz0m8QlmguECtEa8DPPkyPq25JUjQdM+iDqphTmZp8WCzku
DBsb3daOdtqf1Dzj2efZPGvx2F6XsVue4gSfBaU+JaDP+I8W6rtvJ80RPsh0n1XK/EQweWpSTd/z
duIfJplMpaPX4dRbV4QRWj+ot+H24Fn/8Md1zlT1REoL4wj02WVallCQKsy3Pzyc8/cgdEbExvXB
qfJmAzUbM3EKd8Ybl3f6f8VrVriLyzuHk2QI8nilww4ndOfZgpmQZUSSC0TYKhLabVZY9a4bBgZf
pEdtqFDHO0hv2t6UsnsYGuGw1Pnx/dBxkMGO3LtBI+eKxjQuDDey3lE3O89O1+eHNHWfJ5Ls9rRL
MeVplHJ4nOcKAs2YnEnmi8JKN46RuegfiRaNO3x52r439GXjpYO5GYkFpNub9JBVaBXGMwQMigvr
h7TsfWlP1Y7HiQW4kuxOY6cBB5X7/pciWu/HVFv6jV/4C6qFwnqsk0mSD+ZbO5u166qIwK6tYbyX
WXGVbNVNzc6lLgzavgVRMU31r4VREw5FiDQ3jeQ2SMucACNYE2QI1zWKbquQXTjVoA4YIEAJ6o1w
cB0KeiuW74SkZqd4LA991uQysC1ByLqcLiD6f/SpKHY8ijsoMpJCzbYpyNzhprDs6CnPKsoMpKoZ
S6AMaq9P7z3wNJusML2rbk5ZvbQEvR5w88xs7duitnGWJwRXMbTIl+M8V+rs2ILXDhStjAfOKU91
PMnbHA9mFcDAJ0SnxTUr0cdLHiNmaOpM4rd8KeB+7lHUlbxypoo31lLT0hhSMd2tmtjrmWY2uzpX
pVkABiKD0J5q97ZrnVrpTodI9Xgru+wMXba66kr8Q51V5QxHxx6QX9df0/dFgN/Jgz4J/8VnZso+
572tyiEkkHYJm5oYHemWCTlvqtdfptkC92W4H6CofkXAlN6oWPM3JHkVi1YnntzcFjtTDQRcu0Nx
mR0qlnxudYbefr8ApI+SmnJoOigDy8VJEOZloTtHz3xwM2hlLBpOdStIs1qje93qlvYNKCMYmzHJ
VHnOIlTptnwrQFhfDJweF9T85NenMwuoTEYSgDtD+yDIKflsIm1ZQ8n4gw0qgJPdyuphJi18fGmp
eLhuKZucApY5bwnhmMe89nijADN85W1J72zJdbAXMQ1JXBOp8Uh9zM40gwFwirOp+yyyqv+EB0IT
ASZY8ZVZJV2FDi3sm9ZJ/SNLWt70yPCnuw77/hsiUTbhVpQKWFBL1H0Ku4auYSzKd7dLZmPUboAq
An0CaLVz415VO8sf6WgMU8LtkRgDBU5V5tVD4gyZTY1ZRW/QYvkdv57IQwbomNkbq9S4jUpz7jOU
+XxK9L7IpTYlKi2XTczEQWVqld1Vutg9+0atVDpSfxBYMexJnb+8CG+qjtZI+3ED8mAWezGvJUDP
hDSCPw7SVSaaVWIJKCha88jhKpEq7johgILoTbUqweU2pJA0otguvoxh4KhDY0JMHS3Tf/vjZNoK
aTAZA6aehkunoUxz9WWqAvYT1R4mD9aYxumykF4Qp55Q8RKFKSpUMsgk7R6UBcACygxsV63TBbo1
GhvCAqkJ9tXc9tWDPaKo4BIybw3HqOH7Za5NP6SttUxedagY1L6YEX6cfdWrL+XQGw0Gw66TsyP0
5DGblbEvh7L8Uei+e8lQtEZhXXva45jU3YxBz9KjW2vgSx8MpfEZqcr51CmR4ezy5qkUzP8qkkK5
Jjy79P6TeUNfhrOoRM/PLyXJBSm7lzTgw5IK3anuVyo7me/9oW0YYPirB16DKjKFucbzE4xcTkJA
6P+dxrQThIBWPRWdTdiKPGpo4Ctw9XkuWVxSG+VvabHh5iXM+yssBi3KgtIbkFUZy7Tkt4kyNWKj
KCFhVxt9kKMNfIJiZmybvNJOzKTbA8gE81LgH79Gy5Q+L0syPo2wXf4YPf6vBvW/aFDx2NGw/ldn
+D/w7GFVlr9+9unPof93V/Afv/ZPV7D+D4y/31FcmG5XW/C/VKiuSWI0ZGgoldCyIGwxzvg/FK11
OGasIkY+BP/yLy8fNj/MwiiWTBuVwjre+X9Rof7RrP63Vi9h2bhxjVUPqrvoGX8fS9nGDK6LdsKh
KmOoycCgtwni79DGGTE72YdH/BrFAyjNcpigpoK4QCM1ZydP5xHWeu/RU152Enmfge7NrxUkkcAV
zo3RtAByNVEGroQYR97mFHB/LzvLhIiHoNtkD9b46MlJUPYdiKxYHi/fzQiwjWUgqae2ekNQfaxz
zO8AE5yuHFMDKiKz7kXl/iMxCzxPGN1C7F0fVKPaJi/48Uwnb6OCW3msVfuio4wPEXebAcBd7LaR
+yxG7V6a+oeiu8nv1i95lX5VVOnBVLkp7WfjAv6qWwOoVjwIOZZa27w40KyDHgwV8ie+XklaDFaN
UtvAUzm2rXeMCdndRh2nRvngGfrCDBaZfRmZmLDUcSorr+02WsMfzaniAyuLn/gKnAbNOxY4RjdR
y08pIO+hqi2xTSL6+0MCJ0JawJyrPF7jDmkOw7O6jB6IwfU3IXSsmXuDDGAvlAESSjIwcxNORq8v
l7jCbAMbbEsgJtcEZD0MpIaPP7J3Hho+0PfuWFvip6xbXw0uWx6/Kr/mkvq4MUER2xGmSBTwNNOh
N/wk7ErnPPiPWL77LQinOuw0JvjfYUcWbZCAcC6DTZnfPWLEyghGwS8A5WvZ1Qur5Ohx9syOLflo
u0dPF4/fN0nakBg9W023qV2aUvrM8qYYybaa/zh6zD2MbB1+aPZFpXyoWGbWEcuNv9MlnqwqLqaT
6xNxp2p+W+v5WbysgHVJJmsqDOCuSiSjSWfiNHFjAUGm7LHtG+7nL0xnZoAEyaNdmX4wYOTaL/yX
jHD2KV2Um7H3utBVFb9TrCgqndgsw6XvozWdH0Joffm+3izINORzbiuCU8iTga8cuD44sIp46WBw
vPyk6fEXDzl3NehZeN3cnZ7LrVKtz0LcEPeTJ/yn48kPpjNc/4k0ElVnWII4XRBkH+eFKz82PCd4
Rcj6JtTpTCO9Dn23eyGfpg4dlyvsDdxMHk/j98lgREbUjuBH66z4IPIRbqtGYwp4qr0FFAWkOuvI
Bix9/b7oqGGNeiScdU2yMfu63uENWiNXKm3zHdzYaIrPECfdldcJZswOFGWwNSkyQsxMmctDOY/m
dTpSvmO14S4r143mWGZnDGPaxtRYCDyV5NtsjnNaxdmXlqv0ohL4VOvjBQ6cgEedKK/JIlRzqNY6
a+AFqgFHXd13bB4SrWQrilQErD2PYeZhT1qvrSj4+iKi4aGidQnhFihrmn4mFUL4fZd/BzBXeDn2
XWxlAJ9zgnEhvaBZ5Hb+vgHWO5xH/EK6V7k3Z5Yx6pF+a+H3OHxf5n4YTZ4DbqMpg0qj6M+816sb
1V5xtYvgWPiYxSHyAdNKO/1IZ/6FgO4v8mfNgEgP1hXB01yYvb+GtUUnrSULCIP0dGNP9t4b5YeI
iaEQLpHjUWZk29zliRgWTRyQMtJ5XIBKzy4iJNfhJisLonNE53N05gGsvcV72bE46OBo2DHt/SSn
78IGjex3EOlWZzqh20MNbFuCORqja48Ex6/YcUwHU1poB61C6yLY1oVurLO4jVw64Wb+PhqMCw1d
b7/odBzrnsWEuCgV2my8QxpnwIjxxwU8IhVzIVawgki7P9Ymw6et+P3QqpS9DHFdj/zt5M5uuSVa
27oYs5zpT2KWsvtqfe3gKpxxd+0Aj3L9qlzbrIaoayq9CSxN9oX0mlMz8wR8n2vcG8wJQKyh1uW6
WqWTba2p7zYC3QDFlN2AFRLRHdtonIvgSfde1Hw1Lv+7wKHOQ8+OL2U9sUSe7vS2/elpwt6SwgUK
rHGfi8qqtplI7sQ43LgVjX1z9OLTnE7sCARkJ33jDLO2NRDYorqdhDNslhwDnZ0XKnCoCKAkerC2
A8Y58sMABraBXkE4OqK5R0IFc6Imx1qe55ic8nTUuIQmvYGIul23hq3UGnYeVdrfJeyEojhwdKLN
d203KfiUGfKHafbbDk9pUusAuxtxqqPhXTDb+OywClupRjMzNqfsy2tMsYB4FQv0HJb/8dAjRNr5
RTb5ddAKoi/ZvvPMS0sJEhgMmk26F539sVrELofYiOrXSDz3SKscF1gPbki8zDF1aDLEKqc49U2E
521OtU82VpPe2Mox5m1slBHpsgPlQ+I6j/9Wiv3FkP43kdNa17ADJFPFcdlEgVH5s/Qg94WxMAId
iMqbZ3L1kq804+Vilt7j0ILut3ueOou+3ubvj7vO4X+rpyx2F/gYHE9zMe79+bg+O9mZucFw0NdB
A8z6LjDT7LMkxhHMZfb190f7TRXwx7cE6+AYlg59xvvtaCTrCEK4yuGQz9wgayXgA3Xb4jDQ/vhe
/7sJ+C+bAEAXa83+f98FnFN2AV21ikh+fXNBjp9kyf7xW/+0ovn/IEUWm9mq7tPxYHDT/BOl65IF
s8JwURqa9ATWBJl/bgL8f5j0kukL4TDCpeL+2ybAhM3rm4B5cQkgFsbA9hsK6G/RQHhL/nzXAhp3
uWNdbBCr8Q1T3J/vWpOUw6KnQXFVakwTGqBTQC03xF1Gh7TXp3oLNYPcL15edIMnaAbm1mHB/zUh
USZgcklhaWGjPgMUsnwKct7cP9jFWtazTvuKKq/TPwg2jZ+KiUlIGjv2D2VZ/Rl0Xn+34kGiXVpJ
jJoVmO1zzDzCCqFo+PVeyCQ7tHhyr1xJVF0x4fpte/NDjASkX2l0cDzAmUZ/raRvlU9mFg3udbc0
C6GsuTMChLNohXzKZWaIYXRT+N0TIfh4t8zkXpMWMG/MVjNRMJvDK3v4MaEwpKeKMiVlttG0BWJh
2hP2QxyxtQhNowSwXudR+gRPidlVQgxn2KZAZo8ggpkG0YB7cKyBybrbJ3tjkp9548/bFJ8wVXKT
Ut4rw9hLI32cya+7c2AcyAM/Yp4BE0TFpp9I4etLEy5Ji6No2+vifYJ3H3iaLEYCT12xGnTNbYPG
E2ApQ5TNkriNzXIvuntdy+2z8umXYqdy9ePg+0111S9+9LwUnvtQu3b02Paz4R2ZuppiI7vazslX
RAYGkCGSLwpk3RaOqRtmWCg4B7UKmmEqT45f5Vd97XIuh2IECOKgRAmyeR6v+qGPPd7kdbJ1U2e5
b8qYl8wezV97yHQHPFs701jvx8Msx6XcuMiJE9pujdx5cxRBYCqMl3oxGfsunVge/dzNmYjHI8Mc
S2he/pzirS+fiPCi5wvLae2YbZFF+123NwbJ1PhIDmRZBIXMaZe9xx22Y65cTg/Gzv1tARbeYOx8
g2x73E4acgbHL/VjqpZ7L4m+qcV5mGVrfhcNGvBOVVOEibOapgZm6UG+CBPlh22MW/SyKoT4Qj9P
uI/ZZG8K2zjGQ3u2Z49NGMN5N61urGZpwKlkSPkZmLoZEiIyyp5gc1wmCvug5TC7GB8mpJv5VddG
Ao3cNNpFan7QctlBJ4EERdS6vG4KoR1rm6E52injRHIaPc9OBzAlkEIV1pSe6HdVO9Sl6ZXI5+Wo
NesWxsmNJ3823sres8IGVB8Ck16EVi/Vrirdvj/ZpimPXTp+tEzMT1A14qvGcSlXlkLbEgyxr2iM
IqAZdhaNW5zZzSYtBFiQRoD1YV6chHGS/LIXRvmTDsInqurAaTQCOq0280LN8kibHub4mmlEiXJm
rhFULw80+LtAr1IGuYYNZ7WV+h2fXl5JexZtEE19fUTPP/wCcTNvvMTk5PCwHZp1fO2ykS3jpT+w
qTqWo/3QmPl95qXXix7t/XaAjmMsj6mD0Vzr/BNCq3tqYuIUkcx5GrWH5OzHToJk1XrqmmbvzdNZ
GmIidGiYdgBrqeajpQviyHpe513BWBbdRi8wMljML41ydDYyT4aHVJRnr9F12BRs6EjzZhFM0Y2t
MwFZTFNARDehUzCXLwzUym1BWAqtDjVyb9WdTqMjcfZGBwMCfRsswTb/CbogpRTX/JPDcnkakK3h
mjLlTeL3knxGdEE8FWt+VXNRstuu6FdvqcqbCezIe76uZtkQwb71ZCeu6tqw7lOjcU5V3SchF4yB
HrEtr26TvGiiU6gqpq+kL/RD7HZDSJ5HTjnpzaEtIv80wI7ddizrl94cKYoXDBGZdO8jp72M6Gx3
LBOIZqQY3ZAxYf+DdWXYGAwVVVCbvbyBl6PYEuLf0bhQO61qhhtkrcm9OU0+7AftfmlFv7Fk8UqW
shFKf7idpwJxGNvlSdZ0/MvuvnMglQq619GgyZ00M5OPV1nviZWS353wdqAFPGU6EkHZP+Zl5uyM
Yokexmw814yjQygV8skV8skmlZyZjnrvFv/FiY2jMdgO9/FQ74o8n+jnjzvI7UfQFHvfkBFnsbFu
DD1ukG63P0t7trd2u3QHrTce64gBSQCqxtsgHFFXNiCdm0Q37wfQdnmXPDuZgR6JlHiNiQNSmFVr
4b8xP+jYYqJlWdfSWnh3Xmfuu1RO9xOXrghqFTchy6j3llHwv+S2R6yE6fKoCQttsKvO7qy2qgGd
AImY2VxjwFmRXtAouB3sgaokzObcwwo9LMek6g99LU8qjbJ9n2s0GYhxg0MhdrzM8nCJfDfwRjKh
mYsM1k/kJvjw+kp4N/OiWZeEuJZgcdvmnDPmYlevqi15MIic2X+FozFcT2nDO2HMn3RLHcqoonG/
8GKVALSNtn9A936DA7D4qaby4Hvzi4SctVV8H2fKqiwkQS+9UrOJgKLQd+jiPbo7tr3cTLaVE4oe
NTUKoES/slM73s2CMWo3xOYrsP36Hkt4VgaiRYi79QBHwL0wy7tYqC4LqjYhDZf3GoBf+C+VLTe6
rtdIOevh2sCqHaYERB58NH5BZIqnRNDxUArQerXSuD06EZprPAvgQbdaXKtpY825xYhzXuRwDzeb
irvLltOkzCdr0uoP0TI7OSDaIl3ddtG2BWauj21AaBgx4rxn6U71/k+4Q3d6QpOvZ+p339nl3VgK
ETaZuIASHm6zKf3RwVjaDZNTnZrF+eF1Vv44pdnJEOzCdb7exiDc/o3l1TqMgMXe5aK329GOWnRU
hFHJSiV7Z1Xbel7NrAbmSZh26hV2RbdF+CLOsRqz59rvx8BXnfflDHaMiLU2mFmY+XvlufODOzLK
BlL9amb4QwuvcJ/J703haDlaaLiJfCTpWwsm8FF730VJZZpTBR1pfYi4YGyLJ5OUYS9lQfb5eHEL
wbAAwtpmH7Mm3HvfL9UPjOZbjYirGzBjNuRfXtkQmnSS6tOW4fsC05XNTZtfkU1CI3QYiEfpyvis
GzmjY0z2wnZX76Zf3XuF0UBZ9JLhws7VOyyu0/wQi3+o+nl6xNsBwp7hOy3nJUuv6dZ+Npn3k9U5
39Gj9DdDGw1PCNevnNL097WPZ9JGKrCNaocXBFP7TW/QwknwziOsrKRxU5KZHFaG3Vwjdyctpu/m
68Ia/QPxN4hgkuZnjvkgHKY81e/qWukPLJDdtDUHE0yj049JDqQLdxSJExkvr06Ur3gcQUs6s73L
qQWftRGKFJHwOQ0wslzMB0Lg9I8ytyEVp0Atm6WH/hyBJhF6TsEwcM4Nn8VywfBIAaxO7rAyMwdt
nTbeRmxUTJ5bkAXonLAQF1Qe+LBSFAjM9HQC46/aAdBeVqj4wRcUovqZQissyKRv/eXoGONnFTnO
viF6eFP09bQdiJ0+RgCNg2XCE8xLcs9VO9kSzaufoj/Nq0oGkzW8KWSwDLlQSJU1Vhw7x64I9Zz3
X1YdEqskNzqqsax7en4we9hGSSvVqSTRIWrNG5lI8ykFSLDPa5i8aVJUV7Inzpgh4MO8JLtcNe19
myhrr+kfAF4omCSZ2rKInlCwQbtr4KQLy4RXhZSms9vAU3DAW2cmH6PBWkb0UohapgtwUOlhJWgp
pZbaePnUsJykdgAAFvZSowJvyZK30e+vHQr8neZxigu/fpqqstoCA4CHnKLiZRS+kYi1N2xVEBP0
Ah1c7DLpZpB3rCrr3h+JGnFi82deDk9VjfJNOMulL2gcGQCVdnRMrbCtgZMR4xOYtd2eBXpdssGF
8ZyPLWT4vCie6G4xPFxDJaZZWIHUwciZVR7KhOykgA5TdZ0VC+F39bSrOmq6lPH5Z9bqGx3J6mVJ
ucun3EFPg3PQmbzoydXz6yYZrJsWmUA4NOUXxS+zlaSjd7cgpxAYV1Bh3E5Jhy4ZgO5Ta8kUNf5A
3ppV+lsLAjdFt2ej65X5OYtZXGayf3Y+YLUbx4s+tK6NNz6hBftkzKYLBD2x8zuCRhn/UvXotX+r
1fKmnObhxtCgSVXNyEy6JYXA0uYbQ/onQTcmXByE6O7Ko8fTMF6jwfqs2G/kunglJPA9rgHr6d1w
zTYXpLpEaYkKJCKhbrsIsc+TL9hYhCE5SKgx/taHJmvvmtS8KqeE5TFpvJB8dG1X12xvldGae7NX
e6OydbrU8mq18lMnaCct854Iy6Z3nS7vYEd+RkP8gbyf+6cyL0N/dtE0Avvq6emX8RviTBUOxMAD
YEKHYbrXi++9wIXZtL5f7ZmgV4ERgxuISHkPRKnpBC/WFzlSnYlOaiFhJyRHZEB1b7KoGinPxB18
PeUhiJgWXgky4uvyJmho+tbJbva87thyB7/NLRiwDGiWGY3EE5h0foPRymEHJHbxmleyqLYpzogb
XlnI6KfKzCnwqtZlSNiWl7FfsZhiakINQexepujBw9potSSssr5+NfBf0P5SNpucunkaBy8/KoXa
j6o6O/qw1dHol9aunpf4atQGZ9eWwyOBrTEKUP/W98j4KFOhf9lpN1wtSeqcatNrD0bO7HGoonln
I55/tEq0b15rvLOHl+estNjgx9rtssTQCbsqvibCzwwHaM1nCCAQ5DF47E2SFzZSsVuCrbjGJCCZ
bxFqReBy96o0rU08CTZVDb1cENHxht6GQLmh3cbW4IVOLeGPkU3wP+ydW2/cyJal/0pj3lngNUgC
MwN0Mq9KKXWXbL0Qkizzfongnb9+PtquOpZqytUFdD/0YA4OYLhsKzOZZMSOvdf61qUwWkFa2fTi
FR15CaZLNH3OFaOovSg7gHMqnQ5A0UGxDf3JKCrKiiaG8Zv5T0zOkjVwN2udohFdYnNLyiAkTChQ
Kbh9EGQ8OxEmLW7XYiB5A61SO5pBhfRtG1d6fqBuPJBSkwY5TeXtEtW0YTWf+OqdcpNni/SGCJ5J
827wW9s7jsJ0XKwR1Xbm+1TSts7MFrYisGBOC6ep8Y9lU9JHzFJ7bYauswJzFmg9xw8kaPLoTo2+
ElGe7JvMNgKlavTsbaMfkW+1Z01lfZVzdzH5KHeWswVi6ZPB6r4hTaG4ShVfY0WWGGIYev95PgQg
24wVw+cWObKnHQc7vUpMwmCzqriIhPtQeXhvqa8xStTc/s04bktD30UD/Y68dTjLOPG07bKEH+V1
BBAl7dtc1deiai+mGp+HWiivkcVsS3LOwpwXFFrB7JYMJTPMaddYTaAjelshyw33cZUTVZjVDkXL
dDbwpAYdrIqV3rWskY6h1hSAL72bviSuc8BqdjW21Xgg9BL0qZRHlugH5tfl1sYKxVGLO9mA/dj2
DepGI9FPs9GZO7SItFFmNl27tVC8GDdTqh28FJJkLwA4S5STHHTm8lHaGm2TYRi8LWGZd6ydN+aE
z5x7u91kYuDk5RFeojgOtshN5hlLNh2BtREm4AeRIiCoK19K5ifXaaTxRXrOTg4yXgvQSPcwca7c
2ScroTZM+IL6tm0cdEhKpSKgUNbWIncn3AFueleADPQMeWpm85h54hmEDzmPz62BarH1vipksxxz
kwkM0ZwGTeGvZVoGRgqOe5b917pVGUKX7CmWYP2ljXyrqbUgI6CJpopHr2RO/WhdlvQCYtJVGJmH
T2mVXqmYBTpoOiXGhaPkXhZdb55p1PQ1WXNEEiF+bNa9nBR/iZ287jPCPvQanWgzlmodE/owSHGs
C+OodIfoCIDayOzzbksXJzpjy3JIXjBcyQ49ye5cq2a1sxszZ2SL9+2QEGN6BThDb0nKMRQuThSq
sYfzYhbtnYZ2t9kWTD+nLejcQQWWEdNqE5wRJpYPs0sgJPqGREDHNXKIGlJAGCf9vGMA9IKLzM1a
5nB+Q8di9a0J/Z/dr9+9Vafn4q35n8sPfqW4YJ2L2//9/rc0k3+87qKBefebzbeW93X3pqabt6bL
+affWUXL3/yP/uGPxvnfdOKhsjH++OtG/L+rhB7Huzb893/yowuPn/E3eF0OwZoukjQap3904aFs
/Mb9LgC0LJIa/acuvOUu7GydOhmZzvInvIem6tr4f/0PWHE8YTD64WIY9OK9f9KEBwTzsQcPtsUy
FrWPzvv5E70MA3DTjDzW4Ixrak0mckNLeAnKV1R8x6ruPRP7tAQ81O0ys8gL/bFl/mVssrIumjsi
VdtZraARoRGDeKuY3VMQlbL2bonTrBtBCZfyiC2shNFmlbJoaQVl6U97mjcDwXClY6L/PCh0Ecjd
VnPblW19UeYTO0+PEQ2qr1eX506YjmeVVvQ6XFExXZAxBZ7ekvVZqYlPWlP1uwHpTRToI9FcaGHP
06JJdqiQu6UVi3UoFgytMJR2lB9+MaAqBa7hbwZL4tDLqQGqFQfX8WbOeudZr81FG9c2/UWCMkix
9bZDR4RRl9BitCI9J560z3djrxAJOH6VHAR+XPeEHYphaDPpyU5qGmuNAD27Yy3qIfvnGJVoa6BQ
DNWwTWdspciWSn7wIpBHkdeH/SV9yfJzO0zGzSDist8x523XcdP00SqqJ5R/TTTNqyYr1DoFYPap
xXDzEM4VeksVUWcfRiQL2SpUHCEhyOid+SnMU3k+wLDYNSaWLtugAhVRLbF+GOqcsE6jXiPwGDaY
+xEVYkVxDgL2zAMBgeM57XO2xCS1JUr3Ruk5UCZiDjWLWfO1ZMZtEuJZUJvmZNpVzmJu/BZ806Sp
hjug6KlSWdeqtd7ZDqx2jFKyCuP1GPUduwx7DR31dMmHMHv6LGarc6GjunYCiLPDV4wC+jN6A9rq
Dk8jkPOE1DlSXp7RYfrm1lcFiT/VWN8aJaE3dAPzTxX14SrUe2NA/xO1+7yPI31tKhbzYlLrzozD
jYoJKw5qsm65aYzR6DdRlMst1tRxE7vKvxwdSdM4VB2nEDvizBqOYN+tIrsV8FM5aMVd/kVPterQ
hql5aAuXqT7xME88DaonfdHwX4BjkWE1NW2f7aJW4qzLk+4wMN9he6UVtfJJYbv17P5Vx5iMpt+b
16GnmEfwBCTEKddWEUzRiAokEp5xXgjsCVnseJ+XQJBd3ywpFE4zG8ba6dFJNWahWesmlHf0sNRJ
evr8krcF7lUZTQ9dUhf7cA55BDVNh2Rea7OFcGlhw1VjeZIAUciirFLMpiZ9u8BpMm9t4Mi5FyiE
0J/5JQP3JHpsZV4wGmpDGuB2bQYNJcyubyH7Vh73IW4DTCV2pl+zdeHVY7jk0/knpIuVhexD+sMc
SzunrS/RRfsILPT8rTSy6SD9pgrGGKEBDll/VYbta6on9trC7RA4YKj3KU6CoLLN53GYHp1cQdHL
In/Etm26Cs2V5fA9DqsaQUgnroZGCyNeNnOQRqj/mv3uInlVxOx+bd/vcN92rX9tf/+NdkVXLJjL
v94Vya2p1POX6ufp9Pd/88e2aLItMoMGAyBg3PzESf22YzqCqaVhL6eHZQL9+3AaTqoB+NIXeBUZ
aP+8LRKEg3+R1BqGohYuMv+f7Iv2B+4RgFKimn1QBB4vZ/v2IvT4CYW35AcCAJu1I3e4TJH6QSia
uk/sF1jlzjDOuIlcYZ/yYsJiGlQdzrnl58VABjYFhQuyktDROjqzfU771kWpmZYOKEmjPoe8QWIL
trddl6XtGO4YIDlJcu4wgGb2QCJXGnbk5+EEsO91p8fGzMLfgVWJ8WgUzjRTnhPFiZCVID2tR8xX
nAF/QXqPcRx7x0IA7aG7l8xZg0pg+5tuU8kKAY3NZrJ5jcu4i/1LDi6su769QHg8k1Ld6colDrGj
xTOtyKClxRlhiWXe+F9SJf4/99SAdYAA9tdPzb+rDFncc/PzU/P93/xL0iFsnPWA71AXLIXhH8Wk
bxPEgmgaTQ4PAPIM+4+nhiAWLB2+6RKFZFpou38qJi0eKFA9SxLUD8n376X0D7XTryQdUPjeV5PQ
O/i/tRS04Np4p7yJnx8bCWiJzaAjmTP36F05Wn9SJS2rOYzHszySzn6me01TeRimL07VuOdOZtM5
h4833FRVp3OWrLVnhvA6qQy2fyKm0LoTbEdozYjGJEPZdk+MvBrOr31yVzROvsvokR2KSBhPVR16
mzx10zOIOZt2auRLTxGyHzVPgdVOByIhm66eX/UaZlxC89gMQjSUtyDKMUwxbjmGrpXvumWAMrbl
RQXWJSCOolhr9EvODA7VhzIpsKYUmITWpha5Z4XssJ2F+XhZ1V6+q3NvMW5ESGBdMZrXo9b5JzfJ
9AtjSvQLwvk0QJmVJbcmnc6dQezIp2U2cDIwhBmj6C5CE8eoTofJECGFobQZeOuytr5aE53YoZhE
4Bl9idC5UO2VPxmA+FPX2jDZo3+sqC92DhFLXwYq262lABHIRFGudlV2L+2U/NIxJyiCTNl0j/8V
Cqc9FLCnJiNoDbN7rAhavcTyPFy3VTK/+tMwfaJpb11HmTftrSlVJ2Hhl0NWlAS6aSZbSRL1UR+F
fEH1MsJiQhQIfaWn+ZnxMfDsITkvcwJtBnMlM7v7ovnWKlHOFMBNOZpldLBDjXZ+kqPr0KuSDnl4
UWR1cdAgOuWAKdaRrOZHu1dyJ2XvfMU2T9R12ibHVtjDTug+kX5FXFwZM/kmW6jr6PumBlkaRr7u
WNtT+hBNyTJ/FsWGE0R9xnBluK1ZX+/80E4uZqByF0Ojjz3+OSt5hPDfnKednt/alV3vCpwTPuf6
Sse8nrv0oHLLup5hV19EeIq2k+uCMNNqz70pk5oACSiFi4XX6s8FTrwrX3GvIPVfCPaznb92GBlP
TDPy/TR21nGJuNwVtUg+d55LJmIdG6cyqh24Nvm8H+F8nHR6YkdzcKq9gm972dpVc5fOpASMRZMf
Cq0DKxCSX+GXjndCc2J+RlItLiQ640Ni5PU+TXOa7EXW5NvBxuCf18PRjAeb21GqvYYquIuj9jnu
0CoQX5MZG5NGzLO0hjdHjgWhIChyimmxHMvQ3roeUvQJn9CDZWeviK5rnPWRbX52vfIOJ+380DQI
OWYdv3IVCxwCIKS1MweZIGWv5TGyJhbBQBsu5DMQmfQKBCsqABvvyGtC1uiu7BdbwZzk94zyiqBH
db/R6bYc04gvcWAEdhDordaenReQ+5r2hYqjVxAtjLu2KsliHNAfDHJXlhSls6BtuUryNLuGgJnf
OGG+F9PQnolwLg92VlRroJJYvlgsP9O/Sg4u3KEtSgS5Zo/HoVCO6U3d6PbbDASD/FBEKHM8ZUBo
nOyTi775HjE8sbRmUQV8oa6+UjERyRL78BXDE7r/Qh7J4CSF2ve3TpsWuxB4zIXn+RBe8muih/tP
WggdNxOWcZ3qkbUvmTM0QT7o/anUe/VqMVFcmqjrQR+h7BjDuGFy2eHZoGHwqXUnWTO1nHO0I+5U
bcp5ii7npsow5rcL6WRy3ED1oyBcQhsqlCYTqqa54eBNcgwGDL+/j2YgGyvg8MzPOFGyzDVJjqtQ
6UfOjPXFVIb6xjC0TykuRm8VRZwhiAICY4wAJ/BVifFPSx4zb9CJcGr0DacxuYw/qpdcxPMxrGL/
2ik8cWgaBxbLHGntddJqADVc7OR0DZ5Rp427lAbJld6Iog3qwtJPvUf+lBcWc86oNRebwqr8B59d
44TgOH4k/iY5L+b+Cb+v2LMjAqxJm/7E9DXhVhrS8yYVZdBOmn9edLa6YkQnL1J9kA9amOQnTtQ1
eTBNRLVHz3w24cU7jbQes6Ew9wL08gYcQrWldWu+zW7UXQyOXz8Dclg2l262P8VFntxjku6RsiSZ
v0WJEO0YSGebaoqo1YwwvjIW2tRAkQibUo63eselL/HXrsFd1ZtmNL2jZ9O/WI85KAHLTQduNI6x
vrbIx2u9m3dTZHW7MhnbQ+bP9X3ehbsEGTeGhnC+ynrL3tR9T+DU1Oo0RjutBGAUjVshK8YBfWSe
+UaUPQ3SRCKJoBifCdttwiN+JFem3oO5x3WZSeV/zoRI1kU56J/yUIV7Vqb4ELbmeiLn4Gqmv/9a
g7o+q1tP2xboeC4NrNgHHNXhVthRc51Pg3cfDV64NfBP3cYMs3g5N0TNMWmCaA9XnQhPwqM7T6/6
3LH8d6pFAAX2OgJ8OxjrGbn1ykRR5JS6SeBbqRJGot332AujXCQUBaEe18uZm70/TSPsWRQiq7ST
+RQwT2+vZcSItYp5pFFDu+RsMMobMLGEnvzqL0EckMLMlT0O2jmjgM1ERX3V9yU8aBI8nCXKg7WW
2tzrCPjIWvHZIfFDJ/nDJQHEIwmEDjQn6nnAeGERE6KWwBBFcgiqgPqsjl33Dh+N+YChoHwlmWF8
JI3ss9d/ix9hUkt3CBv4t2iSWjLjJUvge2wJpRZgLHxDGYkmCdxwe8PkIj4fOTatu2HsvCvZykl8
akT4tcPm4dHpGPjitCk2663WY70hAW7XTVQ9Ow411QXZdlr1uWYBpfbye8awIVIJvDDFGZZ0tW6G
1FxT5GVHI5pKZGCJ+xnxEZIPwunSq3CM86MbM5e4W6Ao4S6fCckug7EZZlzpUeukXzhfYP92ZDg6
G4Pkn5KYpySrDtJNrHWp6Sjj8Xlte9E8NmjkVoqu+lqnY4bw0n5ERTLs8VsQy1O0HflA5bhFlkk5
mcdnKDPOiaGEfYRkmC56xC6jub22pxa5L2dcPbEw3TN2EO02hrVwPqLEJEvMmE50gOQJ7aNzNqM9
IW9meLYzfzpTvtDwwmvdDsDxEs+zlFvWbHaI8ix1TJJDFiLoFNO6r8J27+WIGJgcJbsG9naA9Pi6
gP+4TqUWHWY7ag8dAfJnChrMWatH51gk8kB3jfoctWe7niJXPnWWyANvdKZdInu69W3jb7Aa0pJK
8gpiJdwwNMkZG1lYN4HD17zvaEgycTeLHUMj/SuAf8roOquTMaE/ahlfOAYK77HRu9JtXjvblZlz
H0qbiiNAWpcU+f8/xL39hxI2LVrvvzrFnd6Gf9s/F3UTJ+rt56Oc+f1f/jjLufqSnOl9E+YvfYzf
U3vN3xwHYLsHufJ77/+Pc5zt/EaTgJ7/75MEDpM/hgK2+RveIkYF6P1BeJu69Y+6H+9Pcfg7EPpY
wEQ9nXeBS+D9KY4B4BgxI573Wcm405rpMJoievjpovxfrDJ8xA+WFV6Edo2/tGv4ZTlK/tRhaate
q2mqzPsuMzmRuA2cNndBT2V2u/n1S32YcXz7PDaXxYXT6TKK+fBSVRGOMmWl2I8g3CgAk+xomoyX
japGmRMlxGAjW9mNs2PzLFE0/frll0PvO3MOQ0981UR1cSq2cFu8/6TIMD1nEKbcp+XAwMR99JLm
u0/mLwM4lh/xp5dwOOKDCBWcbT84KZTSJrz8htw7xnA3OtZD4xtV0JmovfVZvv3681jeBxapDa8e
vJ3n4DliZIjR/P0nsiJpixEF/N7miAn/ogCPg4u0OMucsDjLETfb4SAxQdAz1lcLoLJYSfh/JJ5m
HFrXDRogMNyR4a/i1MsOqL58yvuq9xm6E+zKya7x8W+a0oAqVJATiKcXyWxaWC/mgp3vwTaVtgcn
QbW6+YCGoA6g23bFGiWmdaLl7K+xl1jrTp/GhykN1XkiwF6ukA2reG1Lv7gTTh49JnBFGAYp6zqM
AKM5bZndLIAWuJCotrqojU5dD0+Btl64rjwoNOQtyG3fzfMB/csFJVC/tQows25+UyX2K+LZ65ao
0GCwveKs1senqLfR8hSp2GgYDVcFLpV1Vs9yl0kHk3FJ475JhzcV+/LgpvFlPWGCSfyKMY1ZdJuh
GsSJgJKMChC6pxlZDy6F5FkaJ20gG/TWSd+/Weh778aySdaTkaan2ZfRHQfjPMDnFhA9H63dChvf
OIT9nvNUiJVvjC9K4OXgtlb4/PBSOJHOLGdAFj0F0TBF/qFFIACdsXL9O+nizARfZgQmhPrzGt81
vh0Az8a2HJUS93bpao9x1qvLssJ4sfEATN5VDJqO9Dq7vW5h9EyUamGcSIJ0w0KqCwyVzsYsZQbe
FBWwLGR6JatqCqiTjE0/gcPraQmAMmMKMfVyRKKQmN3nLtExFQT6ZJxrFOJ3SSznTZlUZM+Iwsaj
CSZkgb37h1lT4XkYxuq6nkt1BZfrPMTy8lnOXntno1jcIw4wLozREvui5F5gxA5HtC3HHZ7Wz+zB
DsoW+FJbOizj3m4S/1onpHanWbW64OBSXYEUXZtNN11EY1VLgkpzfauGVH6uBIOIFZ2GaGWMTkLR
Y3fHJBwYzc2xuEpIoSVRiaShsHVJ4jaip7TLYhTgzuPY0zouQolMYriup+wekSe4xz7VdjZyyGOL
iX2VxIxL+y4arjkyGjvTIibQ0GsaCsjNDk7dyONU6XR3dbq4l8XEvsEdvRT8TET0ayuU03OjcaTK
eWjO+yjVji0dsZ01+qg1cs0B8w+ZhXmbdNdSl7xalFlMNH2SatCejlhG6ng6o7sWfvayFvqRF/k7
8ITDcaQQJ46qG8DJavGu6fWQZ5+gOjDaVNNhx6yT8nNFITSccdIyzkc6AtswFf5DhWYTsRIZZMKN
n0k5fvQNQpujttVvEpJagatYTziGzjUvj24xhtP/crnSiN/OaIrAagspnTAltetwANwpPYA2Yk4v
tEaiYiOsd13K+UsSedhrYj2bVl4Y9YcQ+szG0PRrRH/blnBIBtSgDSpwuLs548dGkNnulaG5BDc2
g7YGMl1tO7Oynpse4lMV14Lz21bWkXXnOLUfMM9SjMvcvrnqtNp6Zt32DkkxWIhEYzC2fWxu4hi1
D5Oyej6FeQYj3Arr6b4yvPycBWk+GCPs09p0PqtqwFjjexrN/7AK8jpE/6PH55EHXJwNADMPzngO
49Bk8sIoTw2U1Lw372EUIekkDyqIPHVmK0/DZEM4dZhpHizJ7C0k0jiYZbNxO9N+7nS7fkk7q7+s
8dX6K2BW3polQVwmQLLOGc3kTLpNtSepMFtXwzx8gl0GViNZAEfMFKcpyAUPEMLBMf3qp1r+aAxS
vyN32L6mGSfWVu4bAfFaabOChmORPRy3G1Fyf9H/HL8woSVvU5Y5l7kMMuWmD+Ao0dH7CcJSqUgA
MuzRDlIEFJvck/RrZ9c+z61kkAhV5/6yaDxtT98E5690X13CBtoVZIx8TaMyRfXkuXd5MxqAypJi
o0x7QrIwJXszs9GICT/ed0lVHauxIx+kdZxLAQdpH2tR9OQ5mwJj/C7nfLVu4FTeG6xca9P2vS0X
Kb+zvAh+um7QEtZaOss2oE0xFMVjO2X2E0lt8UkoMT82pbWu0JAlNI+UOnVG3SJ8TrnzcOPtyRBX
K4yE2prN8yuoKXMVSpVtRRQ2B/bH4dCDEVn5EmyIOKKImojRM/Om+15X/Gfref67TmpeK7Qki4Yo
SqryXam+4NX/elBzX6Lp+/Jvt+1z+/ZuWmMu/+5HgS+YSIK5YeDvkd+4jCt/L/JBm//mMKvEgwVP
xxZLjt+PCaeLuofUph/UHmrmHwW+4f3mWyZ4N2acZCy5pvtPCnwL0dFP9eLyioap86hS7gjW1Y9J
jDlurNIYMgd9Xdh2uGVqG0xKoNd9Mj84Tldnz7YGmmFbyqmZbNwHo0MSmFaF+ktUKrvUlvU/c8+A
w08d1GytlHsehLy5yJ2iZnxYYU+sgb+2RPeuNdrcKcFlcO2NN/Lup+4mjzmZP3ueU4evFtmqBMmL
hCHHqjDAWOWBjeC8uIwNvR2Y+uSOWqLkBqcozg1anLzlqCiM6Whiukm/YidbEMA/faVX36vnvwbu
2wJnO48tMyyGalx1nW/25wOKaxRJF4vYe6MfW6Zy3xZ2bu9zu2+Uu58b4INIwhFNJV8hcSVmuP31
yy9+73ffERxVy7VMhuR0hJhnfzi1gLD1UEWI5Etq4NfFs1OBRqNx7psa7lUFXFK1axXTMomxZ2gz
Qc/A1CbYQIY9i8E6I8ysXMxIFSwdgIuOJ/mzX7/J9+cOWntEYyHbXoKjUBRyW76/RmOcaOiyLe2L
wIFE7hIZyvQ3thDIWwsAhWqFAD6hh+3h16/7/gDy7XUZynNMJh2I7sbH10UZXbmVZnlfIgAqjVjR
7cybT7EdMkoCiUaA7mUZxqTsreK4Mk2x+vXLvz9QLi/vLumNDHxsiiaeofcfO3L6RKN+tr5obg7w
JnAG8iGeeZC09lABvstPaMgr4sszOXW3WaPryEvpF+RclH/6TlAqLFoJBIG65X/TMfx0io7dGGnX
pKsvthh45LaTIWYDD5gausbekOdjiyemRSZH7Ea4rniq9KlX/qZPYEcPf/OtsDz9fMdytCbPECQm
oYyku/7pnI0KQk8ncgdeQ38uHbWrZF0wXtDCovGnHYH2I7fIrz+/8WEl4zWBBfOU8KAy22Fo9OGr
8OeUJnyrvVB/uIW2J7pweSCKsYrREXVDSnJZkBSopRHv+qbFhSBOGwctszY6aKBVVHnrMzhU5Vo6
lTJvYFGWzcuv3+bSMfnX+dzm5G/ptq3bDrizJSn2w1rSDUi6dFwAL6NqFTeB3mU6349O4eRoq1FZ
vXZbm8B5eGjaoVp+SaAh/83386eLZRjCRV7O6APEw5/H8x6gHYbiolpMXBpreMrqNYPPnvR2co4W
+JnsuYk6ZApF6sBYxf9TKMPZA7TWesbI4KG+rfzklIH0TWaspzbpt5x2f325jI8PmPEtTpfEJs/k
GxYfO1A0/svaB7P/wkBCaMxr26bOuyscZ+TZB4OcJG+OQrznz6pJFhVW7WyetNuhrsMDwuYcyje5
dPp0LGJZtuGqREyBHKZzdC2/EYUf0bAHgDGyJJpaOhnlmT77izwz44QGHPxvPtDSEfn5BjCxLmPk
W/K8yIPiZn1/m3JnlrIv+/oJ4qSTOujKPYdbMQzBJKiAmbXG0h5O31fPvLP5M4yFLCecsHFec3Bv
LSG33WD9/TNkf1zFCamiGEFLjLZqeXY/3J34fRq09lX9VCueIrmxEP3ZFwSqWdPR4mTL5fDDPp8f
inicJhcwnELQH7DgD+ImknOo7VUBn/tBaV0jTl4ilgIBixZwK9QZzvL1VI3lcwtNvev0NzV82vlh
Jm6Uw7Ce58umlXD1F71S6WPJWllIxucHDyc7353lpBO/NDPcDm9dOw1cYOF2y3eXjVFCgSG/vbzv
QSFHYFiNKT+ionjgneOUX2qDtnaK7HnE0C3rLTNio7+1LQCD5woGO7V2XiiEzloUFuM+YhIUfS69
Ehc+hyqDm8z1IuqMXpYVJcqv742PqyZX310ykTzgXoD0PyYjWeEEA5GuwdNsFNjSViNg1pqk0yqt
yCbo5MBC8etX/LgaoQQiCoywaqpS9u6Pr4iCt4mHwho+W3O33IxDZy/Ln9m4GZu36KUjnsKUEYhc
DWbXNtEFeU7A5P7mKV+63O8eCstFrrQkgWNbNWHVfHgoZtjA0BxE8VDYZdGCNKtQDL1VMpasRnFG
MA8DV7dKrnoyJVhx6tipIEB7rdlDhQVBh0m7NSN5zENP3I4WSmwc2oMh+hsGkvjNpQM/9shNhOAg
1YHtEjFDvtzysMco625wqFFdHMI0a5cnv0e9f0l4s1sTmZwpa+x3v77wH9c1cDwAb8zlU/NpLc4E
75eBTIRxOdC0u++7UqeIdZQyKWJ7BHcDQBkE+vuYiT637Zj56NKZp32rbDXcX8tT0UEkC29D3Nm8
X1MmM5iTpDatZYmUc6MbWwngEdn7TKIeT104YLy0VsYEqe9BuYbkMfr1R/qQw4zNG5MC2yarGt8g
6q8PwwJplcVcpaV577WxxbPV1tHyBlrU4cuj++05NnWme8YWEdjyiLNWLkuKon+SPdN9o4ynP7b8
p0pmTfac+6lr75MBO4JcyWmoxCmUI38ria3lIzKqFM0201xlbWsk/NipJvYLPu7ffLQPVSYfDdSR
bRo8KrpjU++9/7ZaFDBu3lXTvRX1y0rVKsmtBVAtqV5b3ctMEkvaSs4Prlku+2OhVQZfyCiKPJo2
c4FRL9r6ltYN91SpissxuBzbSe/sZ1YTjIY+t5g95PWyunUsm/sE+CHLWktFwgsmbajzO85YBpei
iGwuRdu6sdYGpG2nPBIxrAh+9/36LEth9vzri/DhGYUIZ1FduSbTE1hffyp1jWG2BeRu7a4vXOTy
2+/lLeC1sc8CTpZxVP7dsvBhO1peEgAVUFi2JdyRHw9ehG9Stdaje9d0BndIO7UtNxR7P9fHTmu7
csABahVaN2T4Exc8Z8RMycKix1Ua1Ji3V65ovDDdouHyWAx4IPsblVf8rbHQePBbWuXi9ONriwjm
4VKOuVfyrPAULV8HUO/liwDCbvCLP6V+f0N2VcU7cbKMvQmbwXJO/fXVhsz1fk3kwy+bAIsEbhyq
oI8nG8rBhknwON3F8SSwAbZdZkEXBMWXngRwOTVtZKxE7a18zD5pDOEOscOZnnfWiLeCakc7qqjQ
7IuwQBEUSLJdoledLvp+CDtbALEpq/yLTfimuikqUajnYTby4dLuSeaA7p+W/pLJTf3YdNthcDwk
nDIOUYSIQi9gberK8HHNKXp46dhCLlhhbJUzYMCyVzhhozHreRj6WQ1Tvho1zPjpFlN7Z9+KvJ3s
xaFjIKQAczDEBglKU8jQvI3RT+WBO+fDPHOs5VasDyOKFvIrmjoVW7joEb79QhvnO0INzeQBB3MU
ri0bwU2ACNKvwNdHjNIJ/zCJUCCQPtq7ptVCYYU0cAz9Utd3xmDE5hZUnRfrmxrPp30/OX2Uafd+
pY/j3YhToaVT3JbaDTuG231xlBDqfnb7iEDmGqtM3Fz7YMayXZjQ3djOFZMemuJZZZlx4MJokd6L
UaRe+QUNRgW8g1tlkm9+1w6DHmT50BjpnvgP6UAXRdiRi11YaJk4wUvTsmzXi9ps8vgt9oBxcZVH
AwuyfUHoVM8tDW6D3IVrS+it0Ddlade1C2wrTOJ8QR1lMtqkfdQOPX6fMEqSbWgXQ+fchKVpyYNI
bYKQttwrAl1o3c8623reeMngr4C8CInTKFQzBuIhahi27AZwlKIiMHwAJbIG89I5nyqtAzl24OYY
tDAYLMoW49TVVF1giifLG8Vlbrouv8BoWP6jliQ5v5B8ZPNy6ERs+TJ3cMRI+hCqjswlc0BzUXyk
TtaReI11BsGCA/qRfVEnM4ePE1kOm8rzGE6IPcGaxhDhLydA9bV7lYZaOuRbN7M0sz5k3UQ0+KVI
LSfxV9L3l56Eq/DuZg8u4wltPtp2TqL9hoRQluwLVm0ZO0fNCpWb44STyCWvcMKkXrgZUhaCiJwv
w+K9s2Qtb2nqtRzDmx7FUyLXqIlTBVK/BdZZfjIjs+T14IH5/n1H6hRp9hy9ubIQOBJ2kMAQ8fJD
eP+ULCsp/aWmt+OGT48dySgtsSW+YLliFoBrfsG+3Wq3ZeEuS77dgzxzA39oK24AkPGm2JFAxQRt
xUB9+agxzHsun0xd/sde0oS8Wh4bHDLJOly+HqOGleI8Gvm4XOfS9smrXGudpvgqNBITY/tNSg40
cquShEorgINMmBSp9bHTgYGr7E52D/DxuqTkemEcrnYxCjhjvPBSd3nLCd90Pd8K7ixeweKP5AsS
3+UGE0pbvnks4vy33C+WS9P3Bn+VLdaTA++hZ5LJZ/zxeZSyLPlCwy3mvzljXYlbxOH/h71za64T
V7f2L6IKEMfLb558nnHiOCvJDRU7CWcQAgHi1+9Hsbt2x107Xev+W9WrU504c3IQQnrfMZ4BcXUP
8IQC0E7Ghce1eB09ALRSPjKuHHtyGWRQfhk0o0btX9e4KaEA9r/EGNZ35NEp5+H1UlPEtz/+10V+
+TkqBX59F/sSkN3e65xifqrp65XqoiRZgZMe/G3lb+W+yEv3gQ143tM5eblR/TZPDDV23lrlV52X
mizceXUx01JJW91zlWa/bfgRX1JjI882FdmcooM2dtGbw3jjN5s4d4en9OUK9pIniHnt5ZwKv2SP
tpc9cYfepSFvl7/mvtzal+ERZXXD9YmCkr9xDAnm4BPXyBQMltxT9muKoIj4TdMPblw8EqUQ6Aln
ZSE4LfkykDZUZBwlJ2k/xSvVyN+DJIkzazdOhT30lwuKEG7jP/pG9EFMxGXY1dXVhmRtlRe5LSK5
x6VEwTffEsZlKx8jMoKnco794cmL8o7hM4asWDl5BUc5ejdSy7Yf6M/2l2DOE35pOtc+Du0W2uPv
dASm7VFDKs/LU5cnfG4xCA8FbT2a2JtuxMtYIU4hneKL10ueVrPicNZS1HwIb4CeL69kWfOenz2a
we4jK7cqmen2OVOH3n3MM748rIqeLdNEG266ImnQVm64TYW+os9uH2fN+5Xfq42Gj3WqWSzi7hfp
2Kz9JU1Km27RpIHF8mYj8tcrDE+any+mYeQXFo1hc8ZZwL9Nu1C3C93Fo1Q0UMtvznM9ZRQFFlXx
7V6R9/OniGRFdgGZofWPoh//CEXiVQw+M0yiikZjjGh5xbbH1emydLwKU15V6xc3WivmmxxQTg3y
8qWcTJo8+JuTLhr2u88mGJFkX8qq4HJciF/PzAAWiAs20s3Otk+iSPplekQoXizRJSFZ9tTXNB+5
REKuW80Z1aQZhsdocz1mOSyr9vLB+LSjhnqVHeIv9VMyakhe3QEtsOc7laXPL4oBzs8PJdVHiELN
Rl05Dfy6QxlSlCZq74T0yM05RMaze9g51CPj6qXIsnmYBLOT7gaVgUvEWcVnbC+lt4xtOVXDAasi
JcqMuJPoK/3HukcnTMIM+9C2RrKMXjBYSorwWCAmpkoRZQTZnEeEJ5YkKSJ78XQpbKmAYJaaWnzV
dDl/XZmGs/yysDxD+75ko1LlORWVLVJCFWf6Ie1dRNP7gDKWgVqRVWg3T9ECtGs8ULpAQLaLKQJF
X4McAgKwJd7V3PzNCTbOKupa+9poAXBx1ZSvPAbfy5Wspp5KNKqAUszXy4aWndCSTS/Og2IxTVVh
k8CnvjLfMr6cRW5cAXqq9hwyial6OLG9tFWqBjq0rQWkwNvl1yg1xeA9BWsTNecoGqTJToHfj5Pz
E8lFtWZH3miiCXcjDNbB2SeNF6tPVCSXevro5iix8n0WGlGsHxbQjWL4ns4lJLkvAMMpTVwo/Dwt
MAp/G+tPG0TTgLQf3g74MibP61lTxnGYak8zyltkQfuZ30QDuoNVzvrz8HomL/dykMBowj0aNGNP
69d0Q/6Znf9Sk9vZhNW/fXjJ/LQ/0f2q3uPmtb8Xeq7DT0C/sD+YCaoT7ZGdu+1toKGRPMo5q8Xs
vE3Gk8Celtg+lWlr/+R1yLKmZCZCu2f/6KUEb6dTJwfkaWDr7Tw4D8m9LhDC9rsFWzM32oDG86+W
AfMTwTnOZsuBI30ifkFVzWwBaJbxHbj0H87ULe2R1yWdxq+vXxSqlFfawFBxHl52bF1ZbTFOhU7q
4H39MmFBpLCfjD7CFqOdZrBFyFFFKggObd7i0d4hpdHOgy5DyTmTLFAxlEo/t8u4Ilj5jnhu7GHp
Xw+c09e8R3a4gexDLn3bZjx0y2rHZJyhYibXphi7tj0WVcPTiO3X9iSoA9tJD8aHXWIFo+dUN4UP
+Sf5l8LXmw09tRzmB0awz+QWef8oKxcTPQTq1f5D0fcI8naoRlaehgUVAtlzgX2CGig1XIW5HOyx
/8vu7ve9nf36yPZqXDSP5Gm/rbMqvfbOMsaUql6mxooasL3+NFSa85+/6k0BnacJpaPLd1Gy4t+R
3db/rS+0JCiUM5aSf40Rt15JIhtkFpDhmdKzYkYGRcYvuqy4w2RbB9yy18nxz8fyewkhRENKVQjl
YxLRDmec+78fSzYLn/JtBdONrlr0tcTJzxQ9jlCIjrB5/v06//ML/TSlcACB3ae4+Da1nKgtF3WJ
S2jl2vGiyAlemK5ig4absuavJ/vPJ+i9dQu7tnb7gvHwPdpRbwqZa1MFRLA00YfXGWMpNlu0N5Ew
YXhagzGZT5XMNvVeL/jnDq3Gj/Q1EFAbH5xxC3gf/csR/T7SueZspSC80hpNQ6Ajb9tiJnUhoxox
fGheHqqFdR3P+KprREynMplLu08IADj4h5S4aY4AIZw9kEqKQW/7eWBnfwqx2IS8yplaDDx/OfDj
PB+Zdy6NYD+5X176WfJlmv3zSby9jdy4wMXhQMcE5WzytsvKe3eYoC3P52Ks7cy0/VoISbCV+j14
KR3c/vffF8Lzce3/ouitiDbGkAenxdXn19feCum22rmodMJ+h0M0/69KayGa/8RDXs2DAbA/+Md0
IJaMSvRcVueX1xKLZHs3QJTyXHQjCdLFv4wK28f53yaUlSDTfgp4AtGjoI16W89czLaWagvry7hz
VB3u47aNxddI8cD8d1Od/SpuXRIjJgzY6UMt+v2ZbzO/NTqP8suXpcgcUh1hHPlDyy9/vm2vUoy/
nRi1Qr4KND26d6aQ5G270HXpy2BNGklc8N1iPPrhatUI2g183f8ct44e+r4fc2qrANNQX3rRbgpz
dFM3vK2R4BCvUUsqP7d+QO3BvW8zpJv9pWFtEPbnDACqt5p95tNy+jIO6FTzo6r8oBuObaM3f9q7
vRuNLUy4kFIb+DevFxHW3F/9vDpiMyLeAd3whhUaYTGnSGb0jKqMmkiFVOOSjUZctgcyHyW34nWB
Ejv8tQKu2mKHAiv0hJdF9Gsae9lq1BDsaHkWrc/UzdbQLgOWGSe/c9mDEGrOnU3ae2CJFen4LMbG
LuaclxlQ0hzlaXcBXuIKrEdAzNuuG1XakaEu46bSRIG+lDwGXpvF7nUh82sFRWdt4fpuQ2Jf4vEw
U1lib1FHZLEkPV9JioddKbh0K8p832BQZT9FPb+pmkfBsjcV58iAHpBXVeRCI7wOx1lRZ8Vrafdh
6WJGTJdFrVvKrlRgYroMFiGeQEdzML8uLmphgXrIv0+HVAKuyQec80BPDAjg/iP9BtvRYg3o+tG5
n0aaCB9LSbUZIXQcICc4FWrwPHSmHovOn4at55hch9G6+F+9cDVTcqZslsn3XZpWkOOqjmw9dsJM
HOu0V1NBL50AbcO9PSyrvylCZR0qE/A1N9cLk70JTLbc1virobPSjl5KdtNpouiLlgXY2sBtpuUp
ctvaFIcsYMHd7dq4a9VnCNSJo7HER7bl9joXDfTD8+g2aZm3qxPp4RE4s9d1FoVvu040wNb55WVo
NL9Wg13c1GzZVIoiRu5m5Uatx0yW96D8V7+Go7nUzpyC5Vd98iC71GlOLazjcFfk+fIQmhIfoikX
/IXBLC5LbFFXLRDQSyoZ/YdYYZ9fSc/F3g7emZrxrD5mDOrLAMExeT+EBz5VQM0/524Jnjf1ULpi
n5ou2OxSUvK78CaR7tceUD8UZxlZo7TlEBUFd9d1FJrrNYAoXOp3W9WQLsO7ezomxhUNIzZqnwG8
PBCKIW9U4OQ3La4ADJuUoNG+5JdzjwmgSJfkfSyLgb6+LL+X45AdmgJFtgm67hBm6XCdbH57MllH
F7iTQHNYhxqgiFUXnxY+8iphP/ak1l5f+KbIvg9pDXJg9ZptZ9IqPBWV2z9IcA1AeCnRkK4l+vxx
WbfkW+N05HIK3X5cEr88uoCNrgM3LUr8cI64DSjTndQ0EvRBFsN7ioe4U4pJpN89Wj3sZzzpfZh9
hP7wKjvn6I0t0OY5oODAVHAY8Y1fi1HhPw7bJdlncZoVyedy9lNzhQJBP49+UHlHYNUT2xwywc1u
FmHyI5lCQEVO5qjrNkWOcAiAlL+HJV2zTwJsG44T8EP81/03txolFrrAvRkjz47QLLQ9VBDO1yvL
2Ts3rucrqt/OdQkO3ULuy+a7tyxgRLYN2TXbZul8WeSw/ACGte790tu+jWMFsDfNJPJB0n8YuUVj
5bIewTkHuS31eh3pHCoEKtrybLyYiZgt1X5eRCOuMS018lqtgzr5Uvs3RButOyq9n8IFCyneu3Pg
8fjMo54OlBYxFeYrBKpDaHqQjPHUnWURqC9GwrIl2JL8CJLOajQQhC6XOVQnR4vgG53pfif8prv4
JW723XZ6TzBJ/X4sSFLd19OUPw6FGT6rVcKOHFYE7Zln0ZQVx0fHNaHmxoO3Fts+WJPlPvVHJN/d
NpM/3MptR5On/dT1+FSlnL33KU2EK0CmuBwJlL+Grxx8G5Nova2o94O0p+DKl2YTIHpnYEeqMRYm
Tg9S3qvTb8phUXNIWJ8RZ1yNw320RPWJiT6K9mm5xZeT1xf36HTQdiyFevT7DliTRgFdyTn6Bun/
cWGf/LgN7ZZcDNIy44c2/2G4IBfgDLU+sgw0DySThWCTg4GObY2m2i3m+SpKIT8NrENxycRj+ph2
U/okVik+Virrn7Cgbj80A/wwx71/FyAsIMA0whW/DtMD60tnFy7dfOuosf66wX64AF2eocyinHwu
wALzLluZkdyqRPs+hTXsUxozezl21UUdavWItktw/DAaPbcTpyoS4xfqcsN92hXq0jNN+tC2arvJ
x2o4rjFTLtvgtjx3gTtdKx0s92SVqY8qSYJnUc9MDv5g5nNgWh4ealrvPDHpm1XFy1W5rIKMbI3m
/v92mmxwwB8TSicvLhNe+KDZHRXfbZ4zoWHCYNKkWUhEXeOJ/dSCwk420wnGu+pOvzwlNSX4+7d+
EjnpAFxsuG23/2slAbHZf8Tbhn2mIInwKOI6ufTo+e1nuQXvkjkXVOaV893JfDRotyYMtpJgzHZl
rXuINSXt5LYOxRyTCdcTFUvoayqz28WR+T1VluYM+rv71EzqG38HvthUep/wBehDpePqjHUA+WUo
vfI67aX/VTsZno+mAGqA1AemuT/Pw0XhW9NsWnjxTZD1KgHE3HbpdVsk8kAfF9DvTL/7kKRbS1LI
NqVgJkTWnXuHfv+NcYYYV0/kLpO6HciwaE7eqjxILMHQvhNr4LyPYZIRPriCdANGK9WHKi9npP1N
b4qbFu8x7HhFhsIFmS+ec4EjY9w+YPNWuriwSw/3YKX0DZkAs+wJnL6u2ZOrZu/FrFz2Yauz+Y5q
CaHiQnv5xyXeMCkBw41gubOMPyweS0RIJGE0fcIbviWKeQQyaxixcMo7ZEWX8xTF16G/ul31kbyZ
zJ9BbAzw5699JjsXsisdASAQxhJE5zHUD6mT1wQh+nmTEsmDZ6cBOR+k60MpUM3s/CJo3vfGc7aL
hY1mhcl48N3bJa1W6NeKOv5d3DCdHhDIbYeeytZ15U/EjnpxfT05Zh2JHceFn27Ey5MmurbYvv22
tiotDCftu2kKqgTHclQR50KBfex5HhLam3vtGWzygYcj+5bUR1B7bUeZd79NK8hb0RoaP7Gu6suu
DML+mNMovKtLyqSHai3XS5ETZXYgyayIKYlVyruqc1z4O6lD2K/+Qvc7AvR8dsJ0BVtcZeSWxgGJ
6lAD8uiTJx31fbaIBAHayr/o+wy0VY6bRhMZGq2F0xO+YKVoyy4uog9wyfuYhZlOTNnsmUknfqB3
HazTz0xCQxIdC9JeYCQMuG2OdRt7cXGU/tqH8JsBbOlHmrltdlkNSfAtn+evZB7nj3khv+apDKsd
24T2YUHbcSR1VF24vDxcJolI0f6Kt5sGc8ZZiVKf5kKR9j1ImLnQ0iA0tG3YPqgOhAkWOgN5pAyY
X8HoPU95RvJMD1JmICid6EzeK3sPl/1w2HjZBPfpWIiHGAGROpQztR7GAwMGQG25fMfYWr+XQzcm
xzGO89sRNvyDHoBKHzXQxeyKqjGZPE67pldtX0H46IbmVOOOeehq1zumU9Hf1Fno3Pn1Gtz4kqZl
n480r4lxIIjPz+ZvnY71xbb6Pv6ymJfwAZchHiLpRT0kDSiiV1JZGA18k5WEibzaB9E4S3xuLfiH
HkGkvhojTu5oKHI/bJkqv5M62wwXFf21g+KhXHabqdWZtzwv/zIinbCsWF9wCNkH3jr49Mg33utO
Fp8ARHlfqbytJ0Q7KfE7aXuKZVzdO5Wr9nMbETrTtY9NhRIsZ+N2iv2s+kIWKfliWGz6L8QcqmuN
Kxi4ilqrZF9SHAUR5HPSOPNPQbnOeza74h3RYPp6Bq38XBcifklKqT2x3JIFikBBDv2VoGT8ieI7
gA3mtFVCa3eHuwi3H+tWJkc7CMk7qe1m2HS4Hnfh6o9P/Yyj9Uh2Bo1Qisl9dNWFuBr3I8iLiV7T
1lMsjJfK24uGeWQXOWUV3jVy9J+KoiA7xW84hl1FhHmyr/ncPeUvxkRhZHjVRtqPD1OBkFOx1qrz
61b2038kuzZCW6QQ7teXzJDUSZb5EvMSoROyci7LIfQfrW7g5G1zrXelceB7h2v1pGcY8cxIDmh/
naGG6rNQ3NK6UzcA1r3GQjx9dbuC3HoiqHQliIwy44xhtVmfp8nwrPBQsk/Tkirm95mu1byjIzcf
u2oW1xSpsawuJSDvSysb/REgIc1ObVxMN2QSKPayLEemQ5MNhGQ6Q4vm193m8NM0Ns2XWM4rkati
PBAHPbhnvcTeA921JEUVxBruNQNjYVF1zezXEc41FESHDCve2R0qDqc/i2LxHHDcVolnWjeURyWB
W1lFCoNoHxRtUQX1fMrniFZKW++rmkWaOtptLOANM5Q+a2oCaLfP3ai7+p0Pr2c8sKvIaqY0IrDJ
tlKezhtz4big1oN3kRZkKtYeKQDfGmSjNljGSdYqO9Ewq1ewaEUfkU3KbnsNQG9vRUt6UswLNzSH
gv5V0uw0au7AHLrZZG19Y5LMJ9V9JM7Xk/fNTHWIuGlk3qk+KS2H8nOe13AiDguPCm0U3DiiU7sZ
xFE0nXLWat2VLrTT/hyHcZ2hvaN/artjONBre8hcn97LhUQoNXUHZQhNq+4rLWvuQ+Agl8JCqTU9
gBmZO6f/o3VSgtSUHKvOHFJZrOFnmBx+8fBSrHWkbTgQ+2FLo76XrfIGTKNt3aMXsN0KnsMt/p7D
tSW9AV31xvM2eMRsfdFyKZyCPHsKXbgk66wiLUsopuPpky4oKCS3EwtKQFpV6ppgr/NRD/XFRneL
u8UrD/g3ACndzS35IJM23Y3QnN62wz3m++Me0YtoswcxhbLE1YdQtRTXrtaD6dEhlRNrHPYO+XD6
BTf1kekBckKFdOcj5mLpLlNmTFyMLKKS4KKc4tYYSRV2ppJawkQGgbwEx7xbA/LQ5YLiJqV20PXJ
7cbSLzlmThORbzXNWUqOiRcMaXCMzSaCC/p+7SeZ6ObRQV0zkb2A+WwXaJ6dI2qT9rvb1ayyUL8X
ChhRNOLwnRU6lXW3+QPNxw046i+V/TVw1/kek/t8SR24vMVATK6XD5au8oxpj+BoEWvNKY1g6TQP
Fcmt8dXAEi7eiU6aYLd2S91dWFv+floTCWYHCXX9nQBueMqZwtVMTFsS6MMkNvNhLB0AVjnhx0dW
oOwQs0qG4YWKgqk9ZG2yPjlbthq58/Jl8D4kdUlUz0I45rMC0wHNryLrwe02B+urS5ZbcWQ5ocZL
XYT1/D13VltxwaXtd3tiU/ITPq05g1WkvQRxjj+kmJbdoO+PAUl+l97Yx1+auQk8IrczP+/3FBTL
kB0qIQRngFUuGWNuqKfPSB+QTeyURGW3R9NBLkunPR9dEcWtc87OG/rBwDr8bqXhtu4WUcfHuI6a
aycfwRsgvMZcgbZOtkg3fEOydNKFKS0pEKEg02B8bfGak5OBto7wuWYA5ETB7GlDsMDYyNL32nF7
znOTp8iT673hZh8sbjQ9VmgrfjiIlygeVjK/JR7RH7+yuVyK90QzK7vqEn55yQomulbwJMsnpkhh
LsQcVB/6RWR3yCTz77nyuPLJsq3I1TJNZWTbynUnS3d5TNZQ3y+qKTgFbGx0h+O2v1gY05gV6jD9
YDP24gOUvuXKo2hRHha0Mf9ZRICPMKzH4BLidYU8UYUPA+yF0+R37udIjbhaY3SIhWo2FPrjZnZY
jswZT6VfHnw9zpi6GhBhNt8nna/ySKFOG7sNOWieLSCJl7Sx0gh2w3sJh8k/0SGiz+oKjIWHfBYz
U6+D3wHakIyRF4rcop3yzox3QpPPlcPvSg5umMsYMk8jPy5rPKE6nkA77VADxF8DEgJygjeK4N3g
2BXvCEql27GmNuUuqrMUOQqBw8WBF3qF8opyyf3WUgHYbZHEJF7PCOwOwm3L4zaQ27fLQ+R0yEZa
eZiF/LmMJPb5GbGhyxSaLzGzxXwDjlLBYxvm5APxQZPm68JwYENQUgVq/f5ONJl/kxTAEpEJZQCk
lZelN6Q++k8G5Ak2fTneo9Wr9mjA/G+4YnRHnyFODcGTIwE+8RIQGqQXgy+7UYBvwQGWScP8q0Rz
U3k+wVBTtITQ0gq5nqlckV2PkKM1u0a23pcyRfGwaxFinHsUJu4xXoDV7rfUx9UwZG5IBhe5jR/r
cFXLnvcmqzrW54dCqIFIKjpT7xaxUIYWfp+dk6YVnwdUFvlu1s0XMbb9Z0WQ9K4oO2qPKCoRSuUz
Q75RX3JnAStQj6sDBmTz7pTG3jNSd/na5dq5UhUPNWErdQzXcuqvp5CMTXbk9S11gfjSydzkExXj
MmYY5NGT9EG9rYE7fpiV8a9qcngJCJzB2bFac1ukMx0lnngck8tRFF102FKHsLW2TKFGhP7cfMAt
Wx4Uxa2DYqgTgSlCfWT54t2QHFOgDVy8z0Vm1s9pNnk7ORKRldOYOQJ7zH4iK3YPQRhMjwnL/Qsv
yLynHgX6Zzj0Jtw5KxcOyf9nPDfJ3UqT/0LOE09dor8hUJ7upXYN+YFT73o8B9t9mjuw7pUXtBe8
D1THNmMUB2g5N1TRnNtl8NV/Koodh2RlozL0ZUfwTuH1n+ArBA9VIYJ2D1bBuZKy82iFobSshXg2
muq/OtaSepB64gVFbteBHjgups/saPtWflDB2Afhu6kqBmb5Ecwh2iQ14H9GJLCaqh3oNdBw7N8F
BimNuVh8vBrkgvTuOhVXri7aartCyG2mx6xcl/A57GCBXFZ9AuJinwXKnZxDMofBopi8atQs9LTQ
R5D6VkbuAeGdt7FshGcJaaWOlLteaVIeEeBF/hqegqBbkq9RRyDbtBtk3awN81hYuOGBdR46hYNj
ojxH0BKgsUKOzDIeVZXBC81Dg4wdih95srL/4Q6OiccDDU2EesdRLqa2QWhlXqMWknlmReSMwYE2
SF7lmzu8n0UysYUpxRopRegMZJbqQCM2Yd+HZahcybCs+lEDpVzIcfaOrhR6HJ50vc2e2fEpsjT7
pQ9Yku02KPbDfEleZlhZsKOxZxJEuQtXssjXOR7+o51888MdXM2aP0MLH0frjTONbJhvKkCpTbRf
yfqO59O/tOd+t77R/MNADUCbNSZdaaDeb5rjncueoyL589mtcJG8dr39qA5pPykB8/9yXkDhtXu3
DZQf72LVYEQiosXlLTyJbo0fq1+Nrj8f1+/dZQ4LInaEXRWIG81DekW/dyjL0GBNysv4e91L22hp
X4QfhCQ1DESnp132L43K33vy9huxcXM1rHeYlq9FBfxdk0HRMJlc/BI/2pdvnF9UNSLsFK35MS4C
jQhudgHg7Yuyoln5civ+P83h3zJcXGu0+r9xDv+v+Yat6O/8B0Qc/I2/WPV+CsnBxy6HIgVNjR0q
L7Q2C3LAVeJhzg99NIoRMpy/gRwwRCEnYHkiQs86Pmkk2wSX0DIeXB4JzPO0TnwR/Fcsh9+frxeW
g4c9CYcpR00R7fdhxRNr2pZW94/C3WT1syF/VkCHXcAEUDSYKt98qizk7DQa0fBWHNGkPK9ZI1Fu
92E/EKrk2FU5iiH0WxhlM5eFY9LUwE2U22KO3atARlvE3EHxyAHDO9Pqowah2XtQktGj/86Lqbao
Xe5KZ3ksJs0mmBZyjl0zYMPDtm3TbphciDGnnLBbqVvwyDWLRQedOtKEZbk3Y5FhG/3bjbx/0QD8
HeLwRpqDvREljI86kP+H+MTfXp2evhXt3y38gch4TiHd5zFLJJYtQtR3ac6rnFYo1NL25xCp0nzE
CmUduT41c84HSEa+Pv75kPzf1UIcEng9L4xR5fzyrL+dEOPKX/ERqfw72FX0nzLgLXG9oajn5VA4
UYnxi3iBwgMxXbCnYw2/ypq6uCtxd1Eut065WAMpu27cGQTQccvyjeTsZuVWHKdpK7ZPWIQsUDva
asga21Z7/BjJBGM4UI8eqZv9y9z2u7QEzQwXGR57mrj42yOehd8HYVYQHevUTffDXXhlPlC2cvoP
bZP12/2fr94bYRtfJACk8EoJmUMTvu/3LzJNO6Qb8XTf8ZD5lH1lk9UB2muXJ3yFlhu8W8becjIM
fDeccRKx2fwBCQ+Guz8fye8vEHvKAviDsN18jKxolX4/EqBCxk3XKvo+j4mKziHRb6wiFPErsbjO
x2gj3/nP32if5P+VudhvZDIJsMYzCBPxD2+YD1sX4Gfof1+9fCyDHz5plQVAXqkZC3k/2NNuTKQx
lv75i71/nitOSIh/UYg0gmfqzVUnxdOrUZa038cmCNv4skyz7rGhmzCg5cZSk8t3a7plbnvbl6qz
HoO5wOFdjbHEUgcVOSNQ0K2yllC4CplgsC8A2De39ZwrmPJ6CXAgX/75oP8xJEMRwaMLRcxblzHz
5pgdwoqpn8fiudGAusxhMNKaNOdks3aY//a7GPiR/cdHc/IPARI2HpQzVT0+s4TSRMtVcYPvMPOd
kiHx56/6xyAIbewX3EVGguv9ymH5+yrCS+vExyLePXeGZA82YE5a40z3jIMxq28JJKVuMvdYGP/8
vd4/ryeMgAhFF/pZTLFvp63MwR8oVeg8IRb0/G2fUjfQ1EkSid5y74mG4v0lj0kdf6OhT/PywPZA
AWbEsufPH0v8HOw9MI5uEwwhj1AV0UW4n8PWIJA8/PloudNvHhbLugh/3fgUT4T3dsiG+SJVq1X/
VCRYCAiATMy03Y/0CLk/m3FzM5N6LLGBYvsqGR9jx3bAoWRuDJNlWge5eeZettXPCIALn1BmgRUn
zV7QVz9fJmB0O8wuAHpzEMx5ym6OXkOMOmA3k8jM3bEIHF7DnfBm7kjRZnaKdkaoNEADDZbT9+yl
p/XLZuwSguLzlnEt/KqyJWd3K62Lww+GkBE7FJTC72VEZP2PaNEesYVoz8ftngGdhp+7suOJU3ix
OUZo4GlHiZCa1Ge2r7LqjjpaIThsk4jnj7OyRuax4ndw/lBs55IURdRzz/xipe5O+7UoaziMFPns
Xi3hMwT2mKqihmbY8iJsGQFF85ORV1r1UYmGu40uwnktpvcTxSBeZmZYrTl5RFqMH7rKU776L/eC
wJcKGCo3MjoLejnDF5DKFB2zYB7KuyboEnaDHnmKNwVbK32taXoxlggIts9yOZf4wRPSr3hZghey
70wEzz6TiEyGic1WT6QznozXEwir6ReyJGaHUh1con24oKHbMfzGNbcT5qs5ZhgzyxspY2laUtys
se+vzxjkQPyAKJHAFHuGXE+xSRRbyDXQorQ+5FUWTMRG9JwTuAh7VYO6XrhyYSI1P7CQAVpfd43S
WF29ApFuexROzKrNyMyK7KSJB07P5qwzXPp04q0lMKMwaKosqtoP3RT2MXUpYTmzO5qPPs/UjEiN
UZPj9eGeidXlA9n0eFl8mvKpTsS1E6yleR7adeYa9iscyWYPlAH610PSoIUlMTMmK3e5ysDwWZvL
1tm1W+Wtgj8zEatFTqJKJXHkA+60DkMkZE2OOPZnZoGj2sQvFouf2fGrxBBwankiBlSAKeU/PqU3
vTWtabhW/BehbDGzMS2BiUMynD2/uejKHkuQUnOI9hGtS/NskgHt+gEKMfZvwo4sCqtqy8Su24g5
qsvzaDd5n0tNsCxhLcLY6gIBmPYaDzS2q596XSyLYEtiO+YaloCEiE0r7l7aG5EdonZpPX+USce/
B9iLPMBxBWTzzNJxY5WB+Yfn3Chjc0Ph+bMQqwZhHf0FvmM+VCHw5U6EI+tGKoHSE/NHQl/QYh5J
mZOjuZxXd6zaO1tc5gMHNSqOb2MtZke1KEtbJwDnD21nTRoqZIfK/QhdrbSI9iRAsbtH9VdU2wnB
5Al0Zi7FaQLbThIEY7spKG26crsPDY19fw/aElbTMW0XBAW8+mgmnqMwnAFjFu7UENMQIcQp3+Fm
LjPKfZW2d7grQQF5lB/icXaImHVtmtSqhqkf4fKOo7PQFR4hUKNnIYTweQiSsg/JNMITibiJOk3e
P6Qt4SBoN8Y+XYktJrttaY5MxEw3x0nkFYW7XOo+Tf9y9YD4mYrLTFTa8lKTmmk2et6W0MFKwmRr
OGc0DfVGboIq1qLIb+u+0F58nmAQ28FToidlJE6LgT+BZdyOSxc8DGMoEyW955t+6zf+bPBnjW1r
C1GZfhqHjqt0aGvuB9EkruPp4UytxWfKrbpBc5c6i0EucKi3C5+VDq6dBbXF5jPrlFj/5pM7yYWf
ZAsz8GeTyuy8VLtzu75Pp8quCNnW50xPMlgjrt9U0OE6z1xFngXPn0YG1DwoYXob5mDBJwkahwDM
PIl6+Q3EDEz7+wCnLsfPdMnriNzbmLc8VSzJk0f2iX3JTpO2cI81Csve4aWsDPODSQoneLe6Bo81
fds2DC7lMHWcUtKrHkZq69vVCl6B2jy3ycBu5HUfwqxvLw62AdHD8KFVMYDcK6pFOFeAJzb0LfDL
c4CaS5cdA3R3w8MrpKPn5W+Os1lijpj4Coer1MMi4MGuNEUdcFKltlfwdVi35fI/7J3JctzIlm1/
5VnNcQ29A8+sJgFESwZ7UqImMFIN+r7H17/lJOtdMZRJWtb4TpSmlEQgEA5vztl7bflns0nJRYeo
B4bbJp9ZkdN9SwlyedAIr+UZGwJX07hi1xuSjIuFKubNNZ3AEtQ50RZVF3rMtOu3LkU3hXhfbcbX
VoxZc6vmU3b3DphANukAT7Mc+ur7n9QE9HFx/S1mziVu8m+ACRR9iaugc9WVZ5VhjRWhqZ/CEzKW
VVQi3aB5Nd/RJ/AEU8wZoUMVeO/u8R1CIanNdCLGNNPnACrB35MUXMySarMJ9GUsz155CnaXHkcV
ceXmd6ZCmOiIp2Jhd+LQzhR3V39BVqCRJqTQSOgoSj/gK+CN04pu1ZGPEXtRANXi6pW1QAWzScqt
WomZvOQ/kQumYrbLQ1cwqlfvwAsZ8qmmIscat++0UgdR2b77v6EwJJbRE+gpqlKspF25U7f/gMVQ
OinEX1+zsInTAjY6QwkvGp0Pk1y97b7VOYMxdDOGeYkIeixjuaCSX5NX1v04W1Vl+lUwNjRyS1UN
2aO8MrHaQB15YXAFyr0mBo2EHVQDg0guKy4TCS93DY+btZYFnNchQk/D1JBbqtxhxspMrOYmmbMx
JB7HoATtnC11KIE7RHAOLD0W1XRWma6wQp0QGSH4mZveokm1rABmy5ODSLSFu51f0V19ncf2V4t0
dm4F1ZVIoTsrHbWGqq8tpkmrbdnZOyl4In1r6ha74FFl76Zgrhwr5rIE1D2TXqCMMtSI5pOlrpGo
2Iuxw74Lc2tX6JyzlX3e5yoflH2JQ70JGXIjJ8Q8Iw9+M+K+Ymsyzm7HA6KnJ1dOOAETd9qEkeDa
vVhEiY/etCQYju7TxA+TIBmmmRaqH/cPUF7Okymgdv6Knmgud1QEVas1T26DCyTevkLOdJgm9vOI
+7Lc2HoiCkDMycCy2FWV3EsVlZBblsglJ9kl7rSwO+1Xr7Rz6vooOmlWrVgPqRusRBVMPFtXbSwe
P3O4NGiUL+UezCJylXpbwUyt5DlCspYVC9sd5d1rRiARfVVoJm65nWN0Wr+yXuHBMs0k8g56AB0M
n/95EksNtWTVV8bCjlQUET+xzDsb5WSqFbOUhSiYG2MvVtkH3Fj5FFhfM9prKeYL+TWyYGraA8e/
vrtzyG7hExtJIYFGNF0FTb0iTIcxulrQiQTu45AKC4UfLeQwH/cm29HhbsEQxKfSlkoWn5qmH8gL
qtRCbirULpGswVGf5ZnYQfllf82p12mTF48ITzrfJJqdjTOWEZbLoayaxtqpVdgOztXSRXoZn9sB
6t1mNy+mfA8MtB181CFlk3mXtaZ8RbDmyIIXvFb+QjDQLHpKNFDmX+NakwPMCEBw6NtaF0hDfdyf
cnVFxRyyaNI1Z6PqGUbFLtA20CBI0aYcjzA2E3bWKk8g+RUsouA3/H/5t9mV0GIbM0ewXGoR90Xx
PhJya5iiYpebeaOSd/v6eqQd/cG7rB9LvtSmxT2c4xYyhvAb7cUwbnYQJPEpennNWMi8eGZPkGxQ
TcmxmxW6WxzzUQuHDiZu62i0frscDbWfjXhRYq9XhpxrFQsyqzv1heabtJrcWrtDyZEvFG7cPA0N
VnUg5inOACaXGWzsuTlqXVqgLtYZZzlkP54sUgxObCraVr6Q1nTZXnLw5HtGX7SABhx1zk+4VGYo
VhMalvRpiLSJhxK87nzaUB3Ya7SlQ94PvUcYAPP67UTsLAVB2ZspDFVOX0WIswMdFWcW1FMKVoHv
Eg63XKnKoKqeEVURxxHkk7ifd45NJ+zOXjIDFIkyajx/JXLloVvYdP0piUyaPOTT1ZEb+bAqGR9B
G4R8a11OQRcviqMsrhc3A2FjG6TrJTwnNiHMAYtWc+bd16IqxlaeHxhOtsXlKe0Fi5wqK+Zke1cJ
ixblGgUNQ3+H0y/iqALmYf7++uoVA8gFLCFK7mJdAjMDb8bvBiwqDAzMLtymEhizHJJCdcbiUjWn
qah5IIs8cVuwH3mQI0pUXvHFGMPqaNupyeZ1HpNwC0du6q/tSSwYVBDyZzun1TlTsLApJogl0isH
pk47S0t+jGt2DXNVUhdyJ6oXOrO4N76eGqeU4KloXyeDxiTFhr+30YqNzM5r2uvyFPh6sMiCRd50
CThhDj3eshknSOcsnHhNZA4MdA5JKqN/jAoylNZEvstb74uJlXA9gbnvurUyFSbEg4riCH9xmRlR
kFXkhNXxNSqRNwHeiF+Uje1CZyAyQHYZgNj5gfPrzOFOrdzo5hrw9PSTGtdf1IwcKLquQUNHED98
UjIk9ow2rJuNz1PQyXPmEClZZPko4EkvWbV9w+f95JKnVTXKVLS9LVyLJoJ7Nk7vq8gzvi8HklP3
bIF8YIZ/HRqZo8ha5cc1sT8vheMUKJjhSKKdcUrqA9VWLQPViWdExnJ+Km3TGNgUMlkzd318rZdq
4O+1athlFF4NC9YkKKo/ulLo9oluRyfwPBl5z0GGVr7OSLQ6M+I1jJpcYiYWNHTpU1+YVksRhfa4
k3lVp3PupgohOxsuR14597zOzG+9jwLlldwiCatlTRB2PfK7j2//j0cF9E4FGUbOGcdx/RRBNzVB
3pGUDNM51oBHrlmg5LGQxZUj1MeX+mPMGdS7XVpB2LWBYJ56V9lGxdAD7erJjRyjn3fBjGboASKs
fEXsIBw/HXKnLRSNL0ZIQDPXBDBwCn9vIMw4Ib2CJyBQco5CmEsVsYcNxAKhu3LNClxIamwmZn7/
E5aX2lwy2xH8+fFnP33MdE0hIVCkpU1qaX+wI8eimxD9hsY3ahKcm+cIlst3pyA46jPr8+lT1i1D
5dMaUBEEHaTT4nXKxhB6ZaJ963EKp0fCVuXRPE5Mg0U+0uWu8eOP9r7ZT4MG9zplZ5q8QCTZNMmP
/huAoUuchclkbr41iKIYQXis5DTHpChht0FTw2dCyhTOkeuJ1IpYGT++gRc5we9vIFstifUFwCRg
hFvG6cxihlGmVaL4VkeQpIo1vawlXVP1iNwE0avctgxNJLfGtmnK+futKK5YnSx55WR4sC6Mrw/n
jQdN6X/mLS7hGnJaWF6JiQB7Sgf9otGhHF8RlYHnW2q/5GJJhk85lDDlVF58hF300BO/Ez3FIw1S
I/EXxLkWCWlBaax3e0g1tYNZBVcql2kJb2ayUFCFcIppibHjOwO7xd4GYIhc4quqQYXqidcCfcvW
nlkTX6vcNOFdednx6ZrcLAcJoiuqNi0YIspjYQJz+6APUCwpshQpZdmPH/8fA066iFUZ/uDqxp9D
u+dkESnqMj+WUKjYs4ZAJTlwEE0qdwBvJeuPLykVK+++cKZapND0aJADId86EQLQc5qlvn18xCks
a4x97Nrp0UL9kioXavuCtTQzt+cQNWkwhyjCZrm8m49v4/STox83VWZO6ML84ry0v38b+YVdFyPf
ZfSYlpQ/D3FO5tO9no44AfS2+4RzcjqDSL6FMKgU2QYaS9M6GeQIbsI4qtr22yBJPw9WIuSwSJJK
7qw+/lxEbLx7vvx0GBTYS2Gosy4gZ3r/SofjBKq6GPT7ou1Uxw96zYbvGlJG5aRLuDirw4qGd85/
BAUbxuVkGe4DhzWLlNyKsi4lGI48sn9f4WVlH6otptyoxyEnFFj+vBVRmaAb98wJbJqNiE/Gfe4H
x5Zl4jSnO3I3KJrBh1MQUJm7MFRkp0gbcjlfcyBIp3qP5jOes01RqqF5/PghnDxvngFIFQPcEx1I
KBKnz8ACmuDiJJnu+xxEIYLuklZFulLGkjrdx5cyTsaz/E6ZvGwEF+jbmEdPxvNYVtRUNTO4c8zy
5Vq9Rek0HWq51e+Z6pmCXnvvGSIdnkIxFbJK+va7ZuhlhQBlKA/XMoWsZ3IWlJxgPUfvNu6VFPTN
ct7yquLTi6s8HbczIjveHVIMOB7HYFw4lrw1/ugWySaSkiU6787iqAt/NpS5/MIXK+EqyksnXryW
JgaNCihURSknpP34itkTAxN/6XdNLAvLby003kjGbkLPg3UvCKhyGKtZy0dKIB8/Uuf91yc1b6gG
VBg1EIggq5x+fTWfYHBUIlewgYivkHcs5NG0R3d26lQmNf4Ix4c5uZhGAFz5lRkUu1xPs4cBriES
d8wRNE1Dgwiw2YG/C67uPuD82l5lE2lIXuQM+i52k2uy1NTvQ2W21QrcY0TAkgjty8EKyrNIjdsj
K1K0cFqPyOdS2sT4stBHHg5BMyZQbDNXNX2qhumDsigdh4NswjQF1v/KZFVKN2amGEcxNwMOpble
0xPPHiKkCYcs0+kSJFUHWrUktjnxOi37hg7AOptR08f4ZWpVg0nXiDud9fmpikrNwpZgR5Qwwrbd
YsIp7gBu9A+xYSDhdFTFLJCBWtVj2rvtj0ypsPWZbcu2KOh3ydSDY6BJQfIv/aLJm0Y3VlYA1YcD
8Lx1N+JXXTlRknzpgUNRNQ/61O/Gprwjlp6SGGZ1LCuKYnqqrV6b3aw+Q0tqv2liMe+j3uq9CJ70
WSraeI08Oz77eET8MSDYfkl1GjsVmd1xKo/qrdYtU7PJf9QFiRPwRitCRHIDj94ns+fLT/r36sTQ
4zyl6wgxiDBinTo9W004S3Xk3hF4gJKhZOjMoquSc0DsEyksbgo9D27iNlAq2JUW0eMGsNlsi0jS
Jgq7Qw2Fhs2+bOzGPRQ4gu9Zhlq2D33WPeQ5a7reFXm10jvNvFaHpPiV94ZzThy7uB70Wf/iJhzf
iPzU1AqKX3hp5C5fryJym6JGSotKG13qTY07/0hkaG4CAGmjhZb6hBbZ8BbOVf9oi/DyRF6ePts0
Cck5lTKVlN5EbYXFD96V6crVgViv7azsEl4Z1b7/+It+P5m+XkwgUpRbLPbPp7vBYCGfkTJn8cNW
RY4+a1LvtKLSWyyo6XEwjZ6zd1jm17RnRfrJXvhEhMfF5TaAbRADgNgR/XRLQGReO5nOvPwweznK
sE1FW0JBs920TE+4Z5D3g0L3ez2E7lc3ir0zi5n4wY8fgSUX6HdDUEixJlFsuoZwDND2+wVcS4Oc
9kGEe6wH30w5rUlRzVvC9cm3X4DQmoQ/iLybMDkqVQ4eu8x3JXWr44ADFtuJCJXLRQvNHdYlCmdN
4H7Lsb1h5UmVYzwX4nzGRVPgoLujBppdAkrGT2/TGJu9BZz8cUTRHXiicsUN28ah3GC5+DXbSXxh
iCreplSKd3FYVpe51WWdXwZtj3kj6u9VS0+vlUICXuxJGzeG3o1YV5oYM3rmRokX1SofIJpACoGd
pQUgkjoBR82aeGtainMeR7P5RZNMQdjmWDA+eb/lszt9toi8Oe7bnGaFLiea33Z9pM/SXiMi/EeN
5fsCN1HyUMXGPPsE+akX2shZ4pMrau+Fr4wqwTEL1S16JBBaSOPeXxKzetbkLJ0/kyoxD5TNFKI0
+1k5o1CZbGhEdMz0Vtj8qAw1e4jDqTuPY1e9hnhjbD4eWn+OcO7FRZaFOIpwhz8qR4YOtRxifPoT
CJ4qABi5yTM6ghk6eFH8ZNcufixtL43XyvM8EG+KPnEgffiT2/iLRwIFko2ZgTbS5PT5/pGgxWnz
dhHZzyC3yWWzoZVc2Qsc1/OYTMaNugD7AaTab2Y7CtaVG0yPkdMM1S5qF+3uk5v5iyFBzBDVSwYn
wrhTTeiS9+NQ4pn4GQrVvq1trb3RM0XxBaXDM5aY/qLP6u5QmUW+zyZDO3ZEl1PEzbqJcFRYz2A6
YATHAFl+oc2urZVTx+ntx3f5QnV7P3ClKt9BuMf39hdQxjG3SBfhSwonWkNUXMrgW9ksWNDhsVpw
iIhlWvV5Cbuos6jy+klkWzyvMPapcLmuR6s6j/ymtMVXMEiDLNrT/CiUNjqmdtzuasOYLuw+Cveh
JUJzVQpXh5w7azqus0rNe6w5TunBO7aqrcKA3sg4kiOZcAN/YRTK+cvXOE8jG5EE/s4mHNl3eaUW
p+c5DXrOAkY+hKuszkD0DGNC9x2+/wNY+3nNLrK97fSp2Ed5ZsCREFCAmUNo9HnkdbVXhhsXNMuR
eJI5T9oOFi8SmD2ckNVxrNyWjM64slFEO7h398iKsNrAt9a/wIyKv+Ls7X6ZsY5jvR0SHJ4ffzva
H8sWngnk87ziaKY5VJ4M6IH8sNytzf4nVe86vGd1s1qPSiKshFYdLnSbYI7V2C5guJzGKn9FC0ii
1RLohLYaomwfLDcLz1Uxpvd6gx8WdEUabJqkyXgZwkR4IESUt7v+j8/ibq5+/vd/Pf3Iyd6NWw4p
37vfXRMs8PIL/Hujxa00QPwf/yktu3d2i7d/+Oa3cG1MFeDNrN/iMV/9FkhMzX8BaaPhKyWwOjyV
/2+4MK1/uUi+MZix/jDtUJZ481uYmDQodLLeY7CzEZjY/8RvgcL73VJnqSw4aONUKveai9tXk3WC
35Y6V20JFAvI2TBNbbgmJZ1CttlAWMiorwk0OT7zrH5jZPawdUoTB/Ywu3s8QWi00nK8AxqXk6tF
3BR5PM4u5WTFESRJCo/kbFKT7SJap114g8KLINgOQrgJisY0i4exT69G3exW6Rg6npIyg2h2gmma
5tzKzWVirplihKzNTL/tCmytVaULbzHC/MIch/auMFwIv6IzfWD02Q8VUNbsGPcY338ZFQct/LDX
szt3N0lpW1sK6yb9qaTPb6AH94cSFdDZLCK2QlOdp9vBWGIfzvV0Po+22OfhRAwR+J6Dyc5o07W9
ARChXGyUiap60diKjhEaLp4/gNrMV2Kq2c7MtId3SFTUtcpx06us2jpXG2fHUe6mUgmwN8jAOKLS
OoNwngOQcftV6HT6mprdvKpRfW46tco9Bky5dgqtAZjCnBCPyMwkMoYvKz9bOjPdCEsRhxz9uccc
T7i7KSiE6eFU7Cb0uUCikYKuU2zHtVXU/jhHDy6T9D0LhL1nbRgeC9r0q6itXV+ljRJcVM2sq+us
jGKwLuBTNfVsANm83BaNkab9OqYuqnzHVchhblXSvF82vY3TdkURul081SrhXShmV6OUIeLshqnc
uXBDZKHr0amNadWQeT5uc71tdvSrpq3IC2b4WDPF5ZQX3Y0iOpRQc8wCRPFnaQ3gAGFsnYsURXYi
mURrJV2Y3zDsw/FP8GheKMApKsWH/UKrcUuXfWkIYk8yQhwweJcOhcUVPwhfsFcNU7EUBxEUnd08
lnpg3TRLBQcdqksZKwnyza5skvE66NJ8W8CEF5yrxDIM4wYWndovW3Opmu7GBdE12/e4+Fr1Vhlm
2yF6w00yMN96mPeTvsEc5EwxN2CXljodcfgjqdmgxi0Ie85U7UvpVNP1ONULzVTUebJsoSU4v5Vw
8mME85IL2ba0HYnmeIhSi2xqfQGwsEIBAXQTfbiDtan+YS0E1vm4noKbIkOL5zGT1NUqSYHIBAQV
5BcYnnTNy6tZvVyG0R42mSLGwOvrqESV0RXFYYYzsCuLTFnHizBCwjH6+bYJQHivDKWZvqRx5gLl
q22D2rup+1mYh5eSFndpQ7Bfd0MFqwo484jdp1KPsLxlqnRNDEGRLTvOEdWVDTr/wZ3gyq1ETZ7r
ChkkhkSWyGaPOjzYRwDm9k4lFHTMbceaF3aT5WuK1qHn0wrBV76kMDMto5spD8qkcbXtbvpBFFe1
U4VbUZurSBusS4Ar4R0C3+kMCBIO0Rqj6OPLLP+fBfGTBZG1w2Ad+vsF8eLn8PTj3VL49k/+x3qo
sd5hIzbAdci0vn9nSGOxYF16Mxuywqn0tThn60SMakLmzr0tfobFH9HoY3xz+sYP848WP05WJ4sf
dDB5GQoJpBIz6chN/2+LX9ThNwZEQPkNCesD0hFrPxua0qysBdf6HKG/8eGgHlg7a21VavWwZqPV
rkfbIaddb+tzK1B7/asVLekFiKQmOqtBT5qeXtUM4L4x5wdjMIevTCmN34UzzoRqBgDlDrDsVlWX
dP5EsPGw7cdZu+mNtnwshmC4XBpOM1ifC87F6dIw49ZUEzdxbsI7bpLcI9Z04G2q5m5ru9wicYKo
ij1oUiadkNmYrjChC3sTgQ0Ikadp6Nyk4/sZbXQL4mBO0x+1UOpLoIhDvhrHfLoMAqjCLDgBnz0H
5QG3iUlX7Mu5MZfNovUknjD38acoDSv90DvhfEXUUD3vQ+CgkMDzeVIODjdYgsZbOMGWNYKea92p
ymsX38TNkqTDZZ2RfkiDh2SPKHfIT2jLYZuMBFFDDyxqLzFLIElQoqarxulTCpZmM3UVAcT6PbK1
TiyVPwZq2dW7QMO2swXQHBpi6zDjhRvRxOqi+hNokALcVeFMlCOWvNC8jtl0D5C/7BEwh3Vkewm7
s4JCFWAIJZu+EMtqtsbNkBYsBoi5KHBacTBMF2k9ACMBj8zaCL4ybPJN5VRgMyDkGHboWUqUBJeo
pZXNEJRaO7L8dobOw2SK6s5bhD9sl2qqOOVObUctONNJMQn82mwHOXDEslumBICqMsm+XprbpEEe
UEH3FeUGZNKdPOy07TCyYtB8GlvtaxhEur48ss4A2fvRjTXaqZUF1CQLrv8z4RVd3M2fTHhsiB1m
jL+f8M7LPm7jp+LdnPf2r97mPMf5F5t/XLZwGUzC8Gz9v97s1orLbEijRqWramsG7XX+6G0KNIx/
ySM8/h2HaYmqELvytylQ5wfKygytD4pF6Hu0f7L/x539e6WL6VVmQlKXt2RFm5LqSaUrnpuxh23T
7K0iELSUiJm6UaN6OQLVrzZlTd8ZIKZQn1tFBHcicpv9nBfBQWni4NA2+uARGq4BVrKLLVCmwdMH
0gqQ06fKnVPlrS+iyorXpdq5eISS6RJzRf8zaXTtfIrC7MHU624NthOXDn6yY6lC1PELXcDMw5Li
aaHajNsOMNaOqcS+7Yt++qTp+r6wI5+ACc8YAgkByaATTteAhCTvoWQTs58abbqygxZZ8Nyzl+s6
+bm479+GyNVrMeZ3E/f7jvLr9dBksQ7ST8bNeVIE0KXzkJpltR+VBnRZmD2Hyzh4oCziT670vsX7
ciWBbVhwGEO2QSHt/eq29LYGkNjO9mNQt9KGN6/c2VK2UE3i20HPzO3MtHXzjz+e7MtROWQwsVDL
j//bkgqEuB3zos32vR2xgih9k6xalbXX7ycLsPg/v5qkBaA3o8OKjfT91ULXYXNNON1eU0f8HkWT
LxsQJNp42WfuZyXAk6OyHCnYQLmIQFL3Zz0SbWEW5aka7+toygx0nEGb+TV53VRrAP1EczRd9k2v
nY9tOuyWTHTVOm7t9h9/ZlqdiOsIRcF8z6Ty/jNnWitm2kHJvu5TanVY6EG1EAR459pV+VkewZ9j
iHIVFQI2W4j6zNNmR1O7IM4bOyG6e1mu0b62fqfwBldRlUb7uZVMdVFg4/1ffEiqZRwBbBAD9qni
CMLmGIfgdPYkDMPZHPg2R6MfZVA7DL5/NIjAyPDzaeRBdGEW/ANlYkJt40zhxvtYqzEBTTMHkEpt
5rNwHo37j691Mt++XMvSdB6lI1S2tydfXoKGXWlIc94v8zJq9EREfsgQCmn+x9dhj/xbBwN4AZ9J
WsZdcoHkcNXfD5LexsONBTbeQ6oaEn8aEz4U7GN9RYKNdRvFcU7dgxNvvML+lARrNQ+jT+QVJ2NH
3gOtKSY6zMuyZi7fp9+mggGiIpb6jnsY2tCvtKHWVwiCwyNS4fxQho7lg26bP5nPXx7hv2vgLx+d
xg0fnD4Ka+iLbOD3y4b2UC6BiDlVBsaXJrHzA3Cj+QLfcIQHpSpaaGPlVKxGuuiCNNp+HvajXUw/
NJscp+8V5YVDCkJ/F2JpPQRxwC9Lorzuqr5P/zf8Wf7FOvBX90n5ja2BYHfg0hB//3jAVAfjIhRl
BynBfsakZMJ2RZrLV5TZJM8V5GcI6gNEia6VckyPKq1f0icRc+x7lNBnbucG+yl2jAtXsVv00QN6
G7+MXBCWH4+mP0ctSmIpsqXcSGP/9FZVKOgl/YF4n7vqDDA+ROHmFS0JBR9f52RtZMSgLeQrQzns
8Ovp2hgrKB/R78b7ciyXa2DviByKFL0Dhgjr9uNrnXS55Dhx8HbRPiVGy/0L+IbTWq05JUznkML9
0AkGHxh/72W8KljMqtCrUIefcewRj0pehFsQyt0nD1aje/THm0qRFyUn6Ca+aKzW74dBhuZP580I
dqIfm3kvObvOqnMno9qHfbVcKyiSn60owOsSY7sGZx2BhoWqiwyLEGPrrIWBfHD7fr6iMKb3q7ZO
qsZDXkiDQE/z5ZhFbXCIcIqQ9m0Ev4apzx6cOVuOS4ZoceXWjX0r6ik96LljnQ0wRqtVm4/6jdWn
9i3BWirIfUc7jwqTNpxaxcodRaTleg5JkQNfGA2XOeyypyxA78GpLzi2CsjclTsVwa/cUazqAL43
J5FlqILd0mpmSxhG1COhFDLwAVAP0BPKYOZT5Aba96LPjfsR5wrB8cGQK7DvAvNXNnTm6NPPNpAa
OUl0DA3ebMTWoa81Q/zcR0zeHGCtX9hfHN0rcraN2HhVTphj7Ib9Ro1sczsiriKKUEztD0f0xJ4k
tXjEddQ4N9SrGW+8/WG6SUuXy6PIVK4dXRK8VDgzj4sZWByj3fAo5L/FjMVtzJZhrut4bAF0x5ly
55bGfGSdyR5qrMqXL483sMdurReRel0ZNfLMkrYmrBMttI2DruY010LSU9f1EiXVWrzMVmDJz5pu
YYZyyBP+VpDpQ7CPOmmql2XaQkBjxbObLUxpXqOq0Z05xeaXvsFqQx1SLa44Lgt6bCY/Z4zi6GgT
Zu+TxBQ/N6pLzzZomjncuotL+IdJ2+o2CQ3j3iH3Wl8pOs82B6v5TLlP32hNaT4l0o624qUBuRwA
wLi2RoX4mC5tpit1qKfLeDY55qI3jL/Rn2Vqgpr8oM2qma0NOQ6BQAcHp0/G0Jsjp4v9ZdLYwGh5
uYBNwgCzQq6wHEOStgN63zF1iq4dluvcUrDNLDn7HMi3FSAHPgBaj2RcAq9lgK3VNqqeojFUd6R3
M3qt1KR2EEQkFwL7pWFplcqdTYmd7zE052OI7O2QOphCqCf7U2NOqBuyetMlQtuF41KuKdZa3qyU
zXXYRfFeBex8Noaj6cUUAXxbb9UjRuvl0HOo31F1De7CTmCH69On2i7SIy3p1EN1Jy7zRWyJWCeF
nJL/Vo0T45HqMBUQCIZqCUlXSXvDJ29n8XTOfJ5mF83GnUowhbDUUxqwpv4AHpRKTTEfcPptIkS4
m7GPygN1LQQoCnE45CoRDp3zsbLUIc4whS8+D4A19dYkd90yHxtUxscwjy+ppTirYTAmf5gdk+BW
3dhYdXxvEwKxnttKP8uszFN7MrVwVI3b1M2poyzkn9CPxKdaUcCN3eiGdvyzW+lPyAQBOii5AVqB
DotOu2ivqM7X2qbgvRqMKvPmyWFV64lUyA3EDXg6VoMeX0R2PPqpad8NQ3AGwy/82kGrxAs6T4cI
soFXYeTyy1yfL+zYMI4duP5rLc7ag0IGl78s9jmio9khxCVPBE5pOYmE7c9aTavdrJXEPhUQcsFd
h0Zy0Eqz1FaBEopzkmi5oTIzQZYPs77cW4tpbKYxC3oK2rp71mlafclGyYz80Wa+SIWa3cPnD+97
XR1v59Ji/1C2sgRE7Ph8TAWQTWQKYkOPy/kB0qHZT5k97SNI2lyUXfSxCdUbxxrHGzHO89pYyCGR
6w8AsbJCbRhXdX5F8XvxBG9atsc8zFZATwmJamb2IqkzsRYWNuRmVcRMRQWJwmbAiiBgkRBoy9Gn
Z/z5Odu8jbuoJkXFwQTJXek5ocPdA/7l2tfGmDSQenEST4ZwoV/HiIX5NdHzM5iq6aZIUutKAgc2
Nsr2L10SjmdGP/ldHIwHdMH0aHSwtN+MZGqDlVXoLdYi5sl9QWLwwajZt6/00Wl3C+49ehHsHTgi
ZMp1Njdinc9kQpWOtSGDZnjsIaP8oghL78suNP1Ozy3xZRoXd9mqVqx4cw+WJCh79mOIYXfEfLkX
k1Lb1yCKYIOUZeWhqBQ7TtDuzp00vVtVWt/8rHTHgSuczIe6o7ibm+rRpX5K39HVzunGFmxhCoHR
NnOvAa5DiAuMwODwn0QmZYpGg+yiUH2A3H3gS3VvJ6tffBZhBFAFav7vE22OaxDPVA0IJvAdWjA+
2YRrsCZFtZoDkmbQOmQbG3M87a/YvE/ntrwKuxaAVKAl+yCp9SNPMMZHTJrDEGjbAW7uQcETiSBG
9aBL6VdhnVk7qxbGOVEFLYDmxboNrFrzc2cstxmIvE22tM5T3/GRmGhqb2jH2PDApTbkoAVA6l7Q
VARSaRCFcQ0+EI1hXPSqU16qS8C2H+8D6JVWAaozp0ppYiMZsm2WFuKRdBqKOGUdnk2K5ZR+EJjZ
fsa0+7PjOH7eGWN/3ZlQqVdG5Q4tLdyCNd10x4be72BdcGKvtgRQCA4AWnnItLnj7aKQOyZ5BvvH
6i6ddppAc7f4RmLX2eUQXfcjNBRQGYFzVtaERSTES24Jacqf06IW8IYrt/5CJle9ga6S/nKtPKbR
igN+rxBmu66SrHkQbfUt50evm7o0M4+AdD3zWhyPT7Rlk5FJoFX2cDvYyzqa2nl1VBAcRVf4jLAe
YrHLZM03HpOeoX8fFeSbJI4hBwG9jB01DOejcPvyWRB4eKBuC7TVZQ2sIwMjukVH2HTS7koDZ0dg
WMqcXWesGkwCDTFD3mCKOrXuO7VHIPTdNjkrrlSzmKJfkQJNpIvJVODF7gqOSaQQ17QHjhPl9ot4
tPp7wleGZ7OJncewdxHOFwXgBn9SF8di2ZvzTOQeFZFip9jmfND1xA0xvwxf5k6LL9QURq3iDJlG
IlJS0lZOSV+w8/CCjiZxCllNVUOvg71VImHirroJ7WKiHjFDZn5GlPXkl/o8k/bd96QxMTlFcJmS
etppwdgdtCavQKGTn8x0Ni/hrWMAbPQmS+/BDE8sIxrVIcZl5jL7tItyR29R3bgoLNYVi8KWFBEk
VEvcfwcqsHDCiDK/IAHwV9048TdCGcjnoKKkHqVPvlgJvZl2tmoED7OlG0+KXim/dLsfzwOwI3dW
sUCHLvmxEyLwew0ezErvreZbAKSQ7aRKm7uN79kYB+susIkrT+sb23gI4QWt5oXpNcgCBlX+QOa7
ulId5UYME00RUdDuFs7GXBQbon03g38mwm9ic0IeHzpcDVMfMumYw4thlp47xc9ppkeFp3BOXvUR
JH1IvDviQHV66OPPbjHcLWd50MqN7m5S/DDYI+zD/+Pu3JbTxrIw/CpTcy+VztKumukLwMYQO7Hd
ScfuGxU5ISGBhM7o6efbEk4w7U4l0UWrZucSB9Bi7XX817+MfGvDb13pk61dXnprQafBM8Cc+aiz
tmnYJmRv52Wrr9qUNw6S0psbhz2Mi9tDPLeKsAGoZgRTeFHWN5td9YUGrTmh68xMasWGqZDCLjNU
QbMMswN0Z1BITYymOnCfs3LOmLD2ISrAYJLj43UIhJZWmUDuKsL95bYu8mutaDbXbJOcR+yrZxwd
NnSSalZt1M2bGvAKdDGNc2Vn+wA+3MojNYH0u/RY70IoeNvoOWuY40166RX55yJTkotUSdq57oTJ
ZLsXf2ZQDFxmh9R5VaTUDtq1ttjU+V1pKqvQsS4THyg+A9evd9t8uVX2j/W2fcNO2GWROO/SzL/B
5FIwisPilZO1X4Bc/aELce8auznkk2DcN/FKaGE9byOKlC6LvnRby6dtti5nQtHtdwn9ngstMT6w
bILASllj5ANjETsQTwCmudyU6asmcOsJjGkft5UAsL2lqj2xFTKCdV2W71uz/dhU4cLZlMbl3o3D
egoiZf1eS3NJuJ95EfCSlOVJhwN7GUJzrrcXUIY9NFUD7X8RXNv7d5pXlW9ZTikugjz8nRZ9cOXW
Ippm+6p8UIzMu2jqqrgCXJFdl2WmXLHxRV7zg7a0zdB9gFhjNw8Z/fZmMIxli3DvUB6t4dKfgt4L
mnnCXpALLcwia9LqTntdVDbrCoNtcw8OSXyia3VQlkoaU9CZRHBzaXOjMmrzVeFt2X4HlVvV3MYG
rDzTxNhHmxXcpywrAlfgF4v1tkCjQayl2UR2dTdsNtjE+qWer4OE5YR2fcV4gqu8hsrcBYSosMCH
TSgUTR36ZNdBJKDFKA3/0VtHkIn7DheQT6XFYPseiQhTyLBFwV9GWrRG7UsmJXwWPK1lT+PAIpfH
ck2C4Ct7cozEgMQjbJvXzIeTAu/9w41i2WTJoatcwMHuaK8ZfAmri0IcSDtKtoilNfMc7ESQ2Yke
NtXnTWvUbzbOQb/W9KgFU59FyyCq/cf1VqHIvbZc/V6HiOXCsYGiUu+qtA9JUjv2TRFUMuUVBdu2
AjvN3+93FaFDrLDUMmUKakFsz1sroGqh2SJBn9mHNWuTdJf8qnaKP514a8zCjPBvYgXprZ2100iv
dotdyj6iFpe/MFgOPQ1z01+agU1RICfJ90q40btOTfd5jLEoLClyMtjRTHo2UVzN4XnePnR/Iryt
ca85pP2JuxFz17bbK8OM0lW+LcjBmsygSuCZ9Zu6JexRSDbp9bQ753cRIcwwC9hfAZzzsisUp3FD
G4Ux9FkZUTeOt2HKqvkwEHOFrcssTKujpdMWu7kDavV9EhY8QAiOZoIdae9yCi+3dhjrD9tS41dn
lxPfGTaRRQbg/zZqiHcZsteu2qhsWUxxOBTTRuO5oP/136Y2ad9esplP7cNmPydUkwMzZexmsyry
abKGLVURipcYA3ZdTHwtEzMgTPZ+Efnadov+a61yLZJ1uqL4F7Lmb0NF0WtfiSzLjYkeC9aP4Tsg
q9+tW1Y+RHVtXYMB1l7bem2/grqQDllrU7zy22jZ6Z0CG/1lteEXMNsi/iNmLcRdwKQNaVKjyO8X
pP4XgPE8rkKadReXUiZxSZcN2Mwdv1VDt7hCbBQpp5aetjfGTmetoyzF5eWuZY7Ir9+0cc3EUBJC
r2ahAYXFerCJqOQbxhvnd8agFYbR2QuRxgn1fDf1Zg1jGw9bjf8S7axs4e7kq0mBtHSnQWEZwz4w
WQGY6wA2wZ7ta0V7CHQbtEFUwKQT5uh9oBBe6y511llXeNIVw//S6hZFpQ3aZLa86aZRkhWlRLZL
4c6rd6B59Wuh1/6yCvxkBdCquT34AVcHCBo/plnSm2SvEdur9GQVgaleiH2jMFOWVzAGs43W1+9J
DnjCneFQ/vJZAEQEDJXXnPW/xjV5S/a+EFK8Wy2OliXL426qPDHu64jplO7CGnkUfNoy7LiCt5GP
biCJWcbsdFoUlFxB13lKvmphiljDSncHxG0zESxgoIvvfWDqqJoGOttO0yL9uNM8wZZK35vnVeYv
mQTfzaFy4bI39EoB9AsqFjuYdtiLdrFOnMONSQn8Jt1W/mPGhgl72jqt/ipmb8ebnen4Szs2+eYF
mY8922EO5xpDSayjzfiJbakFdUppzk5tSgpQDVfTyCvICWtRoiVuq31Ya5t0RSuSNXH0YrnTSWb7
LCqMncsSprNHYSEpllsrb1sSgi+un/LAopA6mGkHNM9O/WW4ZqCJOODQXilwK84Y0ibt85ygYkaA
PHlKgtE8gKNr/mwqjy5UTkAOJzZOBqjWzsAzppv9tZ5Xu9dBXZRv2brifUory/8SJo1YVnYQswag
xjNZgB0vD7Z7WE8EAMhFJfb+4wa6PzaTZGbmz9yEAvcsTqE57cvP/zfIruODzFbF6qIDMNyVn7PD
/eecwZv8t//0rQf56i1rLYq3ya/90fff6F+ffwQ6wdCGnDh+Bp3ovlT3jb/3HjEsFEX5CWQ2ODCW
YYHOMi2tO1TO2eTAYFz3Mn1yV4VwgbUUNO66033giZD+Tgzff8Jent//m+89QS+gxaf//puVDLL7
NEwKlgrSm+aAc3xIOn2nUvCESpOfCViKAt3pESujkgIdnYFSMD2VTJjeu06/TB6U65kUNBUMjQuy
kC6uPOOTgg1GYaAULFeVfKqIgZbhC1IARcmNALOmMdMvT/+BY9IF9HjojTC59nTQBVQzvRRQrlNd
cNEVSd3PGFr/+gh1Ac6BoboAegy8Fv94vGePb6iOQ14GyUD/+DRZsUBjUgLwVuAeBplFU6iMBkrw
LtZfnnPnoOsqeCAIgZz+o8b0/EwW0ewf9vymChsOtJLQknTnTAs8TcIEadgDoenO+KTAnFSvmmdx
y0+ECKauWh1XypMUMHind0GgJZI3CDxBL4XeD41IF3QxXAiW2k3Cw3rQP+SZb0QFsAh0NUCfdqoy
Pq/wwqjdT0eLlgrUGpViH013zqWgaSrjCDR4jg5oREoA/sMYfBVslZkIZq89QJfynBlEz1HlEhkm
HhhPk2d0WsDeCjmgMcgsWtLsgRg8yqB7ylOD4LoqoDAPg3CMpsdnECgQDpaCpTIxr8FbcDT+ZxES
QFbVkXtCiZLGFhyAxHZ61fx1t2DhHNm7QMPV6W3BWc7Ux8l09myrT1JHZAtgTxFDf3/GpFjjBKz9
GBvJu356CwQRNCyWTFkdbSXyGVeICFhdjiIMswVkS0QHxEDHQPhcC/AI7C9jyv54S0YoBRDJQ6Vg
qlBFAsSFd6A7Z4Giq6u4TCZUmATvTp+YjOlGvDB3+LPRgUwXSIyBsX2z+6c3gvF3LKIN4cPRfY7O
O740jPTTUtBUgdXTHNShP2d2Qcd7SlZdxou601/BMemCSyQ79EYQDjNcBfz3KIQz7yhvhI4ayJC5
O705HpMU4MTsjdUAH8lTwhEjU+iv9/70RpA6oSoADp/sxugSSHI+Sfw1yEcwTWdTO5XkF8fz/EZ4
km0DvC09zV5K49MFMAlDpWAaKlmB5NX9GykIjKNjAM0/5g6j0wX2dcrxyUG6QI2ZkqKcQDiWVHjD
ZzcCXXCZS4dvvBfT6GJn4lo5KDVMCpQPoT7zSJR7jT+LHT2TqMqCoAwmrO6M8EZYg3XBktlyR+14
fMozKTC7K0ebMEC91o3IObCpqg9eft03EC3JCUPS8SeD8PwmuDaBswehvn50oaO7CTAZWb1i/roU
6D9SLIHyjdC4O3+NE5ixgzvZG18SqeG1hhoCTxVECKjA2Y/vqEz3kqQytNad0RkAbqYkZB1kBiHg
gqGYEPDpCiDOU2fgCJUl3HCYMGnYnfGFyibfb6gUaMGbwmB9+NHx81ufSgFDQFgAI8tT6fmfCgw+
JuWukFCIdZjsTlncDLlJ4Ec04ewdvsEQMIZcchs6everwzuVAYGyxgISmvRj1QRd2EMVwbTIDKmq
whzWq/uZLRTERlBR2DbhU3dG5xEodfGdf0QTzhgBv2mCJUsl0EtD5N4/5FlQ4BJGM3EMRmF8T08p
dODTEx6jAbYtB3S7c/b0VFNV6qnyJnSfNKKQiGqiPvgG8HQmJfOvFaQzh+AKlUFiqs5MR3fnnzKF
Z+r7DY3EZjRJbjLoCuhkglCWuJpUp1MryNWX9QSpGz1aq5f3iJQAb2gMVgKPcoDkaaZ/9NIdEKSQ
kCZjJ49mcnyRIXQwg0tHLjRu8OwLksDunEUFLGQghyQhh1ZhdKYAPMTQS2DhDF0YskGjvegMPRs/
QOUeSpH+9dGZAqFLHthBlkC6A0lfBX/Uc0tAi1XShgtwGf3Tj04HYBL3BheLhCp/Xah4v5VBTu0h
7XYCAVTgKXIeXUiAFAbDMmm36zSZ8fnH2PcsVwScysc4pv21sjg2e0CRqw9Xfr1OIKunZIpAzc5C
AnSARFTmTkf0UW94R+QTQQ0PdQagMQ2bTJnb8KJLxN4SMri0Gp7ACKNTAQmYHWoN6ajDzuBBevZ3
LkHuw2S517GPMDpzwEKTwd0UskQAiVTIrWMM/JfAwFGJHiX/6/jCQ+LWgUrgUBSmNu7CdPXV8536
BGjUVNgcGXuXlLZ43xFZAmAng0MCvAFEkjIufLlgSjONV0DpI6KnuHFkUmC5YR+y/7o7kD4RDWdi
4+U2kgv2ik4bG1l7JREjjI/YeTPwLkgSZ7bnUDZ7OUcQJlU1kAjQ7fW68BMx8g9cG6ah5F99jD+v
st/+BwAA//8=</cx:binary>
              </cx:geoCache>
            </cx:geography>
          </cx:layoutPr>
          <cx:valueColors>
            <cx:minColor>
              <a:schemeClr val="accent1">
                <a:lumMod val="20000"/>
                <a:lumOff val="80000"/>
              </a:schemeClr>
            </cx:minColor>
            <cx:maxColor>
              <a:schemeClr val="accent3"/>
            </cx:maxColor>
          </cx:valueColors>
        </cx:series>
      </cx:plotAreaRegion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0A615-FD4F-5E4F-8791-76A937FE4C89}" type="datetimeFigureOut">
              <a:rPr lang="en-US" smtClean="0"/>
              <a:t>5/14/26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63100-FC19-A249-8E65-94EC721B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1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63100-FC19-A249-8E65-94EC721B53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5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63100-FC19-A249-8E65-94EC721B53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66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63100-FC19-A249-8E65-94EC721B53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7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042C44-3DB1-4F47-8D10-96E8E8ECA88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C4B226-0656-A145-BA01-2D269DE741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6AF7F7-A548-3F43-9DA9-E2F5D2EEC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3275" y="2284043"/>
            <a:ext cx="8716125" cy="2387600"/>
          </a:xfrm>
        </p:spPr>
        <p:txBody>
          <a:bodyPr anchor="ctr" anchorCtr="0"/>
          <a:lstStyle>
            <a:lvl1pPr algn="l">
              <a:defRPr sz="6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0C6E0-9F98-1447-9D63-90585C8AE6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3275" y="5444475"/>
            <a:ext cx="8716125" cy="481762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1">
                <a:solidFill>
                  <a:srgbClr val="00A99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F9D9CE-5B46-C14C-85DE-785F4259B0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02" y="605718"/>
            <a:ext cx="3854899" cy="9224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341E03-E579-9F2A-FE9E-543D26D5336A}"/>
              </a:ext>
            </a:extLst>
          </p:cNvPr>
          <p:cNvSpPr/>
          <p:nvPr userDrawn="1"/>
        </p:nvSpPr>
        <p:spPr>
          <a:xfrm>
            <a:off x="1724629" y="4966219"/>
            <a:ext cx="8714772" cy="115747"/>
          </a:xfrm>
          <a:prstGeom prst="rect">
            <a:avLst/>
          </a:prstGeom>
          <a:solidFill>
            <a:srgbClr val="6436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0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80" userDrawn="1">
          <p15:clr>
            <a:srgbClr val="FBAE40"/>
          </p15:clr>
        </p15:guide>
        <p15:guide id="3" pos="65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9B899E8-7E6C-8042-8453-78254033C51A}"/>
              </a:ext>
            </a:extLst>
          </p:cNvPr>
          <p:cNvSpPr/>
          <p:nvPr/>
        </p:nvSpPr>
        <p:spPr>
          <a:xfrm>
            <a:off x="0" y="0"/>
            <a:ext cx="12192000" cy="6877516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010B85-3B9B-D74F-A1D6-76782C7359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758" y="1"/>
            <a:ext cx="12203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9B899E8-7E6C-8042-8453-78254033C51A}"/>
              </a:ext>
            </a:extLst>
          </p:cNvPr>
          <p:cNvSpPr/>
          <p:nvPr/>
        </p:nvSpPr>
        <p:spPr>
          <a:xfrm>
            <a:off x="0" y="0"/>
            <a:ext cx="12192000" cy="6877516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2B81D5F-3C17-B447-944E-C88BCB3E1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4958"/>
            <a:ext cx="9144000" cy="2387600"/>
          </a:xfrm>
        </p:spPr>
        <p:txBody>
          <a:bodyPr anchor="ctr" anchorCtr="0"/>
          <a:lstStyle>
            <a:lvl1pPr algn="ctr">
              <a:defRPr sz="6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15CCB9-B1F3-1249-8DFA-49A6670823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203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4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7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6C262C-FFF3-66B8-389C-63B535684EA4}"/>
              </a:ext>
            </a:extLst>
          </p:cNvPr>
          <p:cNvSpPr/>
          <p:nvPr userDrawn="1"/>
        </p:nvSpPr>
        <p:spPr>
          <a:xfrm>
            <a:off x="0" y="0"/>
            <a:ext cx="4803494" cy="6857999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25A6E0-79FD-E45C-CC49-7576C28942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7979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E7BC5-D481-6D47-AA98-8D289725E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523868" cy="1600200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E67ED-52ED-CC4F-8935-D8E73029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16F43-F950-5143-AA9D-9A4D934C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404641"/>
            <a:ext cx="3523868" cy="38115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542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51F48-A1F0-804D-A7E8-9B5F10E35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8B749-32DC-6A4A-AFD4-20D70711F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A18F9-3FDF-414C-927C-94F592138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51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DE349-F544-1649-9A85-53C687F58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8F58-E8AB-394E-8058-FBCDB6DC8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E1D1870A-8D9A-C540-AEB9-1E4863E4B7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8" y="6295457"/>
            <a:ext cx="1881533" cy="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3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DE349-F544-1649-9A85-53C687F5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46520" cy="1325563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8F58-E8AB-394E-8058-FBCDB6DC8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65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E1D1870A-8D9A-C540-AEB9-1E4863E4B7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8" y="6295457"/>
            <a:ext cx="1881533" cy="3958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43A932-C15D-1B4C-9A16-27D8FAF67755}"/>
              </a:ext>
            </a:extLst>
          </p:cNvPr>
          <p:cNvSpPr/>
          <p:nvPr userDrawn="1"/>
        </p:nvSpPr>
        <p:spPr>
          <a:xfrm>
            <a:off x="7936671" y="0"/>
            <a:ext cx="3327400" cy="6857999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4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A38DCD-7E6A-0B42-A4C6-E1B258D294F0}"/>
              </a:ext>
            </a:extLst>
          </p:cNvPr>
          <p:cNvSpPr/>
          <p:nvPr/>
        </p:nvSpPr>
        <p:spPr>
          <a:xfrm>
            <a:off x="-1" y="-2"/>
            <a:ext cx="12192001" cy="1573308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67AE6-8348-CF48-AC76-55EDEB5981DC}"/>
              </a:ext>
            </a:extLst>
          </p:cNvPr>
          <p:cNvSpPr/>
          <p:nvPr/>
        </p:nvSpPr>
        <p:spPr>
          <a:xfrm>
            <a:off x="7510013" y="0"/>
            <a:ext cx="3648973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DE349-F544-1649-9A85-53C687F5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2388"/>
            <a:ext cx="6671813" cy="116704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8F58-E8AB-394E-8058-FBCDB6DC8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102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7B723A6-88CD-F148-AFA9-606C8837739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510013" y="1"/>
            <a:ext cx="364897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E77B20-CD6D-B54C-BC19-B97C5866F3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6295457"/>
            <a:ext cx="1881533" cy="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A38DCD-7E6A-0B42-A4C6-E1B258D294F0}"/>
              </a:ext>
            </a:extLst>
          </p:cNvPr>
          <p:cNvSpPr/>
          <p:nvPr/>
        </p:nvSpPr>
        <p:spPr>
          <a:xfrm>
            <a:off x="-1" y="-2"/>
            <a:ext cx="12192001" cy="1573308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DE349-F544-1649-9A85-53C687F5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2388"/>
            <a:ext cx="10337801" cy="116704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8F58-E8AB-394E-8058-FBCDB6DC8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37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E77B20-CD6D-B54C-BC19-B97C5866F3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6295457"/>
            <a:ext cx="1881533" cy="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4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C8AC5A-D1D3-F833-294B-92949606DBDF}"/>
              </a:ext>
            </a:extLst>
          </p:cNvPr>
          <p:cNvSpPr/>
          <p:nvPr userDrawn="1"/>
        </p:nvSpPr>
        <p:spPr>
          <a:xfrm>
            <a:off x="-1" y="-2"/>
            <a:ext cx="12192001" cy="1573308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4114B-F731-BC4E-B076-71705F65B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601"/>
            <a:ext cx="10515600" cy="13614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7BEB9-9355-EB4E-AF70-C1A2623D3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C79800-C34A-8244-8541-BC3820205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>
            <a:lvl4pPr>
              <a:lnSpc>
                <a:spcPct val="120000"/>
              </a:lnSpc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FA972-D90C-5D45-AF1F-595066FCB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1087D7-EAFB-4F15-BE0D-84DFB72075DE}" type="datetimeFigureOut">
              <a:rPr lang="en-US" smtClean="0"/>
              <a:t>5/14/26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755C0-2981-8848-BBF5-9287B1AD6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5E78FCC-C9E9-0A48-830C-9528CE3680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8" y="6295457"/>
            <a:ext cx="1881533" cy="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2FC43E4-7D2E-A132-560E-0D1557E5C7B7}"/>
              </a:ext>
            </a:extLst>
          </p:cNvPr>
          <p:cNvSpPr/>
          <p:nvPr userDrawn="1"/>
        </p:nvSpPr>
        <p:spPr>
          <a:xfrm>
            <a:off x="-1" y="-2"/>
            <a:ext cx="12192001" cy="1573308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69C175-2B9E-9242-A955-2C120910C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093"/>
            <a:ext cx="10515600" cy="1333948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972D8-52C0-8E48-8EBF-B677335AE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00A9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DAB87-203D-C14A-9EC0-703250E78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2F6788-7030-114C-9747-3BCD5B879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00A9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87F40-6ED1-474D-BBD2-AF5E746CF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5A4E2A29-CEF4-634B-BA6D-B920CAF9B4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8" y="6295457"/>
            <a:ext cx="1881533" cy="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0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3FE05F-5DA4-2943-8488-1A9B890F2AD6}"/>
              </a:ext>
            </a:extLst>
          </p:cNvPr>
          <p:cNvSpPr/>
          <p:nvPr/>
        </p:nvSpPr>
        <p:spPr>
          <a:xfrm>
            <a:off x="0" y="0"/>
            <a:ext cx="3327400" cy="6857999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C2BF50-1B6E-AE0A-1CC6-72839611B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291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F114B8-FACD-F745-8739-26E8B7C8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3" y="2515394"/>
            <a:ext cx="2874993" cy="1325563"/>
          </a:xfrm>
        </p:spPr>
        <p:txBody>
          <a:bodyPr>
            <a:noAutofit/>
          </a:bodyPr>
          <a:lstStyle>
            <a:lvl1pPr algn="ctr"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062405-54AB-9A4B-A687-DF0022E56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288" y="1255257"/>
            <a:ext cx="7097619" cy="4351338"/>
          </a:xfrm>
        </p:spPr>
        <p:txBody>
          <a:bodyPr numCol="1" anchor="ctr" anchorCtr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D7B780BE-6A88-C847-BE44-15C4FAFCDE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8" y="6295457"/>
            <a:ext cx="1881533" cy="3958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3F13B0-EBC2-8D03-7EDE-B1107A25D229}"/>
              </a:ext>
            </a:extLst>
          </p:cNvPr>
          <p:cNvSpPr/>
          <p:nvPr userDrawn="1"/>
        </p:nvSpPr>
        <p:spPr>
          <a:xfrm rot="5400000">
            <a:off x="-1006997" y="4287937"/>
            <a:ext cx="8714772" cy="115747"/>
          </a:xfrm>
          <a:prstGeom prst="rect">
            <a:avLst/>
          </a:prstGeom>
          <a:solidFill>
            <a:srgbClr val="6436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0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72EE60-BB10-2F4C-9650-DA00764F5DB6}"/>
              </a:ext>
            </a:extLst>
          </p:cNvPr>
          <p:cNvSpPr/>
          <p:nvPr/>
        </p:nvSpPr>
        <p:spPr>
          <a:xfrm>
            <a:off x="0" y="0"/>
            <a:ext cx="7966895" cy="6877515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114B8-FACD-F745-8739-26E8B7C8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67" y="1152421"/>
            <a:ext cx="4923765" cy="1325563"/>
          </a:xfrm>
        </p:spPr>
        <p:txBody>
          <a:bodyPr>
            <a:noAutofit/>
          </a:bodyPr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BE13CD8-B227-A641-9B5D-930D0F3F9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667" y="2550275"/>
            <a:ext cx="4923765" cy="3427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63A1052-7EBF-3D49-A44C-CD422B951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5251" y="1610246"/>
            <a:ext cx="3648973" cy="36604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1483C9-6F13-0F46-BF9D-65B7980A797D}"/>
              </a:ext>
            </a:extLst>
          </p:cNvPr>
          <p:cNvSpPr/>
          <p:nvPr/>
        </p:nvSpPr>
        <p:spPr>
          <a:xfrm>
            <a:off x="6875251" y="1610246"/>
            <a:ext cx="3648973" cy="3660494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D6105AA2-C65E-8945-AC0C-582F3E3BB0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8" y="6295457"/>
            <a:ext cx="1881533" cy="3958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9AEF2B-2161-8479-3153-BB0B13BF822B}"/>
              </a:ext>
            </a:extLst>
          </p:cNvPr>
          <p:cNvSpPr/>
          <p:nvPr userDrawn="1"/>
        </p:nvSpPr>
        <p:spPr>
          <a:xfrm rot="5400000">
            <a:off x="4927680" y="3376676"/>
            <a:ext cx="3727050" cy="122014"/>
          </a:xfrm>
          <a:prstGeom prst="rect">
            <a:avLst/>
          </a:prstGeom>
          <a:solidFill>
            <a:srgbClr val="6436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8318F2D-B0F0-01AA-49F6-762BB023B6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2313" y="1585913"/>
            <a:ext cx="3714750" cy="3714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1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D68E55-F78B-0140-996D-F949A4EBD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2802E-69E4-5342-B9B4-A87FD2C13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121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9" r:id="rId3"/>
    <p:sldLayoutId id="2147483663" r:id="rId4"/>
    <p:sldLayoutId id="2147483690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25408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rgbClr val="00A998"/>
        </a:buClr>
        <a:buSzPct val="80000"/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rgbClr val="00A998"/>
        </a:buClr>
        <a:buSzPct val="80000"/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rgbClr val="00A998"/>
        </a:buClr>
        <a:buSzPct val="80000"/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rgbClr val="00A998"/>
        </a:buClr>
        <a:buSzPct val="80000"/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rgbClr val="00A998"/>
        </a:buClr>
        <a:buSzPct val="80000"/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mc.org/data-reports/report/us-physician-workforce-data-dashboard" TargetMode="External"/><Relationship Id="rId2" Type="http://schemas.openxmlformats.org/officeDocument/2006/relationships/hyperlink" Target="https://academic.oup.com/healthaffairsscholar/article/2/4/qxae033/7631507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census.gov/data/tables/time-series/demo/popest/2020s-state-total.html" TargetMode="External"/><Relationship Id="rId5" Type="http://schemas.openxmlformats.org/officeDocument/2006/relationships/hyperlink" Target="https://www.ama-assn.org/about/research/health-workforce-mapper-app" TargetMode="External"/><Relationship Id="rId4" Type="http://schemas.openxmlformats.org/officeDocument/2006/relationships/hyperlink" Target="https://www.medscape.com/sites/public/physician-comp/202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89786-7889-8181-9E95-760859EF5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3275" y="2284043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Pathologist Workforce Demographics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F87ADC-8A16-350A-0034-CD28713C2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3275" y="5444475"/>
            <a:ext cx="9144000" cy="481762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THE PATHOLOGIST WORKFORCE </a:t>
            </a:r>
          </a:p>
        </p:txBody>
      </p:sp>
    </p:spTree>
    <p:extLst>
      <p:ext uri="{BB962C8B-B14F-4D97-AF65-F5344CB8AC3E}">
        <p14:creationId xmlns:p14="http://schemas.microsoft.com/office/powerpoint/2010/main" val="423433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1B8C3-71F0-F70D-A9B0-02AC3E178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Compensation</a:t>
            </a:r>
            <a:r>
              <a:rPr lang="en-US" sz="3100">
                <a:latin typeface="Arial"/>
                <a:cs typeface="Arial"/>
              </a:rPr>
              <a:t> 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9102E-E921-4A87-2B3D-7DF011936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288" y="529116"/>
            <a:ext cx="7097619" cy="802143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b="1">
                <a:latin typeface="Arial"/>
                <a:cs typeface="Arial"/>
              </a:rPr>
              <a:t>On average, pathologist salaries have increased by 4.1% every year since 2020. </a:t>
            </a:r>
          </a:p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2424CD-AE8B-F18D-42B5-3DA49C360F2D}"/>
              </a:ext>
            </a:extLst>
          </p:cNvPr>
          <p:cNvSpPr txBox="1">
            <a:spLocks/>
          </p:cNvSpPr>
          <p:nvPr/>
        </p:nvSpPr>
        <p:spPr>
          <a:xfrm>
            <a:off x="10254343" y="108857"/>
            <a:ext cx="1832222" cy="256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400" baseline="30000">
                <a:solidFill>
                  <a:srgbClr val="00A998"/>
                </a:solidFill>
              </a:rPr>
              <a:t>Reference 3</a:t>
            </a:r>
            <a:endParaRPr lang="en-US" sz="1400">
              <a:solidFill>
                <a:srgbClr val="00A998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5694502-3174-E93C-CD96-F59AFE97B4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392861"/>
              </p:ext>
            </p:extLst>
          </p:nvPr>
        </p:nvGraphicFramePr>
        <p:xfrm>
          <a:off x="4283242" y="1667434"/>
          <a:ext cx="7299158" cy="4343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621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A0AF-BCA1-5112-8559-236D222A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F7093-995B-2171-F833-2B6E5D6FC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300" u="sng">
                <a:hlinkClick r:id="rId2"/>
              </a:rPr>
              <a:t>Black-Schaffer SW, Gross DJ, Nouri Z. et al. Re-evaluation of methodology for estimating US specialty physician workforce. </a:t>
            </a:r>
            <a:r>
              <a:rPr lang="en-US" sz="1300" i="1" u="sng">
                <a:hlinkClick r:id="rId2"/>
              </a:rPr>
              <a:t>Health Affairs Scholar. </a:t>
            </a:r>
            <a:r>
              <a:rPr lang="en-US" sz="1300" u="sng">
                <a:hlinkClick r:id="rId2"/>
              </a:rPr>
              <a:t>2(4). doi: 10.1093/haschl/qxae033</a:t>
            </a:r>
            <a:endParaRPr lang="en-US" sz="1300"/>
          </a:p>
          <a:p>
            <a:pPr marL="342900" lvl="0" indent="-342900">
              <a:buFont typeface="+mj-lt"/>
              <a:buAutoNum type="arabicPeriod"/>
            </a:pPr>
            <a:r>
              <a:rPr lang="en-US" sz="1300" u="sng">
                <a:hlinkClick r:id="rId3"/>
              </a:rPr>
              <a:t>Kelly, R. US Physician Workforce Dashboard. Association of American Medical Colleges. 2024.</a:t>
            </a:r>
            <a:r>
              <a:rPr lang="en-US" sz="1300"/>
              <a:t> </a:t>
            </a:r>
            <a:r>
              <a:rPr lang="en-US" sz="1300" u="sng">
                <a:hlinkClick r:id="rId3"/>
              </a:rPr>
              <a:t>https://www.aamc.org/data-reports/report/us-physician-workforce-data-dashboard</a:t>
            </a:r>
            <a:r>
              <a:rPr lang="en-US" sz="1300"/>
              <a:t> 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300" u="sng">
                <a:hlinkClick r:id="rId4"/>
              </a:rPr>
              <a:t>Medscape Physician Compensation Report, 2020-2025. Medscape. 2025.</a:t>
            </a:r>
            <a:endParaRPr lang="en-US" sz="1300"/>
          </a:p>
          <a:p>
            <a:pPr marL="342900" lvl="0" indent="-342900">
              <a:buFont typeface="+mj-lt"/>
              <a:buAutoNum type="arabicPeriod"/>
            </a:pPr>
            <a:r>
              <a:rPr lang="en-US" sz="1300"/>
              <a:t>American Medical Association. AMA Health Workforce Explorer. Accessed in February 2023. </a:t>
            </a:r>
            <a:r>
              <a:rPr lang="en-US" sz="1300" u="sng">
                <a:hlinkClick r:id="rId5"/>
              </a:rPr>
              <a:t>https://www.ama-assn.org/about/research/health-workforce-mapper-app</a:t>
            </a:r>
            <a:endParaRPr lang="en-US" sz="1300"/>
          </a:p>
          <a:p>
            <a:pPr marL="342900" lvl="0" indent="-342900">
              <a:buFont typeface="+mj-lt"/>
              <a:buAutoNum type="arabicPeriod"/>
            </a:pPr>
            <a:r>
              <a:rPr lang="en-US" sz="1300"/>
              <a:t>U.S. Census Bureau. State Population Totals and Components of Change: 2020-2024. </a:t>
            </a:r>
            <a:r>
              <a:rPr lang="en-US" sz="1300" err="1"/>
              <a:t>Census.gov</a:t>
            </a:r>
            <a:r>
              <a:rPr lang="en-US" sz="1300"/>
              <a:t>. Published December 2024. </a:t>
            </a:r>
            <a:r>
              <a:rPr lang="en-US" sz="1300" u="sng">
                <a:hlinkClick r:id="rId6"/>
              </a:rPr>
              <a:t>https://www.census.gov/data/tables/time-series/demo/popest/2020s-state-total.html</a:t>
            </a:r>
            <a:r>
              <a:rPr lang="en-US" sz="13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822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A30F91-EC96-E4A4-CE37-BC42ED80A7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340B837-EC4B-D6EC-8121-BA0E1C2BE9F8}"/>
              </a:ext>
            </a:extLst>
          </p:cNvPr>
          <p:cNvSpPr/>
          <p:nvPr/>
        </p:nvSpPr>
        <p:spPr>
          <a:xfrm>
            <a:off x="3386667" y="0"/>
            <a:ext cx="547035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20E8C987-CC24-BAA3-FA53-556EDC59863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4165"/>
          <a:stretch>
            <a:fillRect/>
          </a:stretch>
        </p:blipFill>
        <p:spPr>
          <a:xfrm>
            <a:off x="2680814" y="0"/>
            <a:ext cx="6192253" cy="4625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AFC167-5E0F-080F-BA4B-5624BE0B8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784" y="5120566"/>
            <a:ext cx="5241072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rial"/>
                <a:cs typeface="Arial"/>
              </a:rPr>
              <a:t>US Pathologists: </a:t>
            </a:r>
            <a:br>
              <a:rPr lang="en-US"/>
            </a:br>
            <a:r>
              <a:rPr lang="en-US" sz="4400">
                <a:solidFill>
                  <a:schemeClr val="bg1"/>
                </a:solidFill>
                <a:latin typeface="Arial"/>
                <a:cs typeface="Arial"/>
              </a:rPr>
              <a:t>Who Are We?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07739-4C9E-E4D1-52BD-B22A021FD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02" y="4458526"/>
            <a:ext cx="2358191" cy="713875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000" b="1">
                <a:solidFill>
                  <a:schemeClr val="bg1"/>
                </a:solidFill>
              </a:rPr>
              <a:t>GENDER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A7F0E4E-068D-3840-90B3-FB08A19FA048}"/>
              </a:ext>
            </a:extLst>
          </p:cNvPr>
          <p:cNvSpPr txBox="1">
            <a:spLocks/>
          </p:cNvSpPr>
          <p:nvPr/>
        </p:nvSpPr>
        <p:spPr>
          <a:xfrm>
            <a:off x="10254343" y="108857"/>
            <a:ext cx="1832222" cy="256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400" baseline="30000">
                <a:solidFill>
                  <a:srgbClr val="00A998"/>
                </a:solidFill>
              </a:rPr>
              <a:t>Reference 1,2,3</a:t>
            </a:r>
            <a:endParaRPr lang="en-US" sz="1400">
              <a:solidFill>
                <a:srgbClr val="00A998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13C7F7-E54D-CA79-40A1-0849D19F7169}"/>
              </a:ext>
            </a:extLst>
          </p:cNvPr>
          <p:cNvSpPr txBox="1">
            <a:spLocks/>
          </p:cNvSpPr>
          <p:nvPr/>
        </p:nvSpPr>
        <p:spPr>
          <a:xfrm>
            <a:off x="800043" y="827773"/>
            <a:ext cx="1976845" cy="1249680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>
                <a:solidFill>
                  <a:schemeClr val="bg1"/>
                </a:solidFill>
              </a:rPr>
              <a:t>MEDIAN AGE</a:t>
            </a:r>
            <a:br>
              <a:rPr lang="en-US" sz="2000" b="1">
                <a:solidFill>
                  <a:schemeClr val="bg1"/>
                </a:solidFill>
              </a:rPr>
            </a:br>
            <a:r>
              <a:rPr lang="en-US" sz="3500" b="1">
                <a:solidFill>
                  <a:srgbClr val="00A998"/>
                </a:solidFill>
              </a:rPr>
              <a:t>50-59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50B604D-B0A0-D30B-1F65-14E0063E8C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9326188"/>
              </p:ext>
            </p:extLst>
          </p:nvPr>
        </p:nvGraphicFramePr>
        <p:xfrm>
          <a:off x="187262" y="2016903"/>
          <a:ext cx="3160059" cy="253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BFF33CCE-F8D3-9F1A-7504-CFCF81F4D75B}"/>
              </a:ext>
            </a:extLst>
          </p:cNvPr>
          <p:cNvGrpSpPr/>
          <p:nvPr/>
        </p:nvGrpSpPr>
        <p:grpSpPr>
          <a:xfrm>
            <a:off x="196172" y="5154048"/>
            <a:ext cx="3204753" cy="1489167"/>
            <a:chOff x="7663543" y="195942"/>
            <a:chExt cx="3204753" cy="1489167"/>
          </a:xfrm>
        </p:grpSpPr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85037125-11DA-E6C5-E6C5-EC39D3139746}"/>
                </a:ext>
              </a:extLst>
            </p:cNvPr>
            <p:cNvSpPr txBox="1">
              <a:spLocks/>
            </p:cNvSpPr>
            <p:nvPr/>
          </p:nvSpPr>
          <p:spPr>
            <a:xfrm>
              <a:off x="8845732" y="195942"/>
              <a:ext cx="559525" cy="76853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A998"/>
                </a:buClr>
                <a:buSzPct val="80000"/>
                <a:buFont typeface="Arial" panose="020B0604020202020204" pitchFamily="34" charset="0"/>
                <a:buChar char="•"/>
                <a:defRPr sz="240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A998"/>
                </a:buClr>
                <a:buSzPct val="80000"/>
                <a:buFont typeface="Arial" panose="020B0604020202020204" pitchFamily="34" charset="0"/>
                <a:buChar char="•"/>
                <a:defRPr sz="200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A998"/>
                </a:buClr>
                <a:buSzPct val="80000"/>
                <a:buFont typeface="Arial" panose="020B0604020202020204" pitchFamily="34" charset="0"/>
                <a:buChar char="•"/>
                <a:defRPr sz="180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A998"/>
                </a:buClr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A998"/>
                </a:buClr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0" b="1">
                  <a:solidFill>
                    <a:schemeClr val="accent1">
                      <a:lumMod val="75000"/>
                    </a:schemeClr>
                  </a:solidFill>
                </a:rPr>
                <a:t>$</a:t>
              </a:r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F58A6244-EFB2-1598-1600-BD76453DAD2E}"/>
                </a:ext>
              </a:extLst>
            </p:cNvPr>
            <p:cNvSpPr txBox="1">
              <a:spLocks/>
            </p:cNvSpPr>
            <p:nvPr/>
          </p:nvSpPr>
          <p:spPr>
            <a:xfrm>
              <a:off x="7663543" y="511628"/>
              <a:ext cx="3204753" cy="117348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A998"/>
                </a:buClr>
                <a:buSzPct val="80000"/>
                <a:buFont typeface="Arial" panose="020B0604020202020204" pitchFamily="34" charset="0"/>
                <a:buChar char="•"/>
                <a:defRPr sz="240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A998"/>
                </a:buClr>
                <a:buSzPct val="80000"/>
                <a:buFont typeface="Arial" panose="020B0604020202020204" pitchFamily="34" charset="0"/>
                <a:buChar char="•"/>
                <a:defRPr sz="200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A998"/>
                </a:buClr>
                <a:buSzPct val="80000"/>
                <a:buFont typeface="Arial" panose="020B0604020202020204" pitchFamily="34" charset="0"/>
                <a:buChar char="•"/>
                <a:defRPr sz="180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A998"/>
                </a:buClr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A998"/>
                </a:buClr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 b="1">
                  <a:solidFill>
                    <a:schemeClr val="bg1"/>
                  </a:solidFill>
                </a:rPr>
                <a:t>AVERAGE SALARY</a:t>
              </a:r>
              <a:br>
                <a:rPr lang="en-US">
                  <a:solidFill>
                    <a:schemeClr val="bg1"/>
                  </a:solidFill>
                </a:rPr>
              </a:br>
              <a:r>
                <a:rPr lang="en-US" sz="3200" b="1">
                  <a:solidFill>
                    <a:srgbClr val="00A998"/>
                  </a:solidFill>
                </a:rPr>
                <a:t>$388,000</a:t>
              </a:r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87F65AA-12B2-19DC-F98D-21C1C862923B}"/>
              </a:ext>
            </a:extLst>
          </p:cNvPr>
          <p:cNvSpPr txBox="1">
            <a:spLocks/>
          </p:cNvSpPr>
          <p:nvPr/>
        </p:nvSpPr>
        <p:spPr>
          <a:xfrm>
            <a:off x="9336503" y="2848978"/>
            <a:ext cx="2630905" cy="53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>
                <a:solidFill>
                  <a:schemeClr val="bg1"/>
                </a:solidFill>
              </a:rPr>
              <a:t>MEDICAL SCHOOL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4D4B52CF-67D5-899C-AC49-806C0E1C6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0824899"/>
              </p:ext>
            </p:extLst>
          </p:nvPr>
        </p:nvGraphicFramePr>
        <p:xfrm>
          <a:off x="7878015" y="212651"/>
          <a:ext cx="5349437" cy="2679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24D455E-0981-05E4-B66A-4CAA56BFB906}"/>
              </a:ext>
            </a:extLst>
          </p:cNvPr>
          <p:cNvSpPr txBox="1">
            <a:spLocks/>
          </p:cNvSpPr>
          <p:nvPr/>
        </p:nvSpPr>
        <p:spPr>
          <a:xfrm>
            <a:off x="9259857" y="6206069"/>
            <a:ext cx="2839453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>
                <a:solidFill>
                  <a:schemeClr val="bg1"/>
                </a:solidFill>
              </a:rPr>
              <a:t>RACE/ETHNICITY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6939A802-431F-0283-B68C-F7AF9383D4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9453852"/>
              </p:ext>
            </p:extLst>
          </p:nvPr>
        </p:nvGraphicFramePr>
        <p:xfrm>
          <a:off x="8588595" y="3617684"/>
          <a:ext cx="4168029" cy="269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3505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845B-E310-3EFE-E790-61170FDCD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By The Numbers: </a:t>
            </a:r>
            <a:br>
              <a:rPr lang="en-US" sz="3600"/>
            </a:br>
            <a:r>
              <a:rPr lang="en-US" sz="3600"/>
              <a:t>An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A6D06-4F64-3C73-AB39-B11DEA2C2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091" y="3111978"/>
            <a:ext cx="2938232" cy="53255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600" b="1"/>
              <a:t>Total Number of </a:t>
            </a:r>
            <a:br>
              <a:rPr lang="en-US" sz="1600" b="1"/>
            </a:br>
            <a:r>
              <a:rPr lang="en-US" sz="1600" b="1"/>
              <a:t>US Pathologists in 2023</a:t>
            </a:r>
            <a:endParaRPr lang="en-US" sz="1600" b="1">
              <a:solidFill>
                <a:srgbClr val="00A998"/>
              </a:solidFill>
            </a:endParaRP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8478E416-5D3D-74D5-EF69-AECB8D03D6C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284216"/>
              </p:ext>
            </p:extLst>
          </p:nvPr>
        </p:nvGraphicFramePr>
        <p:xfrm>
          <a:off x="6841705" y="1589131"/>
          <a:ext cx="4507613" cy="3681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4B58EC9-4101-A92C-0E34-48B8EDF21031}"/>
              </a:ext>
            </a:extLst>
          </p:cNvPr>
          <p:cNvSpPr txBox="1"/>
          <p:nvPr/>
        </p:nvSpPr>
        <p:spPr>
          <a:xfrm>
            <a:off x="646610" y="3035329"/>
            <a:ext cx="233172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3600" b="1">
                <a:solidFill>
                  <a:srgbClr val="00A998"/>
                </a:solidFill>
              </a:rPr>
              <a:t>21,244</a:t>
            </a:r>
            <a:endParaRPr lang="en-US" sz="360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563CD78-F55A-7E45-E2F9-4031145E3430}"/>
              </a:ext>
            </a:extLst>
          </p:cNvPr>
          <p:cNvSpPr txBox="1">
            <a:spLocks/>
          </p:cNvSpPr>
          <p:nvPr/>
        </p:nvSpPr>
        <p:spPr>
          <a:xfrm>
            <a:off x="3344091" y="4038600"/>
            <a:ext cx="2938232" cy="532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/>
              <a:t>Total Number of </a:t>
            </a:r>
            <a:br>
              <a:rPr lang="en-US" sz="1600" b="1"/>
            </a:br>
            <a:r>
              <a:rPr lang="en-US" sz="1600" b="1"/>
              <a:t>US Physicians in 2023</a:t>
            </a:r>
            <a:endParaRPr lang="en-US" sz="1600" b="1">
              <a:solidFill>
                <a:srgbClr val="00A998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AE7379-DF1F-F2A0-51DF-17C75204D6C5}"/>
              </a:ext>
            </a:extLst>
          </p:cNvPr>
          <p:cNvSpPr txBox="1"/>
          <p:nvPr/>
        </p:nvSpPr>
        <p:spPr>
          <a:xfrm>
            <a:off x="646610" y="3961951"/>
            <a:ext cx="2331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600" b="1">
                <a:solidFill>
                  <a:srgbClr val="00A998"/>
                </a:solidFill>
              </a:rPr>
              <a:t>1,010,892</a:t>
            </a:r>
            <a:endParaRPr lang="en-US" sz="360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0234A63-06FB-4C74-1082-C81A4C3377C2}"/>
              </a:ext>
            </a:extLst>
          </p:cNvPr>
          <p:cNvSpPr txBox="1">
            <a:spLocks/>
          </p:cNvSpPr>
          <p:nvPr/>
        </p:nvSpPr>
        <p:spPr>
          <a:xfrm>
            <a:off x="3317965" y="5009606"/>
            <a:ext cx="2037806" cy="5325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/>
              <a:t>% of US Physicians in Pathology</a:t>
            </a:r>
            <a:endParaRPr lang="en-US" sz="1600" b="1">
              <a:solidFill>
                <a:srgbClr val="00A998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9B49A9-9B85-65EB-1696-887EDF9366FD}"/>
              </a:ext>
            </a:extLst>
          </p:cNvPr>
          <p:cNvSpPr txBox="1"/>
          <p:nvPr/>
        </p:nvSpPr>
        <p:spPr>
          <a:xfrm>
            <a:off x="999307" y="4932957"/>
            <a:ext cx="1861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600" b="1">
                <a:solidFill>
                  <a:srgbClr val="00A998"/>
                </a:solidFill>
              </a:rPr>
              <a:t>2.1%</a:t>
            </a:r>
            <a:endParaRPr lang="en-US" sz="360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7B487B-657B-FE31-F8EE-D86BEA1C0A5A}"/>
              </a:ext>
            </a:extLst>
          </p:cNvPr>
          <p:cNvCxnSpPr/>
          <p:nvPr/>
        </p:nvCxnSpPr>
        <p:spPr>
          <a:xfrm>
            <a:off x="666206" y="3801292"/>
            <a:ext cx="500307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AD77CC-72DA-3D77-7B84-A3973BA37479}"/>
              </a:ext>
            </a:extLst>
          </p:cNvPr>
          <p:cNvCxnSpPr/>
          <p:nvPr/>
        </p:nvCxnSpPr>
        <p:spPr>
          <a:xfrm>
            <a:off x="666206" y="4800600"/>
            <a:ext cx="500307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09E0640D-5185-1260-EF22-52AB36E94274}"/>
              </a:ext>
            </a:extLst>
          </p:cNvPr>
          <p:cNvSpPr txBox="1">
            <a:spLocks/>
          </p:cNvSpPr>
          <p:nvPr/>
        </p:nvSpPr>
        <p:spPr>
          <a:xfrm>
            <a:off x="10254343" y="108857"/>
            <a:ext cx="1832222" cy="256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400" baseline="30000">
                <a:solidFill>
                  <a:srgbClr val="00A998"/>
                </a:solidFill>
              </a:rPr>
              <a:t>Reference 1,2</a:t>
            </a:r>
            <a:endParaRPr lang="en-US" sz="1400">
              <a:solidFill>
                <a:srgbClr val="00A9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0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7E5A0-86AE-31FB-B532-A245138E0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3" y="1651794"/>
            <a:ext cx="2874993" cy="1325563"/>
          </a:xfrm>
        </p:spPr>
        <p:txBody>
          <a:bodyPr/>
          <a:lstStyle/>
          <a:p>
            <a:pPr algn="ctr"/>
            <a:r>
              <a:rPr lang="en-US" sz="3200">
                <a:latin typeface="Arial"/>
                <a:cs typeface="Arial"/>
              </a:rPr>
              <a:t>Number of Pathologists by State</a:t>
            </a:r>
            <a:endParaRPr lang="en-US"/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3" name="Content Placeholder 2">
                <a:extLst>
                  <a:ext uri="{FF2B5EF4-FFF2-40B4-BE49-F238E27FC236}">
                    <a16:creationId xmlns:a16="http://schemas.microsoft.com/office/drawing/2014/main" id="{C7F8CC70-98E0-8151-0F3D-97FBB8F1AD7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41989870"/>
                  </p:ext>
                </p:extLst>
              </p:nvPr>
            </p:nvGraphicFramePr>
            <p:xfrm>
              <a:off x="3176269" y="561704"/>
              <a:ext cx="9015731" cy="552720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Content Placeholder 2">
                <a:extLst>
                  <a:ext uri="{FF2B5EF4-FFF2-40B4-BE49-F238E27FC236}">
                    <a16:creationId xmlns:a16="http://schemas.microsoft.com/office/drawing/2014/main" id="{C7F8CC70-98E0-8151-0F3D-97FBB8F1AD7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76269" y="561704"/>
                <a:ext cx="9015731" cy="5527201"/>
              </a:xfrm>
              <a:prstGeom prst="rect">
                <a:avLst/>
              </a:prstGeom>
            </p:spPr>
          </p:pic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33D90C-0FDE-0642-E56C-80C58264A99C}"/>
              </a:ext>
            </a:extLst>
          </p:cNvPr>
          <p:cNvSpPr txBox="1">
            <a:spLocks/>
          </p:cNvSpPr>
          <p:nvPr/>
        </p:nvSpPr>
        <p:spPr>
          <a:xfrm>
            <a:off x="339460" y="3594205"/>
            <a:ext cx="2648478" cy="2143592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>
                <a:solidFill>
                  <a:schemeClr val="bg1"/>
                </a:solidFill>
              </a:rPr>
              <a:t>TOP 3</a:t>
            </a:r>
            <a:endParaRPr lang="en-US" sz="140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California: 3,605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New York: 2,689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Texas: 2,472</a:t>
            </a:r>
          </a:p>
          <a:p>
            <a:pPr marL="0" indent="0">
              <a:buNone/>
            </a:pPr>
            <a:r>
              <a:rPr lang="en-US" sz="1400" b="1">
                <a:solidFill>
                  <a:schemeClr val="bg1"/>
                </a:solidFill>
              </a:rPr>
              <a:t>BOTTOM 3</a:t>
            </a:r>
            <a:endParaRPr lang="en-US" sz="140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48"/>
            </a:pPr>
            <a:r>
              <a:rPr lang="en-US" sz="1400">
                <a:solidFill>
                  <a:schemeClr val="bg1"/>
                </a:solidFill>
              </a:rPr>
              <a:t>North Dakota: 67</a:t>
            </a:r>
          </a:p>
          <a:p>
            <a:pPr marL="457200" indent="-457200">
              <a:buFont typeface="+mj-lt"/>
              <a:buAutoNum type="arabicPeriod" startAt="48"/>
            </a:pPr>
            <a:r>
              <a:rPr lang="en-US" sz="1400">
                <a:solidFill>
                  <a:schemeClr val="bg1"/>
                </a:solidFill>
              </a:rPr>
              <a:t>Alaska: 35</a:t>
            </a:r>
          </a:p>
          <a:p>
            <a:pPr marL="457200" indent="-457200">
              <a:buFont typeface="+mj-lt"/>
              <a:buAutoNum type="arabicPeriod" startAt="48"/>
            </a:pPr>
            <a:r>
              <a:rPr lang="en-US" sz="1400">
                <a:solidFill>
                  <a:schemeClr val="bg1"/>
                </a:solidFill>
              </a:rPr>
              <a:t>Wyoming: 33</a:t>
            </a:r>
          </a:p>
        </p:txBody>
      </p:sp>
    </p:spTree>
    <p:extLst>
      <p:ext uri="{BB962C8B-B14F-4D97-AF65-F5344CB8AC3E}">
        <p14:creationId xmlns:p14="http://schemas.microsoft.com/office/powerpoint/2010/main" val="366680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B7D24-E9D9-1AF9-FDB8-2FBE88ADB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C1C3-25EA-5C7D-8AD2-B3BA17F7B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3" y="1770327"/>
            <a:ext cx="2874993" cy="1325563"/>
          </a:xfrm>
        </p:spPr>
        <p:txBody>
          <a:bodyPr/>
          <a:lstStyle/>
          <a:p>
            <a:r>
              <a:rPr lang="en-US" sz="3200"/>
              <a:t>Number of Pathologists </a:t>
            </a:r>
            <a:br>
              <a:rPr lang="en-US" sz="3200"/>
            </a:br>
            <a:r>
              <a:rPr lang="en-US" sz="3200"/>
              <a:t>per 100K of Population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3" name="Content Placeholder 2">
                <a:extLst>
                  <a:ext uri="{FF2B5EF4-FFF2-40B4-BE49-F238E27FC236}">
                    <a16:creationId xmlns:a16="http://schemas.microsoft.com/office/drawing/2014/main" id="{D9FCD312-4264-E39F-B5A3-3B0B69C4B38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46392712"/>
                  </p:ext>
                </p:extLst>
              </p:nvPr>
            </p:nvGraphicFramePr>
            <p:xfrm>
              <a:off x="3176269" y="561704"/>
              <a:ext cx="9015731" cy="552720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Content Placeholder 2">
                <a:extLst>
                  <a:ext uri="{FF2B5EF4-FFF2-40B4-BE49-F238E27FC236}">
                    <a16:creationId xmlns:a16="http://schemas.microsoft.com/office/drawing/2014/main" id="{D9FCD312-4264-E39F-B5A3-3B0B69C4B3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76269" y="561704"/>
                <a:ext cx="9015731" cy="5527201"/>
              </a:xfrm>
              <a:prstGeom prst="rect">
                <a:avLst/>
              </a:prstGeom>
            </p:spPr>
          </p:pic>
        </mc:Fallback>
      </mc:AlternateContent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67B2ED77-BC11-B617-EC12-EB7BD91206A0}"/>
              </a:ext>
            </a:extLst>
          </p:cNvPr>
          <p:cNvSpPr txBox="1">
            <a:spLocks/>
          </p:cNvSpPr>
          <p:nvPr/>
        </p:nvSpPr>
        <p:spPr>
          <a:xfrm>
            <a:off x="407669" y="3762111"/>
            <a:ext cx="276860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>
                <a:solidFill>
                  <a:schemeClr val="bg1"/>
                </a:solidFill>
              </a:rPr>
              <a:t>TOP 3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District of Columbia: 25.49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Vermont: 21.4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Massachusetts: 20.3 </a:t>
            </a:r>
          </a:p>
          <a:p>
            <a:pPr marL="0" indent="0">
              <a:buNone/>
            </a:pPr>
            <a:r>
              <a:rPr lang="en-US" sz="1400" b="1">
                <a:solidFill>
                  <a:schemeClr val="bg1"/>
                </a:solidFill>
              </a:rPr>
              <a:t>BOTTOM 3</a:t>
            </a:r>
          </a:p>
          <a:p>
            <a:pPr marL="457200" indent="-457200">
              <a:buFont typeface="+mj-lt"/>
              <a:buAutoNum type="arabicPeriod" startAt="48"/>
            </a:pPr>
            <a:r>
              <a:rPr lang="en-US" sz="1400">
                <a:solidFill>
                  <a:schemeClr val="bg1"/>
                </a:solidFill>
              </a:rPr>
              <a:t>Oklahoma: 5.32</a:t>
            </a:r>
          </a:p>
          <a:p>
            <a:pPr marL="457200" indent="-457200">
              <a:buFont typeface="+mj-lt"/>
              <a:buAutoNum type="arabicPeriod" startAt="48"/>
            </a:pPr>
            <a:r>
              <a:rPr lang="en-US" sz="1400">
                <a:solidFill>
                  <a:schemeClr val="bg1"/>
                </a:solidFill>
              </a:rPr>
              <a:t>Alaska: 4.73</a:t>
            </a:r>
          </a:p>
          <a:p>
            <a:pPr marL="457200" indent="-457200">
              <a:buFont typeface="+mj-lt"/>
              <a:buAutoNum type="arabicPeriod" startAt="48"/>
            </a:pPr>
            <a:r>
              <a:rPr lang="en-US" sz="1400">
                <a:solidFill>
                  <a:schemeClr val="bg1"/>
                </a:solidFill>
              </a:rPr>
              <a:t>Idaho: 4.05</a:t>
            </a:r>
          </a:p>
        </p:txBody>
      </p:sp>
    </p:spTree>
    <p:extLst>
      <p:ext uri="{BB962C8B-B14F-4D97-AF65-F5344CB8AC3E}">
        <p14:creationId xmlns:p14="http://schemas.microsoft.com/office/powerpoint/2010/main" val="400289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9D6FB-76D4-5DFA-A59F-BBFA2E71C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/>
              <a:t>Top 5 US Pathology </a:t>
            </a:r>
            <a:br>
              <a:rPr lang="en-US" sz="3200"/>
            </a:br>
            <a:r>
              <a:rPr lang="en-US" sz="3200"/>
              <a:t>Specialties</a:t>
            </a:r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FDEE65-8AC7-24AB-496A-B7D9F060E2BD}"/>
              </a:ext>
            </a:extLst>
          </p:cNvPr>
          <p:cNvSpPr txBox="1">
            <a:spLocks/>
          </p:cNvSpPr>
          <p:nvPr/>
        </p:nvSpPr>
        <p:spPr>
          <a:xfrm>
            <a:off x="10254343" y="108857"/>
            <a:ext cx="1832222" cy="256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400" baseline="30000">
                <a:solidFill>
                  <a:srgbClr val="00A998"/>
                </a:solidFill>
              </a:rPr>
              <a:t>Reference 4</a:t>
            </a:r>
            <a:endParaRPr lang="en-US" sz="1400">
              <a:solidFill>
                <a:srgbClr val="00A998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AB468-E06C-D45B-E2C8-A9F2C56BBA87}"/>
              </a:ext>
            </a:extLst>
          </p:cNvPr>
          <p:cNvGrpSpPr/>
          <p:nvPr/>
        </p:nvGrpSpPr>
        <p:grpSpPr>
          <a:xfrm>
            <a:off x="4787153" y="636362"/>
            <a:ext cx="1035424" cy="1031073"/>
            <a:chOff x="4208929" y="605118"/>
            <a:chExt cx="1066800" cy="106231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CB399A9-3180-1EE1-7306-D6129D5A7312}"/>
                </a:ext>
              </a:extLst>
            </p:cNvPr>
            <p:cNvSpPr/>
            <p:nvPr/>
          </p:nvSpPr>
          <p:spPr>
            <a:xfrm>
              <a:off x="4213412" y="605118"/>
              <a:ext cx="1062317" cy="106231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411B44-69BF-9C2D-245A-03318CD68FF5}"/>
                </a:ext>
              </a:extLst>
            </p:cNvPr>
            <p:cNvSpPr txBox="1"/>
            <p:nvPr/>
          </p:nvSpPr>
          <p:spPr>
            <a:xfrm>
              <a:off x="4208929" y="914400"/>
              <a:ext cx="1062318" cy="412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59.6%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008E657-FE7B-C67D-2083-396DDC694EF0}"/>
              </a:ext>
            </a:extLst>
          </p:cNvPr>
          <p:cNvGrpSpPr/>
          <p:nvPr/>
        </p:nvGrpSpPr>
        <p:grpSpPr>
          <a:xfrm>
            <a:off x="4787153" y="1765914"/>
            <a:ext cx="1035424" cy="1031073"/>
            <a:chOff x="4208929" y="605118"/>
            <a:chExt cx="1066800" cy="106231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B4C22F1-C419-3B7A-5F9E-1598A1A9FF0C}"/>
                </a:ext>
              </a:extLst>
            </p:cNvPr>
            <p:cNvSpPr/>
            <p:nvPr/>
          </p:nvSpPr>
          <p:spPr>
            <a:xfrm>
              <a:off x="4213412" y="605118"/>
              <a:ext cx="1062317" cy="106231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CF0E3D-288E-2D2E-D616-9BE98189E438}"/>
                </a:ext>
              </a:extLst>
            </p:cNvPr>
            <p:cNvSpPr txBox="1"/>
            <p:nvPr/>
          </p:nvSpPr>
          <p:spPr>
            <a:xfrm>
              <a:off x="4208929" y="914400"/>
              <a:ext cx="1062318" cy="412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6.5%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C4BA91-9DD9-0FB5-14B4-CA338CD838CE}"/>
              </a:ext>
            </a:extLst>
          </p:cNvPr>
          <p:cNvGrpSpPr/>
          <p:nvPr/>
        </p:nvGrpSpPr>
        <p:grpSpPr>
          <a:xfrm>
            <a:off x="4787153" y="2929085"/>
            <a:ext cx="1035424" cy="1031073"/>
            <a:chOff x="4208929" y="605118"/>
            <a:chExt cx="1066800" cy="106231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A54ED19-97E8-0A27-8D57-2FFAC26BA269}"/>
                </a:ext>
              </a:extLst>
            </p:cNvPr>
            <p:cNvSpPr/>
            <p:nvPr/>
          </p:nvSpPr>
          <p:spPr>
            <a:xfrm>
              <a:off x="4213412" y="605118"/>
              <a:ext cx="1062317" cy="106231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481A40-CA6E-0A1A-224A-0D0DD8286450}"/>
                </a:ext>
              </a:extLst>
            </p:cNvPr>
            <p:cNvSpPr txBox="1"/>
            <p:nvPr/>
          </p:nvSpPr>
          <p:spPr>
            <a:xfrm>
              <a:off x="4208929" y="914400"/>
              <a:ext cx="1062318" cy="412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5.9%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59E41DF-7CCE-B1EF-446F-51FB0787C750}"/>
              </a:ext>
            </a:extLst>
          </p:cNvPr>
          <p:cNvGrpSpPr/>
          <p:nvPr/>
        </p:nvGrpSpPr>
        <p:grpSpPr>
          <a:xfrm>
            <a:off x="4787153" y="4065362"/>
            <a:ext cx="1035424" cy="1031073"/>
            <a:chOff x="4208929" y="605118"/>
            <a:chExt cx="1066800" cy="106231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0D008DF-EF2E-8014-005E-CA21815B8AA8}"/>
                </a:ext>
              </a:extLst>
            </p:cNvPr>
            <p:cNvSpPr/>
            <p:nvPr/>
          </p:nvSpPr>
          <p:spPr>
            <a:xfrm>
              <a:off x="4213412" y="605118"/>
              <a:ext cx="1062317" cy="106231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1D1C28E-E63E-ECCE-0BCD-5C90F120E2DF}"/>
                </a:ext>
              </a:extLst>
            </p:cNvPr>
            <p:cNvSpPr txBox="1"/>
            <p:nvPr/>
          </p:nvSpPr>
          <p:spPr>
            <a:xfrm>
              <a:off x="4208929" y="914400"/>
              <a:ext cx="1062318" cy="412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5.1%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8B58162-A297-A4DC-4E6B-0DC73C261580}"/>
              </a:ext>
            </a:extLst>
          </p:cNvPr>
          <p:cNvGrpSpPr/>
          <p:nvPr/>
        </p:nvGrpSpPr>
        <p:grpSpPr>
          <a:xfrm>
            <a:off x="4787153" y="5208362"/>
            <a:ext cx="1035424" cy="1031073"/>
            <a:chOff x="4208929" y="605118"/>
            <a:chExt cx="1066800" cy="106231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30ABAAD-611B-85BE-17A1-D87916C58910}"/>
                </a:ext>
              </a:extLst>
            </p:cNvPr>
            <p:cNvSpPr/>
            <p:nvPr/>
          </p:nvSpPr>
          <p:spPr>
            <a:xfrm>
              <a:off x="4213412" y="605118"/>
              <a:ext cx="1062317" cy="106231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3BE1C7-3798-D0EB-7F12-A6F91468D533}"/>
                </a:ext>
              </a:extLst>
            </p:cNvPr>
            <p:cNvSpPr txBox="1"/>
            <p:nvPr/>
          </p:nvSpPr>
          <p:spPr>
            <a:xfrm>
              <a:off x="4208929" y="914400"/>
              <a:ext cx="1062318" cy="412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4.4%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262E07A-E85C-84D8-B338-524CAC1990B4}"/>
              </a:ext>
            </a:extLst>
          </p:cNvPr>
          <p:cNvSpPr txBox="1"/>
          <p:nvPr/>
        </p:nvSpPr>
        <p:spPr>
          <a:xfrm>
            <a:off x="6096000" y="5530775"/>
            <a:ext cx="7066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sz="2400" b="1">
                <a:solidFill>
                  <a:schemeClr val="accent3">
                    <a:lumMod val="40000"/>
                    <a:lumOff val="60000"/>
                  </a:schemeClr>
                </a:solidFill>
              </a:rPr>
              <a:t>Dermatopathology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E2CD44-96B4-0D92-D96F-0D08D54ECE9D}"/>
              </a:ext>
            </a:extLst>
          </p:cNvPr>
          <p:cNvSpPr txBox="1"/>
          <p:nvPr/>
        </p:nvSpPr>
        <p:spPr>
          <a:xfrm>
            <a:off x="6109448" y="4373887"/>
            <a:ext cx="7066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sz="2400" b="1">
                <a:solidFill>
                  <a:schemeClr val="accent3">
                    <a:lumMod val="60000"/>
                    <a:lumOff val="40000"/>
                  </a:schemeClr>
                </a:solidFill>
              </a:rPr>
              <a:t>Selective Pathology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ADB4AA-22EA-49DB-3CA4-844C615DBAE0}"/>
              </a:ext>
            </a:extLst>
          </p:cNvPr>
          <p:cNvSpPr txBox="1"/>
          <p:nvPr/>
        </p:nvSpPr>
        <p:spPr>
          <a:xfrm>
            <a:off x="6082553" y="3198167"/>
            <a:ext cx="7066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sz="2400" b="1">
                <a:solidFill>
                  <a:schemeClr val="accent3"/>
                </a:solidFill>
              </a:rPr>
              <a:t>Hematology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78F77A-9A7D-3DA4-10D8-7BA1641DAB2A}"/>
              </a:ext>
            </a:extLst>
          </p:cNvPr>
          <p:cNvSpPr txBox="1"/>
          <p:nvPr/>
        </p:nvSpPr>
        <p:spPr>
          <a:xfrm>
            <a:off x="6096000" y="931440"/>
            <a:ext cx="7066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>
                <a:solidFill>
                  <a:schemeClr val="accent3">
                    <a:lumMod val="50000"/>
                  </a:schemeClr>
                </a:solidFill>
              </a:rPr>
              <a:t>Anatomic/Clinical Pathology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012D9D-4966-0057-4B05-6E37A079BF7F}"/>
              </a:ext>
            </a:extLst>
          </p:cNvPr>
          <p:cNvSpPr txBox="1"/>
          <p:nvPr/>
        </p:nvSpPr>
        <p:spPr>
          <a:xfrm>
            <a:off x="6096000" y="2020652"/>
            <a:ext cx="7066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sz="2400" b="1">
                <a:solidFill>
                  <a:schemeClr val="accent3">
                    <a:lumMod val="75000"/>
                  </a:schemeClr>
                </a:solidFill>
              </a:rPr>
              <a:t>Cytopathology</a:t>
            </a:r>
          </a:p>
        </p:txBody>
      </p:sp>
    </p:spTree>
    <p:extLst>
      <p:ext uri="{BB962C8B-B14F-4D97-AF65-F5344CB8AC3E}">
        <p14:creationId xmlns:p14="http://schemas.microsoft.com/office/powerpoint/2010/main" val="190185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3855-C5C6-8C9F-3F05-0FBE0F991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Age Profile (2023)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43B5514-6DAD-8239-1506-07002295563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94985986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4AAAF77-B7C3-BED5-5CA6-7155E7A1CB6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33184297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6BA53ECD-42F0-3CE0-E82E-A28FE9EF143F}"/>
              </a:ext>
            </a:extLst>
          </p:cNvPr>
          <p:cNvSpPr txBox="1">
            <a:spLocks/>
          </p:cNvSpPr>
          <p:nvPr/>
        </p:nvSpPr>
        <p:spPr>
          <a:xfrm>
            <a:off x="10254343" y="108857"/>
            <a:ext cx="1832222" cy="256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400" baseline="30000">
                <a:solidFill>
                  <a:srgbClr val="00A998"/>
                </a:solidFill>
              </a:rPr>
              <a:t>Reference 2</a:t>
            </a:r>
            <a:endParaRPr lang="en-US" sz="1400">
              <a:solidFill>
                <a:srgbClr val="00A9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3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2E188-5318-6B8A-4D91-AEA559956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2AAF-C8AB-1AE4-5910-B93F8EB04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Gender Profile (2023)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1992879-D080-7FFF-EBA1-CB4DCA6B9FD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49959000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A97615E4-A4AA-07C0-B6BB-CB3D48EF2E0F}"/>
              </a:ext>
            </a:extLst>
          </p:cNvPr>
          <p:cNvSpPr txBox="1">
            <a:spLocks/>
          </p:cNvSpPr>
          <p:nvPr/>
        </p:nvSpPr>
        <p:spPr>
          <a:xfrm>
            <a:off x="10254343" y="108857"/>
            <a:ext cx="1832222" cy="256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400" baseline="30000">
                <a:solidFill>
                  <a:srgbClr val="00A998"/>
                </a:solidFill>
              </a:rPr>
              <a:t>Reference 2</a:t>
            </a:r>
            <a:endParaRPr lang="en-US" sz="1400">
              <a:solidFill>
                <a:srgbClr val="00A998"/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E549950-DFA6-A85D-8FB9-731144887CB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6126076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361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D0D00-CE5E-0A30-271D-B3778ED47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Race/Ethnicity Breakdown (2023)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75517F2D-56E5-E523-E97F-97E1FF1C16B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47277511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7FAD48AD-5DC3-F5A3-818F-8EB399473A9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41758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8109173-D0B9-EC0E-BDF6-CDDD3D6CD2B9}"/>
              </a:ext>
            </a:extLst>
          </p:cNvPr>
          <p:cNvSpPr txBox="1">
            <a:spLocks/>
          </p:cNvSpPr>
          <p:nvPr/>
        </p:nvSpPr>
        <p:spPr>
          <a:xfrm>
            <a:off x="10254343" y="108857"/>
            <a:ext cx="1832222" cy="256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400" baseline="30000">
                <a:solidFill>
                  <a:srgbClr val="00A998"/>
                </a:solidFill>
              </a:rPr>
              <a:t>Reference 2</a:t>
            </a:r>
            <a:endParaRPr lang="en-US" sz="1400">
              <a:solidFill>
                <a:srgbClr val="00A9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2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3-210340-MT_Executive_Board Meeting_Volunteer Program [54]  -  Read-Only">
  <a:themeElements>
    <a:clrScheme name="Custom 8">
      <a:dk1>
        <a:srgbClr val="000000"/>
      </a:dk1>
      <a:lt1>
        <a:srgbClr val="FFFFFF"/>
      </a:lt1>
      <a:dk2>
        <a:srgbClr val="44546A"/>
      </a:dk2>
      <a:lt2>
        <a:srgbClr val="C7C7C7"/>
      </a:lt2>
      <a:accent1>
        <a:srgbClr val="24408F"/>
      </a:accent1>
      <a:accent2>
        <a:srgbClr val="00A998"/>
      </a:accent2>
      <a:accent3>
        <a:srgbClr val="AB1E89"/>
      </a:accent3>
      <a:accent4>
        <a:srgbClr val="5E2C91"/>
      </a:accent4>
      <a:accent5>
        <a:srgbClr val="EF494F"/>
      </a:accent5>
      <a:accent6>
        <a:srgbClr val="009CC0"/>
      </a:accent6>
      <a:hlink>
        <a:srgbClr val="515151"/>
      </a:hlink>
      <a:folHlink>
        <a:srgbClr val="007F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B6B8A141B96942975BA4DE7669F446" ma:contentTypeVersion="11" ma:contentTypeDescription="Create a new document." ma:contentTypeScope="" ma:versionID="af4b63cbd0d79e056066b663a8cc8db0">
  <xsd:schema xmlns:xsd="http://www.w3.org/2001/XMLSchema" xmlns:xs="http://www.w3.org/2001/XMLSchema" xmlns:p="http://schemas.microsoft.com/office/2006/metadata/properties" xmlns:ns3="fe0c5a4a-5205-48c5-a4f2-d5754d4136d0" xmlns:ns4="48b6a4ea-6954-4daa-aa37-09ebb2a4771b" targetNamespace="http://schemas.microsoft.com/office/2006/metadata/properties" ma:root="true" ma:fieldsID="37fdb0f6145867e3564a932ae3605551" ns3:_="" ns4:_="">
    <xsd:import namespace="fe0c5a4a-5205-48c5-a4f2-d5754d4136d0"/>
    <xsd:import namespace="48b6a4ea-6954-4daa-aa37-09ebb2a477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c5a4a-5205-48c5-a4f2-d5754d413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6a4ea-6954-4daa-aa37-09ebb2a4771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725DE2-F52B-4CB9-9FB3-FAD4B7EC2AC0}">
  <ds:schemaRefs>
    <ds:schemaRef ds:uri="48b6a4ea-6954-4daa-aa37-09ebb2a4771b"/>
    <ds:schemaRef ds:uri="fe0c5a4a-5205-48c5-a4f2-d5754d4136d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9BB65C6-DA95-402D-B7DA-FB6D4851C871}">
  <ds:schemaRefs>
    <ds:schemaRef ds:uri="48b6a4ea-6954-4daa-aa37-09ebb2a4771b"/>
    <ds:schemaRef ds:uri="fe0c5a4a-5205-48c5-a4f2-d5754d4136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03C16CF-4702-4FF3-AF53-347FB564A6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23-210340-MT_Executive_Board Meeting_Volunteer Program [54]  -  Read-Only</Template>
  <TotalTime>88</TotalTime>
  <Words>398</Words>
  <Application>Microsoft Macintosh PowerPoint</Application>
  <PresentationFormat>Widescreen</PresentationFormat>
  <Paragraphs>85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23-210340-MT_Executive_Board Meeting_Volunteer Program [54]  -  Read-Only</vt:lpstr>
      <vt:lpstr>Pathologist Workforce Demographics</vt:lpstr>
      <vt:lpstr>US Pathologists:  Who Are We? </vt:lpstr>
      <vt:lpstr>By The Numbers:  An Overview</vt:lpstr>
      <vt:lpstr>Number of Pathologists by State</vt:lpstr>
      <vt:lpstr>Number of Pathologists  per 100K of Population</vt:lpstr>
      <vt:lpstr>Top 5 US Pathology  Specialties</vt:lpstr>
      <vt:lpstr>Age Profile (2023)</vt:lpstr>
      <vt:lpstr>Gender Profile (2023)</vt:lpstr>
      <vt:lpstr>Race/Ethnicity Breakdown (2023)</vt:lpstr>
      <vt:lpstr>Compensation  </vt:lpstr>
      <vt:lpstr>References</vt:lpstr>
    </vt:vector>
  </TitlesOfParts>
  <Company>ASCP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Task Force on Connectivity</dc:title>
  <dc:creator>Beck, Lucy</dc:creator>
  <cp:lastModifiedBy>Abby Cloos</cp:lastModifiedBy>
  <cp:revision>6</cp:revision>
  <cp:lastPrinted>2021-05-22T14:22:41Z</cp:lastPrinted>
  <dcterms:created xsi:type="dcterms:W3CDTF">2021-05-10T16:15:42Z</dcterms:created>
  <dcterms:modified xsi:type="dcterms:W3CDTF">2026-05-14T19:33:05Z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0x0101008AB6B8A141B96942975BA4DE7669F446</vt:lpwstr>
  </property>
  <property fmtid="{D5CDD505-2E9C-101B-9397-08002B2CF9AE}" pid="3" name="MSIP_Label_4dfd4032-9be4-4836-8760-5b03795e722f_Enabled">
    <vt:lpwstr>true</vt:lpwstr>
  </property>
  <property fmtid="{D5CDD505-2E9C-101B-9397-08002B2CF9AE}" pid="4" name="MSIP_Label_4dfd4032-9be4-4836-8760-5b03795e722f_SetDate">
    <vt:lpwstr>2026-03-11T15:45:05Z</vt:lpwstr>
  </property>
  <property fmtid="{D5CDD505-2E9C-101B-9397-08002B2CF9AE}" pid="5" name="MSIP_Label_4dfd4032-9be4-4836-8760-5b03795e722f_Method">
    <vt:lpwstr>Standard</vt:lpwstr>
  </property>
  <property fmtid="{D5CDD505-2E9C-101B-9397-08002B2CF9AE}" pid="6" name="MSIP_Label_4dfd4032-9be4-4836-8760-5b03795e722f_Name">
    <vt:lpwstr>defa4170-0d19-0005-0004-bc88714345d2</vt:lpwstr>
  </property>
  <property fmtid="{D5CDD505-2E9C-101B-9397-08002B2CF9AE}" pid="7" name="MSIP_Label_4dfd4032-9be4-4836-8760-5b03795e722f_SiteId">
    <vt:lpwstr>c0c799d2-8588-42b3-8c1e-83c4652bc813</vt:lpwstr>
  </property>
  <property fmtid="{D5CDD505-2E9C-101B-9397-08002B2CF9AE}" pid="8" name="MSIP_Label_4dfd4032-9be4-4836-8760-5b03795e722f_ActionId">
    <vt:lpwstr>8c0a06da-1d1c-4260-b4ff-970015cbab42</vt:lpwstr>
  </property>
  <property fmtid="{D5CDD505-2E9C-101B-9397-08002B2CF9AE}" pid="9" name="MSIP_Label_4dfd4032-9be4-4836-8760-5b03795e722f_ContentBits">
    <vt:lpwstr>0</vt:lpwstr>
  </property>
  <property fmtid="{D5CDD505-2E9C-101B-9397-08002B2CF9AE}" pid="10" name="MSIP_Label_4dfd4032-9be4-4836-8760-5b03795e722f_Tag">
    <vt:lpwstr>50, 3, 0, 1</vt:lpwstr>
  </property>
</Properties>
</file>