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Ex2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467" r:id="rId5"/>
    <p:sldId id="468" r:id="rId6"/>
    <p:sldId id="469" r:id="rId7"/>
    <p:sldId id="471" r:id="rId8"/>
    <p:sldId id="490" r:id="rId9"/>
    <p:sldId id="472" r:id="rId10"/>
    <p:sldId id="473" r:id="rId11"/>
    <p:sldId id="487" r:id="rId12"/>
    <p:sldId id="474" r:id="rId13"/>
    <p:sldId id="475" r:id="rId14"/>
    <p:sldId id="4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BE030E-9AEB-372D-3158-B34E91CC57F7}" name="Jason Kearns" initials="JK" userId="S::jason.kearns@ASCP.org::c498ad22-badb-4045-a66c-dfdc50efeb53" providerId="AD"/>
  <p188:author id="{0FA5AE40-0911-84FC-5155-D1BD3B0729CB}" name="Abby Cloos" initials="AC" userId="Abby Cloos" providerId="None"/>
  <p188:author id="{9785E85F-0D30-5551-8CAA-8F8C92F28B1D}" name="Brinson, Jennifer" initials="BJ" userId="S::jennifer.brinson@ASCP.org::16d10da5-02ba-4e7e-9d02-6e07ad7f8d69" providerId="AD"/>
  <p188:author id="{F963F6B8-3BB1-5A52-D530-FE423E27B328}" name="Edna Garcia" initials="EG" userId="S::edna.garcia@ascp.org::9da2b29b-6e62-4f8f-a065-b495710e7477" providerId="AD"/>
  <p188:author id="{C888F1EE-11C2-2266-302B-43E87D5D05F3}" name="Elena Tsai [Contractor]" initials="ET" userId="S::elena.tsai@ASCP.org::0c3b64f2-393a-491a-95fa-93f09f75ca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87"/>
    <a:srgbClr val="30026E"/>
    <a:srgbClr val="C1F4E1"/>
    <a:srgbClr val="00A998"/>
    <a:srgbClr val="643694"/>
    <a:srgbClr val="254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3"/>
    <p:restoredTop sz="78219"/>
  </p:normalViewPr>
  <p:slideViewPr>
    <p:cSldViewPr snapToGrid="0">
      <p:cViewPr varScale="1">
        <p:scale>
          <a:sx n="98" d="100"/>
          <a:sy n="98" d="100"/>
        </p:scale>
        <p:origin x="9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Microsoft_Excel_Worksheet4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43694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159-434B-8EA7-050A8E61F1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59-434B-8EA7-050A8E61F18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E159-434B-8EA7-050A8E61F18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80715771446039"/>
                      <c:h val="0.245130864915062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59-434B-8EA7-050A8E61F1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55.9</c:v>
                </c:pt>
                <c:pt idx="1">
                  <c:v>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9-434B-8EA7-050A8E61F183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Physicians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81-AD47-ADCF-B3F410191E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81-AD47-ADCF-B3F410191E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81-AD47-ADCF-B3F410191E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81-AD47-ADCF-B3F410191E59}"/>
              </c:ext>
            </c:extLst>
          </c:dPt>
          <c:dLbls>
            <c:dLbl>
              <c:idx val="3"/>
              <c:layout>
                <c:manualLayout>
                  <c:x val="6.2315308012968876E-2"/>
                  <c:y val="0.175098326078093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81-AD47-ADCF-B3F410191E5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Asian</c:v>
                </c:pt>
                <c:pt idx="2">
                  <c:v>Hispanic/Latino</c:v>
                </c:pt>
                <c:pt idx="3">
                  <c:v>Black/African American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0.56399999999999995</c:v>
                </c:pt>
                <c:pt idx="1">
                  <c:v>0.193</c:v>
                </c:pt>
                <c:pt idx="2">
                  <c:v>6.5000000000000002E-2</c:v>
                </c:pt>
                <c:pt idx="3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0-1F4D-89C6-AF6DAC7071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Average Pathologist Salary (2020-2024)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Pathologist Salary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&quot;$&quot;#,##0" sourceLinked="0"/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_("$"* #,##0_);_("$"* \(#,##0\);_("$"* "-"_);_(@_)</c:formatCode>
                <c:ptCount val="5"/>
                <c:pt idx="0">
                  <c:v>316000</c:v>
                </c:pt>
                <c:pt idx="1">
                  <c:v>334000</c:v>
                </c:pt>
                <c:pt idx="2">
                  <c:v>339000</c:v>
                </c:pt>
                <c:pt idx="3">
                  <c:v>366000</c:v>
                </c:pt>
                <c:pt idx="4">
                  <c:v>388000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F2-0948-917E-707EDFF631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79553264"/>
        <c:axId val="529168256"/>
      </c:lineChart>
      <c:catAx>
        <c:axId val="57955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168256"/>
        <c:crosses val="autoZero"/>
        <c:auto val="1"/>
        <c:lblAlgn val="ctr"/>
        <c:lblOffset val="100"/>
        <c:noMultiLvlLbl val="0"/>
      </c:catAx>
      <c:valAx>
        <c:axId val="529168256"/>
        <c:scaling>
          <c:orientation val="minMax"/>
          <c:min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55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Medical School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43694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159-434B-8EA7-050A8E61F1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59-434B-8EA7-050A8E61F18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59-434B-8EA7-050A8E61F18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593537816555025"/>
                      <c:h val="0.33298131552398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59-434B-8EA7-050A8E61F1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US</c:v>
                </c:pt>
                <c:pt idx="1">
                  <c:v>International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9-434B-8EA7-050A8E61F1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Race/Ethnicity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43694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159-434B-8EA7-050A8E61F1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59-434B-8EA7-050A8E61F1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DE2-5A4D-8D90-7B27EBC0880B}"/>
              </c:ext>
            </c:extLst>
          </c:dPt>
          <c:dPt>
            <c:idx val="3"/>
            <c:bubble3D val="0"/>
            <c:spPr>
              <a:solidFill>
                <a:srgbClr val="30026E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DE2-5A4D-8D90-7B27EBC0880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59-434B-8EA7-050A8E61F18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59-434B-8EA7-050A8E61F18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E2-5A4D-8D90-7B27EBC0880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E2-5A4D-8D90-7B27EBC088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Asian</c:v>
                </c:pt>
                <c:pt idx="2">
                  <c:v>Hispanic</c:v>
                </c:pt>
                <c:pt idx="3">
                  <c:v>Black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0.21</c:v>
                </c:pt>
                <c:pt idx="2">
                  <c:v>0.06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9-434B-8EA7-050A8E61F1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accent4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Estimated Active US Pathologists</a:t>
            </a:r>
            <a:endParaRPr lang="en-US" sz="16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US Pathologists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99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2008</c:v>
                </c:pt>
                <c:pt idx="2">
                  <c:v>2011</c:v>
                </c:pt>
                <c:pt idx="3">
                  <c:v>2014</c:v>
                </c:pt>
                <c:pt idx="4">
                  <c:v>2017</c:v>
                </c:pt>
                <c:pt idx="5">
                  <c:v>2020</c:v>
                </c:pt>
                <c:pt idx="6">
                  <c:v>2023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19100</c:v>
                </c:pt>
                <c:pt idx="1">
                  <c:v>19600</c:v>
                </c:pt>
                <c:pt idx="2">
                  <c:v>19400</c:v>
                </c:pt>
                <c:pt idx="3">
                  <c:v>20000</c:v>
                </c:pt>
                <c:pt idx="4">
                  <c:v>20600</c:v>
                </c:pt>
                <c:pt idx="5">
                  <c:v>21200</c:v>
                </c:pt>
                <c:pt idx="6">
                  <c:v>21244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1C-7546-9251-7670FF9785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70306399"/>
        <c:axId val="117519584"/>
      </c:barChart>
      <c:catAx>
        <c:axId val="1770306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519584"/>
        <c:crosses val="autoZero"/>
        <c:auto val="1"/>
        <c:lblAlgn val="ctr"/>
        <c:lblOffset val="100"/>
        <c:noMultiLvlLbl val="0"/>
      </c:catAx>
      <c:valAx>
        <c:axId val="117519584"/>
        <c:scaling>
          <c:orientation val="minMax"/>
          <c:max val="21500"/>
          <c:min val="1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306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Pathologists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43-EB4E-BC4C-D797C50127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43-EB4E-BC4C-D797C50127AD}"/>
              </c:ext>
            </c:extLst>
          </c:dPt>
          <c:dLbls>
            <c:dLbl>
              <c:idx val="0"/>
              <c:layout>
                <c:manualLayout>
                  <c:x val="-0.10311525397560599"/>
                  <c:y val="0.1885511996539914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43-EB4E-BC4C-D797C50127A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Under Age 40</c:v>
                </c:pt>
                <c:pt idx="1">
                  <c:v>Age 40 or older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0.10199999999999999</c:v>
                </c:pt>
                <c:pt idx="1">
                  <c:v>0.89800000000000002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A-3A4D-957A-9A453FA15A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US Physicians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Physicians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0B-4F46-9FA3-33E949E188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0B-4F46-9FA3-33E949E188A4}"/>
              </c:ext>
            </c:extLst>
          </c:dPt>
          <c:dLbls>
            <c:numFmt formatCode="0.0%" sourceLinked="0"/>
            <c:spPr>
              <a:noFill/>
              <a:ln w="0">
                <a:solidFill>
                  <a:schemeClr val="bg1">
                    <a:alpha val="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Under Age 40</c:v>
                </c:pt>
                <c:pt idx="1">
                  <c:v>Age 40 or older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0.16800000000000001</c:v>
                </c:pt>
                <c:pt idx="1">
                  <c:v>0.82799999999999996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75-AD49-AE19-19D7CBC635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US Physicians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Pathologists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82-0240-B250-D16806DEF7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82-0240-B250-D16806DEF7E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0.61899999999999999</c:v>
                </c:pt>
                <c:pt idx="1">
                  <c:v>0.38100000000000001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75-AD49-AE19-19D7CBC635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Pathologists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FC-7641-8D16-FE0B9F96FB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FC-7641-8D16-FE0B9F96FBE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0.55900000000000005</c:v>
                </c:pt>
                <c:pt idx="1">
                  <c:v>0.441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A5-9F45-AED2-96AD3D1EE4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Pathologists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00-C944-A15A-AF4B24E501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00-C944-A15A-AF4B24E501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00-C944-A15A-AF4B24E501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00-C944-A15A-AF4B24E5014D}"/>
              </c:ext>
            </c:extLst>
          </c:dPt>
          <c:dLbls>
            <c:dLbl>
              <c:idx val="3"/>
              <c:layout>
                <c:manualLayout>
                  <c:x val="3.8521885132005558E-2"/>
                  <c:y val="0.142446070610924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00-C944-A15A-AF4B24E5014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Asian</c:v>
                </c:pt>
                <c:pt idx="2">
                  <c:v>Hispanic/Latino</c:v>
                </c:pt>
                <c:pt idx="3">
                  <c:v>Black/African American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0.57899999999999996</c:v>
                </c:pt>
                <c:pt idx="1">
                  <c:v>0.21099999999999999</c:v>
                </c:pt>
                <c:pt idx="2">
                  <c:v>6.3E-2</c:v>
                </c:pt>
                <c:pt idx="3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70-B24C-9E4C-564424FFB65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Sheet1!$A$2:$A$52</cx:f>
        <cx:nf>Sheet1!$A$1</cx:nf>
        <cx:lvl ptCount="51" name="State">
          <cx:pt idx="0">Alabama</cx:pt>
          <cx:pt idx="1">Alaska</cx:pt>
          <cx:pt idx="2">Arizona</cx:pt>
          <cx:pt idx="3">Arkansas</cx:pt>
          <cx:pt idx="4">California</cx:pt>
          <cx:pt idx="5">Colorado</cx:pt>
          <cx:pt idx="6">Connecticut</cx:pt>
          <cx:pt idx="7">Delaware</cx:pt>
          <cx:pt idx="8">District of Columbia</cx:pt>
          <cx:pt idx="9">Florida</cx:pt>
          <cx:pt idx="10">Georgia</cx:pt>
          <cx:pt idx="11">Hawaii</cx:pt>
          <cx:pt idx="12">Idaho</cx:pt>
          <cx:pt idx="13">Illinois</cx:pt>
          <cx:pt idx="14">Indiana</cx:pt>
          <cx:pt idx="15">Iowa</cx:pt>
          <cx:pt idx="16">Kansas</cx:pt>
          <cx:pt idx="17">Kentucky</cx:pt>
          <cx:pt idx="18">Louisiana</cx:pt>
          <cx:pt idx="19">Maine</cx:pt>
          <cx:pt idx="20">Maryland</cx:pt>
          <cx:pt idx="21">Massachusetts</cx:pt>
          <cx:pt idx="22">Michigan</cx:pt>
          <cx:pt idx="23">Minnesota</cx:pt>
          <cx:pt idx="24">Mississippi</cx:pt>
          <cx:pt idx="25">Missouri</cx:pt>
          <cx:pt idx="26">Montana</cx:pt>
          <cx:pt idx="27">Nebraska</cx:pt>
          <cx:pt idx="28">Nevada</cx:pt>
          <cx:pt idx="29">New Hampshire</cx:pt>
          <cx:pt idx="30">New Jersey</cx:pt>
          <cx:pt idx="31">New Mexico</cx:pt>
          <cx:pt idx="32">New York</cx:pt>
          <cx:pt idx="33">North Carolina</cx:pt>
          <cx:pt idx="34">North Dakota</cx:pt>
          <cx:pt idx="35">Ohio</cx:pt>
          <cx:pt idx="36">Oklahoma</cx:pt>
          <cx:pt idx="37">Oregon</cx:pt>
          <cx:pt idx="38">Pennsylvania</cx:pt>
          <cx:pt idx="39">Rhode Island</cx:pt>
          <cx:pt idx="40">South Carolina</cx:pt>
          <cx:pt idx="41">South Dakota</cx:pt>
          <cx:pt idx="42">Tennessee</cx:pt>
          <cx:pt idx="43">Texas</cx:pt>
          <cx:pt idx="44">Utah</cx:pt>
          <cx:pt idx="45">Vermont</cx:pt>
          <cx:pt idx="46">Virginia</cx:pt>
          <cx:pt idx="47">Washington</cx:pt>
          <cx:pt idx="48">West Virginia</cx:pt>
          <cx:pt idx="49">Wisconsin</cx:pt>
          <cx:pt idx="50">Wyoming</cx:pt>
        </cx:lvl>
      </cx:strDim>
      <cx:numDim type="colorVal">
        <cx:f>Sheet1!$B$2:$B$52</cx:f>
        <cx:nf>Sheet1!$B$1</cx:nf>
        <cx:lvl ptCount="51" formatCode="General" name="# of Pathologists">
          <cx:pt idx="0">384</cx:pt>
          <cx:pt idx="1">35</cx:pt>
          <cx:pt idx="2">572</cx:pt>
          <cx:pt idx="3">249</cx:pt>
          <cx:pt idx="4">3605</cx:pt>
          <cx:pt idx="5">519</cx:pt>
          <cx:pt idx="6">515</cx:pt>
          <cx:pt idx="7">84</cx:pt>
          <cx:pt idx="8">179</cx:pt>
          <cx:pt idx="9">1937</cx:pt>
          <cx:pt idx="10">734</cx:pt>
          <cx:pt idx="11">131</cx:pt>
          <cx:pt idx="12">81</cx:pt>
          <cx:pt idx="13">1396</cx:pt>
          <cx:pt idx="14">479</cx:pt>
          <cx:pt idx="15">266</cx:pt>
          <cx:pt idx="16">230</cx:pt>
          <cx:pt idx="17">355</cx:pt>
          <cx:pt idx="18">399</cx:pt>
          <cx:pt idx="19">107</cx:pt>
          <cx:pt idx="20">955</cx:pt>
          <cx:pt idx="21">1446</cx:pt>
          <cx:pt idx="22">952</cx:pt>
          <cx:pt idx="23">701</cx:pt>
          <cx:pt idx="24">193</cx:pt>
          <cx:pt idx="25">659</cx:pt>
          <cx:pt idx="26">76</cx:pt>
          <cx:pt idx="27">210</cx:pt>
          <cx:pt idx="28">181</cx:pt>
          <cx:pt idx="29">150</cx:pt>
          <cx:pt idx="30">763</cx:pt>
          <cx:pt idx="31">228</cx:pt>
          <cx:pt idx="32">2689</cx:pt>
          <cx:pt idx="33">838</cx:pt>
          <cx:pt idx="34">67</cx:pt>
          <cx:pt idx="35">1187</cx:pt>
          <cx:pt idx="36">218</cx:pt>
          <cx:pt idx="37">348</cx:pt>
          <cx:pt idx="38">1515</cx:pt>
          <cx:pt idx="39">140</cx:pt>
          <cx:pt idx="40">369</cx:pt>
          <cx:pt idx="41">78</cx:pt>
          <cx:pt idx="42">714</cx:pt>
          <cx:pt idx="43">2472</cx:pt>
          <cx:pt idx="44">279</cx:pt>
          <cx:pt idx="45">139</cx:pt>
          <cx:pt idx="46">707</cx:pt>
          <cx:pt idx="47">665</cx:pt>
          <cx:pt idx="48">167</cx:pt>
          <cx:pt idx="49">573</cx:pt>
          <cx:pt idx="50">33</cx:pt>
        </cx:lvl>
      </cx:numDim>
    </cx:data>
  </cx:chartData>
  <cx:chart>
    <cx:plotArea>
      <cx:plotAreaRegion>
        <cx:series layoutId="regionMap" uniqueId="{3361C5FF-7CB4-DF4B-981B-FA3813AED9AA}">
          <cx:tx>
            <cx:txData>
              <cx:f>Sheet1!$B$1</cx:f>
              <cx:v># of Pathologists</cx:v>
            </cx:txData>
          </cx:tx>
          <cx:dataLabels>
            <cx:visibility seriesName="0" categoryName="0" value="1"/>
          </cx:dataLabels>
          <cx:dataId val="0"/>
          <cx:layoutPr>
            <cx:regionLabelLayout val="none"/>
            <cx:geography projectionType="albers" viewedRegionType="dataOnly" cultureLanguage="en-US" cultureRegion="US" attribution="Powered by Bing">
              <cx:geoCache provider="{E9337A44-BEBE-4D9F-B70C-5C5E7DAFC167}">
                <cx:binary>7H1rU+NItu1fqajPV7TyJWVOzExESzbggqKAouiu+aJwA633K/XWrz9LtqFA5a7inObEvY64nonu
BpPWzly59177kel/3vX/uEse1vpdnyZZ9Y+7/l/vg7ou/vHLL9Vd8JCuq6M0vNN5lf9ZH93l6S/5
n3+Gdw+/3Ot1F2b+L9Qk/Je7YK3rh/79v/+JT/Mf8vP8bl2HeXbVPOjh+qFqkrr6wXt733p3lzdZ
PQ338Un/ev8lC+uH+3ef63X9UL1/95DVYT3cDMXDv96/+Mv3736Zf953z36XQLy6ucdYpo6EyYTN
mW1uXuz9uyTP/N3bhlJHJpHMYoqrzYs/PvtinWL8q8XaCLW+v9cPVfVu9+/vhr+YyXfvhlXubhfF
zSfZv3zeTPaXl4v+73/OfoHpz37zDJf5Wv3sLYiehtkirGod3tXkX+9/G3L8wn9clS0iL/7ov4kI
p0dYaItSxreI0JeIENM+EoJwLkxzC8njs7eIvEKg/Vg8DXwhPWb49f1PNuP/m8A8VPW721D7YRau
H5fo78PD5JHFqbAlodvVt1/CI80jizCbKZM8KdRWWXfwvFasvwDp5fA5VLcHCdUq794QISiQaXML
Nm2nQHOTxmDyTNMi5u5963F3bBH6mTT7gdmOmuGx+vUg8bh90Gme1Y/L8veVhnNAIij+N8PCpkeW
RS1lSbbVJvH40C0Wr5BkPxxPA2eI3N4cJCI3D1kGx/nw8Lg8fx8TJo4khw0zpdzrZ6R1xDijFrHp
9n3y+OwtNK8SaT84z4bO4Lm5OEh4PoZ3Qeivs8cV+vvoQGOkzW0FP7NVDDlzM+LIZqayldq9PzNi
r5FoPzjfRs6w+bg6SGwucl0H79y1zpMwe0M3A/0RTDFbAIbNa0YEbHVEpGDSsqyt/swQer1c+3Ga
j5+hdeEeJFpf6nXwdlqE6IZRZtsWnTw+XnMuTciRZUtKqTVD52dy7MdkO2qGxJdDdTn9unpDKMgR
t5jkkux4MdzJLNBkjFFl2zteDYP3nDffPPxEnP2I7IbNILn5/SCV45N+8PO3dDLsSMFASYtZWxOm
XmJCqIlQUxJTcBi352j8XJL9cDyOm+Hx6fow8YiTdZCnb+xUJOOIXrb2ypxrCWJ/UzLTtOH5N68Z
Lq+Q6C+QeRo5x+bsILFx8yTX6/v8cX3+PiVD5K+UFMLk3wjxcwsGNTmCokzJsseHbpnya0TZD8q3
kTNQ3E8HCcqnIHxDQLh5xAlSYcreMbA5R6ZHeAe5GP4tt/nCiP1Emv2YbOcww+PT6UHiseWQi3Wc
129oxLh9BAvGTEl2Qf3crZgAzlKM0l3sgvef4/Jaqfbj83L0DKeLxUHi5OYI/+/q8K55y6QMORK2
IIKxnbOZ+RrkZmwmKRKds6TMK6XZD8+LwTN03MNkyp/zBhHmm2sRP+LMIlw8uvpZfAkafUSZyRWx
+Ev9ea08+wF6OXqG0OfD1J+Lh+7dhwddPQyPK/X36QC8D+ybqQTbBTSz2NLmU2gpUCDcMbUZSq+T
aT9Gz8fOELr4cJAW7mydVW8absojLjliSXvn+2fGTckjJlHZRO1zC88swPm5PPuReRw3Q+Xs80Gi
Mu2zjw99ePeGrI3BrlFUyAjf5cXAll/SaOuIIMZBYhqYveAFr5JmPy7PZzLD5uLjQWLz27oKUHiu
3zQhAOZGCNoB5C68nPucTULA4tLkW6M3Q+h1Mu1H6PnYGUK//XqQCE177nSdFsBJv2HhhrMjSwqL
qEfeNlMge+J1SHnCN22TCHBMczV6lVj7cZrNagbVxYEGQg/t+n79uE5/nxxMiWdhoUfjsTgwC00J
sY4sgeqAvau+zRTp4qfy/BU423nMUbk9SAX6Lazu8qwK3zLlCVaGqFQwa5czmMWmUiHooUoIhSTb
9Jrlcl4l0n5sng2dwfPb6iDh+RhWVd7o8A3VBqzMssWTe5nXaxQ94rYN7vCYOZhFpq+RaD8430bO
sPl4mJm2SzQMVEPSrt+0+Qkxj1SWpXYdA+Y8PW3bR5JJOZHuLauG2Xvuel4r1X6MXo6e4XR5mBzh
Vx2O+ZuWpfkRnVJrkuwaNucUbip5WlwoS2z598zzvEKg/eg8DZwB8+t/Dta4wb6FRfGW9g0pNWrC
6e+CTvW99wEsFBWGXYlhVpWerNQrhNoP0IvBM5A+HmZ8+tiH+y7/8x1qJU36xxu3eioTBR3CkLp5
HqLCzJkEBBv17K2Zm6V2/rti7cdr/6fMgFu4h6ld66pa3wVN9VDX1aOP+Pu0G62faFdDKztin81r
RrsRGlkm+t3Bux8fui3RfXytPPuhmg2fYfTxMF3Tx3WYvWXYKtBPOHmeZxm350plqSNKkO9G7+5e
pfqpOH8FzWYWc0iWB6k2v+r4rfOk6DNEVdtkZOeSZhozMW6mUGUFKd+8Zoz7NRLtB+bbyBk2vx5m
M8gqQX9hHr6lNUOFgfLp9M1OI75nC4SjeUc80YmXRu01Eu3H5tvIGTar84PUm9N1tw7fkMcRhUMe
4HEmA0F7bsSgKEeC2lOHyPZwwYxd/1yQ/YA8jpvBcbo6SDi2Jcb/hZZc9LOZOKlGH3sM2Ut0cDZH
Ko66AtnfNP16ufajNB8/Q+vzYXK1KeH7Ndfxo3F5E5qmmKIc/Z5bpzLDyRZHCIJM5Lh3hm8WBr1G
ov0IfRs5w+bi60Fq0slDjgNu67eDhuFADkfTB9oKttDAgD03cJKhtweHRaFFT9A9z/C8QqD9yDwN
nAFzcqDkGeen1m+Z10FTFeKWqdlt/6k2YsIncUGoNUWrzyH5+HNR9kPyNHAGycebg9SVj2s9JOvs
/nF1/r4dmzpC4e0R0LxUEttC4yHOhz4dmoZ9e4HIKyT5C0ieRs4xWRwkJmdYluYuHh7X5w0wQYc0
tam0xLdzBC8MmDii0kYRgewKPLOA5jUS7cfm28gZNmeH6VtW92hufztgcKIN6TLTRkSzNzdDCEpz
KLvZ0pxB8lNB9uOxGzYDY3WYivIxnA6Avm2b7nTAUxGE9ztXPnP1ih8RhbMGKCY87oJdsuw1suzH
5Nk0Zrh8PMyTn+d5E1bhm3p6Zh4pnLkxLbR4bF8vvYsiiGIIDq3JXZKTv4TnVSLth+fZ0Bk854dJ
w35N1n+s3/SADio4SGLixOCsrobj0pKDoVFz53fACZ77/FdIsh+Tp4EzRH49zFQMplPF68e1+fv+
3oKVQkRim/SbNjz390TQI2oryaFNj0/dmrGfS/KXgGxmMMfjMM9JHeOYVPiWrU9UHgn0zyCVv7Ne
WPbngEhklCXO5NDpGNv0mpHjVwi0H5engTNgjg9TURYPCbKWb9k4iKY0E0lLiz5WYGbIIO3CcRiU
M7Ira8542Gsk2g/Nt5EzbBbLgwxb/heuFULYQqhUaH/ay45tXDsEniZAoLfvz7TmNRLtx+bbyBk2
t4fp8t11Ev6Z6zfte2L2ERUoXuKyja3NmlFl5JNRELApmtp3Vu+lq3mdTPvxeT52hpB7mAhdPPyh
35YEcLQ8Y/Gnmx62+MzO4uAWOzBqG3eq7Y66fZdQ/rlE+9H5NpcZNheHadlW2f0bRzPqaLqihsvH
AvIs1w/ejF41GLXHWsDM6bxCoP3IPA2cAbM6zEDzOsCdh+9W1dtmMKE4FpXod955fDUr/09nCQha
1KeGwc1r5nZeK9V+iF6OnuF0vfq/Qw3++q7Ip3s0F+t6vdxcwPnsusgfv7tZAFwNOhu6CxH3hkHb
6HF1j0s6LTWFm08Xe04f8iK4fLq68bsxD+uq/td7A3fdHZmCUdhHVNYIXNX7dx2uEpzeQkOoKRAh
MSSCUNmB/mXTlUn/es8F2txMihtCOO7Tw0l6bA40fG/eQo5CKRtZis1lFDgj/HT56WWeDLil5Gk5
dj+/y5r0Mg+zusIHv39XbP9qmh0utEBP1pSHAgNCKIdzLXj/bn2N0034Y/J/vKYjofDK7qJJ7/0q
WQTJH89WY88DsFg/fADM//MH6J4ladHjATKynECmTqPWYXsRKjdI73/8KIGVfPks6AvOhFKG5JqY
Lul8+ayBVCQRCScfI5EMZlQ4qYFjvNbgKEnjUvyninpf3gW5J2vzxCxoZYxobRRDmH0wmVn66X1e
5tL2P/kND3AD2ImnffNkkFnzEEpThul5o3ll8DPTKsZVUqnI0zcyMoczixu5dzOU9XFEQ/GhqiNy
GZV5FDpD5JVZ7dKM+o5kWtQObS2jq5yuZapeiCQtg/hzqajfatfiWWvnCwiR1k5oDbRysoZ+0KQI
vwx90pwlXtnY7tgOSXectmHC0jO7FtFC9NZ4IUksuv8YuWk5seGnoSNrql3cDsjZJ27YxXgW1Sow
PnemEfJsyVrfU0bh1nFU996JneiwOtkgstPTHfrb7XaXF4MO/WB33e7Tj/++yVP8f3MP7LdfTrf1
fvsJ955tr/n94V+hTDllD6r5H03SPH0WhNlJN2nqix++Mxt/YRi2twb/xZuvtBpCcvDUH1iN704Q
bozNdtij4cBBJYUTgZYFF8HE5iKgR8NBOc7KWGx3Q8Cj0ZiCTKgxGjG2B6AgwqPRmO5HETg0De3A
5Zzgyv8dozEZhW9GA3wCl0YSpK+nizwtikaol3o25mPZGFVjXaVtko5uFvbNlU6q2nL6rqzQlP60
MLst9NxCTR82e9h00x7OEiskknCR5cuH+aLniR3U/CowhuJrxnN6M9Stuo3DWlsOTG7x1Udj41q1
kT79Hzx6SpVIadlo9prZrtCISV/nhF+NqsejlTbUsh06u1/ajUVumOwJdSpTU+ZW3miEzo8fP338
y5mjYkPR7KRAEdAlOHs8ZaGfqShhV0lqxKErjbYuXbNuxuJDmE+P61MpkYH50WpT7JHvH4qtwomN
PBIOZL1c7qzIvMYvFL0SMFk3GZNsRVNrLI+ny8Nui1rIcx4yPLwhja5Ogrqp762iCk8SA9kPt7Ty
8KSw/ag/rQzte8txHPnakrQqXU+0JjlrC28gCxzNMBKnKkgaLPokY8z98Txeup1pi9oox9sCLf2C
mLjP+eU0ZCdZ09sBvSKNgb3SJHwF+xn3x7LqyU0SDvlZH4vqJx4IWZzvFs9SUA9U0vBgNUPMMkw7
6oUmVxFpyU1mjOFJaWfBn2bUl1cDGftrwQtyAUoQjM4QNOHW3m5v2b7c7o3nuvK9YqK4imNA4Bpo
IsENCC9n3SqVxWXckyvLsPrrcFKYQTX9pd+WBNz8RxuF7NkoDDG5jRPJeKCQMyPgDXadmWZDrnio
+mujCLL4uA2JlzgeY9V9H3O+buEooZ1mmrqF3UFZjMjuL6M4MH4C976J40IOWEuCWyG/27UU7leV
pmdeNXUJJeG2l+TntE7N1gmzWP0PlAT5hkkv8T/crjuxqmesiRSRGRqspVe6quUiG4JkdLnf52eN
beZnqY74irVVflaWIXa5SkZykbaq990hIkbnkGjMzwyr7a/9UvT+MjapPK/jVi1JbfWXQdCWHT41
gpYJmfXdBxWYTXL8EwD3mBeciEFPCy46YbjtdKYiUeJ7jRwUufK8yCyPR1vr082+6eu0+Kp1ariJ
7GD3BixgKju19MMxCd1qUOVpMaSx74QxL5OTsRsTvSCeWd1LbfbXP5Zzn5i4lg0Vnqk//TtSZ/S0
aS2Pkysx2liQzTKTQhdfiemRmzLRP9vZ0x07L7QY5xSwq+FzTQKCDKL9Et209mlkxkN11RUsPxN1
Ktae6qd/sMh3GpP1l5pZleV4oefppdlGQeZ03aA+h00cFg7Lhvqe5S12ugkLYBpQgpBxGM5pT2yW
qILXsBwSBuq8AuM7GwiT5wZo2YramNA4NDlqHj/SV8xgPi3MBDhP1z9QbltytmlHGSu7DAf/Koeh
cVUxjHoR2Ub0qWTJUJ9mbdB2bmS3Ub2gwkgsN2xTLzhWgR9GToLPNt2hL5RLI9ouzbS2j9vRN+rT
wKoa4mbEH5hjeMIbFyYble+YQWd8KYzUrxemnefa6fwhEC5XdlAtUFOCZkRV1yzhAqzCiaMkd7gs
8M0OWR2cySqNzmkq84s28uxyIXNtNk5BE+N3MtjxJ5IPyZ0ZV2SRgAcEDh3GsYB8bXA/iHywPtRD
gO8SqOG/P+AimZQ5JYuKy9LEpYJuHyjLc3hemQthB7J0Wts2itsmS6JuwTzb/qxUGZhOGfmx5Wja
lq2TCl+PjrLUAJpeU/lHaSRaulla1fHp2I81dcqm4XpFyyE0Vh4OCZ5TvwkKp2i9DyZugfw8dC1p
XJu3vr4yOka4E4k6E25Z0Thw08AvikvbTxPt9ooH3kJGnbr1gwZuN8YesYcGKmflg1qWadD5S1AD
tbRJPUK6XIh1pThoQiZhbUABYYjbAl6gCgcMG+wqCRYeywxXVl7CnZ5EiX0uYztu4JlJQGThjllj
2sUH5pvR8NFieXlu9KiXH/v4IoYgdoqwlyvuh8FFG6v6TmaxlTs+DRBLhZFeKJb6F5pyfaxV6CCS
Kr52pjn+TioZfqCt7Be4D5P+MdR57oqwrE5sRb1jOrL8P6mqxO85M4RTWkVwj43SP/iNF9XOGPjZ
wmwAjxt4dXai/UIsUmK3LjZWajLf8bK+l85gGIMj8/qel6bl9iL0ixtDyDA+azNZxfxDliUqvbFb
LzcVNkAy5PYitVNpxE494CSaFTtIxHgU/ya0o6JwYx4aJHDCwRisdCFjoorfjaC1GMSNo0wvhnJI
5bFhTuRnFP11HsdY6cxo8zPTlyBDsOB8XcrOZssq6YrBSX0v+dIbFRAbvBpOYRhY47a2gl1ROWxF
OGBXIkwmcKY8K/EZitjFV6UrIGuREaCGUW64pqnlolMdthcieUAftzDZIfevGluOtTsOFl97ousc
PzTBV+tEwhqlnVj33qhuO0qr+2oM+MpqLBgeDjtk81QtUx2UlVNCQ6WbpgwfP5QCwiHiyM9A67zb
xmrlIh7S/CzOYnpTmmL6ozxR53Xdwj7DnHmek3CV+gtCavzGH3vMqQ1BfNB5jF+MdpzHx1JgcTSF
p3bqhOEvdECiiyYrYWKUgFR+mapzZef9NRUWnHpowKJubCQ4nDz3BJyoHZX61MtldV+qaSmV5uSm
qhr850batGn8yGEl7y9z0E7qNCIcLssNF4kTi+tPWRrrU99vyUUzApGWgxkOtCM3LRnVktJouG5C
hBssiehN5FG457ovusUwsUcE6GJN0gGTgkriSXHQVvdhjs0QTf/V6qGoHD8C+zTjVqxlAi+qJnpU
JPC2pfLLr1Gcgv32YTVcb4jCGJfZ8KGPEmtNe/D7qEoAbQlheiqje84SG2thM7bKS8O8MAOotJV7
5kWlkzg/xzYCdnSSNstLOJ4q16eVB4nMyAQJz/NSLQWJi69eg2M17hBTQy89qsDSqzH1nDa3hnxV
VhqStxjTOnneDf15aegsdTcEp5moSjxG9f02+GET9RkiFaULZFN44nIjLiPHLqyGf+zEIM+DVPB1
YDOdnMDtQMCC9tHoSCPromWREu+PxAjw8GyjQsQTUX/c9nqiQfA89UJ3V5J31X2iKmBUeBLkDj8q
n8ABZ1zAtuVTqBIHaXhCBgJiYFpsZQHpi6xi9grTyc9Ya1jX4dAMg2MECaRtm1Cfdh08bj1tT5El
5ML0I3immDf45KgFXeUyGpqPRecbwWkaeIgBiZVh1zbBKNlS4nVOPYENXPMYa1ajxHvbt6F9E8Wy
TJZ1aYYnuPcCeyQJErEO0g5r2hcp5r8xAnHC+mvkoLAqSRyqc2sQbFUqaFhhTY9Pu1q60aT1SU2K
rxHJ8zPlA1XQ/fK09BhQDWklFwkcOdahAwVVWejdGsHQX/aDb621rKGvZpKmSxqOhrXwBTRe6wqS
bHYi7yNSnXUhTIAg4OhLohMYH+6XfnWpeo92K5lPAEUlh2miuVeeppqo27Aee+XUCEer5WjVIEVU
NuBAtPPTz8jBiTWLInJDDYkYQEUIQ3gvyU3HNBaZ0YG0Duy8SpwhVMVXyy+g6CXp+svNDOGJwJEr
CxZIo5fiZBPwjp1RfB0Jg4r6CFFDmG7T6RDS3jQlfplP+dZlPbG0UXbAacMYN25zGE3sqCIx2IrJ
AHMfRaHOMyoNJ2poutBNg0hmWjVdtL1aRB1JxoWexAkszCIOPb4umhr6mgW+Ok/iDGo1Dsxb2Gxk
x02VEOmIyoc5CmMoF+US1jGotGBOgC3fYIN7/XUQehZbdq1dng4hMoBLoZpEXPe6y7SbdTweXUOb
Ys37ybLgr9Vt1psIW5OGr+IyN/IlDhZ2yYe0tTA6aQJafkY6ucMW8WIs9Dg5lzDa2L6eRsZJ7hMY
eVARfwrJeY14JUixJzYLsLVFU+DeRhR2YTKs2rfhcTZ71/N7uLW+LvRpb4fDHxpu6GqzPzltvJMI
iYCTNit5/NFuJLaINBt9ykXcfgj8Qcvdhki7VP5Z2G3cuqlu9akRZWqZDIVY++jGu9nsCquPoRQx
9cgFMqFQ5DIjF5GYsg1xZYS5a2UZyZxaZLBEwxgbrl1SJCG0iMLRCacJGV2K3Rdqkbiad3hvABHS
C8Se5IJwTAFbjtyIwMq7BUl8aJbtlfAwONrMjvMCm6aJclh7FpJPwqbjFSJ1bGrTILRx6w5Ge2MB
eVzH6SL3bCx27RmT+64jrBKzO6jN5IAyZ/DZ0LlFW8Mo5L5uvePSkArmqpmkjZoaasbKAc/1i6G/
TgeuLadAqHar+gHET/iYdzO0Erub8tpYRFz3xNHgQuPnlsiwP62bNgs+kSoy81UGM3qhzRZSCFnj
CfhyM+x2k3ijvqlFAxLiG7G6NbsiPMmKfpqvrbpL3lD7cyP79BNKuHeB4RlurKLqVCSl6dgalr2L
/ehPn1W5Y9PSc5iFkNptcwYF7uEeo7CARxrCbnRrXJqmwFAG6zaOBqxzWADQXHRjf2I0ETs2Mzm0
jl/mtRO0fbrCHRDRR8YrQlx4zXSFyL4/zUiRDW5SFNlHL2f5n6pPwBcs2sMYgmR6jq5oLZd9X9Xm
h3Iy/h8iz0ciUgUBOFXDc0QwSZasjJwiC4NMUeOWidcZn/0IdWpXpwX+WSqCRWJi7C+RAeyQnO/0
KdOT8S9bcJx0onRlIPvr2K/B8PrScJuyg85MgXKcwMp2TEFVVVBmnmNqiOeNNpJNNAc/4F4HSfuN
M/EC2O1RhHn8kINjwruoQi2jyYcTI/JuPelhB20CQ9/0s+JDkkQFTF4Nm5Zbve2dIZ+mT+0gV+eh
8vmqKxS58HuhbolRV/d0HOTCYjFfIQYDrplF4T91BOfWpD6s1WiF9KbFk92N3VRRDOOIohNbDmUG
nUgmvll4Sp6nGmWOhVcgfdX1vPgaJ33n5DXsni6hQnWCzRN6RvzByMWx5U+WeRxzeCDEdsEpFUH4
wFvLrM5E0UDjasOkjohLdW5sGUaJHIkBz5zGmeQr2x5Ne4WAra9PK8Q3jmwafZLXVXOcoBFUIlap
xdqMR3IjJUHKTihYJeR5sCR2ZMBteB5FJJFacCxWO1g3ATLWi7G02aoQPfRh9CdzsKHMwkz/tHza
O8iSpeaxH6e2XFpDTY/x5OAm0E3/pQ+s8TzgQ/ilaPx4UUFDYJ0R7YzHcIiN7dhWalJ34IVxqQ0r
713Q6UwumWb9KfWFcdcUTNxHqhkfErDKP/Okr0C3u8R3wKvoGSkq85yAlJ0kSK78jrv+LL1oPC8J
nLLMonJZ5n35QbA+vAjtQi78yAp/S4va/2yB4/dukybDIq7EVJYSw4VihfclMOz4Li8HfJLIzLAC
U86UfzlmBiLWxPQ74tq1qSNHq9b6ukkr/P8Kz8/qwrjGDAmUpwzMd3Xhb71dD5ty9ba+sxm0q++g
54/i2wYYEsXINk2lnKfCMI76WTa+gwi5EJz+x8kM5HJ2RR50EnLUgpDLwQloFF9M5KB3RR5m4Wtx
cDGKaT99scpjFWuXO/5RZRg9PC8SRhAKj0dfDz4SUqAIMksYydbK83zwyamUQ5Z0iAykq5FMQZ5g
KM/Dji37zPvPkEkBMiz94IvZFL6LTu38LAz85oLlVugo3bJjYXvEW2pkkS+DwS/OtJUlN3k2wG4i
zboqvfrGa71eukNTrk1WxDpcaHy/4JdKG9ktnZKiRTpxuRbByr3wsvwsnwgYH5CWy8wSdKafQjFW
WPgjikP9t7WVGw9xb/dfYpan/cP0fU529CGseHcR5PZSp5Ur/T46M6O4kCdW62VgpdyvI8c3Gn7R
1DjqvKBBbtwYXBRTJiJrl4WEwbNLHTtVGpZ8AdrQXxDdJwsdB/I/SZxIelbVrcSy5JSekr7zz6MC
aZ8mtsrAQck/X3qy68QxKU3ueFX8B0/H7MzvYKeEHPlCaB7/rqMqAxP3+MKwLQFWx7rbTSyKRA/x
V7xC6SAv0uLSU7CgJ72HUN7sW+NrXSXhoqn6/ktgVsEiDhF7OuXYlvYtijRt7dpWjwhm1COIaR95
SPx6ygdVtcEK6acyZCj1GDgefKNLyddNwVGpsJC8+Mp9ZDDRpkdu+o5NqxwTrAVcErlRsYCZ30TN
+HZTREJJMWUFapaAY+scXLRC9z5SX3UFLsSKDKRVihbhuAxgi0F2S/ifLkPScxt3bP4zQYZqdL3C
Ai0qmw3lC1KMEWyI7fMiQ0mOqhEEDBla7zbiEq5BTOmMuuWbYMsfyWLjJGUeIyGQ1eDRKAfV8Kyy
zVtsTSQLKJnyG2nThiednTfjSV8rhAcB/E7RJ/AtvJY6dHRfjYiqphTCkMITUZ/A9Ud8xITsaVFo
qXl0Vscj2IghJ97ekRK5fZTCsLpp6xVfky4FJfC9FtRRDJpFC9nbCV9IO7fohdcmnXdc1Z7pr+qi
nQhcjgh7E/iF8Yifd+FAXiKKTqIIkVJuZG3VOqg74XlcZhPjQCsCKv9jDeI10hgrqLsev9n4RG6l
qIP1m9Cnqqd4qzEQrBeYhNdQ81KGrXW+eaJlT8UyxMts1SUEe7NsKdY36pAC6nQM3sy48O0F72g7
nmhN+NocBoSw22jLRH4efAF5LhQ4kF8JI8Gv/KhB2oCVQb4KWairpWc1ICclDfH5Pkum5MBU0Qy8
xPqN19Fg3I6TlDIZG/80GXiYuSiTQlhRWNhlaO4gF0onWewkcQXGXVkdcI7Tthw/192UZMI3lQDS
bdoJYbxZXdSDQnhsIRE/6Bw/qyFE3kYqRJmOMaXg4nxD59MyPLG7BBZqk2PiqUmG47Askj/HUWBH
RpYx7SlCkbaG35fpSd60YIc2SfvGDYq4d3s7rrtFreh4Wo1Wd212SMK1EYpyDDuNuWbeIFxMgiwl
Dr4DuDivZePmhZCDI6hRtk5FK7Vs0sxHKlFX9oU18Z5IITgAwbGCBUOuH4mmoYab11XxteZN5R3b
Ee0/t9jFJ1En0+MRLQGu2friqgnr6i4ycDzTSeB0bhOV9J+lZaSuTTU2NtWdxmSwAOeWyQ3MLo1z
5oy5yKop9knYQqgMXA9L1o6nvRL2aYfK/V1ZgMsuSZaDUIL3gkFTpFxXvj/VwbJpfYc+8G61bcOC
NGXe4oFp96kjgi+RDaf+0qhZ5yC4IMpJNS9W4D/sJE9kELgaHuNqCgmuE6SmMqeNkwiRSBzQL8h1
2cdGp4cHbqfsg6fr8DRqJblPhD3eSh8V4GMTJvC81Fb4wMq+u2mEGFZFmqXLIUo8Nw+NL6D8+jag
vFpkZVznTqJkiLDRiBzaG8k56bMOv+uzY1OmwzLzzfEBVZQYGtAl1ZkUnR05bWQP3ElHj30d4qg6
qzsULVy0lpFVM+r4Y4rv51wgHauRr+5ritoKQoVz4ZcX2tLpA+5EDfhylLpNnB5p5Q9Z3cuLpDOu
CVqY+qWJ1g7txrKtCJIOsOZXI2fBqjXVSd1a/fHYsnZRlXHxsWuyHN0/jXeZtRrWZLCdLDSK5ppk
2e8MVNB3a1WN/glSX+y8iDOTfvFQ5rrtgkR/Tjp+GYi2vB4owsjOr8i1h462z5ldB07S9LX8VKIe
fBraSbE0/cD83addf8Y9eTP61PqtqQZ6kvci1yeiy3IF/SiS4rTV/aT43SnKR0ghFvS/2Du37jpx
bAv/InqIm4BXLvvquxMn9gvDiWMEAiSQAKFffyZOV5+yqzo5fZ77pUf1qLLx3ghprbm+OblRqhIp
7SQLi5YwcrEI22ZrOWhyq5gQkDojUrTN6Kaq8UeDZlEzWbQL6UnOSrY8lRIvFc/cYAqbHYHK2x3W
AfJI5rhBW8z+ILLYEP3J63n8WCOvWeEo9Mn11ART2hFHHqHjY1UvfvNkcLyfl3aarrRHnpYxHi6l
sqtOoftImkV9qS8UtU0+B4l3vybgv1bIZbfcpfp1Dsz4tEKsGp6NJu18W9OxrM56tPxYQR/K5DB+
xXCqvEVvWuac8hKCiGsuZu36WatQ0kR0PE3Kd67HUdNCeX61YlzT/Wj1AtXV1k1Rhqt329R6foxr
WuYVBmY36CDDazMtVZTynnVDiqGmvIqckl+ScvD6nE3EuQ24CPMomJYCX1eUzgE1J6m6/qmedJCF
Qn4uJ0lOnIwPGkdiwRqsU8gJj65XHZulURfOGgZfl6XyOzxzmH25pXKL0mHsrKqguvZjMV1O0XiI
p0WnPPLQ2BN3wq4ppAkuFqYDfMLYzTwG5TqvpDcBelsdCDxYKqRmF90Si60D/VI2QZRWLe0wcRMB
dDDNc2raNnfRjWIvlEHBDE1wUiSYMVbBQNOe4gjfJYFPTOp50r+Nq4DeQGTR92IMJhz0/SzweZjO
uDU7J9LzJeJWwhTd3WdKBvfcj06du76RWdWv4S7RXXePdnHu0wblx87r3To3UNNVIYlx0knTcEhX
xdhNZ0Z/x32yfiLjOJ9X5ZMvzogfnGklLrEDzYfaIFIy111y62sy72U/YfKpvUCe/c4Odyzs2jlb
e7UUk+hrlrJFuKcpaKbbuqYkH0t6jHUTXwherZ+Jakuaht30wCb2tSm7MgsBEKOgMHP1eZbJkEbK
aJy4yj9R2ZmDIZWXBgmLd5jy4D7osVlo2nUksVkMgmncrZyFeBI6zTNpwmEX1BNOx5ZhejtEXbuX
SxA/yAQffJZmvC8bEe2UGcqmwHG4HOJG1fnQJjyNMfMhZnTvWEl7jHIaFuR2rdRZBGvgYxS8Tmcz
BmKHyZPxd/gZcxl1hkF+w37z0gwTfY1bthQ1p6E9sES332UEfTQZk7Jot9JKdmpM23kdUhu4ncja
rqFF7QyyaPoZdNQUT5eLdL28XFudrZjZ5hxvPDzzppuvMBOR/mecb/xS963PIEImprtpdA21jofi
bupMRe/axPFtFjrJmM66QVkAMfYbx7v6ql0C7REPEEEtyKnLryEk3Fdzay56rlSB0WxiskbF5a1C
GXDpQb3Czrv61deom3uRW79BjRUkj9XkijtbLhudWrHdwKf1IlRheDX0bBjTZBicfBLhdPJFq8/G
HdZ9DMDuxg21+sSW7jQsw1nG1uRgRofrTgn1nWK33AMOG0/uHJaYkcYPKNSWXaTGfI7G4LYBMNqm
4Yzpyq4xXdWeFLOLu6sTa1do56NsAML2okk7j9q7ySfym+EdRAtseS1mBH0Hsa+HPtP7pb3g0+h0
39fZqBsnWe21w+xYF5Wsw+lbrOUnOa09j9KxnoLS23cONrdjaeh+YH50J9z2i/Rbw859O0Tlhd+T
Z70k8tKEKOTqGGvhyJe6xH1uVl7EvGHRHRKNQvKl7vBP45KOvC9vhFTDLqzbFJOELJTLF4wzRRb4
Y1xFN5Unhxucfkfd4QRdfsMFvkdSwjfAEm/JwIiBAqWEce89IFIly7R61abIjSPEOB+daFgz75PF
lP0lGd3fYl3viZTtgpszMERsU0QClAofuK6WQdoKiRKHvhsxaGUoihU25mfuaPBznpi+s5YEwVU1
x5N/HEfql2umXIzUgEI3LXY+PNgFHXoMPKG+QyR1KCjCEVnfDzPToBq5QAEY2L5E2dZR9UIq4ido
6ANt7z3qYBY2GAxK62lCmSkx1hHhvOh75Sah2mFw6i4q6ykCcp4s+gmelbFBY1eVGGXVfrWp+tgx
PnWRDyigXdULlkz/Gtu5v/eTChW9HhT++zeak3SBMRcVeiNn2zsJGizXKW8xYZrULoGoqfbxNv5a
8R+O14GQLt1jdkxNodxYPL71wm+C4J/km79h6za1439pzO0eRBtVi3FeCBDpJ17zJ+aLo0IuqSLi
EK5bvxzWDXqDyYW+BjfFv3Siv7nQe07nnxdKYHSPoX343sfVFY/o4AbIy4e3cSHECUztdD/g/uDZ
C55Vvc2UKmHQhFicsj8FvX+LEP716hvPl4DwDWA7wKD9/dqWzupGZDXiMDbS+0SXJc5rUEOoH9vx
IIyDq1IdoQn4OWn59Ud330OF22dHAD1imhPPjRBT9vGzL03olKIcxUEBeZfpvIDEv4z4gGF2o9A2
By7Fh38b0utKokYlYz+h8eurqD1UAdDOtz/ov/Lmb+VNskWP/GvZ/lXe/DF2CLf6w2v5U918+5k/
1E28dBgDDAQ1I44JTKyPW/1Pej1CkNn2YsgIuycFY0dxpT8Q9s33EkLZR2cE/RHC47/UzWAL8AYI
HkP+BJS34fD/gbr54WneXjMBaxzETR8XCcAWvl/msTtPthZxCG1T6bRjLE6bavDTP30n/4dHOaYI
sMYhgYlzAt6AfDgoymkGwiOq8jA1mFyiekjiNDaleOo1WJaOYkzR2oGPubDY0n997e1+vduwtosj
aB5RJfjaYM/88BEZbVvj8zjBc5FAColGteSzcXHdkPC7xvXEc5V0MsHTU/s5Op76h3F03xcQ3Pwc
XCX4BIwq0WHGbeYPznCauGDXKm5AnKB5DjO9jrJQVWUvJxWVdx10wvz/8SGQ6YkY3ARN7l82BAIx
wO+0TQ6DNV5hAmF3nQMRq46W9fPgkxnsGof44HTrnLkEmuCSTHEeimrF3wcy+Yb2YHaEiuOUzJB3
Egx0d3PM26NJZlBIM1CfDt3Qbu2hmaVOh7nzrz/Dx8N7uw9xBGUURwe4S+8DTqoCf5rWaEkOtY+5
4EgsenyAQftINK+/vtLHuuTtSti+Id1vU4OPSDYUVdVJF1eaAU4cVg0JS9N4OI3aH25JWHW/oa4/
PEQIwIWjhERxsCnq26sP3j9EnqugyjotrlfV4y12B5VCqfsdbf0339/GKG+vxsI7Mf+C8icjtgtI
IfFh9JZ6H+Nbk35SH7iKP/366/M+nn34PCEmKtv8BPvCXzaFpkKw3II1ePCs2x5tpLyCJVgz67oB
Xx3opdQF7QogSvO7dYYVQraU50Hjlnds6u25C8Phdlwp9FY6hyqVbk3mdHZ9e6haWZ5QY6/7Gmvz
81xFmHH7Fjob+LDFjsBUcBEjA69AAFF9UB5VXxZq68OvPyTGQR/3BWROvb1pzAPViPfxbNaJPxUy
pVcCGLGjOSyN76IJEcsRYJ86Ohhr7ARXXkoxdDft6OQhb0cgCFFzQLc17WZX6h2X43gleb3Uqe79
fKA9+eJCG74KkzV4iqBxfwkHWoCa8e7dpBtQoENBzkZMZj55hCc7Zus+1zPDiAL8Tt5X9brn1c5t
5uoJ2xk/UB2GsOB54WGuwTrhdAF4JUuv8CtaHzDbXDMR1l0Bzc7dK1/En0YAY8fGAdHVuwPT6VCV
3xkOnqxTHNMSaedr2boLQF8bBWDZAa3PJQ0LOXsBTHdyytAhizbTbiUOfBT8Qas+a4e+TXvQfdch
aOmXFfp2iiZVFxXX/j4sA7R0DWVeZrmkGNTY4DZkPkH7o7ovUcX4q3SZMCknyQrgemQoGBdB/FT0
zHyNwM/mUeeNB/h/22OzNubCDgm9pi2Pcx3XfZL6Xb1cTyj+vvUN0DEyqAJEbgMUlv9wuBNfOn3r
5EByoaBG46nrKP5q6g4F95IjxkH9lSglBCdImDqtxtFJnaiH87G52L7PXAAzyGBNdVIl4Eh0O/8R
ZMySBpgQHDEf7y6CUq6fnZaDbnY7Yq8wPsHoZ52ZVxCcLxmQUn/viSSGzBn4z1As1E2D76k/ajIl
2RAp/xMPdj2TWBFzy9Np8P1nTDDEDgKuk/vSwBIqvH783K8K6jc3C26NaVJlRHVY1mnHmH/rld1U
YG+bj7oVUMccKJHgRb0X8BrAtqgrb9exvazLkKEunXk+V+2EsTofU2BOE6aW5CQ9zHlIFYC6hhPj
vm+qy7KiT8ys5MC0JlA67Vo0I/2yav7sdX2fgx9qMqehmCaGZbzzMea4iKC5nXogAamYrcneEOSp
GZxUzwSqV+IwbFHTkrld32RBI8zZiatkz5Xps9WJy0c4ZVb8MabcMY8HGcN4UqQjGWYsrnmJchxD
fFdXMe3Bn9UY5lXU249KOWdwWeJCw9+ZjSZcn5tFwe9SqyiG0BDGHoaLjby2guAOwQk7nNfVDY6s
N+3B9WtyiAQeF+qsgnDIDJ7lUwHQGapTxNBra1ZmhjT993EOKshL7vRCI7V+9edxOWEqMx8Bfep0
rmRwMUJA3Q+aQ4EqyXycMOe5dlYu06ldQT2lpImUe+zrJLJD7g60g1xUdalxrPkczKTf+cRjIGIr
WQQtpD7wlWWa+JhpuuhRL+qNF+7hMEhDgf/b9BOXeU3BRSSSQBMU07p3aAxOWRG+KyFuvM56XMQV
QWcGdgVFgZ1Xgsmjx3MJE0FeY7y6B7YGGA0zajg2Fq/AJx5PEVD+AgMEjkkvbLxWE/XFJktw7eFB
vVprMkw5LzXF5FaK+YfbjEuetMQe1qYZv7PIVDtwc9EDq3V/0YeR+8khqC9aIdk15wuqkxklHwBa
ktIKXr68BEc0oG0kKGYI5XctdMyvTePznBO75D8Z51Cu+5a7GL0FA7icKpkewMS0x6EGc2wdRg5t
E2DvGfEhB4nyi7aiPNkkwN+1+vLKZ7Y8QfzBybVgRJTB2sjzRvSywDQen5zX7Doh3ZKHk+8Vg7Ze
EYQQc20kSwX01eJnvKRVX4Dmhdk0glNa+JRAY5o1PpJD3QrD3chilsCbsPATFl6jRQddhDfK7aXG
wIs0tM2SaCpPqFXCTJYQblFHjqcZ7ELq+mx9RQ08P9TziH1deMOpwSu1IDKFgbd3STfsy94JoaML
527FBVgORwrKC4xV8GfDR/K0lOE2TaFM38G0gH/i1XQ3Em/Ix4i5X+GOOyuMqPfRPIi9ajy7wAJC
/HNoyB4msSlzx8m/wqgg2Ek2GBBJGMvMbcN2wi9ZIfrpk1s6XrZoDRsWX8IiqsnNWPbJDMy7mvdg
RFe2x9cP+mYM4oFdjKobZqxmmLy16ac11d0IGdf3xvIiKbtQYmddFSwCsRewK7N4prM/xYP/Nqy/
a1jpm6Hp3zesf3oF4J+AnJ8/9c+WdcsR3GybKAJDvCgKHdu/Wla8iwOAGd47hFnCVsRvssgfLSvS
oSHTBHhXEQphdJSokv9wXSNvDamqQGKg5kDUAEHzH7Ss76t7uA1RquGllhAB8dtcur3/4M91GwpX
xieczz/h77FDJxe6oPfsugJF0CP4l1+Xin93wciDlTTYfHBIhH9/QY5PLT3ZhWc/9OLcnbGH2s1N
Stt4OFQrSPxfX+99of/zAyLt4u0FdniV3cdGKWmoVRiZBudIMPrcbKj/GzyuQsAZv77U+0r/7VK4
1bjXMAgTaKofPtrIFgBK3A3OvIMnpo5gHQ+1heJEAXZcaQuPTMQb8IObceLXl/6bT4mVBEs/sl0w
HHc/3MZl4DibnDE4Kw/j8T7GyCJ1wh7AKXD233VoHwS1tw+KFegmsMi4sFd9ZLiMaFUXmTo4LwLm
elgyQAinS0OgYM46QkXUwxbHTh1gWtBXI0wrYBIFbASmrWEz8vr/rJvb/iDkRMUUhbyLNgsi5/tF
1bgMvpOqDM7xEuDjokHYHJIc//P/uxbG09CesISxcD503lXjk5ata3D21QJ/T+Col0h35m7aMPdf
39VtwfyvOvzzY22KVRhGBHFLHxX6GnQ8cNApOM8le/3JbXgw0P76In9dOpDLwPxt36GLXerDqoXR
NIi01wZny8GvNPEMLTSm0slcsPC/Sx9w3/eJPz8SYmsgugDlwfjhw52KS9+dreP6Z0SaQHp9MzTj
RAQn8wabxAOHQ4GueEg3A/jKtH+s5tL/eaD9Wz36b1YwYBNse2R7VAP0+u8XTOlBdy8pD84GcSYn
n/eukw4bqiwdhRUKI0JXcO5Bl17thGSBt4cXkFC9xw7yu0SIv7sDeAcDaJztTkcfrcG8TajpuMTD
iybl7o0bf2PV4CxIiv/8ZmNgEsPRjqPlLzMfI2NYXqLBP9chvt7kDdJzWoOtPt7opV9f7P1Wj+0b
ageUnCTAyQIn+MflK5kW7TBI51TCs2NTxxnh+/ZhPLNvzBJ6s/g3a9l9vwVvl4Ses73Gh2I1Q935
sA9KbiErIZ3sREoUqoDXgA2pUZk7ujjILlAl7usbnc9ieNnqCihUBzfvOXJ6CCUAIYaD3eD1tx3k
p/VqtXA3pSVzAP7Vm03q118SYNp3TzkkZ0REbjAsRcQKuF36YUPpY9MEpvODk2pJtyMWpb6oqbOr
XMWnVJBuhccf8P4ogBY1cqUF3lpEb9F4g3gEcIRBF+b22HvLsNIvFsrmi/E4lu5Pl4kHTzHLQWq7
cxq6sF2kbgVf3psJoaVwOpIGPzZuzrYIhM4IssFDae41w6PeXOSgH/zT2OALTEEhrTdV3cLbhxgZ
NLCWOdANknJwD64K8atVxNDMdAmjPEP0T+mnFZAgum/7AdfYDGNUsfVmGCAnpcEcoFOEsQsoJxNY
ITJwkS0hIm33DhB4elo2r7zSVQdf7Oj27MShlLzA1T08RrL35KlztylSjKrF8bQD7xXGN/WTuya4
ZZH1KefpAr/Ww4Dm6bHXnD7z2sNqD4CkPK9uAsPq20yIzjBSdrAtfpe29A4gW4e7keoOxBGQq6iu
ghn4WTKH6ZKEOGHe3IAOiKAzPEbw4JewDfkmMHct7PsPa+DV+7fAircohzfHCPohfD8JEK47cEr2
wYOU9yKTzZ7TUViyXTOqF95V3qaUYXhqVQmWJ17H5GGSK/4rp1z9Y1L2+C3dZoOBuA/f27TZL99O
uR4n9U4q2vqASdnYbJMrDVklirCyAwY0Ju361UYnthUmb5kZb2ZYArLvjsPdbkBNObDxvRkWh3rA
qgGJEj5HlOPbRG8qNQw6oLYziBIRPb1ZOxz4zdReBTPULw+49JBBcuVdMWqci1QwPH+CVGtVdDZ2
r5gDI3q+hh1QTxhs0XWBcNugXg6zQur2PtbyDAvGgwJuhImshupuHPinpBvjLNI6Aj+6IozLg0wY
wm8jfTSqNmrRNbo1IhVmMYTPFO52ROj0Y9Kiq3PH+8q33sFaYE25V9HgqZ/n/lNs6/WyHeY2HyAL
uSk8Om68g7Y6nupWzACtNi5XtcZkS2/FlBNVUrjlbL2khEJnS6OwWa8Q4UXOXcAE0AueJBm6aRhv
YUMGg2PXTxwTCIA4TErwUGuNyohyllqi+ltYuGIQQeXUwcAz6tc4sOIYetF0hXf9ThB2QFLDm8Gx
M2V2c1kuRAIU0Qhg+Qo5b1Q7Fa70u0FjnSuMWC4QPTBWuy1YZUmTSQJBQnu+n8UkrpJmdpest4o9
VZsjPhJaXq6UAZ/o1/Lsrjoa9rFa6KOE4w1jC2mfaLWIkx90IMfMEtgnkBW8CEPPAgKYcRtjRO9k
0CP6pwaops6R9QAgjozRfitGMWA3yCDIt8iPYkANmM5wQ+66GDAXNia4cqEp3U2w4B0RLyOPzcjU
bg2n9UcJ8bhgTu3cgqrtvtZ8DrJ27TWAkZrDK6pqQGPjc6QDPB8wnual17Fsmkd310mBXxQ78IMi
QACD8BIyGB995uY0gh8cxNYAe0KYjhAMKmSiKbiuL1DpQp333TXM+3qGUlmWuFDQJmUO3IvBpCoV
bLIg361YncLrxPRZgryX2dyr3RTyFc5N8r2NlPiatLWX1olrdsop/Xxq8Xckpe5ucSpZjhtv2QUN
hiWVFcEdjZAKcgE/UH+DCCZ50yqNRe0gv08/v9l4HahvKlWb1boQ0ECaMzWbrQsOAZDa2G31SzUS
bEjCAplficWSJRrO8jGawInHkwlJAWXGwOAoBoJMB1jjbYYoDvFYujCwvznQohVjeK0SnMfxFJbw
FHsBzBBju/0210i1/5mLhd0YhZkU2G0N+iilYDPP6Qwj1SwDPPoTC4dDYALkNL2ZwaXEss1ENEN6
4/DOPXpiqFDPsQlxNdBnxDb6ULJ7ChsWy9dVzsFm9deAs0D1F30TLD+6eBmqLORO+AX5GslxZIk6
QK+tWNqbqp5SEP3sm5r1cwObYxEGdVVlJahP9bW1zuTc11YK/xB7LL6a4V7LaFvzgi3LcGjAq+wQ
xCc/26TqohSvalo+z+HY3cEy/Oq19qvBMOAaOjWMZLSNWuhX41QEYE1fKs2qF1vXy301RbhzeOKb
YoBPMsHMJVpsOrOar+nQquhEQ1izcrO0sssUsJc145OqloNODDkHg1gvB6X9O2pN7aRjxyc3pbgL
UHqhJzyAxjd9YVzdXhqQQdeA9tvrAZDqXVfHQzYKV30PZqcthLb+N5HQ+ayRJAhLQ+nVNFWxX2ec
Ic1kmewCEnposV0kZZg3XRycEB/yrZTOcr/oiiPXaiKXCOQLn/hCeZWNoPZwVoJXTOEpra4SmNgu
oRP7JydZEkQvzpV69upFngHhJEUPVuuM6byDHBStuhGa21qDpe6nOUeqmVemdVBGZseQzfWJcgmI
t/ftvaxZeUHWyd5qRkSazNXyOLV6mAqiVFCfTG1MmMUCmTdgApeYX1EDw+k+wfuID+hynYsmsuIz
qUcvyRwOtj31nIhw+BTj5WrBCf/qzoO6nKSc97AyrGdwH12by4RBmRQu2guGzW3Pg9KtEfEgMYqu
5mi+rbx58dO+KSGyKWx5j9xoP8VbqcILU3vYRgFqJjob5NwvudeNU5mBd/MudbTaMEWikRsXcRsF
2BDd5Yfw6FTuEmew8ObCbxkEA1TKlgLkn6L6TnXu8HlyV/UQw5VQzMbyzDYGZCCm8GlAgPqmxjYR
xhtLVAOZtewFcjbOIU0wpi4dJDfmAb6qm9miT+lbWEoB45b1tUdgWCLj4lyGtUa4Se0P/i52/BEw
oezD3aCicMmEVydqP2HtvsI4aL7I2Nffl7CMXhaqab0jkk4qgxkdLuhGtNGYljFGelbbAb4qhnSh
Q6Tla8hMdaMaxHyktlb65C+GCYjV/ZAzUw9rGoBvyzhO52unRU6DR2ip86RCzV7Z1RhgnSJiaQhI
LD7ziSBVIYjmrwz5EfD6VLa5hl8hImkJw891n7StTjGLdxDk5+OugQJzA8z1ltZMDwYKbBn8pC/+
q4X+TgtFdBAa13+vhX76YZ7VO3Tn50/8UwdN/H+EgEYAOCLIbhM0oTP8ETxJ6D/QL4AnhV0RCtbW
jf9hTKQQOyn+FWAAjM69BHPlf+qgXviPeAuwBFKGlyC8Cav/gQ6K0f8HtMVFDCSUIxi3N38s3meR
vNcEiHYcqPqCHBf4/7/MWHao/tbvMUjtK+s6A2oSVyEeUfC7aIkvlZLzVzo3w70Uzv1ARnWaUFGl
QxzZy0BMznEtfVqi/mrYDRJonOcpirC7UUFwSMbltshDD0kYfRSu/m0Q1NzrUsxe3eho3TH2sNta
Ij6rdvAmMCTcCn8vuZbyMobgFjUZJk4WDwxPZt3B9VfyJthZW5EIbO0yjsPnNu51aNIIoK17Yomh
iJPyykQXESOBwjYcoIXSmPS2XtrA1ICezHgroqBq5Ii4p0is3kMA4HpA4SJcAfYlgJ9yD85qDY8T
vPUYTvIVQuenElFJ05y6EZ/xnItQPANkjF82K3eUW08ZNRQjE2SmcF9j5HFvLFDAXONPQHFhhHcG
gWJVNmEsfy4bzP4wIolAgSIsppkLKxqY0UFpHEAWyEfT17pLcYhonOEmRmEch49AJwL47St2wAue
7qt264vN1FzCtiAOjbc8NAL2n0YvDabOSXXgSwUX4gBe+kttaiRfrXN9jGJzKYLxzJZp+qKqrs+m
Vt34gMohas4JKMGKfkewLXDhaXm0Tagyb0gybiBTGY6EFo2IhsRtThBNvyErYSz8kk/3Np4wfLRO
twfj++D4sNPAWLHsUcBFu9jr95gR3AEkeqCtB3d3rc8Ww/M04dWVZUOUdZN+FJ1CNIfoDxyxMnkE
usrYDg3KKulZSuLuEOdzw6oOBa/HHyTMezmIalHAufYD4Qr0EoGb5c2SCNQEm+sgmTAfVUgZ4eDM
9+jFt+NlvvYan+bzDFc4YnAQurPM7ALi6ngZa8w3EftLjpGo611vcMRNTsUyq4b4Wz15876bw/pb
jF33ZMZ1LeQQOneIoQhwhFY/ShTj16Gj70Ndm3sQEC2YgQ4dUS3rA1K/KJQAhAz7Yg2dtA+nnQYz
e8S+wHYjDvZdhbSfLGROsp8pDtOQd0cwyyIvsXekGNPBx1ea+pvwAWzP6NGLqsIoDxNJlQsBo4nq
9ZqFyKlJQzK3heugj4g988mFvT1FytGD05ZHa+HL6pQc0lA7X8K1JKnPTXNiQ4jSQgb1qz+F49Nk
o6xxddpw5KqgNBhwQk8r4RfdzKczpRpP/ATPT+4H1nkVmvY+BpWxG6YCQlmVj81s12ztjHPwOJnu
kFizRPcton5uKAElAC1yrK9k7NGdL+q4KHHkqcxtp+aTgrEi08SF2wqWEu/UT9WI3BJf42pYWBxS
1aK/T4jtQaTBPN80C3ezecayqJK5dUEKmvVlkNhUiyoK1tOk6/6A3KN1ge0LS8tkSCYjJhvw1/JU
qEW/usMALqdaSrmjZprY69ogFS5FeOMA/ygZ5HLlxaF6VCFWi5cyuHt37tyRM+uTbr/UCIFjgwNj
jifwyTjIoLWhewRPYJfAvDKDQOAUoT9PqS8tcAo5+AUsyO0exE2dejHqcLxY+CGqpblqG+cZj9QX
z9Yk7ZFNVXSDPmlnCK4agsk8AhWac+/UL6WKx7z2ZP2A5EzYKakM60tvXOH66Sbr59bt3JuhKz8P
rcfjFFm5yYUEOHByE71DGOh8ATObvINs69zzQEWAN8I6r3gyZLZLkHuAzhCP8WI8ryhFv8kSK7mk
5SoKXWqVV1rrqxa6VoHf0++EQ9b9uD21qDLpbQdz3a6EjbUAlc0Qkz3ftCyoi3pVhwUzOS8tIa7h
LLFIoYP75Xbx10dYmcNDMHfJ99FTt5EJ2JIq7s8HP9Zf6dp0aU0I+lN/PgbQMnI0Er6P6CipX0sR
BEXjaOe8YtoHQHFy854g/gvNHOLEq7jaIQ0T+0G8XtWosK+tQ+ZLxCc1wECmKK9746VGNXi0EHxS
6MCr9iwJUK0tCNRImgYxiu64X51qxB6sL5MJu5b1kYm1IX4ZweT6qHkQpnQZw7Ryl7spRovCYaIu
RNBxJJIL4JgGiS7rgCaPzNA6XYOsGJrAFAJMoiCOr7PJdZxcKj6gexEt+I7YU5+SuklyP+ZrPqBp
hxYyHBMHbqPRka9miD53dSQKABjTjihZZ8jURBRSEIgCGAvbweZnTogWe5m5vWx1iQ4G/rDULuGQ
tV7UX3uoTC48gxvbk7XZLbUmRwsFFq1HlACVQAU+9z3MQhVvU7i013SCQpl68LleA1p7shZFbB9H
bsG4fvIQ6IccE1ibXOQfINZ2WVOJBNcLrAEIaXXAsoXz14m2/8PeeWzJbaTr9lXOuvPoBRcwgztJ
AOnKG1axOMGihXcBEwCe/u6k1Eci1U3dnvekW0sSlVlZyDCf2X+wX1BhCKSDdtkC1jIyAAnwGjOx
EMlY+ssg/XSJZoZGNar7BMRRmJHWvNWOP7O5WxiPRvrWmvIbPa6vzphX+0pyYJgX55XLCnTIcuhf
Kp//1KYcRX9tGb+pybHoHBUkEFlEaX/p7L6VVfEQQKA5Gb61Xc/lyMfglR+mOjEiFtOWVTufX32I
faEz2k8UzRAJU8hUxeKzrrt59clqRiusLShwk1O7eyBoqCaBaPZDsdXX+DE6HtfNCWd7/TRkyQqV
wfVQW3kPOivL2Ah6H1nQ2u5LoEF8oBsGOTGjiQiUxjy5lKvK4o2vfTnejLrxn3tP8me5oj1xMTu5
MGdCYqXADMEm3ssxKd68wn2Srsvdp0pvHasdjjbICeS7rOhiOYCBgZOVOe8Ckhpoeq7arSCCnC1x
LfiaHsIYtaw12vp6Baw/B2aYttYX2SyNjFZ+zzurM9s7mH/j0dgW7+gt0v+gy8F4m4zlc9El491m
2AgHM5jUI/qqfSdrd45N7n0NK2tH8U5mpPysOch2iZQ8EUb92PuBfNRIbEbIqik4YmCph9IZqm+D
Ik9w+aJS0ttwmlr0X+Ueus6UfGUad6SCMQQb5AiLbZ5YFZfv9cJQMK5xlov3AybFpybtz5XO6EMW
ADHCPrW/EJORTw3An88m8CFYYI5LQY8C0HLqdKt6oL1ZMUUkyJbPRuVzt26n4WnTqj8lLJ43M0Lw
IWjc+81trhIUfi+a2Q6Woym2gsfZnb0vSerVYWYN3l0wyvxVdsq5MadcRqrWVSwJOodd221QMagR
onbY7aOyHQVtkI/idiktn0BV0iJujjQxow27ARjfMqx3jZ9Xh9RUxT7x9LgHUm7FHe/rMCpXHCgz
JTVI7Sp/ZTUrX9nipveVXownZhgk2CNefjKk5sSb9O65b2ZK3LkYknK3urp6SS3QVFezWOtdsJH+
CsSlvZ8Zuoy7vArOMBxmuGiLWe4Wp+nQy1IjRgBWD+O2jK+Gv01faJrNR39og6sWBMOdk2bqXWtL
iCBoiqBz7d6NyvqCv+B0tb1QRa2p1Uk56OcUmz6gtOlMQbQFne0iXHbrHOcF34cr0iMIxz7sg3c6
8Tf3fYqnu0VwU9lZ/ckJ+CKqZdxhMCAXOqXj3oJ8yt5mT7uCw8r0VMFlQTACCHlTNUv+RuKo2avE
rx1gVkt1miba0wUEE3/nOKRHd0Ot61cjWZKHmX/1uNQsr6oOnjRaBYewfvrU1HQXBTbE3h239Eo1
HEmrZu4JONVz/WySo0BZ8awDpIHyugAEtV/rEQhh2ldhJ7YKVoPq5F6bjX6oHKlAFG1JvStmlL25
MKfrutmmnWMVzXEiTXdPiTdZH318j/ZuSbNFojcsRo9HRcTe4rBAZzzAjdxNk2V1wxeOm7lP0bck
F+Y8tWPqlhjU08oYDzUciyCrA+IO67xdVYsDKHMozLjaOuit9pCxji5+tXB0cu3jmLny1YJ+NUXY
D513VKhe5ieKUklkQOlKr/N5zin/rhh0seWnOnKtaYYTK4C+7TKiapS6RXechsB8XPqRu4DZi8Mm
ITXM4ypobqrupHgmIxCC+TUtOoxAoFLfatU6n42G4B2dSTUWcA6756EMkvzNRD0MayfQNyPfx50/
QJ+IXNoMX1u/S4/uVHMEN0eA6n2uvJet0Eacu6zOcTBU5Z4kwvbR4GB9pddOIhZXt63XGQeGGkzn
zerHh46e1ftscepHDY/hvHW5Dq3a6SKZmXaH6FvDjSvpyOABcDroy+GwoJGFShUtmOGeYADv8R0+
Ay21ZQnIAJoFXVDzcjjvV5r8aoynyjuJrpmjlov745jmwV4BPf8oUaCPAFg70nusTDh//s7L2+yQ
pwANVEvC3s5rl1/vkOlPtHPnA3r3nb1kwRcDWQqaIEC8ESJXZ1nrsTernqPUlF5TEPWXHbEQHfPc
9Hs6zDLu15L7DQ+lAYE9z2Kd1FkcVGzjySLKDwNn+l0bePVR4IZGQrOTNNptqOzgKIQwVlYE1gs2
L3HqHVg5cTfa2/rY6ew4LSWab4kVJNPGVpzAUXkrkGhfu851bnApUPy6PoVVK/juDiz8E53blYpf
uCnMYZAqM5uOXh+y0Qhu5yUt6TXn7rF0cxlbQBJ2xtC259ww732/hg0yYIXBUkg/Dl5TRE1LapmD
Xe/flgT5w6U2ytis0NSKKrDfUhpCO1tfOpZ1ntWEkIe33vZKZGH/4EBKM3ZtN38xSN4e/dzYTmt9
KTtw8cx3sxyn3dKkABpKG/XBS93I3aqPYKuymIQ+8O1med/hrWWpH61b/4Ww+vuhwIEFmWa0MQH2
st0BHIxdH05QlQfJuciJqxGKTiggAGzmzGwaoWjA3sYKUtCEI9pft27R8LQMHup06YWWcvJrqGrl
PfqDYUSTs0x+PHfGfDuMnLdh1VpRf5F/Fn/oTlSpq3jTkErSwje+6oYrWjEW87F2xinSooepMHoo
Ap36PGbLePZqQOcUELwzulaUZWt38jsXr8SCd2d59fywlVm6T/P+E/c1jmJrk6+RsxX1qZm6uUSJ
HtbXeUSpRu+5sUEVvnCUes5FjzGtRu8qc20d9svGwbHNTonegC1nk1AYctOHwOxvtAlEHQjDSyNY
8orZIZzqghnX0vZfs8Wsd3avmoga5RwC35TPWwvNQG6ldcUUgmvAb7RzveEIoeCJWPw3DEbOfyun
oybtmqestd5w2KqTPTfOl0FiDRqpsiMo7S8LcY1vXVcLNG8M6pGsGERHsXQT8rBbP/rraACxSwsi
Np2ffJgNMMA0mWZaBcGqH3vT3ICnQAJAdhq13ssBC4LDf21yx1nkoZzs4JFRVaRjO3DSLj9e4lEp
V9ko+CbUsWuU6mzRstdbni5cdZKIX1Xn3RAy7u5m1+FgbZai3ZFdzzFerK1qYkLF5hBPRtbdEpr0
T/wF/wi64DcrtR4J4LN4+Hn2PTp+XiWbq2nrz0nZTbgIokzjxZ2cnefRI5DVct5yr+Srbr4otqSw
MkdC7dZFC+wapjcEFwKg6WKQSoAoSW7KgyU5CaeDxZLgLmrWx6JFXZ/7D6m/nRce+LDKO+NUpuIm
CQbOOpXs46L3zp05j3ttl17slW517iTyXx8Y1Kg56oecTK0wcfprlc4P4DjxD3Ke+GSVMSiah97p
mghhxjs1TkmsT4zZgbsLAuJWizttOa+56YChSURHi8HNkdvt5pAZXRrnbW0el4LLmZLTcGrG1EC5
gHtjlPJLp5PgYRKUj4tE52HWrh9Kwi2hNa72His33xWj/Qk32XzSPqFyd1m1Coup1V/l4M1PrH2E
IlypQo/o/Fn1iFGGWWCBCOcGXr5AZ8lzK1ZGWR5BKtyAoh1gKNrOFGFOBRO8LBN/ryDreu7ZH81g
oyqSr93HgUDPGwOU7DoqxbZ9Lq0Mz91cS/GxdWt15xmVOBZseAoKq7ccAQeoa6/kigQQuCDQmKdn
JZw0tqGuf+KcxVcr7eqPeWH6dy1IsxsaAdNnkbvfUmWuHda3GM49MvTDtjhUHagcgnPJDf3OX+R0
b0E02W7VguW8017dHlBB6wwOrN1F5EfdvdnmpheRyFiizsoh++bb2u3zjiCNYyTi1swVrrxkMzjm
yfy8pvIdJwT51OOq79OekQx8D9bYVYPJ5cp/0RdGPWNWrKfUqLpwyOw73xySj/Vy6WPWiR8ye87K
o4pLurjSFoea66pBWu0pW5F7CMZln7qqDbFW3ensNKw/dLlpAx3SRC8XkQgKpUYL40xTu+au4XLD
8U6DpAIb16oX1Tk9M00og8B98wJjNxlofGtXJOHKuvAGDzOwb3UujeeZ/4Ab+f20vU4l2Ra+xgmi
EQJ1toO0MtzYUzddezw9ZGI6PR503+TXW9d1KmLDCnajmlJOTCvFJdMa6YKo8XISYpV5q0vX++Co
zOerPRXjsfOxrXqx9BxafYJkAPzgqhApWJ7k1I2ITwYFrR3XMJ/fBJGVyhrSLxJee0r7DLxxhKa2
Pq7lvJShzRct3vqFAIg3cPFeLLZojqB1F812901zvI6xCB5WwbEeNDDFotIFadNN+pBCrXhY0tl6
LQpO4BEYx5r7ujTvh77FmCXC4j8OBEg48aq0vcf1nl8F0JWznfXoMvUW+DdqFeNr2V3Q7rVeD1bH
KC4ur4P9MJBafwwwpSHkmElwJUTGOAU88vM4+POTZdmIoYs18S1tG5ZVZlb4DYw9aDURWZeCL6V2
2LEmjSq4s1WQFrco/CP7SaDs6opKMAic0dWS33QNdmhUaREt5XC/pYNT7Ny1wwVFhno2Ni89E0Yt
w4aA7TfccpOMwsBBbXMZiIPSoW6zIMhTuo15/zq5EvKLYNdNW4fNjEcq4rKTx0Y6FAcsbRDHSKNX
Klm806yNMSYcVV53MKtII3imcd1urX43FmCxWGUB1GZCU9xTTsJyMoqHjljKrVy1D6DdTONh3roD
7SgnBCXJUyKUHm/8qrbfo94KNjHdPRuc764VhOQ9TB/7iJzpodKIjCBrMYfw4PDB8TLCFFzSzTQG
n8VsmjGLU3J0MzlGYt3Mm2Dmq2EXVhbnPTx+hmjcN4u7nPQq57NLI1DvqD1GsOxMHprAC9GbFeyV
YLoRyiuv6Wd+IlRoxjO5y33hrx9TAmGhdZnjkfgFsqKZ1Ghlan0RuQ3aTZlZ3DEyIxY86IdsJu0y
q9U6kQdGs2nLZrUQ2rYosxdyNKbh7UbZcpY1NvWWV84aclWgJKQYF8hGNkz3vteiA5uYsxEprbl6
XED4RmvGZlNICHroWXN5LZjAoiX2DRorzKS1zfZm6TMOpd1uZbnx9w3AN/ay3umxQQeey5dgsOCN
sVhL0cS5Y28RSsnHoCEeFwC2jjQJ/GgQlRE1nmj3llk6R+3UByctHje/46pAAjcMJgMOYrrd2VkO
ta7oX6G+FPdwC490c44crMbDvDnzB7Fgg1i2eA+OwCCZyQkZYDNlJMBhu8WfPtbA5x/01D9MrVWt
O6MFVLMzLxfBrBJ39PfXMLm00nqIaAzqEV8c4U03l2biTrH+73JsMISewHk/ajnt0hqEV9ctJ1X1
r9+92P/a1n9jWyNjXRLt/962vr3MRv2f6GPZjjRZ/mjx/P4H/+leQ8GlnwMtgFobBQMTc/h/3WtG
sYLrCYw/Cj7/bPFcZicyhYd/fImaU2r/X/eaWayBzQw5NjSLyosByeI/cK8d72JO/1AV8EBOYKJ7
oEV9Rpb91JoHFsHqtnjW9QbkIt0O+ZCuYxK1lrGr2RjF6KD11x5pidmXRb/jyLO9oVS5lPJy8zjM
nbhOuKHA7hY1s3lg3XkM/bhp0+aYKXs6E9YEzElU/aqdGvzuZujCtknF1Zj75q5D032a/W55V/gB
Os/UMh/A7PqW+3rRo5AMK5nDzdxbTC9riPgkWLF9kIS8b0B8Ejs2z25cu+asHjhMN+iTBy4ydwvB
KY/Pceew/B/7obPpJvhl6FXu2WShTkBkRVnaf5mINkcTYTmoqKoIFeOybhi0msZ6NKJlNj5nAm4w
cSwRJ8yO2BOV2w40QbF1U+sgGtm8ButcxAMldI7TTlwt6k6VBHEExeyPyhrtfeXVzBhBlzzatcvr
18QB+KScaGwAYtA0zh8paLdMEjK3Y0dbmgvZSjub2NERBPCdWgMD3bjc8Ky4akwWCSpEXjvODGlH
aU6gSNcT+jz9mnOZezeZGWAT2PXjpVeJreQdgno6do4ud0llXZzmVoUOWIbISoyD4NCJQbq+yHFe
w3m8/BDkBaJxwuSt1ok4lxRuXPnTp3rAMFmW+twR7boiVQo1ACJkeyFf5lW3l4TgI+DCYpdTWNj1
mB1BEpxHar6hX2Is5FsiXlY7R/k3JhkPF43FnpZlbzkk4MRcryerzYpnr2Cm7WD6c+R5ugfzZsq9
NYg1GhbDiZqLhC/99LBMGKg9FbUY7/xDB7DgirEGJ1DONVlFu4+mAUKXXWE62dyWgr7ro6oScVn0
z+hsL/6yXWPxQ/rjQrcXTW7EJknLg8dRfJPFh6IfnUMBAyjUhW7wEgqEMyv4ijtbQA0ICMMxiaMa
OAiQNuT2mD4EbdHuwbWvoZXig4PrD2ffJDlOSh9tTJ56qzA/rM5mhkRxr9B6Pm2rs8Tg54DHIQkf
ZQMbA0PZ34mKZyEHxB55NJ2P2eaQImQiCMYNf6801XsxoFWX3pJEkO7mEIOjP5g+v8GW2sjeLWq1
T+zinbLc9KYxsnpv+5/SYDDOS0o+HXKteCYVDX16coHkIWXnj1jRTBLjLIlLna2HLg/Us9EsdO68
oHzcAHBEw7DdDKOq9j5GdmwlmbunwM3uSmIsbpZLIdcSxj30yS02NlLdTN0iaStLK6KYU6APF+7J
pIga5qk/Hy3wjqOcYVULY4qElXXvJmnzKdL6iSyn4KQC5SyS+jtYsmXonyyMd2viGISaTbgKIHb3
IDk9dugNCW4rm6dS2Ot90k3G2RwHLYnPuBkWniiz2O182BZj7ZLRaMrYXgcq7q7iAiCw2wNXXDct
un9burfCKT/ls5uFReNXJ9L9TNzzZxF5G59ntw2SMQgVqr5tfIP0ReZct/LczTiUhTs+MaT5NDWz
e/Y3DyKyko9uAlRfG2C3SdXQc9eVGznE7XeEQT5PY/WYr8xtMKf7irlzNNdz88D8tq+1s637Sm1X
yDagzvn3kdkO2sUybJym2XupUGENdDdaE5r7jDai1ezkH/s2ZeaWvz0NrbWgA1ABqEpPUG2YxpCR
nSsDeFqi1k3PI8Vt7Ga1vP1UWx+DHrXVzws7nOtBPiUWdk7tgf9dxc7gq3ZYnP7rjB/GFX9NbqUq
7INRmeY58dF5i4qZfOVl2BQyIFf+oPaPoCju2sr64LrDdZE6xWmQy4uvBySM3B3JadvuaTLy5jkI
5tcqoQzSdd5Xl7xtOCf5GOoUYIc5XXnOCPDDtxg6q2oq+W11U3mwNw2FEZ40DJUD45j0/TelJiPK
AydBkJrag+NMeQS6lLCtHqtrRlarA7RUBuTYSUCDnduanX0IVj94Xp31CBvFvNrcC2bEWnsiJRUn
cJ9XbLbtuZ+d/H4ogVObbEKLSMhSaUy80kyrvZqk3Bm1fOpKaHgu2JurtR9OqeoJAc02gJVxQnZE
WI0ApbpvVbm818mETLN6X1rSMLssrXCXiVYclmahztMAN0LvC+5G3H4jJf/VO87ljeubrh+ScJRW
F9bJI02YNtYkLpeeqgELWnUyM/E6BV1xuZB+sbntsxZO08mfN8ZJ5bmKV9ps6MVLfs5mhzsjmdtY
++LSsweF4TN26ZBvttwTTbb3cCTxOJ3OPKRe8arnXJ424TMAeaDc3uNfiPSbLTrvTGQ7gW9akfLo
XHMvCa/EJtDqs98hubags8EptsleIQBE2l83u/mEU9iM75wcwbLkmRV9gAekGULZhUTW/Va/jMic
Hl/FHt+EsSg8fbV/R+8+0N3OA19x+ZK1RU2P4thb+MoMmuhcK3lnT/rSnsArUYOf4s+2rN4lHPpO
E9dvrEQ+0lbwXPXGlMxma86KdiFSbNH6jFslg0T5NIO90qlNqZv/Hq+/T5j4m+M1Ec9LB+/fH6+f
2ulfHq9//4N/HK951M1LgfkS6XQvtdA/H69ddBVHBg5Rrj+X5DlDE+OEgwZOhuMv8dTfs6Fg3SBA
EBBwuTq6Fxrcf3K6tuwfW6vkVi/8OIN6rIubyiXgJ7oRAiqc/6QXV4zAnB/IpdXxxj5wqqutjD3Q
PJGxzdYjYe4ZUIuzxea8Biff9DMSQ61+Xku3vrIHi+JYP/qcdQ18DM6hTdi0CJme22RxOaaE5ewj
U6BmoK6KKIXTvOipvEd5hYKsU59wOzqf6RZMiBmcYBfUJEhwmJDQSb5YTzB9GMfVWZfoTVrfksYa
nhs4F2wzoxOtk6q+GGLarb79roB4ZXdjv0NBo2ezjo9F68pDr6XT7Oxiqh/zYpvOnOtAvnjZPHLz
rcvDbG+o78hQ16t2vVOdLnVcFNt4dlQS7BmxY4dF2W7MguPjBEMumIyjnTXBh2c43aUSRC58NZr1
uBnKiI0ODbSTvbw2lH+sKuuxMy6e0hiYN3WJKJAsdVQsAVdjerpxmV0qFb2f7BEYGdEQkOHxG1OB
Zir1LtcMDCpBmvPLqqGuOODppPDOdVG4tM0wiCfH6/YLkFWWpAbofygHXG/GGTz1kny6XrOXgNLX
O11L97QQO39rzBYXduiDyFjtNrnt0EVgiLdZrgARCQYDMQo0ocPQKLuEfZPr1hefmW9E22fXVhO+
x8QyB++qaYctNGRLkVA4oELQUIr1sbcb/zZIA2Jb2u/thXLB3OtDjeB8tDy5HDyQQc0O3d27W+pm
fBRENbDrc1FnIwMZBnve4XxKNGllEElccMBJCl/mj84BeN1icspbsZKdEJGgj8/NsP1t/Wt/Xw7L
31ZH/kOXtbL7beX0kma8rKOXNVX9tr4GA1h7lls1tqrQD8lY1oemxxFP74C2zLPeBwkDpbcD0yvU
+BgMq7XiixjTYDwJSLOs2AJWTc2o35RLjrU3pO8vkHaZ9yqN5Ubnzdr1dBGSBopKZZiveNHLg176
raZ8yNjSPRdVAmilQFvFJOHyKKaBAm++zuIlK2UOb2fziOKMbr3clCDZYBgF/Re5pf0WtSSfHxEW
mfnKSsImzoSW7CUBD1zfimK1zLDuVuNum7U77yvc94TBXBmBRZNq3ZmAVnZs4WLF+ebZacjJi1hR
knGQtIVaXkuSHuWOtJf9oc8cK6rSOr3rs7W/c3vymyOqTuhm5BUOvAHjhviHjOu0Nxh2U23HnL7d
vTuohiFtPakpj3oPey6C6sUuNRn/WxTJKfPdBO/QY9a3HGhCcgIhyWAKZvXS0sLhGmfO6Iz/tcd1
Z15oWpkxjI/T7DX3Pb7+weudXQbM+Y42YPqcVN1yBUjfYj6uSLe3/26I/z8bIkgMy/7Vhnj/FX0Z
6tDHJv9Rb/rtD/6+IXrOP9wAVq/n+hhJNCL+AJ36xj+gjJpsRO5vCFSknn/qTdY/+FvYf0z8MQPb
lqhEv++ITHjy2MNcjzI0/FRaE//Rjvi9lP6H3kTrwoNYAAMEcozHtvgzAgTZm7muncEt12sIXsIf
z028Tm3fWsnSBnHA7dhm2m+u6r0e3T7YsaSpk+O3KKlbrzS9cerGLKLDWMkoQwkAGEeMO1LBZ/TV
5E677npV4+BTapoYUbjVUA12cL+HuDBXSPBk5budsAdTxNxeGKaEd0ewC0w89XFApC9qWBXf3D67
NSmRxB4G37vEEjZ3uMrLYhXgUsWM7u6f0lKxJxg9GcOI1Kn3cSMF33ARQMNgxJrtUvntgjJi4Uqi
KWuYVbHlX4Vppp/1JvKbhT/zXq4tETiSpw6TaauEmoE3MF6cYhxf40mmVtwKLe8DP62uZjso7kg5
jDezHlDKkoKhREbi0JYe5yWmss71iyk/WHl8KOGy6AnDAVYVhcqAYXMdwfS5kvY7X/Exm8xq4yWg
jZ0bVOy4oTHGbbxPYyvgk3dyxzzrLajvR2G7eDFb/QAwtL0vJl/dZQkEIiiyZXNmNmUXFv6WhKWm
mGBxFhpDLhA3jWcSWls9l2QWCaatCBtpvMKHHa+n1nk/AB54MoehwaTnHFBFFtNu6ENPfnloAGK9
LFVp7YvJ9g91x9TBcN6ShI4MUttqG2UIFHi7kXIeHnEE/SJ23USebaGNb4Nwm9ipzUdvvq+DqokG
6GXI+ca9Q4qkRSix7Fui/NMb5mr6TtX2cjcPBRp/7cZi8MdQ4ltyraDKbwOtOwfVBZvVFc2DNEbn
Bif3NdcO6ToAdtHqTuu+IXX+REq6j10h66M2ambqmDSHy6J4TKaeeR9i8KJkcfQpddtDWdh+XDtc
cBmOQR1hayk1BHObEBRLJNt/XX4LtP6MuSb2xLATwoFjZT7ykMNLWJb+NJBF320YlEA6paZ0bznI
QPKh5WnDfiUUaCT4bj4hQJEN77c6lzvipALWH4aqXH3e5ZDJMJ1S5MLJzM8Vecv3juelp67K+kfJ
4ICblQP22fMHcqBMo42VucxhheF5a889zw2PrWbOE/MzujWDQd7g2BQGYIOQ3p+MfRNmEb6ppAGT
O216cJ2aKW7vsLyXfE84TaM0SJNc6BQVuDCZ/6iZs+F28AkDf8JHLKV+kshRtHRkX2bmi+nwLDCF
psivXPpMD6PPEJbXxdnwZSfmZDByMmhp/VcuhjVs5fw28FfrNcAsNHBtTGKVCplAxbCFhHyPS9wU
J90iO5H5IrPGJDJjc5ju3jJB42nOc0c/jWU+UeZMU1HYt9AN5uKtLJmr0kQ4Ug1ntkwOTGLs3ICQ
5EDoO+IxS9M3OBNElYrMzPn9iLbm8UTbZfvGsEs5kufLRWjRq5dGaBC+H/e1PZYpuFzfeWMOB5UM
rwzM0n3jMwpoSlXTSO4K1ikBjSYB/cn/uUl5Yugq3hbx0WlMnptyclficTYQOWtUVsIXy1x+Q8L8
1xn6m6srG6j/y536uoVzmX9sftimf/9Tv2/Tvv+PHwFu7MW/31uDiyt0od54QM5sNvA/tmnb/gem
j2WwUzNEg3jun0qN/AcDhh3RQrQCw+D2+p9s0xdK3J9cIWlC5HUsYOEw3rgh/IXtlK9KT2zM6iSb
xPMRuYX5aJAgvvHnvNu3feGDw+w849MgvOTZywJFRq9JzgJ0y3lQFjO1Ks+8bg23oR1NKc+azQo9
yS/Fs8/slMjLqNXErTEGoZkVy53ZiOlrwQiIaxpz1YtDGBTbyScqxJzvm9ZwsiVqLI8YZs9FjU1F
6cNIOuzY9hhIUzMtf4N/+wmuwyfgODiANDttPtO/AIGoDSpGEHXdaWHBu3eTITikKxBZaxwvPxfv
+0+HufvfTkD/Q57svs2bcfi//wfN4adP3IHOZ1BvhQHC8Qgh4weengAXnpZld9JC2UzqrT6lpAWZ
zMVn8OtXumgOfzqBXX4yz7ZMDxVBBiZ25Y+vtE2uCc7DrU4a1kHEDYGuDdW5A9CL/GkG6HUgdJA8
/vpF/8WP5zHA00CqsXhMjcs//xPmmYrVoOsGaig+w0oBYKIIRSnDkxGkCbXu/vNXI87C6ZIDGkSO
nz7MlHHkeVMX6J+GluVNo+ptv7hAoO+mKnj+9Wv9RCa7fFcug1F5Ec++wAmdn16MceRVVpdGfuqz
pbJDGzYAaJi+biPOWGwMa7bcTWoyrzUzc48bhIouzgeOZL9+H3/9hOWlzwxXzmOSAHCoHz9hcofe
Wk92ceqni/BMfWGI3DRJngP3su/9+sX++gzJ78w36nkUUh3rJ/SU6oPKpgNRnDpz2x5aXzFJiiLv
145Rg9lpHXJZRF4T0I/79ev+qx/Sc7nDmK4beJC6fvwhGf2t89TtilOj+xk9nd+mRt7VlEGpOv9H
r+VwczCcIOC6z6/X/AuV0cmF5jIc5Kfc7NOIDBY3585Q61UKx/bdr1/rp/X2+2sxUICP0of/SFjg
x5+rqEdXKMEztK1MQvo+yv1c5fZsRr9+nR/dfiaaXKIINpkDUKOXx9X68XUohw2KXFx+Sgw5k6bS
BT+Us5LLSmZbPmU5EJ/dglTDiE7GMCWxQc35N8n73zL0fnp2Lu8BLg4Lnekiy5Jv+PE9zKtZ5r0c
eQ8zCVSCp721SzcBANte63Ob+sx8c+31b9bz7x/hn5a9y8sCXeQHZ5A4e+jPF0/613MLsDdHDkns
V1W49Zky/3rLkT47KMbAMvZHtNSnNNg0L0yYqjSfCNwvX0y36hV3y6A+l0mTHFND1GdwXfzPVoiH
X/+G/tX7vPAOGAcC3jUwfqa6lfhRevOEOJIBcT+t6+SoEEgWYCrKONo9NqLoPIQt4XmxaDUD9nCo
LvOwkuTESAznKhiD5LTkvn0bCHfw9u4MIy1qs8CbD79+r399an2DTxP6guREAkXzx9+kETSM1610
fmIu0lpidftEFpthGONfv85P33p+dT4Ih8viZkHFgvbw4+vkAisf1GN+apnM+ACijcM9IX55VQ2O
fPr1a/28nH9/Mc/zLXZHhlYE3wcW/GmnWv2BqPhSsJwzmy9K/WSOCLhOYcVXZU9hLg07ihFXJuM8
35jPQQahlePffLCm8Z1x+OPjijsBDJZZNfyiv6Mt/rxhVqoTFt+M5OhNWq0n73vZGPCP3Z3Sqdse
uJAbn2SW5GGeTzUFwy4rUv66xNJkKjy4afCXZyoT6z2KrjXtSKp1Kuyr/8feeS23jmTb9otQAZcw
r/SkSEmU135BSNvAu4TJBL7+Dqiquqv6xulz+r2fqiN6y5EgkGuuOcfsh3Rt5yWR1aSLTkna2g9z
4US/Rj0UL8FUgEUrpIYh0Erv0adn6wSzXNyMRGuB2ZTKfhAYPB5pPjIPPaLROancCchZk9JNDQTm
ilPega5UJSPtXmb/UeAm/ARhEF06o5mw6dHT/atkx9icqrIt51U1NtFh7rCII11QJ4hjGgY6/bc5
C370W/cDUqD1ncOV86ycL1spm0BjTV7D/VWMvQs4sNfEPyiDSS6xwyfbFdxaGPTSzyHh5l13sfgV
10Zg0yLLsXFdRWaAGJuGMdleEHd7RRydylVfdz8Cf7BBSLX+O9YlGVARl3G98emP811eh7hasQUb
18DuuHeaIHjeZxcqkiZVe/GXr+1Eza8xCcfdsojt2JFDPnwKa2e68JwpXtp2UndfL2/kqX5rwwC7
NhQR5yd8NAVJDCv2nJNtlskFLBRdA+285EpBo3C3AvSDC2DmDgW80PhW1TlXZG1qAitFgX2I7Dmv
HQT+tFuKBpInV6fu6yDxoyOgm9W9k5NN3mQu30cRUr14fYP1sfXTT2mGqlpFUk7xPpzDZXsreChk
sYNcVIFGp+OY17Z07PQTndreWSTFPjIBJ3LFh4Zyjigt56uAmAlpAGXs3hxbfZdO7phQ+2ml3wqv
59ZEncmLNZlUozrLdVgqcPHBkCkiDUnQ46IiWZJsaFWcd9VYcC35dO5cYjWR244YvRDq8dReyZqZ
Jpl6zjk0WTbTOuMP6GAcKnSojgtsS+d485Eo2mdqHXD1itzVMNMT+sSGhIkBI7Dx5LEb4n2M3emC
Uzs75UGxDVmEbGiI1He1UbD9z3zrECu262wZBMJELa9wvEh3BrK6odvQXaclTeee3ZkXy6nmE2qP
d2BdED3Fvb+t3SH/oJokX8h5tNFFwr8rZ3B3IMbWLbsqqkcz5521Bng3XKcm8Sm4LYND1E8DXWPm
W1teJXehrsu1K8EXrHlV7ZcwHe9SDOynzKLJJIHOpIakPqHw4oQzhoaeO8hdbcmfRY2HpN4hLzbT
iOPb7jBG9MJ9l5RiXOIyvSPNGSwGBb0ZpwBwXmg7O9Gmz15EY8LUNfZNAcCJmA38/J59RB6WJj2m
FpUNs+ltwobNQxomD2A6P8PG/mhQuyAHlA7qGKtBmz3n0TCDN7b3EbWkTkOCSwc81aCifVsoprOD
H3C009vEW8QS13sax+imrvz4rcdlvE3cSZ+SouQG7C5nJDLht17qOGQRu/ZqpXjfjJEUyDx7ZwKY
UwDgvsz8LmTH38LL+dlivD9MFmIryslIpSMx5uxk1S4Qx8iI/fMgCn6hunAdRNLJnp9J0zg7+GsR
5ILRDm9oFmzvOCi5yUZ53C9yYh7Pspni58E21eNUC84Pddfg8sYENF1yUKLbiGatHcvZ4EeGqn1E
29LHBFAwP5RT9EXG5gPqnYINBPrEmQe6RXj+iJUmA5es06Yt6Y7057XPJ604ugblR9Tdw3SVE2eR
nGRhlVdet/ZMP+VWBIckdiOeCH4c+ocmY/QZuP4IL03VLpxNdz+oEVOFbOzyrjP7F2wa9GKodLx1
2znAY14gpW56IMfZTmR2eUM8L99VWS7uzUF3O8rY49c+i9UNxr1Nn0bqlKmB5aJNZuObk+kOy01l
dzC9uU8eq1AmJwcQCPBBFXSHeSy5MDPODowIhXEtJulvy0m+UdgtaE/ux/fBJTDVu5qlrVdZ9hME
Df9VI0TPe1MAAp8GAiJRPXAeq3R7aAi43GqjBW1bdBgS67pZG33rH5igw0OoSWyQRRzkz8ZGYGsI
4J7a3rn4pWteQpxGLMxD64zKiXAfVz4osyK8FlGLdgp7xmH4p0AWmUJaT8AlUR960tm8qeEjyZuZ
aGq0sMSM0QWpacLXIHZ7JP7RwR1q7U3gcQkQHWzgccRir3yj2HlBP7K3Td3nfOrq+7jvnFUZWdkR
e5h94RVMN045rtsxsvajEFzYYXXxkA/WURna98SZxUG0vnMO45h+22bGoiVaawO2rt5TCNLsirkL
PggKVGtuNO167BTdsmB0l8LYSCxm/crG0qIWJ2oXxS+VqZ3bwQzqOxOJfUsZI9nqpjOyakumqcZx
no0FNSCV/y6wdz7xp8V4F0WAcM324YhYO/3sGcfPvaOGa++CV1o5TTgSVc1pGsarTjSrqkdxy8Te
7PPS9xkArPpUwBDl09U3F5WVxX3jif4uQN4+OC3RhHUKYrPE7X5UQUXxrxUFNzV0tks2sDRw47H8
zKvW97Y5qIpXN6Y22PMyhHNRpjgEfLieBla6bZMV8sXvmm8l33or29qlEETMdrHuonn8wE+A7ssZ
0zjGzcBZNrDYYLQJPAYXO8ONFU0pan625R1PISPZ35URUgMzNKT5iZ7CnIzj6eKHQ/3pW9V4msm0
bah+1vfUzM77CSLQxg3y/t4yx+4zwyB8ytqCpwY3AfnlEXV9EObPFBVVPh26AMfclenCGfmVQDah
PK4jDhW7fcWY1Bu/Wi+p6KhtbKgrYng24mj8BGkQ0OgbkgyoIGQUG23OAaK1mGjbLvGRltXB8ED3
2HYWAtb1RsqFrPTWzEsQQMEC+cla2uzThfzDKSq+ZRXvb/oFCeTYbXQUNR1+/Fa9PrhVZl5cRY64
yBXPjNqepnKNt8xDcaaYbyDU3EJpgCl0smTZDBvQLzW3s2mOHwNCKtNaC3s4QhPnMWKhDnFdFpRJ
xd1sPLEUN3chzvttw0NhTwFwf2rmdPjeMBsxYSTkQ4ySV0EG6bfIXi5lFCXzkvgN7mbflvrgmQ48
ZWE7H4bdGL9AKKpzFEzxk6jYQlk131a7Ony2ILeu7IXNFC2UpmI0l9Vi+szBOMI5jQs2ydsHz3kh
94FxesE8RfCejKF8MQUAKDMw2DFp+LJ+hU/DD3Z4g72VXKBRGGzoGVpqtn0/QeyviIwGzNjAfGFN
hUCn8sJOqrWxkKiGhUk1efEBKKHN9kf9BMsZ7pnl3XW7cKxyK/CXKNzJ7koBtXhkqQntij4nMKcB
9VV+xOVsZtq6mQTAsNn6mBu+cVIPwR4TY74qF3YWOBf92Ho2wZ4hiC/UVf/CWeBghwMf5Y0jzkqE
3S3ROH1KQVYeQhN5wNbjxOdZDnvo7OZn3lvhihmfpw4HoZPLMm/bhWm7K1XfnaH2ZOfc0vvcY8dB
f41eM1R7BNs021nTgvSkvYOQbbI2yxHyQ9tsigEKBz1H0b22Ony9lIHtgr772S8ossao573l4Rov
2/AbmbRyJxd8Wd+gHQCuoxy+uw6O8ZHi4q4jyCf0fd1WC/jMaN9VOd8NeXTqa++5kdGFWy6C0QJL
w5/8K2vjFzoOHnxoag2n6TV+v4/QTNV+zhEp/T78pJCkIxjPjjk0LPEMZ01uzdr+1AuwrTBibvKJ
fSw8CY/SJjk1NDc68RWkJ+87vs0GpM/CgRMGE0G8AOJmZ/6uocbhL7V3C0BEkead4lezgfC9kjLI
8UU1I45F+DALfc6at2ObvhEr6g745s6ifTZhMT21QRtuE7B1eEuSg6/CfC3bcXgzbBlstRp7iORK
nmGKGQep8YyDGTJPwkn9N69jxZXiQA2AdCh5TFsPeVRlyzjhh4ne14oFOWxUMAWz5c3nfhSG3AEk
ecAuAPHA86FIGE2BoENWrQvMvT3ayrnpgxLA76pNKBUtbLl8P7vNsw9S4KzDMcRE/TEue65oH/6O
XKFqutlidi6sndWRgyAiLdTBx7Bv3PZD76cks2qiJ0aIaOpRnnFO8jBdy8GO3oM4j37B1+YDyE9l
xUA1GoOIHTBIbezFNLCOueyHTc3tBZ1p2WkABI3eByym22hhqgJeFTdZOuvblmfcS9BG08VwSfva
qW/AFmo98zYzRDpue+rFr+Xgc1tSHd7oylqmE3Z4489sttVd5k3W2bRyKGaxzE9JrqL3uDQQuWPM
EA+Q7vstaWQmkXgezU+KuDxx6ZNxGXnDvp7WCU0Rr4BiODoUhmfuG8uRR872fGv22QaeAwZ00OTx
vPMtn/lKef03ryjtTSo5/q3cpLkXcsZ/MFbHii3peuaRf7Tzjgdp50QkOwWiQMeQHww+GsGyqfn6
eWPjGtup9uQx8shmMyeMe9N3y7evfxKCenqgIMx7xLkf7ukkmA+2kxODLntmMC1tVILAUXeKzq2N
wbDJrmeuvMcw58VMZYIjOunb3ZdQ3BRwOWxdBwRF0I2LkkT6Kk2TcG+E/IplovKTN/fV3sPK+1qn
PX9AigGMKgU9XzuEl3uK1q23cjB51yvA4bALtDxKUur3OSVWu69SMgIJ80U309TTJMff5ZZo4Y1g
7GtpKqnXWMHbPUc1ZvsBIgjd9HmkqHyHn39CvORmMFhMJ6YMCf+Noj3mkVmWXP/mbJzDOm7wehDp
M/MMRTGYb0IpO7KLRdgjybQRQb8qJi3e50q556LtzVthKQGnhza0DgzYTRHNOeQJrjsjrWiBzXgH
nLkvXgpZzIA3OggrozaW3y9pol8G0UxEEcasKztgXpNiYMuG3+vKe6UBqYy8bIiUa9dq5otdWdW+
XqS4jirQiz9F6m4uqM+u63TeYQ2fL70L6hHDwfINi8x7jO3Q2IYgODZNUaPn+w15hso330qTL8lp
az/61fL/1j2vluVpLljL8afLyDfaTrMkDdMqw3xLLOFmm7zPQ9JkXPegF62z5aOzbr6EJ8uwo18z
1NibMeNqcma+aaaN+gMpkQ5PHufjc29r64w5IDqNSVR/4BDU91OU8NHBO8mb6QzsJlUfnSJIWR+5
3/UQNrRBhQG8ZXOEyxhZDwwH/IWQNpC/IkgdnIAjVYGTSu0zc4t87cPl5S3NIj+xa58vI7aQBwWl
jJMWv7jd5cmPErvSRxuk/Gg9dOOp6Kfo2CO5YgsNjO5jnuJ1bKLI4c3MVqFM8xtuvp+DII7D2p/R
o2++V/RxrUOWeftulNHJ7Hl3epzur63mExgNU4hiUQFSlCOFnrU3XRwk8EtTjtG7VIL24NmbrZsi
tq07vOzRSRQOv/nSLgN7ntvh3sTUBelD8haL5SpQJLXPohFICsJ14e0HPTMhTAOuEn82P2Mzaz5Y
RRrk9ZKGz3QtBbE/ptPdYHJ/xNVR7WMvNp5mBoJffgSSHZzAcg1KE2y0D4rulMZ2GXEOmOYD+dRg
4wc+Y1/gJePPwGNOhlhj6TcMoPqbHgO2UB0HcomUCvkh4VjBk7HJ2rPVjdVtovrhCZ5B8KMZ3ehX
Snr/NIqEdGyseDK5uHR3k/An0Jw4d49j2EbvmScEwQ3pyGjjA8sZN0WT1tPv8vN/jQ7/i9GB7beH
ffB/9ujfyZ9xXf0t/Pr7l/zhcsDf9xs8N2g+WBW4YBc+85/ufNslGEuvGp53NHb+1T/NiB5mRCKM
bEDQvx3oyv8wI7rWbyFbEZ/8ElUGhGPD/8jlYP/Lkh/LEIt97A0C3yM7hn9dReXdMOdqCNP7LA+d
LFw7LOHblYxz7y5kHHCvrtfKbl8X4J12UQSimqTlmHrrPBprxZPEoeyVUgnO1l2fYsZ5SHhwF/pV
EBLLzbWXkxgC8p4jRVSmumeUMn+UECZMRGGKzoM1EXpwAzY2SE7KNSGWYNzXIVyQEgYDDvQKak5c
cSYKuzb4NGg2Xmss0SdQIi1w9HgmHOMXDwLj357HzbxxKASl7DOtxzU3imFYtTbNALjEGviZkE2M
Z980PgMNBgwBFUon9odbPrCsOec5O+vcTY/+KIZvirMpSfqGrKmsvORB+kGebLpaT/e01UfhprFV
KbdOw18MEW4GcNi1RQMNKEluWmyI8ZhSycmH9zPlIPrcEaPLbgXTzaZjwrhLpYlxbEo1sbzCW/rR
mZFQXEKa0LEG9On06It+wUHQ+vsGHrVaGWYI63XSUfxIqjmiK56YbL5GVB2PqRclN7PS+s1NFxKO
52pagytn3IZA2Ko13JfS2vm9x0EcmmrzCnZAruO4zTpgbmN5MroK6iGKBrueMpqDuyBXPpCQAvbT
KptTm1lAJx1sQ9F1ckOtw/TeD5wO7/lLbJOpdyw1dawYVVJzcLadKWnoMbLkly/JYyZxmh+gdA47
xYZig7JKJXCd+Nd2djVh4iSPN/bU11cSH5hPa+RZeketqyFCta0AmJwilwM3w4HwfqgmtNjw18Mt
se4ZrXeqywRf9xQG1q6tjOaM0zGbLmY1mH5zotlXwdKlgAhU25YXAvmvHBO8426OVf04V+QEVqaT
TjEOMsqsiB2UnXvGTLo0OCQVdWwLzst1FnYfr9514JwOiMka/ceSdhXqeGiCbji50OpDKK8zgTbQ
usGjApvs2tHax4yABlufljBtePaamCdr60/YRgs/9yE1TaVxBgMdA+AJdH3bGUF6Hqs+ufGiSgHR
TTzk7E4RNG9ADR11TO3qYuMEiUAZq5lQglvYNdMqCFvYtSgbazXHRn8wZenv6PVO71M9EcRNOP9h
zpVRySc7CvyIuXZKe9jK9aDohm3G8TwjNrSY5miKqbHUwaQaS/JkZmXImcKfKozvvcpcVizlUPoX
gNoKZq8w9zL3gXXFTswIarkG/avLMYpYQHprkFUcdyOFRQDcIcnLTVkE6s2m42PPYq+NT67ZPYB2
zNhxDsZ3Yw4rPlMU+ek10ftJ3PY15uld39IivYuhCr7pCGfUKpiGhKd0YJNyjBrJuc90qXqBkdr3
B+5E06Pbsjk42oI04jolLUOvFqhgeMoZFRYOwY5fynCfxeAthDvRzY9jbo/NQeG2rI8ymvQmaAyL
IBL7jTnK7CsqM5/HyA0zYjwxdzMxmBVI9zbbz9oJThlzZr4J2ATps7YUPWlOV5GlaGS+D4Ko2xZW
HBnrlPcKuhC+YBIYrnNlP2iOO2dA3/HCzL6pvSrcOkFmhFsjbVgKYQOznprZTTemU9i8zzmEjk/Z
+tlHZvbGsyOL8b0z9Si37KZcPmuuHjdGhgxfWp7RH0n2s9twhqzbekkXyxv+gcsMxxxQrJhr0fJX
XjCXaBqdIchdTdjjmE/oA3ZJgOJeWoMyIjcF1JVuaVaXI9wPSaCXrh4VAyYU5eBeaDceIPVVtMxb
bBleAO6/ulzC/SrtMAxxhDHtgxco/+oJ/O9xH02b3k7aox9y4t7Sum1vC0NEzM5a6YeK1NYtYx7+
z1L6pXVRsq4hRBFQ3Qdt7by1vX6LtR4hFXkpfXNWGhUB9G6z71bDmOnhUkLFuZ0nq3soiXDJNcOn
jq94eSP2eplbTPN0KB2/p5tq7RpRHJ3ajrvGLaKltfs6JPz3PPW/nqdAVv/b81RefHA//Jtv1Ha/
vujPvKP7mwvBkiPLHzkNLBl/nqhM3KGmx3HGt017af/8x4nK8Zf/x8EThgfmn6cp7KSeJYTATOoS
8MDC9p+cpoTgbPg3YyFLgcWUGuIatS3n/6volHAD4A1Z7cntDb1x3IJMPlQ5egWDq0g4xKD2xniU
KcSaxTaX3mA8J6TZfhDgtml60gabDBYWJYPSngYmRz7xfC1uUDjT7B4Wvvw2ypQFBOzRU0LW+oZO
BhtNju7B1sS6dKLHPt95eTjCZsjoam9a6qoqpv3LOGGa2JMK2bPHHdfxnNjNrhyVDN/HdHKCQ2By
MJB9O3lvo4LkeD/ZwmeoSBMAEXXvbh0PWPc6jJsg/Rh7I3kjFdmVh1rWebxrOjwR516gcsQ76hWB
PQ3mUp+1KsHYOzwcEsKrVDa04F5vmcv5cxPdSX/tV1PmRgemfUfqbUnXFuaiSrgiIOJsR6EtYIj6
ZXQLQDsaFvGZ1xNsMl4/YouRCE3wJeNIRzpdtpb5XamiUzOJx1Qoc5VXnZglEeaac1I5yNlgpTZU
DhsCFOOSwyMB+YJn/ty6xHAy1IV1Dmi4Yj8Yw4bD4RDA05uzH3M0TTQ1rntq3cRmjOsUTqHtjvHe
znUkb9nRG0dTVfLezIJoNYfM4uwZ5SqDUXZMIK3uY9YVcBk8KJ5OB0lpXDC8VqHEzgub6cNvsnyr
imEhe04wwhZ87xgA8pXQptAy3PJY1/2wz7+Iv+0X/HcsljC7XvtDku/KBQ/scMC7EzaLrzEp9MZz
Y4DkvXAAMsT1oZvD6CoX0DCF7j0HCm6TK7hnzR0KyHNel/HVidvuXiWjfwWCMr4nZaA3AEujk2wS
feV6qHfTWKcvQD8i9M16es0TvDprdF0meR+vvbJS/zZE+npJGu0cdOIZd4aOFmqDNMLd6EvnHEHi
2hsISPPG8tkGvTRtAIB64S23nlU9dpPO0fejJNZrsDuOxmEgfb2up3k+VuA8AFfRlLWFotwfFfux
vSry+IWIg3MTzkz00KSEemKxiV0iQPUG85vL4pdFZgWzmD8TH2C2q7a5XdPRyBB2L0koHhEbnrC+
0OU5uM7KdbR/XgIyMORpD1vMIcN4N8SxfWNpXBRYmodVn02819SdyGtSeBXpKU15YOQ3n8pOXq2W
uEVfBMGJdxojQeNQcMiG/DJPhb5GtHqeKjgM4Kid+W1wZiS2kG6E71ktzRtjrnyUZNiwJ4qZwp2b
NT+Xwf9gCZNaHepneQf9DJkxGN5MLyteKR9PXx3Vp2R02yB/bTmrbRTVCQee/hJJk6BX6MPyTlkf
qJqALybzYp9JB9p3WImT0l3IdoDGUqQmtmh3wHkZn8QCH8Rcmd5XUaZP2miYHmokJa7iOCP9Eehi
Bfyt27gGnOFaDc1aRYqWUqr5AHoWyTo2TCLLnTrVGOc2DrupF9c3nLvekM/pLB+zxvB/aFFD0GTO
MdkrKhwka5vT0ZMvM/emNCfqznoXPH/WIXik8TFcGOkLtpCPxgA3fSGoC2nW372BECvI1PqeOWn+
bL9Y6xajKdlvWteADbrPceKKtUeNhQs+qAVHP+Ngcm1reO+FAcO3oA8vZzs353CJ1pmWJ8xFEH6h
n/0sFFzcbmzPcF/VVnhKb9CxnTeidOnBYaEVrLRSE/UHHH/d3FO4K2HC8IlzE/PWQqrbydoyIFSy
c77mWQdltGGptC2I7N2OXVpFKypRUfKSUlELaCe9fqiVS9NgHivnkaBf8JmrklPbkA42yl6hwm3E
6ueB00twrsdKfLDVq28YQxjEGAe4zw2mo+9jq4rgqAZJx74JC4BPZvJpIgt2i2NiQG4aHLWxHHC0
qy5NjnVJ5oGmBVbbSzjwtktxQ4RK1JSp6O8tz7wHS3nTMTYiJknOlOs4i7qjYCG971tXn43eThdc
VfDdRWP7VRvuD0wdNoro2PXraekAYPG5bWXGgbg08osCBXQJiYWfabXzMobP74lpt6vWhA/vav1c
m/KReDNIJUsmeNnQ4FJOpruUmm6sRHN4bbFmbQ2WfM7a7VR3iI3ktsjHeAcFJYL3Iq1XPLigjWLB
vqr1v2dzFTy0rGEZj4r6KfbRNXA8NCdFVeNWykgUF1FbbBq7auR4a8YHQy1YSq/0+r1rWfWVK7ek
GyRU9+lUyx+thuaDvmcVd3nhBi+xF7knfsNpY6umWtdok+StclHel5EhdsXS8GABKF6bnN83U2em
Z0PGPg6Qivlo0AOdmrp/t6VMNkXA9DFSJNF31mfWNhTeffVLqDIelg1Rcu8GLayWrsbGVSYEsxzd
/bKcMd/inxseM9MTW3gncovdON8RLg02jjSiR5aq3S2bFAigIfQojOxgvWlut7bZV5OGixdybcjE
OKrhRi6dG6JSnygZxbeWqOUuVkH+oyTfgR5OeQe3vW8oQj9lnnZH8t4+C+I837SC/4UJLMSnByFr
THvzyPrL3YypRVq9Ty3Yo0b2PcwCZBGi5/uessKV20UFkOgCb2CXpbumz9rjwIFkO2APPrBS7na+
5uRlACHaA3wYb9KvrpNCQ73qlwIUc5rZhiylKA7y0/deQNXld39Kh9haD1PiHdToMCKKy+yq5lAt
BSsoQPaOLpDvrdlchwGgaQWRCvY4RABp0u0M5tBKKQlO8G3t0nzmhFGYGDLM+tZv5NU3uz3i1X4G
UYakkauNmVQPgdGz/KjneFdJEGCghiH1piya3SRhPVIstTLFxSkNAyKAVvvCG8IDwXaQxU55xVJy
P8k02fXsJqgYMyraOacr6pC1ydO82Hd9U9O9DpbYjWtQOclg7SsYFNyEfefO6DUI6tDwnzAlpIc5
i9jGC+tnG3n0CX314TDWr+y0ETzI8oTngTNcFXC/72k5tQSCufzqzjh4eqyunsEKO1xad5DN0AjC
ZjjqUoaHDModG8c5OJX9dC1S8Y0Sy+f/zlL/p7g8uSzs5v9Gm07S+u/K9NcX/Jm/W7LwuOsR5sh2
4LFmlvljjgpconlE0xmHHC+0iGP9Y45a5GdGL4xW5Ov5j2Ca+zMmH/yGUGoSNyJTyZcTOfoPsIwW
Q9lfRykwjaEV2EL4Fv4WAlOL8/4vJvRIGTH6nBDHUZsN6c1szh+Sgo3L1y6Hs0NHnDWbdxD4WDYr
jYG26Jt3wG76WVRB8+5yRHg1nap7hRZsb//ySt7/7kL/a1Zt8dv/1ZvOb2dDp0Q3Zw71vCWh+Nff
LiT9HVkqdI8g4esPgZvjvuVDfa6EZinVpsW0DxsTGh1+ij9qNP/H9IizUBH+9tPxxYvAcheqJhFJ
1/mXNECUgKFihqAgJo7eypYeiEENaXjJQ1nTBdAI/0yWoPLWzuT5N9oN02crk+k3PVfzD3/o2nHT
zJNziou42+beUOz7Qg75Ygrzrj4UPqxJLMdZKpf92WqcZocKjgeCMqBVpks4X+7YlXeJPZkNC9hF
FgywdK8UsfbNMGBIRg5PjBYajQeTMfPs93hp/a47jpDY8hDDOkg/EsrLQ1J1VHxNbgXcpXd4FMVt
GCZriCjZ2kld89WQ0thSAvA0cMbHqDi3qEe+11S3uJMhoySGYtlZ0+WFKYb4vTEz6czo0qvZV2O7
iiMUKzDddDYRSn6rsqAUK4PY9VmoDGignPpXdgd+RwVYwcBoWokeV7wB3iFw8mmnONLvdcgJxnBt
DnGmZ7cPqJPZ1ezQ2TdZ3JrvBTnPDUZdk27vRIdbNTgy3WElDrCv8FF60FEAQh8qG7PH7Cb9k4X0
va16Xw1HMhgF5Gtqnh50yqmMnbLCQZp68B5KK48CzLp9voTEvQZDCoxS56bSEs0xjlMb2xj84lUm
we5umsxwD2K0bWNVuIjYSog3nyTnNhFedZ9XknLtmH3IiiozzO10m0Dnxjq/oytS7mQPZGEqbEpS
6FP50Sb2uCPWtwv7cdzwSQ2PBIzKh9meRsrR6iE7zdTXbALR+x+J3zeHGWsADR5Nf5hSiXm9t3vc
PD5eNw8rJ5Q/cjzVUk6fWTeREegTan30ghduOAQqAWJW+CL56SpzvLPoMBOrtPLLn4Sa6Kuw5xaL
lsDDtwqtuKV6bZwZaj2fEN7yQH1MvpLpw+8xdXqJPPWI7y7Vzar1sV2ucbJSh53pqKLKr+lzajE4
qgerXmZ726zVj5z9Bf7rPGEzQGN6M5oX8EUSsQPFuDmE1ejad2w+otM8zM6xMJ1sfAN/HYdnRpn6
Y6ZmbVhH4cBg5Fut0X+voiGjdClEsF5TIEVLXT9IXCyI7pgGJqua1h1HLWDUozGnj3CSpukAxojJ
wogqDrU1wU06D4ckbr4t/lGYPwtwdYmrArCPVW4e5jZO7hLy8GeZKOotW9iKH13tO0cL7xqXujbr
45R3+QOi2nIzZJkBRTqt7rB1+rf2UNPCadghP00ufxsIA/Eoo9lS25YiL1Sa0e1e+9TLXNpwRn57
wmHzoa019B3I3e8EAup3hTm8W4UCNXjDHhuuAwAPqjJxqAyfZiYpx87g65u3YURccd3YTf0hu4Ld
PbLzvPu6lUOR5XVyl61bnwXcR3OjH2+pi56RGlj2AzBSzrwU3kQ2VewbngTW9CGwdpnNiRHF5D/E
RRYIbjFZEBYpqCZB/FbFuki7lUHf9ccw9SWXjpy7m1rO3m3bWfzG5Jxrg+RAT+GIiwa3bwO7uJsI
8IA1rVObHnkr01d4BvadW+MRWmFkKO6kKNpyXYGyEJtgGsejpp6L2RXGdXkuOexm3BJnxbVbNu6x
soC54jDHhcYaUkTDpkL++mbQgD0hLsg8XBcsSfH1B94Eyz8hgL2iwlTRQ2fUZAKmsMRLjT01Yp18
jG0N1kt19Wdn9c+OVh6OgDATe6sP1ZWco1NsDMZ+sGpJAL7IClIg3HYN/MmltmtnIc9dEmdJARjG
VJ0TeJBPdj5oD+bHIL6LsWLyGh0r2ZGx2yIBGjMFHEKf3SKrb3CiJOfBnyVjbRsU2L2DBtYFWfEb
xyjwotgQpaAtRcYT8WDuAlg5KWcJma1WVlv69tpji0hvVI0Xl+EUFXBfUTvD3W/0Mrl0SjBqxcLd
oWhC+yid7vW/B8f/08GRlfy/NTX8zvVef/D8Tf+OcOCss3zpH0dIX/zmchb03cBD7/6dL/jPIyQB
e881WfEtxKTliPIHacmBB05fqxNgN3BsvozT5Z9HSOc3/qkVEKwJSVcvp8v/4Ajpf0Xq/3pK4+xq
Azj00fxxqzv+co76yxnS/3/sncly3caWtV+l4p/DgR7IQU1O35CH5CFFkZ4gKFFCD2Qmejx9faCt
+G1VXd/ruSeKsKVD4qBJ7Nx7rW/loyI2qckOI4AUdvMiT4hU5gVI5HyvxbjAxZh4h2aQ+MfInmIe
UrsS4dqf0Yyt7QFc4M6Zx5KkTY8ItYNR1NYA5bOvSgqFxGneAcqEN8iy3COiMOtC3KN7bN1FNzfZ
mXqlTnOO7GnpvAwZuogVfDuCuMiVuBGoul4ZR8tXieFAk76GKGA1MGm+sRIcf5XurUspSnZ2wMLp
dvKkhHJvw1/S2yY3lo84UVmu8yyd7qFFiOeOwYm9GuSiamubcLzGoyeey9QarzqznSO9LFZ5R46B
vott/KOnmv5QeMJo3rwjX4XjXJU8bFZCgolFwlSK0QgcL31K1uy8E3wNKVyaSfCK9cFkBPJkgtB4
C+xxvK9rozs4feJ8modwvK+cWh8ax6TP75eNdYntxSUngzh6zvyCHw3OXDarQND52ksxN++UqJyB
yq2JaGoK+cr7mu7X6Gj+mTta9bmsPe9t4t1P84qI4gNyQo52KPhtphPbT1m0zNo7GuAEqYiRb+3m
/M6Q2um1yEy+uyi8uV91g+lcfDctz1USQPHJjewmxGmy0kM63mZR2jMSFvmxShk7EOaznE9/jJgo
l2Np+ExeSb77/YIWJgQsCOSReLa75QozZxnvuaRN8+JP9TTeDDKa0CrkNpFGJiFw6YNRsrFe1TiY
aavBGyJPsCmKee3R+ofQnBkcYzISqowT24VEGxhBnO5VW3r9YWHqmp812mWo6uVM+hKT1e8JNHfi
f/tKPMP1veIH83a8vnwmvdi0n2faJQ9BT1rCqkARuJZWaT9V8JRex2RY7tqSGz1nDBztaHXzk+bI
5s8giTg2Qv/Ec7v0DVEv899B23M32HqZ4AinDZwt1YhzhETB2LcAbEUfM264+WDkJ5uoX6hCwSDb
d7zpZIWbrbSQuikewkCMXOCaqDJSUURMUCA9Z7x8VSZQ+eSEYJTbnlvUX1k8ljc1Shz38DGxN7Ke
jicUAo47nbt0XpV5NF4dE1Qwnp6SOwaGdPM+gpqKGSYD1QKVwH0yiVG+dsslImvXOWIfkK+h1fDD
WgZoe3Z8Yhu4VbrndQ72HyXp60IBeP64hVMj4PzmTX1mDGNdYAzK18jvxyslDadksOPpfmQIfV/O
dn12E4Lhd6Rwi2dIrJy4tpaOs5ZFyA3TBWZ9Liqf//3xSHTI9vbQmjh5U9JxsU0WjtRK1escaH1Q
3jL79zvfenJxCDwbZKsZuJMydFHI9/GdaCYn1Cok0FO7p/si8dgWDWnJ1zFT9/jb0F3RP+d5MEGu
gn/jIYfHwfmJtGs99XTd9rD9WUFc23SOhEyLm6EuxM2M1UaukCNxS9TSyuZVYYSEoHUBmUf3meoJ
qjcgxrGexjO4z4KwRkTexH4UmUCoj97JGRJD4+cjQnPljDoednODZmNh3fGEoc/igHA/jtfSrgcy
X5pR3sZZtxAqVbp3Jp5lzMXukV0kSojSKvg5rl+6R2p2pLMtS4ZpRtZTS+4PZ7B0x6v8kL7aeFde
czNSB+ZA8R5Rsv0UONzzfl4M0S5M2Dc9NkJ47mGkiX50gIkhAcOXitje5kKxG7KeIiIP5CmuA1Kn
naosklMZZekeSFa671y4y2vmqPpQpJH71qQ2SzN2Ke4p+HDc4BNabrWm2vXeTDKd0K9RCj6pbrKe
MkJypg0aOeaRpVlzv1hNK7aEYsvXAesY+ilfWZe0FtYTwW0cTwYGLtr2MNp5Eq2ink5upvnxoPab
d4i56T5NPO7upaVPKoB41qlnZWdXdvrQWYGJQWW5513AuCQ9tcvgwFbL/d9BHbl0aS+emXsHfE9z
Wfb6AezuQ6+8fNyh9mF90w2JQkXiLPejmJhGMLcTzwZzK7YrH0ta1lhEAslg4FbCjKC7YwY7zVix
A6TfzBbWund9nq6iyLE7dQOn1ylIAV+eOMww7vNArpC1HmkSJ6T7sbLWRPn4+4E69tlKnQq2L16z
/DPjIdaJwl1WKWLg0z0ba+9NLHOQrFPlg5V09jqMq/eKPflRy0XhEipzeTlHMSswBm/rMsyotVYF
9UO3pgtOWt2YsEVK7uwpmQ4sP07JMCTuKCGWeWFtrf16FmdQPgjc7SBCuqabVBQPc1Z8y8y0CMJ1
0RoYCgnSPFStV3KJKpOnhtqatZZnkowblhikdoON1sQBM/BeV+VzHVtk4EZjx85+CoeROgQBAL2x
45KCScK4X9GonmJ55h0T3sMtNSOeXeLQQULRdbKs9uKx+zs3HYOrPoyTT2mgvIJcxOhXhZ7GsGt1
0wBcWEPRpxGf8Qygc7NKYzi07XRsEnw72Bt0Gd2byWLQEu1nYmd3kpSfnYHf814C4c3K4BohnTU/
T34B8Zx4khK+KhOQklU14wl3fZ8utdnZG2nKcoPYFVUDCnUPaZFys7Ws7fKAkxjFJ3Rz5glu7qCv
t1HvBLTz2DkOJy/Dq40xbJjYtVQymXaTPxUB8jYjZevbdMxvbbhb59Zx57sQEeipyQSvuRRDbMp4
skV5YH2COl3fGlC47tI5D09Mp7l7AS2s/CSst3GYSZI8Jd3wDN3aWZN3couTCDcY4qfxrXDr7NMU
lJ+IYFAFJobGfYDAV22NthlCmlFa7MLe6b/DyxRf8O7DARhwJ8/cZGyfMe6EetK7ycjEwezpu01j
W27LUI5sdF2YwJ3TZLdkgyFV5Hz571kbVru5G3DuFURxxOnwiU2dJHIv0PsgGn7tCdnz0iz4EsPj
uSbeVG1IWbV3BBdmK7v19ENjclp9EqO33liSld3ZT0aGxs8amuaW6EUMPDNiUxKKSxpvhruPRB/c
SJFizVLNk1p6WyvtUxltm1LVmMuRZuVwCtbekMhtTN1wgrdhMYPBU+WJujnmonNvaod5HCeNDMhc
eY+jXxMyqlQIvHjGHMiKteIOye9dhe2ZqtNgqnrHS2BJcOirHW4k/1gwhX6Ia9yWKDQOttHofbi8
IZyJXfrIcPLAVBEodzoZ9B1GgIxSi9s589ib4wGCN2xec50x/ZyK9hM7ZONmKmXBFjcM+NxA7fql
hZlEXcL+9NSOldpnaVu/ZJTvlHddyaQzK+38iWiOEDuZY1xMX5lr3rzBJg/dHX3RaZcx6DsOZhC8
GXn5gvEahqgVFOW617pZsP/ukh5OM5FpU7c3GaCsvTBXaxZ/xjceYSxRnLRHJrTvMondrd0SRW9J
s1hWK+s4MYx/i+hqqE1UN+h5awCooBipBFOz2kw5WbIMVv2nSLGisPLrkhhJdKpGagcHsxmdfYlt
YNNgSeWiFdZwQ6ppQNYQsj96hY0fas4dYp1rP+QFMWqMeidqcYVp95pGFiDlRSNbHIK56Ynmy8d4
Rwqq2syhJTcRLQsJli5CV1PHTrRHUoxjlXEULdO8G56NvGH6PfmR7TOWtZKNli07kIS5EXEHt1hi
0k3qtMOz9OkczP7EEBzeyW5Gz7ftErJ1RRakO5+Y3U9DPIbc4k5Zu8YpRa9NPBpBK6n4KoQT38Sq
vCCxaj4bNEHPpQ5vyRpt1ry8oscSJMGLGJpFzMvepT3lNKnTz41PJsqR0ELRngxlzUvzEen7zhFO
pwYIuUtDOWbjFt1FtFKoZmkPrUYvrcPXSBUs6uDnBzmxfE8mKUOepWdnH2TM8tAqFC4z35jBLzAP
RssdUAsMU2pndxlN0BApVIzrL/LKszI1/x96KmpF00Mixt1jC731OmrQRCOHppJtKET8HrMPjipZ
TCfTmoGJ2oP1RC1akL84UJYLg/rs7w042Dp7bOyRxRGMxTb6pxFDh6M/lbTDCEgWpNKWde2Mn2d3
7poXFwGO2rmloBqpK6/IiXLMefn+9QF8jFB+2ryHRB1wIIyhOIqfBkBD4lv1TP/44I1wf1dR1cTp
pkOGZC/U2iSm2IzkPnXSJMYFG83VVsLVuMRVaz2FZmddgORSVf71Uf089+FoBLwn3BI+fQ1oTH/u
KDAEjeAau/GB2GqKdCRNBNamNTVpz+YYj7pN5dNhmEo2Rh/L38jg/3Ly87/JWB+/nukbgkV8Ie5P
uKkKABtpOjPnZCrYCmWWmiRvHBWWGRckmcgen50hdJ7yIDKO1lJ+V27hZufeVZLWpT/1CIZM8hKS
Q7vsoInArjLcoxBqSQhhof3r0/V/XEQvCCwPULNtoiz6+Xz1gmguxwiLA7gRzFdiwkC2TnyIPSvt
CU+tK1lWW39s1Fvp5tNVtfQqVMJeHveTvpaVWv+bI/p5dgY3jxrIxYsDA9LiNfznK2jA6plJEE4O
iE0oG33DH69AnMRzQ4unWYVkltFSsO3m3bXooSOFDzdIvXWxX9rpBC81ctmDcWb/+sCc/+vAfBAb
vh+Su/G/AHhBb0pdYgg/SD+mQo0hfRXdCvwxorfFr9FUjzIpQhfzLmXrZnTqJj8xkeivndvTe0/6
QTyb5sRu2f2oi6Hvp3sjZRMVuzPlO8YCau4Ins9KL72eSpg82czM6JbkgUYhjWilff9tU5qWiK67
eekCEC4wXpmUIPLqs3m8X+q4t7TKubeY5eWotALJDuivT4cd/DTj5DoFDHZ85sm0EAG7/vk6JcSG
k04QGHsn8VgD0ehVCYykZatTjRw9Cz9jFzvsjceK4GlcQGXCYU1pNz+O2KSrx9ghc2vtzQb04WKR
TXGy+HMMiinefrSHHFsuF1tndGmYoMbpoY7pgK3TQPbxNu6VPsxTyW/37JzmjZ9PPXcIG4L3jy/7
jxz838nBFyH3H+6LzVv79nuO5OWt/Pbf/+/ybfiv0zfdfJv+JGT47WM/utDOL0hj2HssVH1AI0uW
ze9daBrUHv8nDNA4sFza/M0P3L/1C63sAKqcJ+wAbhhvlx9N6PAX8gECAK2sWS4rxN8KwAHs//ON
bJJeybh+ySIIwL/8tGbb5MOXDjq8g+hR8a5JO2m3UwxZ75xEvXceTa36x5hBCarINOnoFlftA3ra
voSPTpz2Wuse4+mH4Z/EGQdcFFAGW47UF3Hkpmh+GnMf5AS3xULhdx+N4RLnVuJsLLKtnka78l78
qn8DM7OO+VFPvWLC15I189Bo8VQvJnlyqdEp1H4RNdQzzMI12orbbnCZNYZZaF0bv2bkK1sKqtzK
fEZGqX2tKozqzWLYRSKYrn3JB8m2YUTtBeOlHPFQs9m3rtFsG9uyMcT3xtZ4YJHo0gXvS5g2cU9A
H91dnPSwPtvtPGDUn13oCR8nKp+JFdBB8oXrzwDeaPj0YPU4n3M9g8y3bFGTtd0d5zxz14HT8cHG
GxobD7WciEimgS4+s2wx+a2K0HxBpD3f+hJ7MJ2++VCaTDHbocFNa3T8ditcSKqZMe2aFMDxkNbg
DZJW4BzEVGfnq6FxZl4dIVF/gBCN165zvEfm2SVx87Tfb3TYCHM/eADeppxWADrxznrRsNgYZ470
GIghgIYbysL4PieDWI+Oik55MibvBnrqi2R2sv84vmY5Ku5s0MAZf+J2RwK3quiUEXoUVMPO1F21
h27Yr+lazLu05iQ3ISihal54CgHFyE0cWsgiV12b58MNSWBJcogK8AwHn/BCZ5d4QU57bQYYtcqi
2YDhVOen2a2PvXaZZLZZ3+1app4vEnAZEepyCmEywLOGwVFyL4QSDVvXNGjVF4ln04C0xi7kPdbl
XDxrwykeE6mnFyWT5ibEafmUzX24Sxxb+xtVKgehfxefI+UmnzOU0ehAJw/cFhebSSeVZd6Coehr
vmQ2e0jT6GRXew8K8Sr3VEucs2h9aPVyfoVLM+1DF0o19i7n++A7g1yzMyqZNzLDIU7KRse8E7ik
kkte1PwsQdd159e+Pdhr1+m5wqtew3egtMybK6Cp6TadBzLIl7iFuTWj29JHULDuETkuY1Zrp2mE
PQNuyfeI5OnF535ChsPYpmW4zy2zeWTo/+K1RXdT0i6BXzBla6bcqKKzbjZAmuTFbRlHaBIbeL+7
dAmQIMpLLt6J6hR/5EsgCdF38xI60SzxE80SRAEorYQBQThFF1eC9jiBFWVASTgHPjxF4c6nxF12
pTk8kvWwxF2MVB0rmlHQ0pAD86Ci1kRQSUQGM6+Um2oJzqiWCI3F7FGszCVYoxuI2FDSaW67JXZj
RBFzrpYoDlo59rZn58U//MjqiD9yO8IlwqMQi7VzGAn26GciPqIl7GPSWfYNWuqRfgjNoSUSpPpI
B8k+kkKmj9QQk8+8zR9ZIka25IrES8QI0kjSRoaerO0u6el0IX6cP40eIQLzElHSO1KfZlPWz4bv
kdCuAvReDoxCQupjhmHbapoR8/YFSV7Ahpqt01XkoQwsFETJovnZ9L4PCzKS9QOADYRlfH/n6Ebs
ho+yrBfn5hyj/YaCtjZIuqBeQuVKf6kCw7EyVdet5ySgMxhUAEY1RKMnP4hNapJC50xKSgrwNiMP
tUexCebFJk/X8SXeSdGP+4ShBXSg8q2ekfTrlPjwOlLBpZ46Zuc5Q5AV+SRoJIYR4kpQIXND7Dvr
eyA5+ekDSPFBhbX9nlWp8UEXfKwsKm+j78Cl8hMwCzDn1gwK5uMpYm9Lf2ZmjdIECG58w2RZ7e0a
2Usw8YZBRVbtCbzSR1mhjedxgHlqeVTCdZvoBUO/sF8K9hK3+LjBQiSwwKoLr+3p0ui8nmBszL9z
N3Roeed/yqX/ZHBP23Tx7/9rxeen9i35Y6H0+wd+L5Qsk0xtzwQ4YGJ6I9uAmueHc85yf4GzbCPx
BfiNeoQi5kelZP9iUqVB1qJ6+lEiLW4603TYpSyeuaWw+htz+g8p5x92+sCNhOOwJ2OkhdWPh/7P
pX6tFkvRhCJKMKibIc/RXJl26LeYXZeuc8xHbC4sujS+G89t3q1pSvdj6jPNU5U+aKwdZ/REI6E8
bHY+xt3JNHn35F43NHJBtqHWyVfOYHY9r/zSd6OBNLiJ5t+6Ez14sU9JNIpSHgh+pWaIkQ3ymBaR
cSdKF2M8sW2assSmwx1+d2TAJuMAuAiT7TEOCI2JjhGy8+wkgpBaTvac5EejqgObASKj/C3MdpJr
OZeug6eeBi5sLp411iaf4Ho7RqTozuQI6tJlfD0U6YW5frJXgT2zeBNu8lSVrCmQjJwDX6reFHNn
fBmSMn0KM1fToSqT7AEK86UdMcLMeMh3SR11b8JCHK4bhlUrsMhUaCbPrah7+ujA12aAX6cMSIFH
FhsYCPREA9I7dbYDSGjWkvg7XpI4740jqb7LnCo34unRmKxuNjfMvbNFoy49O9jbQAw6lOJm3aqD
ZcYRMFJGsr3Kxyta+FTfSsz6FVeh9Gy77I//rAj/yYqAoNvhsfzXK8LlW//2/vbHNeH3j/xYE5YH
n5XAwWT0Q+r9Y01YWCB/WATMwAnQfIPmZzWAVfJjLfBYC4CfL4wymzCEv7ddInzjz9sllqZg+TVY
fslaI/3ip8UgabGrY4hwboOoCZ4ndiDHybEYHntzsTAVSqU2+DdOviWUhcBP9eRrI2MeaCXvO7tR
N17E4OkFfWsOEqrQyVmNPZY7Wyoy/zrtTs+Uev0LKYx608YT+RRyssc1C0EPtLbN2g1okKoHEjtZ
V+YzqHT6qL9j1MOTGxoVZVM+awKPFOTUXUrf6oA5jQdX57A5Ajm1e7oLsl7BI4cGH8c1LCgD/829
O5EDtkvGcIgPwrXmDlVIZn7JcMjhlJny/F0FhoJn7PXlahjK8S6i/09CKTHq5gb/OpjmjJzK4FhP
2oXyBQlM7omL5G+dxpP2CZ7hBG/TU4sbqyKCAvLbaJxCDhBBAhV+uSIupnQekBLVDwJIwnXO8v5O
MQiUWVC0G1YVuOBRU/d7Vq3gsESHqXXmYlRhqtZCjw67vNoYLrRkeQtK+1MrJXBeQq5/e/ojy0u7
fRnZsRPsQ0Ii6Xfr1GTFGNnqVRCTl2UF/+WyxLQTi4vbWHUHXSNWib/OkJNVZJKnv2FkGknrxrmS
MAV1iS09UVFeGkH7ypkmi2gLdFoLNpQxYXkShxnp5EvzD+mgQYTLXWRNBsCJ2sLW5TWtY3Myu57s
tcY0QHIj3faDmonJYEUwq5Ii2ii36ZcbB4kr5Z8374wxA4oGdXIo+lPbdp3EvTeVWetoltYG9U1J
OWgPjfUSo8y351eiOadKv7cDih1wfDm1e/Twz4L3Hy14lrd0bP/1gsfwiIVJp39a8n770O9LXkgV
JH4EIi8tod/XO+H9EizmfUzof+gTmQACLHZG9jKEWHpI/3/h81n4UMIsYSxmuMQo/50iyPu5T0TE
CswA1wRGEKJUpE77cxWkySZWHRPx00xhoVZFEftEB7sZusSV9N3+1YzL4GJ4Xn1N5VRdIDsjqQhL
01pXosu2FrPBx6zFfbbV9pjfMYxmvuwbFUg2ZsejSJ1TW3VYqgmwUhvsuiG1USRciENwfnbAZJJz
Xwz1jYnZO1jVdnEjE53fB7VD+KApkn0URMHexcvYgpQ0os1i+d/PaaKPOc/cbdeA+J1JVjLWDjpr
zfw9tM/BWA+/8vhAQxkDcB5O0rG0GDZgzqomsp0kdwKIsVIeO6iq+Vy/kciIOToHPL3SY9hu+Qcx
2z8fiVo0+ndDNJKIa/lgntZoKM0jbS73kGvb+EqfXn0PZCruHIoXtlEl/K7RjtQ6oW66TxPZ7VvH
0VcXsseJiT/lIT5nuL14EBBv1GyQPJQaZLs6zIyn2L8QGBCfGzkbX8mH1O3KQrtwMWZVHadUvfRi
VNdsACeTJ2H/KZFt+4hoYiyRSM36C263+EUbOdLuzsMg6PuImlZzJWbctxUOgpzAdpvy6Jh4Ig/W
tm3pNzWxM1/b7vCZ7YDNSa6KL6Ba24OY03Zn0aX4OptdcZOa+g6RtHfKdStPKPbns4wKoFdesNgg
Q5pgGkUZlezU4fio7Th/EamgtOUsdfw0AkF3duMU58kKYKkj4uCLjoIOmhV1NxbD1kMGz2E/KiAu
dUWLJm9T6P1DJR0kNGNdQ1D2MmtjRJ7JJhAeJiYa7r2j0m5327mIOtddbTqkMVh9tEtoBqyKeDKb
9dCAQixmxwIjI8bhe4oFRK9hBVTQCotm3sssqe5TH42Hq6bgJsZNsvHmCWy/Dstb2aLYJI6UjiZ8
f9dY1e4UTGCXZPwcBbMNGqCL3S8YUvEC5NLz9xQC/CtplodZEh2x6QOXUIywgghTeuIhjhCeD/BQ
JeaPdTL1+IK8CxDm/msVOPnR1LizEWYayaZvumnvoig6M672CewQbfVJ1Fn0YpTAAk+RslW2FeR+
vquBcAwCCYfu2mMDQLY15dZrK4qoWsfoah6srlLAfE17LeRgveVg/Pp1P7XTtRmCIjy4DgJ/pjWi
PqQ2A3pBSKe7QsSWgMSMLIdKxqS+QavzpUOlQOKyy027DvRcHGRchb9mgRnc5t44mcdR5OKJqMYa
ejxykBKfadEXG6SaNTK4qnzz4kR8wtH7hdm1xEWmnVuah9M3jwae4p6w6mobhVH1ksVdY6E4zNqA
i1Xp1zYgkQHBQyaPYVS3m9KgE0G2giduEntsN7LVD8xiaNqR6NxutcngD3ODuw0LOWPLCvwVLctm
M7oyBXAkOtrArTrltRWcPLNZMtmTLOQ8uNm+hveAPMWZgjX8cXPfF256tXvD29epmWP9FW3k0oPU
5quNMWoLW0zR2zDxtImqTLM9PqXiGE+OumCO6IoVqSTsvCDRc2KDMiOPOsPKpqwWDzzgxw6T3ViF
FH6D/LUH16UPrhE2B2UKIkM9c2ruXHQwX2svoJGNTaRnVwoWOMvnRKxqhD+MPcFP7owwUb/6wzR8
U0UyvOJ4s26dhgylLf1nbGKON+kI35uj7pJJRLCjbKRTfjIQX22jFFtbpiRtt5GbMBfDWfvs58oi
Vxu/Ck4uVecGOkvxIBKy1wgajY4Zuffb2nLVfjTLp5hG677RA74yx7Xgy+lUB3TSJogube9vFZ3w
99npSaXvLV9taHyXIJ4T5BaFGdL6M62i785uofyqJYFjkOlnIquK6jChl83NF3BXPuCGRDtW277Q
l26yu2iMjJUtMh+GBGpLOk766peFeWUXEN+zLJLSHubzkYbqs+dW1VUxRbl2VhPhokmR3Q7ar16w
jYcEVtDzPiVTnD/jbGSb3gw8VmEqqyWTobzHmqrwtsEFB0PoXkRcNuu6n+1t5mmgVBZvO0aEU3rp
bNHtVBigQnKasrxkwuRw/dxAelkknJiCnHPmuzAhLN34N4pxx908tvYtpM0INvXcRo9uqP0j7eTh
Ke6MUDF8jZJvDmyZu8qIuxKqrqpvJtS2F1FL+Thzjx/pkJpfZarm4zBpbz+2COvGSM2/EjMx1uuZ
wfQhtgrURe5kr0arJfamJXeDFjjrUZda89luAZQQWVOvQULcq6JjW6Rs5y6qyYFikc2jK9EvR5AJ
9q0e67heV7Mb8Kx19X0Mtm6/nM8nXS9k2WzWB5aLYJ8pbcBL7Htna9uD91CIOXmPWjddVHQDvD01
wqj2zHY6TXMwPaCKHfZiEuLYI7F+1hGyv57u4IHnyUfM1dUaj0EgSi4RzYXVPE3mBqNhMqxpIquH
wTHLdEUHUaxDASeA+a55IArABVFORNKMKvzY8GJEGW0PF+wYX80auY/VOHaNochTL2lXJL+a9KuP
TW3IfeUkRrhKe5Yabr+ElzTtW2/RAAW7tM/y+0hQgsggIFOltfxXu05D1J0VT16yLJpocu0Ud/7g
4UnVtl0/VpN4Se1qEdomOEfOqlGLrx1iULLuCZR5TY0of8RW3ah7H/VnQ9KNQOE6+z7hMCW6DPPG
9tuU95iwKpOcFbJy6NpWRHHc1PY8PWoymYjdDaedkxCOgrI9WCcVrZ41sSIPiLDr7Nx+4JW6hbTk
ScdL3+jwAmCa7Nz0tnoAx858xAeD4d9awGj6dg+OBfLiiVvWhr4d4OACz6ui+ZWyd/xM+6b6mvUj
qTltFzwhv5QnTBhPqgqmbemo8hioBkNv15froF4aN0xVou67myZvWeu/BszIvyA7oIJwNVLOxute
A2FkBz8Ii3tlFdvBBWHIxUHOryX+ibxV350ZJxmjQ4VSYFBOmCIJS4uDJuHnwfEGuuJd5yZESmmi
PJ5Cv9Nb5PPgnwk7WTTzg1cav8lS/pm3/7t5O1Cgf7t7YgOVSvnzBmr53I8NVPgLDUzLpXdD+BXB
d/zVjz2U9Yvvut6fRu1Lg+pHr8j8xSKakywBm4gen6n439ky+eHSC/pD49gVVBDo2KEU0Cxi68SB
/NHflQYQXHKieY4A/SB8x2DnDbvBPDuXMHe8NiGfTXnUmLbVol6x1MSQuweYeUPi0fSJe1spFIwN
XYE69zHXCgsJDGhbmzZH6uYbcKPydZbMmm0WLKQl5yhlQrKtGsmEyWKULJjzoIGlpFtNUADyC9CC
/luQhSj2VIqWWSeE2IMXdPyrMihadEbYFVPm8X4OOF7pJNMeZw7Tf29BB5C2WN1wmIx6AXUzFKcn
vgvNZVoGDu44daQHIF12jUoeCrw6nX60IrrBp3Bx8qwmxrTBew99kxmhCAz72eyRum/LLh5RDeSJ
4b0mpphItxSDAC1at07OPhD6kRzulQ1FjNQk+lMX8GVJuKtzjLRX8sN8zByEpJCCE5dmyLahb00i
1U3HO/IS4V/GFvGKLyMR92DraausYiMnbB1tJyOwiGhW0uiGEI/HmihvK17aw37E5nqlqvgLguT4
juKqJg95Lng5BJPCrxer8GUGecMEzxrG7UDMzb7zZ0gupB/VZq+/AgbrL0GYsaXIzdg5FL5jPUCq
relGRf2Lph7CXL8vdUksWUOHMBQQI3oynvrCV2c4aDuFNI6WWW5zw8iA3I0Oo7FBBfbQ+9P4id1D
/mImdN4CAv3WjteBPUpz75tRoZUNm3YE3YKYFpgKAWTAYo9tKJxXELksd0lSbxBuV8eUsKcTnLkD
M4QCjkWWP/QjamXMZeTYEeW6N0AonWiRU6dPTwHmP6CuQjRfQA5F13IxLo6Okx7zmCwyc2jLM8Fb
zbYhLG2dzGnxqe6B5SvDSvbxWIuvfpwrdF6Rzu57w1dvMW9oLBXQRS9iCiG1YME3TjjE+NRkVuaD
buS0H5SaMSsVT5kh7Vd2q0RX2G7+NbV969mnvbZBWubuiH/Bf5xjJ/bVWB61M3yLItKWZohtWyFr
uD99Erdveib/bE6pM5KBgb0c0CEm3l2RN8XO6WcHzUQc1QcduzkWB8u/jerAeh3tLrxYVHsYgwaM
xLgUjgQssoWG7/PUdHV85wCfOuRO6RDgN40XmF/MdWLpPUiZYGLpZfaiqiR75YoW+3HsnDMEv+LQ
VZW85LNbfJVxy6s2gq50SrUz35PG2t9AFQw3ZDFQHUcyDK5T1pbE6mBt2RnOmN6Gk3YeBFFv2Lp5
JA7FqClvoSGmJ3oDzl0Xds1Nr5308wiFBIbENJi3EPRSEi5y9dQhjX5MU1+eHEK2tsaYilf2rdmz
7v323Ho14QNgN7KTObOF3ZEAyIgfgfFRzuB/2tmMN2YmQswevffd67Xag7ucPo+ZTUinIGYsl+Wx
9aLbAiPRJkJHTWWDYQkj59EWkkgcc4JO4KzQb3TvXTXYKyevioOJY21VeeCCLDD0e51Wwc4mbYAU
Ql99kZHXnU3Cy3aFSwKUX7nDQ1Z76pLk4QT7sXMeIjxML4Slz1+9yOofOCHR3VhLQl6CyUJ1N2Bb
b9qWvLoxOwzIUffSzXyF2r7OP8kUaSWXnafFgG8vgly+OwZErTksR4iYeIO2o8+uFytvew9spLIp
wZBSZzYjNKJK7e+zjQIaLkcEGducahJoIOSOeX+bROW97FtxsWl+vBB9VuxnT6jdiDig/x/2zmw5
bmNrs69you/hABKJKaK7Lwo1F1kcRFIkbxAUJWEeE/PT9wJlx5Go0/Tvjui7/84OW0INqETm3t9e
i7JIrF/acYoCrU094MS5uJnGHosyxECmDUsj23nZeJXVHSFbgx/qsaOqsJ6lx9QtWqfxEKdGeKzK
pMCSai8+FrO47OqWgpvJUsPZ+EQiITmKWhqf7InWl6+3GmrG2p5eo2QYAXRoLkIyYkvJHl11/SW1
nc2oJ9hvxhSaW12K56QDTQ5aOdvV1H7ujCZRtyGY2rNopxHrUz2DdZvS+l4VHRY4y1ksDpX2UpWd
zhPNGG6zGFfZil+Pc1EMw/SVaERC5SSsrX1RWMNRC/N+FyijP/ekgo4iE8XWjev6YbAsdU3QIlhj
sJx3Jl2+G55s1ZO9aL7ctnC+T0DfGTxsaVN4Xvh1SMdkIwGwUaWotkPpdqdpVNbaMbCJaeUiFvMW
x5hrpMmAOzTrX5DcG5nfE1TJGLymjQoptH4IwDpuSmQJB9daRGbW4jQrpMEhz+vrz8xJ2PZGlmH+
xQxDd1csRrRucaP1LqCwDFbMIUKchu0BNdYkeL5BRGmzcyt17ypB0HOZLtq1zoXIXZdaexm0TPYm
MrXOQ+YwHtkX3WcX2D9ROxJ2vpKLz02ZQ3dDycS9mBfdG3muJaPbxTyuvcUHlw2tdhcBW3mq45Kl
500cV75J5Fi0K+oci1uuhfh3tST2zrEeFCxLPb1VF2YFISzLpUJRvt0TA3FBBkdrPzc48cGWcF9S
HbOdHpsvslOMNXGo/+QuAjxDH82LAZQpy+AkqEAwihMGxeXyBR7rzDR2DKJQWSritZfU4rKjOAxB
gkxfExXldRkK895ZlHzjIuera/Bp2puxj3b9xuVcj+QsxmtTIt+d3hR/VihfCYPg/TPaal53Q+99
MsCnbgumCbd6hCrQerMG5lolr9M3l6DoR+8mWwSDeFdLf9DNC/fNPsgkp35Z6wZGFhsoTCtgtMda
/Y1JWIEHdEJiGLS1s3e0pPLVojgsgkldVzD9r9OpqvcJjZf9aFqFT/Nb84c3U2JgNM5n9gLibiS8
NMG8MZ3vbq51T/kiWgzS6tGqMxzSiXdDIE3RpSuZTmZQivqOePM1Jm0SHYcKiaP95nMksNwsE+H1
/BoT16YsFiN/FFggqT0Opyl1Q25NNL75IosM2JtuEaDkJ+oLuCQHFyTI2qwXxySage5shjDWVd08
FHqTX/XQYomsLYJKnnfFtl+klYwSTlstNpy9KDP3ioz9yFPBwXPp4bb2tYQ8V40Gs2NKmZmclOEz
x2iM9MCUkeFzZ2fXw5tGE1oSSk3Gjtm+9mrapFo63NqwBFcDMwMHW5+KqzatFwiPaRPMRGjxlY1v
RPk9FbtUZ1khaMtmmpwBjs9W6MOnXs/Cez0ts3sp2ANK1HXSt6AcXVVp653m1Ga3ElrBQXcqKoIQ
+U19lVJ+7lfM2x/irm9mxrpwkCat58H07Y24Y4tJvTN/E5aaf+pL03Yy3Gpl1u4FoVk6Ca3bYICJ
athzyryUspnO+ISNNYPji3KhxpNaAAEO2fg/zrZ7SpiWCheraific8FILO9SHvPUMZ5jR4oV2f7M
h37nsSXL7Udj7gVGRwfG4kCQtl5MrpU5vzTR9AUn1o0LJniFKcimiI3/VdWx7pctTljd1KSfookd
OSKckDTlmywJ7/lazG03YZX1lNetTWaPYfbHV2QOzUtCLU/GYqPlCN+twsVQmy6u2mqx1iaLvzbL
JxqfJgiokmLbMVw8t0VHjnIx3yLmoWIoxYP5psVFHZD7zDs2W8YxhD8v/twgBeA/L07dErmus1h2
58W3O2liZP4NB2/uuTtvsfLS+079ajH1Ftx+L5pyNnTpg7scPvO+0oLpaC2O34jGK2VGvL/zYgBm
IAd9RoX7b1Lt7FdMlMCNB9a8jNWdi0Uh7NFnubJ03lyCXzie25xzQtW0P2LDP/X8/gt4No9DqWWa
C3jEsemnvQ8RBJJRjc6ND0muONZpNJ6O5IVZpd/M3VIv6teKvVTBI1tP1x9fnPPtu1OpLWgY0i1k
FIAYwruLQ1Zq7Gmu4oMxls3rnDTFRRVnEckfL739+FIktt5fClwKZ5rl9Evf8t2l4jpO7JEY0MGo
RI2n1ECOxrxGWH77+DpLm/O3C0n4DBz6dcZT7HfNSSJ9k0TsEB7QfU7biNr9we7IC2VF3F7XDZXc
i96L9JgvPX8BaMCJGvVEdKXREedwHUS8uo9f0nLFX8/+KHWoVDNe5HKmfT9ZhG3XjVpOGYd6RFul
5820M5OBE7QkQsxAXRg1r2PX8z0bQK3erv3f9aO/qR95xsfEyXVMajx+bf9Vfv+Xz3RS/iX+JXv0
48//WUZybOY2cBy54INM+Dw/teId5w9CRhR/dfM9gNJkOsOTHqf2Ba/PAYdb/q/qkvsHhRBQGp77
g0f0jwY3fr/liTXp0IgsIk9Lgend3AZwNmYoplHfpxTn8/B7FmpXI+KzxF0Gwop9HutHxQC+F3SP
RqqtElP9zULi/XaP8xIWuiTVLY9kpPHuV1datl25LifNkh7hOZCPk1ddEE/ZFPk2THGH6fQQ8I7j
rJFZcFkxybGDSF9sBvEke9b+aF0wn3+Jrw+JprttEYFXjnEmZxOspNXTzGbP0zMurlevkqZ1XDIr
UES0hZ4TJTbLP070xWQ83au5xJUJCA3RnQWIlqAfCUaQ/zXUGViLOjzAFRQQE2V72oEbLh4m4n4N
98R+tN1VbnICEeYp7AYHlfJ8I1vFMw34fOxqtFbo7wFkoaKRXkitu8miotuMBaU7Gno3tvdkmEw3
hKTDFa+ACvuKnakvqZrjQwXFRDS8pO815qzo6e2oBTDcgU2kAOIRKz93zPrs4qy7DpVzSoziyxx2
PvkIvybWs7Ohhq+GlnMMbInXfJQ6oze05CZ9eC3oE4c2B/tCDRatsIqHo+JiDFyk5lWYJ+GPybf/
Xlz+ZnEh/LL8Bj+K9hTFN1W2vywpf/6pv0rT3h+SbZBjWUSKDfBjrA5/laadP4Tpevj88B7/WbX+
K93o/WGyU2DemVQ0OgksIH+tKdL8g8WGsTJWPvfHcNk/SDpD23r3INVJzkAzctgp8wKRlLxbVUw2
6HkLDuRU6FoZ1Z3P8KO2HgGy72NmX6sNSZoWeIDZV80Wm6NhbuyqNb+NY8ZwVc7mYoWdW12yEkmv
XNWMaX0e50zKB8PLzHRNDO1L6IrwPqeU5MehbX3upWw5XIXt9RIZChgUSmjelJHmXJJ0ltInWeNV
Ozxd6X4BgkIAYSgqH+kENq35RRtkMJ10VXP8JaDeXvSJJ4t7Mw0650LNy0mzy+yB7b1kzu1rMk/Y
NoQa/cBmqmBhV8yTopWeqmltNrrpR4xpPQ0JMIlxRatJu0wxLpGmbHIHzgXf7SfijjnwWlGU6aYC
YHXPQkxGOhrwSzdo2O2DtC311WnK+pMtO3FQThvtxIhHpfamDX0B5nR1NkerHhTqLhHx3ZSa6bVN
7iHZ87+Yl4QVgnzdjma8bwuTrFLDU2ADIvyFg9kIIol996FRjrY07cxN7QmPuR836tdMetQWsQJN
3Rp6Zl32bzU2GmrGoeMMU55aDBsPMwj0T9WycW5aplRRSLWmtk5UZWUnerWkSRyMFI/90EQbjRF8
nCOOw2dQ9au6GwuQbCVyl8rhs+wQqKwEs+0cnaZpOCEEDkGmhFW0cWJ7vqWALmMdokTe7FPDTgGa
TgMokGE/Jdho1w5oSmgjQZ1sXQYCWbpz8VjN5pSvZqXNd14Gr2LFjIcTE23Q3ewhpt9e3IfsujAx
dYXEWLcZ2ozxrt2CMdDVIQotOKx5kuFueuHU14R8c1jHLCsjga9I29aVPM8WZoSREgfjtmAt4n6+
daPARrGKez5NyyEBtN4slSkwmhGjXKuma2FCZpBUaQJYYthkc9D7pMDgwmnOXUqClyragbbHpTW5
cDQH8LJxCVVzJstvpTueYsGR0sq2wHl3T17nZgRlzbA5rzCki0/6bXoy9AF9sBMH2wA1GJQqRWKJ
R8hs18lFnWv6obJkum2J8hwXh9gqVQZPJhKlK8hSMbLvrOQwX8YnDWvUQa/5aQo7E/feJJ6LllNe
bcDtT6JW8yUzdFvIwG175MSSHFQMLZ9x8iMNpvBU28jSZrC5m4byOxwB6kxVh0C94vPR6jU2BKJC
tUZ9E/AWBo0o+mbN9aMzGsT6ghIRRo1HBiZf6sKxd4e1103hgqFGChpPgEyT+VMba1SIyhi2rbCY
L2sS45pXn5ygTxGsRstSHdiDdN+IvU1rN6Le7fBj29cwV1KHoTw0vu2+rOtDMVifajO7TTHTzUaw
8zg+UYid72IKtqWuvKMTDrdo0A8FkYe1q0/MPvDphyCY3V7eq7reuROIPaGNwGK7cdtUWbvpg1nB
aZYPtknLd8Bavjby7FsmdTzWxUBZLou6T7FWXLq1YZBXYXytbi0Wwdi9lBW5myQfxxWGWWMlYFrc
6B2InnxsgA55/cC9VSmj4Puwd0KRC1lYIXu3yV4pUMNNErp3tFkuj11jcggPzOQceW2y71wzWvOr
MG44cN/AZ9xoLm9qLovzSBTpJVtWs7QLHPYxidJOVSXkbSxq+1hWLcxpmNvbaqy8J6eOHnVN9atM
jN+jNjf2oaOQh8S0aBiAh9GiBd6xm2Jzo1jWb4geLYJs2zukCaglu7kZaLdtWSZc7Mna4MBts9vP
rCvdWvRO0K8qs03OZOhwWbdpu9P5orZ6WXdnCKrRLfZBjzyIfjs3WruWSf6kQkoDoGCupjGnYsdW
jhlKh2SiuoUyxeqyeCg7PdkmJs5gSyvlSyTjc2pGPB3qgOqVgdo4aQFGpvZW5HPwCQbIZYUIzie5
ktxTqbu3sFaRg+xfcA492qE4iI5yamV0eKcyPCyRGLZqaJa4yg4QHBrdpJZnSkz1jkrZa4H0d4PL
W+31VtxVgYMOiPgaLRqCayeLcN05Mszbjj1xpqIHipRgArKZ0BJJS1baja15zyAHocFgeUmXtbTS
3GtXmTsVJ+PtyFe3uElDdA/27D6nQWg8ZnC/143pLLIaKjLC6S+dqd8wyHJkmLzdWn0tyF6xW617
sjz0U8rIT6fM3WVjNx+ist23VXLs4yAFqs6BmM5MRV1LQ7KeZj7WUGflDnQQqMR08hVVTsuCXWru
mbKqvIlywowQ/+rLrKOOOQ19uakSK/pSjbAcMc5cjHHNM2HI7g3ZQ9UoL71+5sGaeN5GNO2nflLn
Onby157pSc+dHhPStJue92OPaZmC/nXiUz8tcGhkoDIKXAGmxprpG8isB9dWV+tujoyTFVsh3Cpz
WqkuNJ+CsqtuTczuOEibtqggsrMy9XDrrkOtp9dZNoT3W55rVczhaCqZPTAMg3JwV3UXAiyjHwsB
RLtjIikw0Z5pw/J4Hkhh2h54JsruuiMeNJomV3pY9eOaGo4MYTXPSXfLSLZ78FQ6H5nluJcoAb5o
Ta+F+yAvunRrOYOpEJUawFklrX0wmVbGfGrrvZJFvDYiJ/ZbObS3yiquh0LT/DrVbnJIi1fpCBGI
3OUW8DGdgNn+7Cp8IExZHCH/tRuDt8cweVY/s7zK/UDY+CWZjWYzWEFzMEeNhBmDkzs7Y6jTZR7a
z8lB+bHqn8izqA3ea+0yBLP0UHnMK9NKcL/bnRWuO+Y10HKY2UvpOpheB400T+c+malFOc7NnQdm
EGKytTZmVSdK7oqw0FEKLTIRUFMr0xxLEpPLj4gvLAGraKbk2ihEJh4vL2Tsi3PSV3yTXyZdc249
+OWfTcW4jNehwtFTaz31PLJJbRo5YKIGlctcNXJV6U12UvNc7pmng/qvivDSENm+TTGoacA+UG55
5a2bM3TMcht1NxqxnmXyuP6szd6+pC1116tQbg3ixkyFz2l8UbTtV0xBr6zO9BcoCzCJE3T3MSB4
m7FwclLNtLao32yCyuYBEXv2uhUmWVxL6AWdo0ScCxrgfims+iIxFBDKVk0XuaQ3MMCKXztR/ZqF
ORYXaN/GdVX1xicWSAXJsDM539ktJH+Cu6EClSNTHl5KK55qx+NMinx3C+M2ftAHkqXM04MKXWly
Mj/lkWl8KTLL/iJjTsP13Ia0tograUbGhqHjMxfeIoIl1s8GuD86zHWTcNLXhSmuAg4qjB7hhOuC
4zIZnrPz8PHLcuZGsWvkQ3RqOBBv6aWHnxDGtQ09kMzz86J/aLz5YIvhaxnYNjPYzrzO22rcdEFo
H4KiBDI3WpSGOazyrYHLk/QdcbSvs7JMVqPsnvuWoL6YK7KTVWCurawE8R7UPP/Scg+BsAKDCCUP
TXq2N1vyjlGT9EcszUAFzXMSJeZ9TL9jB8TYPcVRXp4SwOZ+6nifpjnaZvBRbpuolzvd+ELoiw0T
GpkNuLZ7g3GcFVQ6UGHSJMNaVWtlNdT8E+qw9lRsgOntQZ3nft7Q5AUIbfgobCp0qP3azcaa5YTw
CJUj8phLs2BOo2fyKhc2G/yt7vIR5151P4Jj3DjoZlYWLN+BsPs6Mdx8zVEl4fbQmGIPQbn4MMex
g8lbb8jljk79a1Z092U1WVeajbU+55wCOW/ajkMh/aYisCyJzZuV1VxqEAG3SAPFA3h0UOdZnt+P
aOeI6qMQHcHnrRKDaLlZQpmJLC1diaQsL6Dl3dNyHLf0/jw/LoOYXgpS0tGZiadwl48ZRi5dkoAY
3eAekOdFHXUSpYXX+l1dfGfzq4jrqA241dKPNJK1o+yvxkhF25nK230jk3idyS4kwIIilg4IwOrF
oAdrMLtMQxaXaUhRyRG2Pttu8EVXTUh7ZLR3EU3aG1L12tZTtuEzDMqux6i8K8bsz8U4dWehU/Iq
68GfGedeRVKfziLxjhqlWH+GBOI7fd+DbnaGC4ZZvpacNzJDexLu/AI4becYCuBBy2NYJOl2yOYD
87f9ZtY0uLTfycuCl7OVjvU+qfZ12lzX8WK0iFgeoxquLCh/kJMcb3vRmDuz7XeipGNjJsnJNUwe
oIl+1FP33nIic2XG88vodK9BF34py5T7pzRvuvbSKQNCMXO74jgVPmua6AmQZAdCmTiQTOcCBvcj
Q3DrxvPKXcrDcSVCtzoHAdlirdCNCymrm2Rgd6apRPfbblYgPKjGndOgRL0xa9dk7hEfpfk480hI
At4uT4J6pWtVtJ1cVx0a7uDnqSEanBKkNQNA/5EpFG1/mbUwnq0cc0iSl5s4NvIzjyy6SmNpMp2r
ysYBVtAUNwMSjX2vjdBaEzulW6OFtIZEo0d+mWK8EcgW/XHoLQ45VX0/dG526CEzHNhVpwfPiYqd
9Aq5raY5PDECbW+borvDgMAoXOldeW6XXBexZny3YtWd5ii2j5XpNnvBQOKxKyn3W4Ns7mRBssJt
xAtn+OQyxVjoB6EOlyJkYkGV4QWiRCCylHkvDd2Wm3oex51ZjtB5e05LzFto1B8BojQxMDfqbLu+
QKYdMje9ymvSedSWwzW1DSAkpn4Vyg78aZWQSWYq78o2WnsPuOmLm3feKhfOixNmfGJsai+LjhA6
DKeD1fTEs4f+bOQl2woVURxMvWccSPGawLcJO5d8t1bRJZbsK5Ei8tfjOmRyk0MWgG9uVwJhUpDn
wI+FeHhMmKPWswP7xoOT4/wCxtBvWa6sDav5xFdvFRs647skqq44TLm3HQKWHUdhKi7mmDz1KTIb
LNGoFnhUL1VGTgvnSXkntDfoCaHWrEXgWCuiz74Gz31VGqI+OcjfyEZl8V6l0vAbENSrtFX6iQZt
S0rM/F7P4Log88FsjB7FHJ9BAQebcQ7za2Qbp5k8I8jNVGyMLBt8YtykBksU32ntaqdBJtexyAEp
lvllaDsPpespEEJGTUJsidaP47YwdESx1DvAznCWseCvolbhr3I7sYrj9ttcVjd22V5OC2enWSa/
QnNDlYFzljBx2Go5yeo24u1llGtM5evRyKps6cE+KrNmM6eVxaZlOg78Uv2OTNlK71rWSHiKazaA
X3onoddqARavr8e2JG3DpCvdcmJ7VftQBTBDZTduOGpxJxtEK9teDSt+Dfp5Njqxo8tJGWXmoStb
89BUBoEugicJ0yW9TeW3NgrEJ9FcfK6lRtlkGAaCjRlosUrcIgNABxmCNsLcyMnLHfyw4TjYQneE
BU1ix+CQGsSMJNDaWDG88AW4iXeThDhl2c3u6qEGkDya871ryGtn9hgrrgzBzIG+bZXlEKFucG+y
UdbWdsbwEgec5A4Y2zfXqM9qFqfUtV9I2m6r7KU18h0A4u9NTx9Yd+OJQOSc+Cr31nVS+EZCHX+u
++8M2qR+RvU+qrVoU8vFUFlpfirg+2QwQ1bOnHiohrDdryKDFCCr1jMy7OsmYoH2VdfYo1+Bh7jK
u14c0fyhnB/DDKlAz6G8r6eG/4knedWnaHj0qiYKOxbwjBkFGmr7VOXGifEeH3ECA9FjmnVbqjjh
kUeWxdS04UBsNaa6u9BKhK1SiQziry2bQ5zVwbXLqkaLWhmNxdxsVEcoNNmRt3carG8yFa4iC8E4
3dD4aEkotdmcESaWD9HFTE14Ro3Ujs/ICipqDp026RhKXPlFpaOTthcBeX0qFqv/L83A3bdyYZqp
/7k0Al7ZXLDORe3//vVf1Y9/D7+VCwrtl3/ZvI3H3nTfmun2GwBn/ugPbuTyf/5X/+OfcLW/rcS/
Na0/qsS/RnH4Uvw6ZPv2h/4qxIs/qOZ7jsd67zmLdPvfhXj9D0kPGaI6XXrdgu33b8wAyXJK9Awj
eOZblf7fzT3Ec+jWdJOviwj524zuXx/A9Y+2MJ/d/x2k+Q7KJlwK58yBc2sBO5H6+4AASHrGbzJl
nAqA1iAF+xCu076x+ngXRHphczyPpry8SFJosPfxWMgD2dmIORjlVfgu8CAJYz2RZ8EQZCX2W9H7
jbT5Q3PhBcy9E21Wjdr91PP48638i5rudQnnTf2v/7G09H/qewtX8oJdPlp9seOJ96/cVfBBgmZu
TkCqx9s3UwceM1CIvaOfB23h+398QdN917PgklKnHys5rACJ4DPjJf2kUdHizKw0Yrcn2yYW2VLa
8bOeoeldIiUT9Ku01oB+NHr1BC3Xq0f2WTzu957dMfTJVKFRwkdh08uQn7PwJAlqzjvRwm9xMWyY
0O7RMUT0+u8ygvrzTnK6OSUMoXKKjYGZrZhragiKN/XCoB47KPkhO/WEcCXuhWxBxAE3sl4oS0Dw
THjCkW4HrhdukCLAbeSkzhI9kBRiS8E3QqCuVV23DVhOLic7FneNYXITEEC0XhozR4MgNUC882Kq
aFzgXz7+DaCRQ7wILNiKjAseHXjmG6nUMHBYr2IHlNZKNUn9pNE2vg7tJYwwitjlAGoJ9mnUAGbY
8aKO2MbnvKI3bQZoqmi8b2p4FZQiNWHciSQy1EmUcMDOUFnYptvOZFePAmxVdGwbxf0XKoiXGsGc
/nZuCnEHaE2MnznJjdqzKVo+uR/Ch4nnJsityiWx2jcpfwjBJ5fOWMCBXXQpr04k6Gz8caaRu9Lw
wEXXQW8omyNYAcaWwDfvP0mRCScD7pZusr2HHtYFec+BItK6ju2bCIfg7NMj4kOKJ4KmK1u2rXqk
Y9NXeznreb7hc2QmwooReTHunaH/GK22njlKworzqUwL44Q+ArfCvHwlzuIUASSGUXeoYNozXkWs
I+ZUxzgodaPLCI39jYa0flyYGOPeDIEvrplnomijmgnKaeYZvMrGdgZnXfYiY3fCFEJmMR5Fsnyc
7my21kzUeyMbxSSACT+T7n8JE0rLE7PfDxpS+TN8q+zaJLL9IgZm4gjUSZdaVuG8FKBxPlemjoPE
mLllo0Efrwnxta5PuJdPHCRaOh3FaJPCtkrcISTxVXsj4pmoqdWDul/1DQQ+OIO53Vzp7WiZW2VB
7oDs3NWmgZdcutHMzpU7UrxCBOG7i81KDt+nZCKHyz/myfdqBNYa57px98Osw0iL9aJEweM/WswR
TIzx9WQ0FAA3BgPfbTrMuFVmp6ye+GT4cTlJwY8yrUrGNBUHGPX4BgUmo8EPQWN0cGQCuVrm3EmX
nywxQ5wORtXsATiW6RZKAXgT06r3XTRDUzWpyi1egI6rUHhkpN7g1+Zt2FHzuVBzATXMPqJEwJOK
5g5EhqY9aOjE6otWNFpzPY0erySbTJbfOR8mj1KEnqe3QZ80+xG3GqXX3jQPcy8XdcgbpbVpWz7L
UceCt2SRgfVWOj0xBPfYJSSrSnSsagfVxduNnHLy4HyuLXhru19+FG1DcJkKm8ka+sNC1GkGXm3D
jezHMWPje5UEHguFGxpp+fqmEYlsF7WMmzE2QGoixNMN46BJnhujGULqEl3YfjUDt00/N6wQRuSP
wWw1V2XOrB+7G5TZCFqIljQbAVcThQ+301HVDt95mzU4ZtoZ8LbbBXX6zXIKgQRbTvBgNrlOa/Mq
5/kz1yu6cm9FIUFRboWfTteZGTbBswPwgr2vxaH+HEO2Y+MeutTRdO/R6rvAL2fjk9OHI/D5vOzu
J3QAjJuqCD4/dDqzC6ODmXnB2gwCFPB53A+wFI3JWkdObu01NdgDo1RJrcWfUal3VNaYtWc8m+1P
ULDIlIcKuc+DotTpm7n+rBXMg7ZFBk9loq0WR8Po7o1UhF8yFTjfSIJi7zEagqiZDZG3wSOfZs3I
OcMJny2zp6nDQwrqOEgYtw6KZ0NG+Vbg4g58gDLWSm+d5trDDeI7VYovUswAFuMqzO5Fohx2rKrd
zsiPiXePIyzWEARjPlRXfTbnF5bsuw3VuOwGAHX1THsk+tRL8rOOPia7plZyW081faak5PQal/Gn
UNnZPUUlFW4pihcXDJIaJKXr+ZhpXrp1TQlRsh4K/CIOpIe4N8s7HjrVY2HlVbROqK0StNfLz8zh
LB8tWPsV4SbcY/QFgYFyfkCf3OfrED/pdwa28dF0Uu7FDHpryISgv6McuY50iwzOOLEdWKtG9Ays
5uXOzeppYR+bJTKfUWxDy7ihQlft9DHq1g3v8TFJm2rgKUVLvZgY3thMudOd61YGn7yKdpmmZqrr
mmcTNNZm0p2TbZ+1qK1PLNjTXi+K6cDZ0jvMbTpsJtU0PoVERt+YU9uDWrTverq+X3V6rCcyXfOp
KRrKoB/vUH7bzAFiB5nCXCFaXkAs72JSdZmbbrKogWlk0gIvALHrA3OqK8ng+DrRe2yF/Mr3H1/1
XfaSXZFDFsFyIcEbgH29Zdf0064ImBKGjMHyiNezisYyZmGoWsEe4+PrvIuTvl0HFDaqHnZ7UNTf
7b76qCR9BGvgKHF4sqbqDWv24gey3oxk//xijq5TRGODDJDh3Udp8BvWGGXxju4i0UG7I5HC2Jn/
hhH/+FK/b2RJ64H+Yy+uL3TB5b//9PnVoedUuEnto2lPxrmg6LezmMT2ldtisHHo8/3j6y2zqgu8
jPoT8sFfr2fQ8C6LLLeOsGCDhx+PoCLSeWJYhWI3Qrucj/fjay4f16+bdd7cEk+FtsiX936zPuWh
hB3cSoreBbsr580kx4LKE7gYBc9ACiM8j7S85591LeHx8fEL+P0mdS1AhCAdScgKS3/3poG2wHXA
0MDkEmN4w8AI6WiAS/x/uAqYf4+sIrS/9+iiLBBDEcTKPoZMhKD+hTtP6GT4mw/zP70XDpSuZdn4
uOin/PoF2tC7agrs9tGrFdDS2Ml8MTKS+PF7+Q+3JXAouHoupx2Om+8+sRQocVzFpXXE4oVL603D
0U8DQqwpwPlGB4ZBqI8v+fv6xZrOasLbYgyYy/76xoDvMkGX2fKo0ep5NGC4QbPt2YoQM/E2hQsf
ZmWrxa/18XV/X1moVBJDI9u2xN7ev1VPDGDZwDceUxp6mwAH7qm1gbzOie3+jd3gP7xFbg4HwCc/
dY787xZLh+YJl8rFcWzoIE25UZ5mRfE6k9wwb5Dvcblr/vn7s4kXL1Qt27bMdxft9RgyhGcbR0Z9
MXHloERBmcDV1JfDz8fXAnP4/qfuUZ2wpJS0Pdzff2lk4l2d9eQ4N8pzaQrl1oAZQc9uq35uziUR
Fka6AQ1ejwP7uoG9ljr3dT8GW6JkksNFab1kId4JIyJE67tzkUXXbmozwfrxS/1Pr5TSh2DkRMB8
fC9WYfhlQJ8UcIfnJheKg7h6SoBXK/QOklst8djWf3xJ4/ffrqc7/Kp4PHsuQP53i32YUS/BBsQt
7mrsdYGxcH5ox7H96jaLpSGqguV+T2LCyV1WP/W9hePCjD1sIErUjD6GHdIZdknxjlEgvJIfv8D/
9JmwUnKvGKDX9AV9+fPDSK9VNPcuv/ocw9E50a3kmca/eVTZQqQaapruH1/wt9+eDd6SXwOlHG5R
MHK/XrBGcMqmf5oxeCzOQD2hA/JGs+XJzmn8n1+MupGpU6BhqXn/FHBn4ekhscfjm5wSK6V3oSuX
Uw7YLk5JH1/st6+adwZjWCLMW55476EMeaoZjP/o09EOLA6WIXYtRUsn4pT48YWE8f4nZ7NcLpsH
izdH2Hd5JT/tIDIzikecAwM7iCZS1zpnOLzpjBqn9wH1ZXWqkp5KiAylexHBtRw5kThms6qz5TFY
1lhN4sUPqw0clnxlzLAeHDSOumZTyqLqZQI9WKofQ51yOB4WvWdblF6Z/83i8fvNYBls7yiYepaJ
LOLdryMuJrdycqWOkGHc9QBB50QyIN6FOjrPjz+03250GyqNi7pIQhpwzPdrfhvqou3HqDk20JgP
rkh4/zUG+A2TYBBCi/Fv64fL0+unPZDksUYyip8+oGgGKt5/SwQBTaNuLHm061F+s23RHxuJ0/Gt
IGI7iqoOE8zWPd028Tc/MvB47y/Oz4sJCqY4dGglPAN+vUWYimhjOcTJ0TCoJM0M0DPMqnYYOTtT
+MMYuF9sI00lBngaOlCjcBYXZoMJhuFqVLJ0+adbvcupIs4giZaUsrMcLCBQYjR3uI+a3FbJruPv
v3baSSv4m4bY2nt4hBgkh61R3liJmh+a5fYCLcXuATSiUR37ZsJSS653vLaGkdKYClLqfimFIxhd
b1JVNxxEemnpGqYtolf5DZDb5NzYrbYbZWxfl5OhzQzPw0alil1gdnIIM8KdSojMKMeiVRrJprpo
U/l/2Duz5aqRNW1fkTqUSqVSOvzX5NnGxlAFJwqDQfMspYar7ydt9u7C9A+xz/ugqIBlL0mpHL7h
HTTi9IitzYcGbjAJ9JZdzmEm9r4pFSJoE+0UqI9Tl6mR2rdr5uZJbnndsGZETvFoakUpnmck5ymK
O3T40I9ubTEUQa70nUGyMDlaWmxzQU+QoneEWm56HhgUgPZ1t/Hp1ukfwacpYiov9E85bLqWtZYC
sFm/Uy2nvwijvidxX3v06i7wBFwe2gU7rXcYwJXgKpLOjPcDponWf0OzuhtRtcUD0vmcF6CH4YfT
fsYt1vXCa1yzm+JBtwIj4MHlKWaJous3GdSTf9N3wpai5pLXvLgZv8ijqyeFysj2voVxFx2xbPav
DaNpTYphD0P5GDFSCuh4VgfqIFSuRrBywVmIIIE8vtpx47cRiy/bLOuLbskn5/3SZFy6KzZOrcgF
TY1cWCkH766maT8+QHROh0PBdEnfka+iP0MvE+sKHFZ8Gvlg0IvDNBqA6G3dzofAw19YbQkzqIbH
Cz1dz5m+9rGvni9eTaPHRZjsFowxNa2wnVBTXEpy2J0HqArj78ld+kdRK3QXwgxno5s6DQM0LbMe
BfWXOICaPRKJWxJQakiDhroZZk1yvYophIQd1bZm+R5hC/ku3Aw6Ni8lOFVO3IxMF/Ho5x5OTHiN
xMdhGmZAfy/LCvsRaxbBmpm1zMMna57QU5xfxaNYRJqdU+2lNu+Ntm3ZB4pZ1IUBmVlaKt6UN9ia
ucyH6cuaNbM5LRl1+NfWDCZST7GSNpBAS4R6HDTZp0rkthLbU55H25j0ZxEuFfiX408HE0XGlNqV
vla46uDo4GZ0+5uwcIerKkpYplXr0GkoV5+B9WOD3zaicEl2P9QdNyIQaQDeW3rDQ72Jbvk8gX9A
VaLUqigewiZaphu10E0O8hxUEWi3bP0WOnQyjnnYgVFeRUsVOF2JjSXrb9ZojSjaADg6p5QrmCto
OcYWfTNK/ReBOa5tO9WPmEjvSnBe4CbieKuozTslGhNlP1CtX0s5ixMVtC2kJJEjK1S57kKpjQr5
GFIg2yaTz68n/v8xlv7QJ4VgZM/P/3+f9OpbPU5fi/WffdIfv/SvPqn4r382SQkMftCVUClWWviU
R17SCSoX/+6Syui/hA8b0DowcFxi6/BvupIMoCtBjSSW8EXg2t960xX9bZf0TShHbIr7FZrukSRY
hcv0Jkgl+Ep7HGmSSyPQHN1LmBT3s0i2k5zr8SwDO3lpkC+32r1t5yPjmwMkeTCNGc97jaSI7ER3
5o6Z6/4hxlQez/hTVBF6PBwiya6HJL1gM//5YEdSZFWFFwYX2qBccxdFhXsXbsHEPZDaFDsxNe8z
4Tv+MUOwYUwkGOMWGY9qiab4GYVxcT8IFXb4Ua+60n9t8CRv17Sb0bZMB/GpStMx6I+lwVkJuIiD
abDKPfeuGhQohIPPGRyez0W8HcD21MBcRDn7yI/StSv6DwjIJufN4lSstUiV3UMYD/ix+npA8wj3
Gupr/SSOjbfmxwUPri6c0n46Rlg3vttEMKEni+QM9W8klqgpl6iaz3n3pVor98GPJfhOw7kOewZ0
0roLEXgVqJyDlLocASIWqB4iZ4DFkPTvkeM4IAQ6n+o+/rjEiYPAz9ZfgrgSmEfJ4WuGVgc+F2o5
BPlwJZIGQZtgQIIqW96JaEGdbJjGqzhOzeXiGAc9qw0Eeomo523ny/W6TlL0KfICAeBJNA+OH31y
2aVpOgxNQ9RUgk+KY8gF7qRmJEsa536bUP7c63QdaKma5TrR23t3Ssq7fp3omW6I56IdiUrYCZS5
/4WdDbJLm6IGRPWfWES6WfDghkX7gFmaBEgbopRkNp2avUT64kYiISw/5AnaFgu7PyC17uivsQfw
uJwfV3bEXZ1yPpM9KNyiqvrUQiAr9qIPCMNIo44b8r3oicTtEeQOyL0NZx5A582Fv400S7okuGfU
uyuiyf6Ebr57mQgZXaJhFV6m0MKSQ1y75d/tKIbHRjf5924WGhLC5LTvOzxdb2Xt0SUzrn5OdBqc
fORNjlXH01O9H/flamgIZQ3eVoy7f9q6GUxsi/XxU8G036FWsuxHZhrobAg3rjbzLZp7sCLmYTqi
iBud+V1aHkdnq2l1wivZ6lE+QD0B5+4iZpdgRMSUhnIXn2YDNQ/5UT/4W/Ele2cpnV0cosKr6PA+
eQm8oypf12/gveObrkr9Q7gsyOACnZgh0ebBp8Fbt34f61Rc0ErI8YWdJYLK26jr9QzBPTBlWg0w
u7yu0t4eDaayodUVrYcyKRMcbofYeVTEaMCinBLNr6UXVwAtGgUHGPyd0VRVdhV5/3VSBPUVUFFG
z5/ijQA2P+aDAY68Yqa+q8PY/4ok9IzzMEWnx21ubVvGiou0W0cwrfL4JJso3nthZlcXnvL+LsFD
3pyZoJTlwRuj+V7XbqZAxDXBRTH2H6J03r5osy1Huqf+RRTkzS4L1giXe+E0t+yE8yeTImkMmDpY
3V2VAG4+FFmP8DdQBWCfzdDrz3WsEf9QXQ8QrkHX0NzKqgVZIhCHBtAcajIGA8T6em007mvRasxF
kwSNAj1dQpHL47C8U/T3+p3BlO1uKBHjCnq69TB3UpAoaz2Udz4Lg2Q1hBMwU9NzTv0gYHK1/Rbc
BmwHVxXYRasfXVYf47HuHrIJyimIZE/exMDWruGk4NynZefeZWHePGqc5cqDmDL/4DZ8HjBHo2Mv
1vTS0My8mb00BU84I+ZVifoxVKPYJyteVFU7F0e2ZzZf5PCKr3kyOvWOVgkJiyP74B0199L5u5XJ
Nu+XrosePElWAqSbwjn2OH3Qn+j6Rt/6TXaXVA3nT0mYohWFnPiDGE13jszYgWY6LLZkatJzFywD
Cn5d6l+lkclPejb9eyWbjVhJBOk91Wvvr8ZU2QPuP9CwAIMk7yjptbiDrSP8HIgWw+dmdSE3+qJm
d+jXvDzGAUooJEgdBEexmBsiKdPsEjEr+PEytDZrCLzegSlyCvr6A5crk9F8Z3+PHtBRRGRQB8Nn
+EhcIonc7dpnbz7lK3zAvvCWYzer7sjesFxA14n/NoUR/MGkY59nkRfAD0CL077YQfVw9pFbeTVK
9Z2+FomKaAqtXlqgpiW6S9TU0X4G0zRdjWEQvLy2c7Snryq3d2D3I7LlGaGPtHW+5tKdD3OI6FDR
LfIjyIn2AhqYfhfJVHDV6qvXDQgKRQqq++K013nM1o9/+XWyhvFXHH3AF0P8DZSz7BNROTD+oAa1
yLvdruT3Zz7yvPzCtpDssND93ZyF8y0G11BavMmDybV6u6nnjyx0nc8YbXT3vSeXK191UESHNq0/
+QoRdiNLUmMo3Ie+asAVE5d8Aedom/CdQgdg1RlbR65NeFzTOL3GvgR1OI5TcFJhB8VAyRR4MrQR
7R/BGK/+Ya76SJ7W3smg0WyT+zHIx7E+dkFXfPFHxESPa1TLBWumxIth7jrrBvx/pIoUpnp+qlGT
RN63gNoFYN3tP2VDWnyEcc7rSp8cPzd3jusXD6sbvC+WWJ3leZVUR+njHLOvhxTZn2wOUM8i8LqL
wVNfEGI1n9cmHk/j5FRYrbm8r9jN14bFktefpeoqvjMzz57AIAW9OzDYOu0rWJGDuB7YzlhFwwq8
fTOe2RF3IRFRhmPMBNFe8UT/9NPgCKAnq7CslDxqL/MwdvSOVQeRQa5LnELmRnj06EDJfZhTd6Ry
na/3+PRm75fSuLA5BoGUQ196zmkahockmjmsVahuUtWkB8ShPO/a6kWqQ7QMA1L/SByhu1P5yZGs
xhzifNVf53zpvoQRDFP0tJ3oUvvDbANM5aH+m9P1WMU2+oC5+w3ELh4tyKtNwTWekxsEJYQcoEOA
SunAreQGie5NtTtgQjiZ9jXc8D3hSf+Xl6Pfem8kdJ+ziUP/nlW7ITrHHEC2oymDS8AknASo6tXd
edExnodljtOYo9Un/mpKGb5fFgHgAF8eqj44uF+FuPxAXYxkexbil5rfIAlVACVAO/7WGmZ97L2o
exBy1p+7OESv/sU1oqDQ+NUXMTqtje7qs27oAciiu+dKC8TlyOg0BlpZ1Yp3HsDR6jK0LhbJpNvv
Ue362b50E2jJ9Lndfd0YZzfIKcBSZ+pSOV4F4eo1wf+ldeRj2bj+Ka2jSPm7rO7/lU9D8ZMIBXLI
/MaPlI4qLjkdqQfntXR95Kf+ldQJDSoWKKVLs43uCyjXf+d0Gj9i2o0gq/3wVVT53zmd4iM6uHyK
sAX9F/kf+czInyui9nYEqRPZIVwdcLhvW9KhNmtVTa7/LaUhl38voe5K9zDPHqf+YRxzb/2YlxTt
T8Mqy2o/DKtSX6kKE0aJRjUdeHTHp0JpiQRNsauj2I3R4SyxsP3Qu5WDsGTvt8FG/BUvCZujkabz
CczLaQXUlOUTlS9UnVrouInbAu9Kx4miSJkDlUJfdo1gUFOmQO/qTA4JCs/ULnIV9ftyXpwwPtUQ
sVuEpoY0rp0/5JUv8hv/U6ymMUmHyiNI5z+Yeb807Bv4UM04bOpbO8wmQqOY6By0Uo/1dHETcdZy
yUVkdfW9w39hfQSjGXFrXjqBzQG6NCfLh3/MrXev1/4n3vclyf7pljRNb6tNQn8KSMZL4/EfXQ6d
e0tF9Jg8i9JVxU3rZ4m16J1II85SB0k7gFk6S8E0FmmLT0KRL22B+ADZSvHUcB6gca0nZXU1XTO4
kBbjBOexraQ4ORxHCpjbx7QPYmc5BlvRBbfbhnNteqwif1Ddzk2GSUd/aHj8XFjwtcsgg/8GlkA3
ImAt/Jy9xymsW6co628uiOXgvYJ/1DyAlmy2d78fvZ/LBPZCnBlUUeh60Hbkej9faC1RB9pg9jwD
BvfQUkFNpPBh+7ms8EXq3L+bh4bYYLcGqnRGOPuJNg8IV9f599/fyc89npc7AStEt0qBKgiityBq
zszVjZY8eDZD2Ae3ihryiN5F5QDFuQRHtkGN//0Vf2712CuymfgikkzCULIl/fzsXgbOrqXA+7yI
ZMj8bx5EvzS9iNuJuZA0xE0ppnOB7f3//sLi12dFL8dzaTV6DH30tt8IAVIUs/GqZxIUVenzDDj8
h9IbWcwcrUmctHdLtMVudd1kfR24R2XSYvuYD7qluImyIL4hoOwwYL4nu9TEKin94/K6MEmP6DC2
5D64zt/f9C9TUskA90IlUaLFfstu6P9sJjq0e3VTarihU4c3waFbW8cUO0P96z9EsvBmwFpY7gMq
gaHipHhTvJL4OvTIWg9fF7jYsHIoIITmIfYcXJ7+00mg6LpFvn5pyIpfvFVFVITeAoP6a03XicHt
yUHy7wZbPPV3g+NTIw8xYdH4J2zJm46/fUaYpQghhi4IA3qNdnb+Y9uKHSRp2145X7DtFt62jzS2
gMNeh3iKuXsBXn0ooQj4hX5a0xLN8kPX930E9d0BjviYVduMp1AaLtv4JalFHp0kti/rlapWH/jP
718+b5rb+ccuq7lBjWwqLz4KEaN7O2VVMrd9NfXNF8jZHksR+a9xezcECwVQGh5ushoI4+0A+lHG
GfNjqH2fw6AOcDdJj1HhJ+tX3iVo7GBA1s0ef35BtGmET/nndQP2KYOZBxgMSfD3kERRPKKgADNp
tN7UA2+n7seAY7iWlAHiXYpvK1s02popF/RWIMj3cdqOy6dtZSbDiFg2ZNcPXp5LNnl3y9CvOXl+
p5ixXTpTwGsD1D6+oc4kYHzJMR42ejZxpP6uycFpSm5Nzj0KtDBrOLm4w/1dDE2b18cpWMrt40br
wTyavgvMw5DzL/MurXPWxC6lL8Q789IFzXjE3eikr/scngibSoymMg/TWC4BGhJpHdSKel7u8ZPk
ETE/ktH4rYIzRSt6vB/pfXCYAa3N2YIHmM3JeszBB5pHJ5vJRXcI1Nqr4T7bBrcSjdfuE0oHWM7E
vumym9IHJHU2C6hoVzDf1ulyWiY0rfZwq+1azkwm1qvQDDCf8TUf7ZnZhbHHJtKG3ThA9YQNXxTn
Px5AwXPnUWuo5UF+cN0YBWKwEjXTb1gSu2GWlXad6tgN0CkqBKdaDCFJVwvA6T++o2s7gC4yi1WG
9o0XNlgWyHRTjMEks5VLL23KRrzKhmdKXkfVLwqymJ2ia8cPzNAni8u67Cen3GOvYK8oHU3UtrYx
tfkdpeuOx7MSFUyXBiOy/LssoNMgux8HefVQoyqvNSIuNMhRXqGCzZoyNb4C4SHx+pJ3Jilr8luh
FrE+jclIx/rSQeRo/dpVi2EMm8XQYdor9nsRvw9LQCaQDTU04/kiDmoDPoJql43dcrFIPlsDokUe
gvQSJYdOQtTEh8rp7XvXnmEXOFLPMTxMQ2GYO+klBEx0gkPZSXMZDcbnW5q18VkKUy5D/uYko2Y3
7r1m5JZWnp5/nKfc3osfwR0KQExrluAaYjncHOQWBP65CfCrp0FWZWiCg7w3oD1vBz9k/mcTdXu0
KfAR47bgDtox7gwc3+8T9nsM5xbigYPVMiGgf56PC+SREz4Ydora0No8tmHNn50ISxawztHHvSV0
3IgyQBywzlfgPXbzSNFdeco72dsljWgbX9rjr8KbUANxo/XGEdI86qzwGIW00e2wnpvFpcd9g7sZ
iKVj12MxhnoMsZid1TLLekQKimgT6nwJS7X0wJwfI5yUInOgGartzpSWab6dAtc5qSJKWnkaizXx
sWJKbSc6MW67vVMr6uzePhwszPkYVTPOpRx9c0OpUClD7YkSQNm5+yDOZXbX0KaNAbPjWGt3K9oM
rjhh9DLg4prRYc8Aofe2erhfSnQa56siHsCNnsfOwLvp/BBgJZUTgSAwGXOOUO37qCLvrm+bgY4p
9CwXuEZ5ZCNmuzmOJPRrt0/aqYkieqRBiKsCMLIxPUekCREVOr0F22zwdZuVg5Elm+3KM0f47mJL
ibb5kqbJddHQmdB4Y0P/ZPJkud1S9DjjMXIqUETjb+60DMyhWGZdkVw1W7PxWefBc8IgUEm2yqGr
GaVDVfA+agADjpig6c4BZn+nHC8/3lJN246zoFmpPwf7qHPtLogoWcTMdbM2Hs0JefGZnySF6fhs
7PGnvaLlbKrlHsUpGxGmSDqwPbX+EjB+Y+qwOxhGkbUgvHFgQpkOjZLmgrffreoqhKjkn4d4JnLj
9P8nLu0LJDTaE9slx5FZW80pX8UKKMAxhLbGIIwjNgXgHgKVNQ6Hcr+yP6xh6vgYva19m+zYopR/
3nZjzSOBSsDUC0kvG624DqZNX6sQ752bH3kIu74dnLnpKK2fwSkIQRQlkKCkczHl29ajkBXK5NBR
WoqPvgud5X3cLTw8iqM4Qh4twpY71ij4MkpNlWoWdo7NOJMnzHBLp6P3Oq2rbLafQTIDQrHfYLVw
50Hj2O1+cKjJfRTwfhljqfuoRwdvLRNIxfisZKxcP0TjWmDMIqDhU2ip88MQ4Z/pwIwWawBBZS77
9261lI+R50U5c6jvsu4yqCHMnYLGTO1XzNY756rHAdW/iblTuW9qpKA+41cXbMjg1U357IOZ6R+q
Jqj6pxnbu/mONlKJIQfdjeaqxfeqrZGxqCO0fuii+cN0wn6MhkDfYUXf7ILKrcS1LDlW8VwcDUru
vCM6mQgqdJSXMRnqqf4lS2FskLr1M8LPvl5LL9q1vbOOn5BUmfz3QTmufrLPO3qTjm0lrjG+1BHP
HzNP42S8GFNOshL2TDlv2wHU2+b2p9ijI3G1sDgmdHOKmxnKQHsymB0hI0OAtj0muZciW6GDUV8O
6zqh3uqPHmIiAN0ajE6TcYiQ0/d0vrfQ9B6RqTI5Byc/HroGERwYGbXrnolZpN4pbhHAHHejLrcM
S1epnHct0gT+hwlt/Lw5c1uNyD8lO3dZHhdEG8cbZxhr54H+LtCqsWZWA40Igv7DBp2phuw+Brqn
QrcoRP92rtFtQDlyK4uzOBsBH22NH1YUFYtGYumGX+bQhV9ElYf1c+q1DepTCKyt3bcoV3Ka9pTh
Gr3z5KBG92yM606Fh6lwVRmcxRWQ9FtkP3F5pYPUEtam39IQTckITZuwmPAiEmpct+AYSDQgk9ve
42Hydz+ib3ct40A8zEnVACybm8weqG1FY0h9mFdFLf3QxnOPxlvjumjDn0P0hfUJwnJmwfTLamPN
2ulzIqheLsYeKxEbCYu7Q+uAs5YDnOWQ+oHd4Srl2ggzA1oiYjoQ5ZyU9sHaObzaOuho4x7iveHo
UWmVc8qMtUo8MGsaBcP4NKnGRn8B+nPsKToXaDuh+W2qMjqbuiqjhYiwBbcCuEUX0VnijNQa2qlT
bJN0AInsaekySme+p4iCZ5fYjYbGOqPGc5WHmT00YmeOZ85weu3u0Yg62CR26V5JSFR7ZPzORTXR
zUBowilD6k1Kof7NhliVSGmcKPr7hCZQBkcGqK21PTlDGqjcaZ+kmmvDM9TN9t7QZeAzPJBRCrSs
rpi1NKgGQ7+zgQIyOwrAuZIf8XIRcUd1jI5g/wS2zcarUQxr7KM3IprwZZ67ujlhS6nr66ShCSVO
Y9vaWKqmtcwXIShox2hs6mAU3ydnWIvoMJfCAL7jPKRusNMtxsZoObq9YvjZw1cbIr2Ue4KhsqfU
jxPMFw3jWCBMwo4WRNjIYPwqY4eBbBM/R85mzSqSjnLCo2Rmm8Fcod1Pg5Myff41EthNDmjjYGpA
RKrrlG9sqjGo/EMhwKPSaXJKOxUzlzjgQVW0MP6GkEjt6fU1cmAK6wmFZscjVDzsQU80KQTvaBqg
zfa3lh07p2jO5m4cIYSiVV6cp22QIKzqE46axw3WE08FMNIWn/oeClB60bq1DSrcEVsC1Dy81ebE
wMCYLBX1OrHss9ntNTKGqFoQOHtocLADNm3fq3MXaxYTvtvGFI/H6wC8GvezbnTbhqNEuIZHNdAC
zSMSrHaJQPawBa8a5+3hCMTLBmqiJDXOOmEnmIynrPPOOk+XxNlo1djTNTUGEAPGxojnolILBdc8
BnQziTdH8Jl4LJV5TmSNcTSpdrwBz1z3/Lv9aWuWvb2by1BzXIqU+/L2aaptaFgEU2KDednau31d
HsWoeC/lNAM6PusHNr4KnR1pks8GjzYgbfA7C82q7pgL5T5biQnyk9/7du6WtRfVNxWAHTMeknII
xXTJF1SSoHZuVt7t5JiKa9VbzyO4LZQTajDChtaRaUj5Eh1l/ZPppwzYylBM7cjmss6+vPZnMSIF
GCt8Kr9XrmeTwLxVZGyuWOwLGfyI8JLEk/c8rjg3X8nZI38KdITH0tniya54MqlYGJT4NfIZEhc3
4+PQhD1Pm4H/JDD4kRHDhogIDJYkccm+6qRDFOqUkLP0x9VxnOWrNPggAQE3YI3gFqSkIybtk8E5
D4NWTo9IfMvJQQhHMP5OGtmkG+sIG4X1i7BJPkRnG8gntKvNYzzECW9trCjo0h4M0bXbZ71RNTFK
pJrtI6Nud1yQf+S8F51ua3QmyR+YToHi8pT24s1ulS17MsYZWi1jeqz1wtQ/FyGCxl8xiyGOel16
tSltaFU6VUTree3wc+0OozGDnRj1bMtiTixXOyWhX81IJPrLUuNkhQwVS0hFzshAgjGxS5xsOWlv
sCL1CV7XOU/QtKiX6T5AfWy4CKdFlOfh4JFTcLA5aDiQBI6GrTMoi4aviXycR6OzHGFh3iQ0cnbx
/fyaNS4AVVmlXW4EmxQB/xSgCDOzOx8BTdos8DWxKOPN3nSDdRmG1KyyFYL0iHBbfukbQAWAoWAf
MftnXE95pZmY7K1PNUDi6gg/NR7Ho4PuRnGjW4oj/OC2MqOgstsNa+Q1OpCpi4He3S4Aa7TRGQDT
UzzJZrEZ+vq6c9CDtIFuJdAuKv5QW/tfakYhIJUIbDtKC7CMfi5xYbQSziA15y8L4s4sJ5M6ZaoO
6AZ2yNoMU8/z/uGSb6uUlKlC0lPflvO8X10v1rauQ3cMxi8qmG335nVqlJBqOLp+XxP79VI4axDj
StswsjTGn5/OS5N2Qyi0+ZL5sd2fmsCXMMQWNmv2rt9f6w17yqf8FlF4pb2roXT82pUaXLyX57KQ
XxZZoRxwNaWVx0xUo5+yDOlxC85ClOfYNNCjVgNFFFN2Ybm3jNvgliqE7WxEpLx273ndmX/0PizJ
24ZIAJA4E3QA1uJPlfZfhgqmi0tgC+WFdNx7S3HABrCy8tkokGRi4T44oGxayOFKCvX7kfplzknq
3RGtIDpBHnIsb94KYRTSEwRQTwCX5LSex2uYzx/Fpu0SCeIEi80/zIO3LRS4wEIHHmIzVE097y3S
su8GGSb0Cp5aP7V71Liw2N5NGTv7Q+IB7V4PcUS8TzCx8vdvJQTR/o7drlIXv3/2t8NM11QpW52n
TaqEeDsjwZwuZo4S+ZmaBKnjmqZUqcIaKm/6h2d+O8qYB7k8LVwcrkZx7E3xGvvVLpQiF5+nutHF
DS6SNjXPcHHlkE89GzX+/tH0m/KzB3eWsjNNXqwGCJrso/+jWj7mqEqH2IJ/7mv6ROmxl7Hd5tgU
V95r3HflgmJXlqxptNeFSjkZf38D/i+Di8WJB4VRacwJeHTv5zsgS0xL0er6c5e6K/aU9LK24kjV
I43ys9ewxfSpDY1hBdj9+0dR3FGjLXlVwVhzLsCksoNT5cqWeCj9r6ziBrMGsgVMNmqOhKGYm3A4
hBIE7bzLRDGyW+tZ2cPSrBOItUMauyx8UI700PPDqCeKR2LuQTYRvlGiO4YE8954kdFaDmGzFI6N
rQYz2LDL6T1NFmPFtXlnQZsR24C7tUd82/Ytt6VfC/QDoT27ZoFutK3hhONLxOcJGywjGwQYaeeC
rmT8wyTvqUx6ZoE4epXWBWXZ3w//LxMOPhYcNoXpjQch9+3UnsgsUsfd1k94Qkhi1qQdbQoUbaON
AH6UrH9/SbtT/LPjYbfa6KVHE4IF+IV0Rs9pHSFSz8gUB7bGOGVRAD4SLnvh3LqDyx3s8FKaSKIW
Edug0Ckreze/v423T47Dj48rhgsTlT/CtxjzOujqmXeZfipAGVaXWdWP1QevmL3+2hvG299f7O0k
lwRnKBuE0OrhBftvuYmBcJMMLfjhs+nafPuocm2nRZ6j1lb/4bm8N0uab4fmCkEg0C9USPdNdJDM
i1uWtfE+1MPohviximDEg4AyKpluls+cDjsa3hX/0xRsmJeLktFHkjXVowxJWZcSDCmP7d+3SFMR
h4rNt4F6lpChID7BqkibPLVlrcWxZYBwROMxvTBhYMvERUV35BFlG3zhAJ0rzqIETqvdVkxl92sS
gmLpLjBJAIaJPrmb+Df/0XgzBhEpnMs69TVOTm/HQKlkjKpgWj7AoLMnc9zQqgD7OTdkzr+/lHwz
n+07ZfNCKQN1OOr6b0mUmBxSUxV+/Bj6zcu1JkXptEC53R5NbPVsQa+9d9xSbCaI07atkv74W2+Q
K8xIEFwGV/na1jPJBVt2Oq8aYioKTgGba7seWKoBHay2KuazVSIEKY9ojpAeZxubmjn9aPzRLbJN
JKfMPdbOFrobn5mmsi98UzlXcV468fq1NGFgAFGYcVRq32QuiFrmnTZs/M0B0y1bWP7RQmNFMndz
eh6cezHAcb5wFWgkNX84b8Ofl4vWqJpoz5rUILcgccN6M4U7nsCEbht/LY3Uf2Nkp7yTR3v0PCgw
QKTGn46nxF+iqzXMyhjVZMxMK7SmPpokgzNX4yJC0zSRu8hZQzTB0I35EJO/Du/KBcj2Pg2Nd55F
+X1Fq+2raX0coQJQquueXk5wZ1SMqJabDTecSCncS+RbiwNqvBJn4bA1l3iHYmnZlpHrH6gaFh+d
zRlJDkrw4XukHt9B04DC5cP3RcW/N4exXbsjPfHyYwo04bIsPboEeTtSzmsgXub7UZSfwQEoTGsT
aGPT1rnQ0NteP3qcz09t2gi1Q4wupYSRDMMZUrH1I3S26WMmJTLgoFj9+uBQt/tUTNHwDOGzfx/4
w0BYFE/n+TLlKKv6a7tH/A+tzWWOMmc3WeHwEi3rcY6QWAK5nf81Ad6lah5jATrOffOICj4lMV+A
CUW/3t+7gXvvj6v7xVvH4TMyT/6HdFIIfi1BdVXoIcOFd83+I6EPJgThl6S1TKRCP+gX8Nikhqgp
/L567pAQxY6zbKFDwu/9ozTFCwztf06nlyv5nkc/PooE59Tb3GrxqgJnizR9Rq2EqSQ9dlEU6SqR
HZa01A816ikPGbQB9FBLFbUHiR1DiSqTCg5LOYKGAsMW3IEgjy5rp9MfOIbQb6bcNn6sKs50b6yr
dueNArcQk9ffq0mG17il6Xvjrd5fUU76hmmKwPArKZI7WVmVdwdvUIoaBS0qMUfUm/pofc6bZKTC
PmG4mSj3yV1GuYdxL/+jEOFlRF5GnzDN9wjS3izGhtKb7lRSP7NWlneRh8LkMSibMWfJuMGH3++m
P2+mrxfTgBRtiEX8/DYajDefsLqP6ufA1RX4rMWFMUpte1dVxY3x5UTunTTVPe1ZXfwhFn4DwuPi
NgwgDGIC4MzxC+1MOHpY/HDdnv3JzrI0k+kZnKfyfNmWpxqfq0/SiZbDBB8f8nrvBOeIU6v68Psh
UHZAf5qC2oI1LR4ExjzH+JskANFJPLAoGD8jPVEiq1sjhb6ESkdIBZXbeDB+hdpbNS441jptRben
qc4b6lY3pg3MCBMUx8BNJP653FYKZ30cfa4y6un7vnBusrXW16tcz2ps7B+pgZZ3jcPs3AU0xqDj
jAttl7wZEDZrI/1A2GjwHPKz72uQZ7dStxmevJQ8s6Rp7yoFMv3QxJYbi1XOBxda771To7KBvryw
+sXjPO0kkrSPcxml+T7tXB4Asm60M2NCC0DnHTQfzZn43ldOeJ3hKPuXoKodW0NatfwhOrJj93Zs
oRcSgwZks/qtBslESZj3ruPnLvPVrYON2cc2kys22F3t3oqZXOIPVxQ/A1+ZVdqCMUlxBD5wFhr3
c4IDhxC6E0fnN8SS/UvKZk6Fxc3qwDPasGZ22TQOUiX9cytdLLCSZbzOssi9dww0gd9PrV9nOPcS
AcsCHBV40DzfrGXp0Wsrlrn4FgZkoAhpRvkXcAQrfSk88Ija9fM2TDGm086XFcJuDT7RtH+Snfjf
hiS0IFcWOFpfZJ8/DwlYnKGCEVF+i6tgnf6bvTPZkttIs/Sr9Kk9dAwzsKgN4LN7TB7BmDY4FMnA
PBomw9PXh5CyS2J2Sp37XCpTpNzhgOEf7v0uyv5E3UNGSIpLWjj9Tiwj1kRo8TuFp33b+NH8BuYG
omciF/3pb67J/+OWIISP6SU3J8K4nzWhSzkQdgMq8kfsYploHV1ejULTNi6jwzOvmOEWMEx/aqyq
PJLVQU5G5fJOALWOC9xNPCSvGOovqTaYH2izWzvwoIc+/vWndP75UKBJ4PAlRspFQ/2zjLObSluS
PV/9iGdWQ0xc6ui9JiV73LSlsoNWGDmzqbLG6t7bTHk3hE7ZXK843TDh8n0AsBo+7a523Ne0L8Z1
aM/yo9JkcpM7qTy0pjnfOgPBtrHt4pgBG2pMAZQMg7hNeJZD0IEyC70Sy8Ne44beZXmv3eDfxfDC
EEq7fP6MABkoRDI7bWDlUneFNQCMC5kOiBc0k7QR4jmKao23zti+s65+tkeGClSR8rE35uqYlIVJ
Kh7eWEj0M4u+0GFee2/6acWyHInnzC6ajWDvFEVMXIHb3EwNCXFBnTYOimjPqPUjsqKp2wuyn176
rk5fh2rqP6zUACYpyQL5u5HlZyDqn48VfCWmzSOOZpqm8qcbGoqaKv3WGn4w9W7jL7zdbCy/BkEU
gxTjrYGJnp2SJBCcKAO7/kgW4ebBEhnNtDcBezzbfhFfhIuVzeisgQ0Jb4Fdl3UFDwNJZqHVsu79
7WT6j33+STU//vu/vn4v0+ofycB/csLzaqVp/tf2+WM9/dlm8dsf+N1n4YtfkMVzeK6nBlOFf+R8
Or84FKef5yrdC+jx/2uysMxf2G6vADKOO8rXdQb2e3awJX5hsOqjy2W+DrLm3zPOU6D+6f1m4yJg
tGs61C++oIo1zT+frKrs+7FyU+8kUNGdNRwLpE0YBNPSpXwn3Gc5TlFvuTBZVhETOov81mTu84bc
mR4ocqV2jxJdxEHSqBGwbh8954sRWec2nedvSZ9m8ZFnmSS2qBpM4qxIftgNOjDZiKDQZ2X308PQ
NaYkmQFd/SnJvOL7OCr7MraD95zMdYaep+i8kqWMbqgNpJcy7E0QIr6VHkd7LLZZYrbIP9CopEFV
ms53gsGLH5Vwj3FRLLeZP48vSLqtax5pw7IZxib66M2lvKPHv4H8D+9MVWn2hsGk/WpF8fgyx5hY
DZwbHxprUwDS8SqH7GYXneqImXZWtIaEk843cJj0KfA7S324paY91FU2wU9kbnE7agYvRqtxYUux
04TOVZvWxUiyHKlJtlDRoN9Lvi6kIh8KJ5KIy6PkTVdmPIemV3p76dpkyDCXKB4BpiZ3dE1Hu4Zv
fkinIt7DoPZOCNvHvajnhrFlWTqPZRIvbPvQ1LmBUonB4QdsChlsXunkKVi1/12tgucQD7ArQgLq
hrMD+TE0orw9DVG+mpR1h4A63Lth0dIzdwuTEDtTDtIDv/FuLVX7KYGU7nAd3bI9MOutD7km5K+J
hgQo9NOyqENrcXCQF1N/0l1PC2uiOR9qv6Bu1JqqwFjDzjvw4iW7w59cD8hu3PG1GKAEOIPVe2cd
fWESrIzmOYjY754YhEesh8sp2xay6u4qJIlhSsqcCkynaVnTzRBJaML7U5+h86WLn+N7r28+QKap
4SD6pSWlDM7RxxTnBS5C0NLMdTHKf6s609EOEa7l52iYs+NoVu128VVmHpvKGb9C2fFop2jM66ay
d+RfdbzFUYHu9NrHZDinOsKpXsbZcyvyaB4fFg0JIc0XfX6/d8HcXCflJvelQeZ78Z1fF0Z3mJQd
KhrykqpEkxexIA5Jbynwy+g2lq2/gT4Iv8Xqx7fJnpyjx7uVsFP+GxFLV4RbjxYq3+2EChu7gq6P
1SGqdOR0NXGBFU9oOLIPPKmeiFBZ5iWPt9kR5EEqT8zrxQVgHFi+VW+ZoZbkMa46G7ZYNI+9saU9
4A0emyWYYP2M11y/qQUBpTPxVMLyD8Uk7MvCJCVUohMwByp1cOaW6z7MMxXgCMdgU3kdd6BVtQJ6
ea2cjZSDCfog8ncka/eA/TpEyfgsjyYY7ctAquZmast839rDQBtdLu3Zke1wMrKhvJJ0buHKrh17
72RVf9V8+bAkPJg5u31GWl90jWOg8HJYfbW1yRymX3WaySdtMIpbXFmkFVUkSKazrT92Vs6p5ZVY
lX00AAGCWYKCcooXoNsemHcLsfuQ35tW9exbHXbohQdbq00ktvHVcSqMR7WeheTI4HBmioT9Sxbe
AfM6jPqc2YaW1dMTKqBkI0blH93aWrZG4Yx7YGbG1WkGueF4wr1rdfYRYCMActungYkR2d3YcEK2
6MznC/LG5cVk+PcKyjrbJHlXBCiyk5M79O4Tk5Dh3EwOKZV+LDlTmB5yVqZ2pH0TC65znvx4uRPA
CIK0irN7GCHFD1K3vEPNkPaA8ia7TDpt6jaW8bwK6sgbr0QZTvDdwzjN21siVuCkdqV3zolVYkBO
lQLseTdH5cJGv+0J0kWxzGNYJQ8T+WrbaIFsEZILxNU2EMB2oaf5/reUbAKuuTmmLT9CPyOh06pL
aifyLmPA/30UtrYd0fvvy94QW+E1VIaWOwAG8MrXtva8+6SPGxXG/PyvmWfvDHvQbu18ru4QKKVQ
hWLxRMVefEhl9W8uPe2j287VA8GhMVbdVuyKxhpuxqX3jpmwZB4Am8f67xkFh26SDo+pZdYnD7Ll
V1NyS5tmO11moyXRFVrgYdZs/U5KOw9njOs8VZN6jPUSQnqp6eltPxL9JtBbXeAgRAeR2FmIhDaH
tuJxZBbxHcku2SGNtPRey4l8CfLRc2EQIDk1s94wArzVy0kU5HKVeVbepkYRfUmqZUoCdHbyXX2W
pIs2pheDVfJBGsTkBYs+/1r2Qx4uZrM8maNphE3EyiAoihQWk9vKLy2EtsuSRNMFweRaVDsi435r
k6vtDPqjEY8GPV3WbNTU9ip0wAS8NG1DHY0r7T6RNd5sDqb2wBt9/prkbfFkJmBiggGl03YieyEU
hIKFGXflCfjTQz8omd3Fnan3/atoHSKe6A0nPRevSosJwqpnt0tfGKtEVR/2sKN5E+XCy+6WOhmJ
xzGHcssqot0oc5zLbSPm5bvXj86WqIIq7Dog42SUWTrG7G6i+U/UsJ9E+TTNc7tPIclsuUmjIz9l
sRmqqngwG9Vv7Ir03FhrNi22yN/mQf+pj/+mPkZH8Nf18c3XThVfq+9/LKp//0O/18iu/Qu7cvpl
B68vUhVBMfx7nez6oKIEGyUb2xMlHhU0cII++e//gi/lsuZHZ4JTflU2ULz+Xiab7i+exwKNApkJ
Bttx89/hS/2548dpJai2BQ0/rlv2RJ8r6T8svSsxZF2J8e/gxjoB8OjvEE/OsfpSAtkIY2Jpf7uT
/mXsD/X9H6ZOn/9Bd0U6r4xqFoA/iycI1iSRe3HUgRiK7gGx2Bg6K1H2D03K/W/t5h8duz/V/uvX
IhaD0t+yHVQ6P280e5tWE47bfGC/mgJimduHvO7GMAUqsEU8XwS67KaN1WbaVU7u3xmGEQz809eE
/WXA2WXCxqf5eZIyDKxjRuUS2V3wAiPVMll2WD/FAcGrx6kL/ZM3IHg9BbRAJ3jMxNPRNST0hJLx
/2ONTzIO6shTN1AZmMDGOvpqb5nyHfKr1f+BxaHE0a0RvTE3Ge9AO8InHvaeAuPYq/wK3y/fLMhZ
yRm1R8hATnsqORdfIwrLfTSWK5Mv1omgX7sYbGGGuxwEjoAnxzSa227K9SdjHuf73iQ5daIp+kqE
Ddm2gD3UR0LpuRurYnwuBgBDWEUqwr3YoALZ8/Rwqo3qgoagfmex2bzpseAPTnPqX2Q7k4jnONHV
p8ZmAiobUR+5VCB3Y8YJehjRNZp7zm2+pnClAf+JMBpgzd7Gnevkzm6XisgLtIIgXowiaNy0e6jZ
j8XB6AIPy3rePtJJlhtyO9IDHteJ9Iy0g7FttA+y7KPTMrjz3mn14tj2Cx+HneFzJsrxuc0W55Ff
x9guUhjbyrCLcKD4+6YQNIUx5S7a10phmI/qNzBO/DJtU4mDM/k8Q2jEkXdW/sUBeXXgzaw+2DGr
L6ga1BeKSfni8Ka/YMq3jm3c609E9siXrJ+qy1zX/qUkc7jf+FlrZQTZTkxHHfwXQV4UzVY2ZCqQ
5WNsAQDk18ZJVjtO7ISZUXffrIh/jFdjDBWEscQHbWbbV1lDCyKGx9nTerV30qE41h4/rnLBWLII
w4QkzaqrtsKRRCxKAnT7xc43rqXNe02P8mvMe23neEl7a0HNBeoRjz9yASyDNOF8VxZCcGjoNdEm
7fhMEvdy47cjf5WZqH0DFSzQZ76xP2nEemKUCB2tte80ZKah5fNd8Eb6Qe8DJB/znFtxxFXxA6Gg
Qj9tWERQ8ktEIzBvzIFqg1PbompvBq4rhd5Xt/Bt9ndRhkJl1hiB1EkUXR0Rtd+wxi431ZSoL8ZE
mlSFDQDWVpvvQL/134nx1J+AIAG2jItlp2tcWxnzO66uKhQ33KJFNY8/FCiz3ZIrgyCxhV/Ccmq1
58WsPkCQwJKN3ehUyPxt0uRwStKOxtv7QB7LuizVSop0GZXGMZH2uzBUu0LYhucYtRy1o0ZkpSGI
WLCs4h1j2/iDYURzS9I4N+VMUuqMC+LWcbV+F7VWc4cfwbrz+8m+G/ANPFWpbN4G26nfkZ1yt7r5
suuMqH43S1udM1OzH2cPpnGgZZ4fehUw2RjFcxUy4seF0vn55vPLeQkPgayldp1RNhKQSPdyQ+Kq
fGmkBjqn7nUvGGOuj04XdZqLrAydSaSHHmOJjqFvJjNiTrtvDXXXGr9M7ReqxGtfGXb6l0xg7tsy
pGlve4dwV+PFy4mEct7Gmjnkt7QbrLdUr8o8PozmUlmHtF+0amsKMRGu2U4g0qfYHKyrmSsVtNas
vujYgkOKKmYb+uq6a4kn3HEf2lCnWKVV60yUo2mobrGskSjEHXaytPy+F5I+HRi8Zg+3VtmUOy9x
7Yelszk73dm87ez4MbKj25JdyEa4PES4LpIj2/QvEprHFioP2TSW+jUlAXVLUM33PDHKo1bF39Rg
JcdkcUhW04fmUoMB2hY4awEKEz7EjL8lRk2eqawJVII9f5oXvAe66twQWGlM1mac3lqLpW40vxnB
dyzRycm8k5bT/pPLCFeY0X97tAwBHU2brbAVsU0aUA4EqyyKD4SiPf4fasD9IC2Ffri6st1Kt0ap
+Wc8wM2NdLJp5yQ8sG1GRGSqIoKsfS8+Loof0tBHcRSVNh5Kt1ZoOk1vW08a5fbadI24v/eJcJsQ
gZA4T5gcD0OsP5Ih5e8ciuULQZ5msTW49t8wskzoRltfWwLa3LWCJWn3YDQp8mZ9eq/qqLugusd/
aIjhGE++TtASyideYWtRHMlvZj0N+9iOeefxAvd2I2j4gJFPv81QK11RnugB6ne5i8eB8LEkh8Tq
e/O7Z48Q18x8Jso4JrO6yPM3X4tqN3RmR+3J5gZv7DokVjCHZNfGGpUK0WwfqM48okyZSh0bzlex
URwiZI3nDQvXhufqxipkc56WaMEyK4wjsRdyg9yAp0pu45iNQ1VzB6pet08M3+cvC6DjsMvKEWdn
dZgKtuNafdI7Z/naQBE5GqpcnpqsqeNQlz57VdvHUxOp+zQ3l80YDe0ph0wXOphuuN1zsLYMd7YS
/eODK62c4kDpAxTBqQxE4+1ajARbkrSWYLJNpN2+mb26Tpyih1AE6kZqDPDwaTuYhDVNbvlAWjTv
8lRMxzRFEBJY47iJtdh/LsjW2hcpd7xj1snRG2dQTVNk3eCAIEyJGOUrG1fvVm8XdWLYNmJ7s/2E
vGGnK38QR3ib4Li4+HNv4IOcpo6eDFkpGbAJ7BTWVscmKd0WcqbTnQtGk29D5ioLPOEEfc+YwIwl
IK29MNMz8aMpy7LYYKd1ZtDhYjwiyvRxZ2kdxO/CfpuKIU1hXKbZxepj+a00M0fc6NIaSVfWGQ3a
bz6OhMOUIFQPALhJsqVnJCluYo+/1pleh30xrXVB0z6QhlBsnHZEB+KBqDtrcwF6JlJuRkdmlMkR
DWJ3IfykJqR8lhJAaG2nhxnkoWRUUtt3CjPMYUmq5lej8TQZdo3K199GBJ8lEpgA3kOFvhwyW0JF
NCKbw7khgyGNAE7Tytb5TuSSFw52MPVRFYW3aYiKuAKUWZ+BnDLBjRAEbWJ7oCBKUuZbSWPfLWmq
XbW6AZs/sq1fk4JznADCs8OSIo8UQWdufp2bYWm2ic2PpC+8nfEOQPX7LL7alOBDkmHl9yZzM5AG
DC+ok8s1FXhWythShjqPM4wuGawFY7U1IOOxXDOKI7iV6lJ0y3KwhJw2ZT1xGHdroELZGG20SWzJ
y90va+1axT5KHcOM7+KSSqOyneY2Xj4/hd++moAE0yBq2/VQXkr1gSzXC1LfpTzx21a/5xisvpsN
NlAM6Q55uZSJJ/Lkkb+UDL42SjZqnzAue05SwW+nt5pXhXiQ1D5mw3pGaML3H8ZpEyOb3tcUW2+N
jKEsqbX89Z36ze3n4mhIvsKaZ/jklbP68BTLflAP9bbKCAjT00mqgJBb8Ok4jItjDnHs4a97mJ9W
w2urtG43XXYXSE1WC8CfFxidgTUStWB/iDWjPUU+hyHlsFuFbdZ2D8Va0cBkXE02afMuFTlbFeD0
CFK5/XcNzU9bvd8+y/pJWPMgRif99c+fZajNumyytj9YKZV/yIbavsN4amzjfopOyqIgRKTcbAk3
mO9dZCnM2m3zsPT1ewwj6qpV0COlOaozdon2dSBB7W5MjfnLRMW9+5sLt252/ncF+duHJYTeWGky
sG9+/rBoq3N31Ex50FJTBKOsnEdoDXYo9AxCJG7wDa8ibjB95I7PMXRvBO+pU17N9desoW52LYqg
v/5QPzGk1g+FNBK7wPqhULX83PjGQ8s9ksbygPurBd3vm9FGekPL1Eob9zjvEqJMi2WrmMuhKRyo
oLKG5tVN1sfUGvNrNlntySyc5TBEdv0drZX74Dlxs8VlueDv7+o2aHuyrP/6kyPr/6fr6ZKuzfCC
ppoV3c8rXQaRZlOoCVwGIpEQzmOTbdvSV7takS3fpNW0gf/gfqDaGg8pJvMduJmvXta8TFVsblOb
ckmzp3gzNGV9M3aG9TY2TXWTLmZ+FqI03w0LdtlNEzfVeO6SxINqoecbmHvLLp15oEuOkkPsp/ad
0JNmC7iPerUo/QsF5LKrZlOdrYRqvmsH4hXWE8awBu0Kq8h51GxXfZReLGx8VJYFSVhyxjqWQ92L
CPY4MEI/JtEqcaNZpi+Jc/6lBf9DxZag5CT+rNXnamkfKjb2nCn+WrbnFPQ+UoTAAoX8aJl5szXm
qLnNET9fMqxwu1Fn5BCPyfiMRSxOYHgaxXtnDuRn9QUu6Qte/JiLRCIkryTZk1BKkoMg6IH4S40B
bTaw1bCNnnCiDV+oMp7ryNID2ZpNfnTx08VH4JfphqE0/0NEQR9tBAs5/HwpS9gxsKm4z0gz5Xe3
MFmNWRM1fSeSrNpAk+Ybx5UPdpZDGA7VTCnvzroINLIVYMbF4kD3zRHrWfKFdBwnNCrWMdLW2LOU
SHZuPpOkvMRqflXZkO+6tE/37CB5nvKJO3LpaShAzwzPfVq8ux394zLrzZs3FWa66VQ60lRy7fwc
4uxpWbj4vHS0a0e2xVHnxfGQM1DfR3nCoQfStjiiEq2/zkqrv1osm6j3yV9ERMzvafZet4bmeheF
ERNWN02/U1TypSrpZSBImkdUgfV7v/Z2GCoKVlQ9sE4LCNsY4MEedvoSl8dOEuScVa6Jfz51H0qz
G56FPhhbPHj1V1sSSCYsOqxGp3veAPnnDdDXuoR0yUCpbYvmtnfRwgSRxWmCT93bmNgaPP7Z6t2w
xoY5HqQYKj3AcO9terG03z6zBJGT4EOmOwxsNneHKuGdCMGGqRz0aDaq/voKxRC+7GzFdLoojfaV
zZt30SfGLHBa/UusN90pVRignZgL1/EC3VfCsDHBV+Ozx24/6CeVkjnBBAhlQHNb5syHQNcxIZiq
5cPjKV22qUdOCnue+3F2m1/7oafdFjYT/op8XlJxnFDHGxtWCNkfPj/1bPkMsVgLcmPUxfobmFNx
1NdHdV7PdwFTZ9MwLHm323nYzV2Zoa8Wk7Fl/8JkZG1eUwJAqk0yW+2DIEB+CuuMUuTzXdxUMRo4
Zj0K/qzHrUrRy1zHdLhU61ACZpg6E5WhbuaR6drnbWjMjGC4vVtxmEmhv7FiJh4mJL6Hz4kPi0XI
guSMhg5UH2TNdMFFpacHwN1lWKBuvwwRENPP8YDGVP3X3mrpbBk4cunXQd6SemqXNwyEpiT5wMOg
bhYetyqcVUwxAigRy3vM9Eo0c35tG2uGZ5zkPn0KJdlQu/N9O4wM5wAELaiGQGzPC9+IJRTJLmyP
qfphfz8ZkZMw/oN0EKJVr7eY4hlnMLibtlXJExPPpX1n5I79SMEjCEd3RvnSZ6Qdcobl7etisuIL
ECO03+KMiYsUvfpSgQaD4tIVR6R1a99ocazR0Uenz0mNRt5d4FFqdCEpNfxNpcGwp1044kyd//zn
/ObzJTnnzG6rNaOSXMUfQqDSRDqh8fMVJcVSKwUL2s9bE+/nDpt2caxqPboKvaguTW3kmxan5cXr
Zfta68zQdGRaDSlkjBMnVt13o0WnFcai53DXSGarC79+n2HQAfBp/cvkcs7WU8IlTOy2+yYqkx8k
zyH7S9qnrYSucsDb7F/W+xmhKsewjGp5LmTBRNJPXWrevOOP8xJV55Sty1OyTr2pS9a3AA3au+5x
S1jLIL8PbVR/hdsR37kDoQR6t94/OYnUtDoMIx2+TrROvz7LW89nQhrnVX4twbvvkPNyIrm68fT5
btB7RsDEDCZ3Lkc+cyeGqKNmW3coVkFaI0f0Lq1PGdKq3HiaOjWGfgnD06mphC3a4TBxMv2pcdCX
pAM/JBru4qgKUV0WQsovtkERS4xRvcWi17xJOXWgKpaa4nzSOc2seHxWE2UyhATvIurCeNJK4v8i
zrHXWnokAjmIVphfOOHnSBCNqkVYFRGvcZVMm2ym/JScJg0LUEkaPH6wXVvPFCc9zc7nYrU3Taag
NZ4zNulj/Q6vmAH1xMwYJhetQk/hbGIG3RgMl9HKrzfP5zE7r8x6JkfqzLY7fqGrV02gjHLtJ+TM
FKoz5/uOoc0XSNnLQWPxp8IRO8OdKzjekpHnKPdN3lpINunxTO41TUTXeWJexj60TI84WNvT1BQM
Edej0kTPtu1yM79bPIPVqZPaTL00kAUtGpsgYWTCM9kxna56V90gfdOfzNYdfrhVNO97PnpQUeAR
5efThDTE0f4qy46So5VLcQQyQxPTpMmdgbtvHG2u2mdyFYR4HhV4CBMTEEE3NE7tK1VJZqE1UEBd
Sfr2qVsGO72dNHg0wdRSTtR1RAWpRrUZB35w5eXLTW4wUv/8x88HU5WQIAIISd03e+Kd2vBSOVZI
mu9nQ1O7MsnSfY1hBzwaVWXs2hwymD3iO1Q9Cxk1drrcgJClI5tctZtl/jFYS+1sWR/z/dZBsSub
d8ugM526NU9ybmnJGnbsewYJfOPp6BbZdBg8622B+bFZ1k1Mz0BlO9gu/7G8HrxTH/X1f6R8/1/I
ZJRua2H+r6V8Lz9k/3+eU4LTqvRPmr7f/+Q/9pUuq0fHQZCsg+KHycpf+vu+0jN+cTAksLVD2IlV
8g8LS8R7awwga0x6Q97BK+n0fxeWaIgcIUCuCkJzQC7/G4E4dEs/dSN0ULjirVV3iDPgn4zBsYJO
VmXEoktyss9UNjYYNKORZ1NBTiks0GdBPpj6VepaQPwvXTNaqk0h9OmQJ52WbZnCu7uOVOBH3+Pf
YXDpP6deX+wTIuMCE9ZVfa5nu90NTtmjh8gT+ygZaRHcka15F3DOyLbAIV7YgZXjdhl9RehAgxcB
kNqpgjjE6l7F0JXpO77olfQjHq4uCvHSvvrT9IzVPnICi43dFyxpJGhMCM/B2EOGA5TyEE+1foJT
gwJ/ruS07SNAMOGiRe3VVm164Y/oDS9Ad9w3ZLmkUZNJSiceNzh+9c0y4XWYCVF5WbpuZBkg1FPU
qJW0L5N7w5dOG8CtW2FUVS4ZETvpJiVibgefcwT4OanyMU5sNChrz5BJ/m9XtKSB6OmXOq/tIEat
cONZaucBzQw1KGsgJ1btBYzb/jFnfnQf1br5EBFHikzP6SydXnHgG4NJgHA1RGSsM3zdGs2oBw6s
hg2fOac+660QIV9Jy+W6QTSbL0OeNwc9TS6upYw9Zmw2LAswFUMJq9i4OMFDy56soCLDxLr0WjdG
AQ3/yqtZ+gAowMHHtP7FkirLoNYv+lYbQWHBkYen0snK5vewhwunPmWCeEvJTUNGWY/bPOqfIzg4
VETdF5UriwNXVO/Y3dSJwtYNSlhtGztX21jv7U2RxfFVWpVJ+qBbFzdeVra3RZWUXOoCQllA6+sA
k5fOfW5q0UZL3PEt6iLjAdJIRuPnoIdamh89kzEVVCurKmrTeGX3yNMMBrvLHPRlnj5fCienGtYd
Jj2VFj2wvHyNZV1BanDzIzPVKD5PvSjGhxkyQPu1i2P5Dqlq+EizUX9wUNucM+gtjznLN8yO1XAB
J9Tymh9LLtnUlN3NYIj3abaGW60xtK0xiR9I/t/daQIrWNpVeySmdiACzRR3EI11uWG+5r1RzQxP
izbUIaGfxdZpo2IIMRUM5UEwW892EUF2BS6eaXpHzFkLNiBDSpGmtXIGmt3plKwMGm23RztXobx6
IC2gCHORiEvT+mDe4NVFD2Nj3E+2/rZIco46tHzILrZoPkti7py08UPLTdpuP0ruGBEbzosdeU9x
1PwQBgP2FfXLCAFjyMEuxtG7SwqrAaLuQalMHIMxA2cHfwPqIlMmt7JNiRjyJyJiqhJpvWMlczjE
cjJupC+XeO9FcxeHKH3fyhQ76bXrlctHkrtMG6J79lB1wN6xuVGjOW7k6My7Qfh7ZZnJMc+XsX0w
FsMrmenoJYu6QWU0OQTbbVnwoeCbRW3fMEqLtu46jIdHq2/bpp+QLGHM0BvHe8EMqGz2tmd0wdoh
7mWyzz3yqiKHfAh7Hfz76wqgsjIaornIXzE5s0vN2unssZKxKuImm89lgrfuFfIusx+Susy3zbp1
cEhtDb0xt/DXle0pW7cT9TA0+xEzXzjqZXwzjbSN4QoZfGrX1YZNL34zi157ZuaTDMV5EHm8KVmg
FAFeKW87Y3/YZc3ZUTM70dnZwPsyaH9YrtjrmqWwRX2jF2abBjabaOJiP3cy9ud+JndGj5Oqax9M
vzOJumGRg0/TY8is4zmFUIO64XPn46/rnyVD7WnN7nRmh8fovxvfi9wD3/e5OcJK1iG1Y500L+Nt
scTqY6C45v+F2cqYnJkr465hP7OUstbtlOMCLgoSh2wh9kDDMSoV+LJ1o0UixjsvFmc34Sk5MC1i
8QVOnSUYwEkWYmgn+m/G55oMYY+8QPD3dyNLtBgz3gErlDin64atq4isKFyW/8nSHWTjiUDnBQu4
iCIXbCebtK5iV7du7SI/T47OZMGNR3NzdnqG1kiMPHouYVwGV/fP87oFnI3iChkRU6+M3f1qEmEg
0aUfA/CgOmCIYDGo5+yd9LHY4Ehsj62vI4HMWGxtxGzed6xJtHo2IL2tW8pk3VemAlpoXjRaqNZt
pm2kOopcNpzT0J7nsmy3yDTld2BuUBLLZtpm6BguNAUx2QLsS7vFJ3+kL3HZdN9bP2a5mk+/lqU1
bIWu2LcOvG70jg1UJ2OI48VK0PRuCcK79rIyCW4yADgOo/2AJ6/cdZq8jVV2HdY975Rk9zPX9RTN
tsHTWNzGbrnsZidnQTynmEQD+mRnZy+yY5Tnx6wbxqEPITqqL4z2VDANXNcrcWCxc1qyXrGOliKu
twZvzo4cz9kEpiRMXNGBRfshtk7lLWJLbmSzPCKT8bXXSRoz5GOm+8smtTG8EnpeuUsw53pRWFsX
YbM6UJg/2m63+tNJclrZHIV1O+Y6utyaWXwAWZqkK6GzWlO1PtuBwBF9Z9SGlmyarENA2wzzSwmX
8eT2mX4e2orQTqUhhAFsPTOrUfl4Ek4+cfQXFddgTPoDKXbLlvDV5uDBAvyqMg8KZz1kp1H4A+Bg
wy2v3jKkZFeW7DlNe8tSYEJ75MXfW2PQ9rR+9r0E9bubvBbuXNdnjAkqjlfgblygnESWXSLi+Bm1
dAOmsATH1eSSogMhwyHtFmvciMUe2KAN+Ax4u2G2r63GPHeQl5Ntb3QNoVqGYkcN9mUUsAt5twUe
4gI4zy45bWuw3UmB7ovx9stxOAqUkmdUutpRa1uHwi8SAwQR0/LvdFtzkA2sSvkdqXH+lpjEpdsk
5uAQ/NqKN2lnib6ZM5E9eEnXXjM/m2Tg43zDt+XbewkRf9dhXjksekJLCOOYPlewwmdf0Kn+hYAz
fxNJX7/AsCTms+DHZ/qSWjtH2nvsIwPS4AXxaIAaw+TPpxFSKnM8QEVd9dep/B/2zmw5biPNwq8y
LwAFEnteTqH2Ku4SSfEGQVMi9h1ILE8/HyipR0vbave1byxH2FSxqoBE5vnP+U64MekrJIXgJIvo
7NZQXEDWHKzY0h/QaxMwvDR9+CE5acSUySoUl0ung0XDicriPW9MPqRTKcUflpvSVwVvnekw+60a
N7A+4aRuUthIXZ9Mq6a3Db/rnBlZ2InyK2rJON46adRvOju6qOCjbuWQd+ehd+2DE3m4kwvTs29a
aNgMou0i21mF02wkX9rR69tarbPCmj7R6Bw9SfbcH4zJcU+BhQRMxE6551Zna7YOQhHKixxjJEEU
97HLOaiTvsGFG9rWFkdb6BujrR+at0a7Frf/xwXwB07Aq5p9TFkDzxJDXmRvhXhaEPocLcUz62l8
jAdNbKalRw8oK5V6abPU62l1TNUeUiutex39e9PSxEdTormB4YVhBAFyg4wjd3JkVGGPSp2Q54fL
CfbMLeW/zZJrHGn7wulbLg2AOFMoAyRIYm3FW0VghfK6qQ16A+nGioEW0iWoObQKGoogKaLGeK6W
zkHIsdVdNSxFhKznySv2mvY9GNbsEe8blYX2hFulnMLgGC+Nhsx56y2wofqkL32H5tJ8OOh0IBoz
bYgacJ+VWCyNWD0Ee39aE2076H2q66hSTJdWxWHpV0wyjaZFnb14JbPhPbXE5lbTm00HBPUqXjoa
acZSlwmU2BOLhFpzA3KzuMpgw8LKZ6Y4iiOtrjYpyi22fpGXfqqmmhxDy70OLv5EdjjYZLlOakZ2
2UuEIomyDAxsE9e986q6cvjk5GPk+cAixgtlGKO5HRqr/DL9+8eq/BurMrNig8Hdn5//T1C9n9vv
jcpff+RbmM96Z2OaZUnwlroWQ2Cq/XrwJ5j9TrcxFzmeBXfCWjrcvzqVl9z0t4O+845YtAd5fZm8
kssVf+egL6yfvMkE+CRIGI8Tvm3CPn/LAX/nTa6DzuNUNToQeCpWJgNZAAVVDPj4F5Jq1dWw7OeA
vtkUoGZwWRYT46nG1rVGIjch5d5lZQ2x/9i2wEFH7pexsYI9QA8mZL2pkPJZY2dGdhHzWnebNyq3
hssOKj2moslwCTJZLc+NcNu1We6clVW3L2k43HRW7Aa+YI2mqtZxAdhIxqFtHS4K2HSnefMsziBQ
Y9DSUhQ6a4U0knlniKbVzwX0R5tztd4Q4wXn1e7h6PX1NbW56V1Tg2pts9mM/IZ8kCAPgGXh5BQN
+e9yko8aGI2Sl5icecPB0Ih3iKA6VMqpoJugjL0rAvzOx9p1h7Umy+EpJlt8PXM63JY9DuG4icBq
MAoYiSGZkcZMqNSqXTrnCJV9Fj3xuMKq2JpGCXwjli+l9F6ycbr09IYTBPSv6cA/ggvVO+ZVbMf6
XkpXbLrElP5o6jn/jylruBToxL5ONwf0FDTWFcoiJ3tSfqQ32EuzxRLURxTanF/3om/vRw43B6OZ
ht08u9ONbI3pSIanblZ4QUFnB2RL9lGWxJ+4HuybBDspGHc2QldRXni70XbYLpejOJPrLN5Hs0ta
0OvLa9JArq/GMCK653XGBW5o40ED72mtnNowr5CY+7VEs/VzCAYHiirmU9bZk1rTUNBvhFEwvl6C
G4PGFsAczJkpUTKWdCDU85M25dUW9o62A1I+I80b8wvdkC6uT1HdzfoUXPZaXZ5LLezznTVr09XY
z44Sgp0YvG5sb9/+7FLDUtGFZhtV1UP9pVOKib7Cy9ccE0wqQ3HMg3bIyrXbBTV1LEaj3Xqa8Nj1
K2xTw7zRKb7XX96WiX9W1N+sqAbxTdbAP19RL8qiey5+0FK//szXJVXo1ru3xZAwoq6zS2Td/Lak
CodcCDkFWJvIppaBYPptSZXvdJ1ABr3anm2z8qDAfl1iLYuMNGY6/Bi6bTt/c4m1zJ+cHWCsCGND
bGYDT/8JcewfbT3VXKZ4kifmJlUFKx32LUZKAII29k0nnfZumZoFVjJ6BOJVbFYX+O01P6Md8VMb
wEtcuRgkmADpUT3if61zNlOtSxcE5qUN4yTOlThtpzPQ0CZ7iGerPpftrH9KSALjooJ91q90AMqL
tZu7eRdrTvnB7TrXOLS1VNRdm3EzXDSVU2yijjAcq3LGEWMCk0dy1fIFkNqVPWlnvcehxQnDw06Z
FLOxriE5qp4uS4NO7oOlRn3yOeaIz1Sa9/aKXJq1lV4Q4S8fCjta9sDxRabK4dBnvbvXmr45gApL
qlUTF+ONqjVIU/SllobE1jKaFL/RROrnYbn8VtOcPIx2W/lmb1brfhrPEWopTTQcFoUgeE57+7ov
s4QeVNdsbLhGMH3ZQWZNuwi76SxWfPN8yvrcC5p8Y/uICam9xkybOKdlw/jCJ8IAHCp6QKeyU82H
ruHpZJ3chg6CzaKeVejSY7VrKHjCizsawwWTJJycGRuxSQi92Dqzl9NkMFhR1JH3jAkW17iU00r1
7mnux6KRM35UCKtE36K0TyLUo7DBj34Q9G5IdYKgkcToq6OA8JEeQg+ltuKxZ2PqMQ1U93YarzPM
v+MnWSxFOTIR7euEU24wL0FI2bm4IwYstk4Xg3sgvRG4jxUuTospvFRnTK4pXQ99tRyrUk47U9Yn
h9iiCHZDW86NEGWz0WEUUsudDlftlCkE/jjhshzTcj1VaehrhhBHL0lLnLk65fFxnO5oILkScTXe
dk5vYZnRMmMdyyYqiIJ34dHzOpenvcmnDWreI+FY6KrbZOZkH/KRPoZZzu1zaVTZi9HVwtzKlNky
yt4ME94jXs3JAkLlCq1fYHRDoLPMMDsmeZwI2Ej9U5RYnA7m0rKveagxXuSsGz6FjaWfwsTKt4CO
tB1FqQUhF725yBzaTQXxx5uCM8IOmh75QYuCoFVee4CEUkNPT4YI6wXQ3qq1Rwz2oLBpXMZdkFDN
2mXWGRT6fCyCWV/NGPHXKZl8fsdk6zFJ3PZZeOlELXCz3nIAbrjtYzSmwVPURJL6j5nZAoC7TVqn
xZHulupD0s6XGMztm+XKvgpEqzMWMAt0XnExJ+4EJarqfM+sbJ6HlUEC26z011JM+lVpp+FjiPx+
amprOJcqzfZtBlxtip2QWl61lEK0AcbPqv1Ei3W7w0Mt70JLs1eMm4wzjr772dCvCjOpfVcLnDPS
qX2m80PbJ0k7PNg1LoBVAtHnPMam8ZEUBPF6+i7LcDVkunnrYKDaMIoxXzXXQ9Ls+DS2KcrOoee4
wsZX+g3FOt5a66dakl51rLvKJHlPIbUqX4Bhhe/txAp1ToCN/UeXlxgfgK3wd0Afz7zM8AEqaCtM
Hdlh0J3yCNgR5RT5hgQLfRdmEXp7Nil4Q7C5ecRLx2Tb2SEiB8nS+CQk6jmuADBXfD7vWzJrXNbl
rWdM5GcizbfTQO41ZqceQePaPXqNhi8IW6j3aSSffC0zL96roCw+uchPDLxIijF20DkVUuSEN10X
+OqSW07A3mGJnq5Tru472tMJtbOtNvZIP4E/dPMHT0/EegK95VJbXMeXScZcqOx186nMwmGVR71G
Ta9gfjDqjv3R9ga5NkU135ajjJHfm+EhjVo0NTMpLwwQdS3RrPEF37XaKApIXknpaz7nWtz0WdTu
RsswH40CcMUs6NxVGPGup8Iut4IS72ujaaqlkUK/c2GOpz6NJGm9pasjhFRf689UdSHijX15i2ej
7PxpiEwfsL+2skQXvsLl0PcFLJCPMLhmbT1zaW1mlhw/6iYFsjPEz1CUrPzesOzIPeVcGDUqBHek
ubXCBU1Qy+rkDXZ0LGVTXdcC2FBX60R2JxlNn+Op6e6A99SJXxsBmSoaRWpKhdvcD8baQb9VxmFu
6GjxLaP+jBJsbsRYSow3RnkxQsPy8VI157kohxuk301PNcVFrQywH+4URwE2CS29iHRR00BUJ09Z
q/CRtFkFmd2b7vRBMEBBb5C3Frb7vfK68VCOQQy7KLAwGGANugIalT7ksqwfcCk11wVxFswfQXzq
x5oIBdTqDwLYxybSy2Q3NWraBKi5+JFoyl5bvNuSZLihd4cimxWOJLf/ALwNqkVstfAW6ev0HRvk
Qs205rpuXZyfrheUx2LQLGSRdKA4MJnylAMIXguvtEw+x254RJu3EV8jZ0cfPETKpA7mI115zovB
3w9fIyji67DjLOEkunyYZrtlnDTzoPeIry6WuTbeOnHqnFHqq/eBqwgcaHbDxjoMvNhae8N47uuy
QRTHQ+n/szn+jxqapcVg/s/3xv/bxIDSftgbsx/jR/61NWaXa6HxwTcFM/gmKfxra2y9Q2WgnNMl
dUNg+v+3xoSf9eWnaKpib/7FgfBNfaCjmcS0zl+31G3iYP8bLgPD+ClBrDO95/fCiwdVnl/v547m
vHbbdkyd4cyegSYvVomB9hjmDUTu9FNZKc/IuVTdDsNLauQIXw8dzgUBh7bK2/dGbnVzsxKeSYo0
a5KGbRxxo6KuvDsMdVWLGM0BmcoFv2LQWmzZeRCALQo57RNtGChWgPRq5OrQ9CCfFSSEri+66qLI
Jsy7SsXY1CUUibMdJOMRoJnSD+zLpovJCoL3AFwqmJvOo0ZYdwcWwQ19fZSknpLqnCzNOTkcVLGy
UTTfR048kwuM+mER5wlWrsj0yM1AxmMgMzmHdGFlzng7p8p+1glDUTndteoi5rDJ9jpauIYNjAo8
dHiGsx3ByWw3qobkii3L+ODkYe1eSspD0O0nPd7VmlbydwIt2HXkKHsAvZglo9xK9xU82W0yN0xJ
XIrAeiKsSTD6uQrUlWEHxUccZ+J2cIiJ7uBuYi9uW3wHkDMMtrHhNCOI5zTx2bV6ZHs83Qdz6TqU
DtXVeKAsYsSe2Ni8UYvRgPFITUx9ZpSc7VoDJdsSqdrgqK/xWIvmPJQlNguGdQP5WBpNVrAXUMJp
gruXCVt8oxtkuwNJX3fbqGXIhPBBU71GKYB+w/lpg3O7yJH+swDfnj0CVyebvIqRtHmaq1y5uBSs
plzrvQVD11E5bjkeH0TXem9rDMOAVJ8gS4SGosTT6PSFW1NVNjv0bHh1g1h/nsmJM9DgbtyylrMz
RoF/zgVh/61scnvXA1C6E4hHJ9q0skcKQZ1VoCsx+BWFjvtMRaG+Nhr3Ks+nBp4nIlMDn6j2OUII
LhoxCsUuOqu3kwrHTeQ28gprTLWrg4ZSrtoKjxFQQhcpKU/vnMy0q5XNzPeTnmjlYdmKHrrczdfQ
DIIn7oYGJjFNTn8EHEPi1dR2bP3CrjbeB1ncHwbk+q2RQZ1dySJo7zxLvegDkQY1MUML6F8D/5NN
8QHWnYnpLByV9EPEyDMoKeuIUQcXAvF1Zv8RGy2bsJlYI/fgTCEIaa7boH6P17W5rGFB/8H5DQ9F
HU73uBBy/OoBt6Cm6RKniDajLVVaezVxvrus7SQZ0MkSDmjUZwa+3RKuEqQGPjhhjWlCk8WhIN7x
0NVZPkIBD7Lb1KoMn05ARuVdTu2Ux3XoBvgmbAA9N1R89f5EkRqb7cKCL+jZ1IGdqorZdG931VWz
zIdbR4f3JdLpUMuWBzBGxJUaJ7kqgu4loalxbU7D4Ns85/YJEyhA/8bzOEwPdtYwYkhDIK3krDlJ
rWvImiFYqKqOqt65HlomJ7ws/qV+av4x4f1HJjxBKwxPqz9/LB6KT/FPktHXn/n6XPSsdwsDDzgq
wtEPVD3Pe0f+hjST+f/Pvm+KkXjnIgphsXPpwHHedJxvj0XsfPyH5cckxQa0G/yd56Jl/YjUx4st
iK/wt6FlIU/9UkXSG20Uz3RcHgJzHtdmnWXPdhKA0Olj3QDJNCuDOEU7zX5LtdXgp6Ehzg7tMRez
QyTCFwJmcqDH6pPbC7b7wVg8ST2ZylVI2VRMZY8GhK4Mum1ezMVTbgcENxh9XDXxgOqQqMa8oMzR
m30gQtQUtZICwNjx7rjEs9tm7NWVrp7zsqE2tY3Se8zIzceSlIzmz4rx9y7Fj//ccuuPLMQaDwzN
pMBsPaIvjNQzu2RsK6dOIb6lGBXMZjEdT0aD9k6b0YEzHQpOQCfDRTiNgYmXJ5ittd2grm2I5GFR
akwUjxUDdXNXYwHHwhcF0dlMXOVtqLqN3ZVWcLr3oTOVL1VLYLNkMnnZ82hkKEH4NZTt8IJMU3y0
uhj+hPJCnOlDWt9MVRI+GxGZF3xqBL/hNKk+r3wHv5Y/xt5AUepYXmPv4WwxeOMinRNy2GVjnF56
Jg2nVmbOTI47cpLlgQlBD9gg7X1V9M3KsShwNmL3WtQtwfnEzGFHZOhSYw4izhbVgZaw7o4Fp4U1
2VKQNkwmq2ZFlKIAq3C0u9BdJ9Pcnzx6QoLD3Ir6qGi6ZQYf2pJCU7t2z4gPBpQjbcruaVjs73pr
ma/iAZhXfarEY+ymwWOn8byuBrvesCXSzsNsJCvaTRzarHDiDWMwn+dQ9A/UJ1e1b8ucpzUVLafI
89QrdAP6OcOp07CoZ9YSIiiyTVVLqkaLQdYk/4SrLjKcRYIJf58+11OSQQkba3sX0tuH/5Dh/1OC
YQXmBmlU7Mq1GV4XniwESJcpvo2q1Hwwwjy+kbPNqzHJau7ILFE5VEfWSRg4FlZRX0Z7zSSWvJrK
am10qt6zf6G0B7Sr77AH+wg9oDkyNJGfh2bAYeroOcRZYZKI2tDoJm9l4syMvjv67h6T0HSuI4ve
8JXyAIzBd5vTF4u6NFggkZFuULtyNnkdXaW5KN7zPaYfOBtG1+6YtBetmGCrNQabO1EONXyWgt2K
Q15lzeVavkdV0OFaYaBdazX/XZShxSnU6gkREP+8JBZVxhRk5tzljyNIADAlGR3q2OfSkQBhdSR6
rPNHSeyaxodRqilxbltqhfXsXDB/pmHUaOmj3OcDY7tAzZjyp0GZ0zGyo2RfD861QLejxsCdkVPI
xYGQk3djxt2zacc++xgEMNpERu/j2u0t2fok9EsfZ55910ORXBQlAXSL/i8/KmL90sKVe+7It+2A
/VCBTnzChzQSbkCZpRv6m7gUuV9ug3bU2ZoplX0Yg8HMz07f6cm1G+Pfl2urmnv9zprbISdMQ9jZ
vjRIFu+Hvrm3mHHfaKkHUYNcwnAwG3WkANW5IIvdgHtLjXVGbfsOV8t0A+nNoI4XdQDCTwj3sM1u
hsZsbrMBSJ+VJrDUTJlt3Iov0nTkioFPTIg5uiT4BdS4oye5i88qOVZUthx6U6t3vRtQzBobH50g
4iSdaMcEAZATL8YxD28m2sHgj3Vr3UfAAw5B25S+4GPZutJrr2Ld+ij7KlwPMy5KKDfaBaJ1sA+X
1Xrq9YdCdOBQsU8iu39qWnXqZj7DoNNP9GABVKPLQd/qbfRhNEFyZEl577lgD3OverH5xjZjbNxi
k8Eb02X3odlcOUOSXHd18WgFMAEJdbnxpG9zvbwjuJ6v8tGl6k5np6cPqVobMIZS0hBg/dxIpD6w
TuJ9qq1dar2dC5wf7bEx21OXBOyRpad2YNqttaDds15B8UekxCR3bELXinl71fwxIrh/IccBY84g
VgaX0cnh2z7rYWPQrNwXtzphhh3OWG1nTTNX01TOlzT/JliLS6hsXmxXN/U0yVtzxk+zpuYgu0m1
cbiCN/rJLSP9mMahOM2AkDdaO3i5X9kjRz3Of9j6PC6/9xR04fYQdrmucahtZjDg69AJp8sMG+Rq
Ijr6gTbp3icS1F4aMr6xG63mlkgZCyvVXuZNmvsN5847lQXBDaw5Ri19k6zsEqXX5GuS1NOuiaRE
z9kYPEetjtO0codrY5TjKW5aJNFYFncUWy7UWefYujnhtZ5LJ9H0B3rR65Wt8Y8oGRfjOr+pkbov
w6haZo7S9ZkWTFtzmuW2J0f36rRBcTkPm7af+/PQWSaWZVAkl6wx2jlB6zdWNW7oWzuLsnVNIecJ
2rPp24Cfsd200YuVZdxbsmxb6rX6Wy7C7JK64QwabYAKXDjuJnbmds0c49q1SMR2RJUO+Wya15ln
0nTMBOjKHsSTrRpnUwstvcslhh0G38ZDV1r1Fs9uKrgyopToqNKXGKNbbBkuo/rZprPDwxOfNOXI
o90O077w4vHgdDwiqTJ3DhqWa/ElW/3PaPV3o1XcJMxC/3yffPHcts8vUd9+7rr2e88Kc8/lJ7/u
lh35Thoe3Vgu7TguJTkMML+qSO4badq0bQNJZtGXmH1+2y4bbwg99rKYXZYd+3cDVvHOgEwN3R+x
5i3k8ne2y79EVXiFRZDiPubF9J8pcNKckG0rDZNlnL1G5NJ3mlcGq9jThy8Hrj/F6v27VzKQxthm
cLyFffDjIBffXWEt2eq9R234Kterpwqc9GoIov6L4Pm3XonXwJpDl4NlvcVzvnPlhJ0WzBg5q303
sHEMev2qVTkFKPV8/90Xfv0rw+/fvCWoFwZqHy+n81o/viXlZuTsm7naT4TP0ix9xf7xmvDnf/My
NmWeLt/4L99RByeujeyxAqAwyI30IOGhHbBJGOP/4qPjWqVyghMevMefKw0xb+b0YvGOVMB+dVy8
qUFpEFgukt+8qZ+sU1zTwqMvkqTwEpD6Za4PpBvgmxxoiRio/OKAf4tUci+06b5S6nfNodwt1fe4
jbcXM4mMubi0pLSXX+a7K0LjIca9WRK+wEG6dsk97hPqqFelFj/rHmiV2GIwSnCj+/uXIvqYCUCT
YhGHXPSPL+w0JegGUDt7OBnlXd/UGJelRgVVwr/99VWyXGy/vEf4HawKi5PD/aktZCb4NcXsgfda
Xzf7HKjfJjH04O6vX+XfXfIIYf96lcWu8d0nueBAFQU0vIoc7ZPRjPcqx/RTNP/dR/fdK/300Q1p
HpXQG7lAsn5aM4l8nks02P/g9tJ/fVMkBj0iMrQYYXP5ucMHYrft5YwY95UyynWlK9obpqobr2cr
n9iGEx4TshHbGkzqXm/oWksydqJmbRVHIJ4OncqE5TfeyG6ogRr38sY8chOEASQR5thu+jpRUHAI
Z6EuKpcxclPNrbMymHVB5+F/maIg38CkMGA5mvbeZTB7w47UeEhdozygoAdPqLHTemAIvw/cGbjW
VMgd0StvneKhp1xjQpegBhreiaoJQnddVBBXyAp86m5x12n02ehyHl7qgFVedA6/uyN4lcQqTwPm
dPp+GDuXeGcz/Y8kZZwbsx3BqSCt5zzgTaeqq7alDKsrqHP0zdmWDeXcDIIEnwyOWZhLndw5ATHu
WgfdRtsVs2rKNP1c593N1Kiv8oStMzAn6kpdFpeIKOjGcXgEUHottl1UMRxVUphHys7iHeGB8iT0
rlx7OdlcT+YaZQi68RBGyj6NoUieQq/M7p0BVGHdmtXH2smNh4D3Xq3cQVQfK7IaM78Taa9V5Fay
Y4M6ca+PjgV8QQM8cM/u1z6REM9vNC3ungI+mlOU1NWV0yevuuA77RPHeMi9+HVsh+AOP3rJ+Hz5
7du2PE3ZAsRqyEaH3Nsyi64Zcoy3yUiamRW98+GYxjsVZuYymSEvmRl9cYxD6ofYDhNSCc1KXiVO
WLw6mhSXokz4EPuMqipDG0gxv132WRtSR6QH3plZSLFJkbIegh6//WxRhEfBS/jem42FJ+HG6ZOk
UBvthW7QgEMrPMqOlJpfzo2T7WKQdtWF6FUl1xT2qMcoqDS5MYRqPb9Ah5pXDniLs1bG84OnFfZ7
UGT5q+FG5ZH3SNk6AZqVrnv13kImvy8Nh6B5UXL92I1uxwRUbI5DFKFRRdWPEHAaChJWyP1L200w
prDajYqJjRamGl0MjrxnWs5tZ+mz5iuLR9zMIWnXmTh+VnY2VNF9V2ih2vVekTzLgcgYGoe6cFza
zlaxZJTTqmAk5C3V48z0fWdXGCa2Ax2vMRku0543M6RZOiQwKAKpJ9zyxywXG8fMvWVpBMvW2WC3
H5TbVR+xutgnd8pYQ6G24J/pNfMIOTl+KyPXfJHyTdCtmz7VoVEcx4AaXEBrBkb+5JW0vAQy65hH
fhFB1Vs+0fPXMqWKYG1ehimo9z7MqE3nLLbqTR59HJCZLHngImzGFHfIh/hdomqMPhcV5XFF6qBW
4tOfz5boH6t2UjsT/adZyZ4LYR684jhQ+NXCzF3VGlGLllmRbMLPXd+4DJ/Gu6ImOVqqP6gJJi1T
ODBNgso58Sh0b6KemxIy4kigKVMXqsN4EKbc5/hQgxWnsfTBwzVx0uW4zSmBAjEwYqFhBge+HaId
QYIu46JmVYRUnlV0hPSJvDLZVMKU465P+wwGAK0fK7OlRGhuWN3yoVM7sTx3K4v3beTJM0Knd+VR
1MhRsPVuTNWJyzIcQF9YgXlEM+XVWFCfegnnU8+mcq0K3j7jE26j3KvlVVf0w0urNRmZ5pY1J7JS
70Y4DUdsHQXYZqFsGtYPJ9LcmzlmzIZpY1oH7tJeZpu9dxNgmwFV07OSve20etnUu4wyJRRDxmG5
QbeiQ4HmuoEis49b6jYMIYaXyC5oqmDyiiyqcwUzT23i7MqsunIbDSaxP8h9Vy2DM/oTjPJEgzIX
E5gEAkK5sPzU5dOJAwn4Ahw8qUpWXYjKH7sUL6CO9sLQjmvE1mdxSeYXr4s9hls1RQlrHDuJlaZ1
9mUS2tsWQ56vysbwbdocdnVXjr6iEP1DPPIJzW5Q4IZxyRZz5Pd7vmHUMb2hSJinwXtVhYHvOUVx
DOY+v2l71h4tZPUYJDd9qnI+c1n2W5PRJdgaRb9cYOh/SNF3J7gg7EfL/spLW3xTjq52SVTKXS5D
7YJi0iuTFuZHDR/U1TRG3UWQzA+xbg6wVmEme1Rv4DsW9n6W8Qz7qM6vKq0JrrP0o1s3+Rpa4GsZ
EqNBbv7A/XzfKD3cG16pbaIwr31SbtWVRQl2xmMx3LG4/0HlRY9ywkOP6BzslzjK7uuClbcpWHH0
3IOuq4uq9Ge+0urLIkv5Y7Wd+Q62nL2YOzmUVvDcLnw1ZWNPaaltNTvITCuDeDXDNoyOGCtptipX
CYe8mkskkbkPSjo9FEOtEyGvXGpxiPg060nVjNuzyozzlclEToclOtTkWnPjQ5sb+XGg0/lILoYu
ydKDrYnQ3q+ZQOAnhdkyMiQ+TYMx5rQC6VnD+pe7Q3BbGwNUMT2l4XdnxSqPjkMicU6tqL5U3tFS
fVmQs+3JJPnsxRsi7rNs3FfS5hEuLWzynysbKqyIQ/cwem6F9XKSzYIVsSnBaEfW9clzU0JmHRmu
a0SOkKS31cuetFOYkNCJGgvMX09fMGtP++Sleko0Z8zuhsQcgV8LhwEFm2vInJU7qWORoZ/Glf6H
5fX7CvcZOC9UNRoFo61BH82ahUPd2MiEF8IstKXbm1GIZhnTjvvUMFdlAtqwz7xub9R9B8ApeGau
mm5c1JONoYM+YzwsHumxGBlaIIitwPHoFPAQC/Ql84VLbtfwJSQXjk1RkPjL3FGytdS0A/0kurfF
NMz6Zjks31Se9z6nJQsboyUze13xhvcp+C6sc5OtfsOFf2Mm/rCPx1YNPp+BGPMrhvE/7bDbeQ6t
vtWzPRgV1htjUBdd2KP8eg37hI6t5eVkatSMGjP7ilQ2kCAawz51Zs5wSsjfHdR+Gactv8/igHFR
KDjs/nTIdUMKND2W0D21qve9DvAmZU0dXIaIWX8bTDzm/vqI8cvJUGI352hoWYL9OHGdH48YYFHt
PIR7s1dMNa6KoA94QPE4LoqoPGnWbwuMxS/b/+UFmU4u1hzTNH/uTC0aNjiWg9+TWxjfBatEyfSo
UNU6afLnTivlJm0j9oOYCK/fHjtDOQtnFxmD2AKn1qiuyezncq7Vbmx5rv/152H+u9/Ppo/SdpiT
oiT9dHqtxrjUPKtP9xHJ4yPCcv5amjX31NANrZ7TWcNmmzkQN1KUiO6SkhkOsym/cYWFGzNb/sxW
pjh6BijOyeDk2cYVPoJs6u2TZUC8L7D/gJ9q5Yb5D3CrDnwj8jqrsjlycN1Y2KHvTEu3nnGAkz2X
/GNHrMO9AfTNAziYxux+sTg/vT0ViwLzkj/MS6HPX38W4sdmRTQqviuaHwWWUIdCniV48P35M+xB
qfP0SvfdkkC1MQ+tujEJ/cG0HusYuAAgSORvkK9buwG9zqzoNw27v5yzCX0xVobOzlfCZfrTb9DR
o+JUMRw2yXl7Z2thecLU/rtl4BfFgldBqKAXneCFS4nkj++zj3sVOEUZ7x2iq8ROWbiKCkdWDXKV
GGpa0uadcHgA16Ye//ozNn79jJfJ/qL/wIgyrZ+Pw5NILaxRQ7S32iEMSBIB9NWYaj3lmIBObTnY
05XUbHmPkec+lVP9qlU2CJhJUVoEEyaKl/WWBFed9Z4Jf7ViO8kIdc/+W54T+Mafaowk3UELWg6u
b7/9P3r17/Rq801S/XO9+vLz8D8Xn8f4pfxBrP7yY/+yPJqLe5E0I+Ip2Z3vmmDQhglYmhx0BNc+
1S5ckV/F6jfLI5aPpQOZ+BmVJv9KA5mL5VEKh4gkSoeBkeRvidU/3Xt4RHh5m/CnbZPdsJdk5/d3
P8C7bB7CIjk3BlyIZ4uowlIh4XYWsTKpFdiVmVEnExHsss21Q2nAnW6WpzeVR0Os7xytZUJoknPz
NR2X2phMagZA4bif6yZz17HjOs1c74sudEhP0GsxTNYdtavE9Oju6A2DY2MGdZDk/kRbgb1J5zmJ
5JUea50LC6ZXwsSd0QHVvqO2AlXMGVSnf8zATcYT8BjNQCOKSr3Ij7G3TD09V8OwRRgATSek2WKM
zs4XF2ZE3UmJKVPHlEYDyBe/ZvJm3mxRAcXGS5hh6Q9x/ebxLL44PnkiFHA66DboN0SwXyKtbbZu
XU3XsF0LhmK0nvKjzqTNKPC6G3/BCP9zA/7mBiQ7x1btz++//23SX+PNbz/zzVcl6SRd4m7YEWAm
fF/DJK13Dhe8QwKEMZJnL0Okbzefs9SVkt4jqffNjvXNWMXNLAT/N0xkbs5liPQ3DMfE7bi7vtuZ
MrX8P/bObDluK93Sr3Ki73ECwMZ40TfIOclMJpMUSfEGQVES5mFj3MDTnw+0XSHLbqur+7YqKhyK
sKlkZgIb/7DWt/i/WDTPBqY/VlY/3X2JNNEL9tbBzj1v1dvacG5KOvk5jNUxjyTtmwYSdVWN4wRT
pXVv7cySaHVpkq8V3oygpzF/y5ngnTJw1Oe5DMWjg2KRJxr+uXXUWu45zlnfTumQPKKYyHeAypJD
ETnGa1WH3gaZRUoh4/C0aeWXAZ0qsXBeg/UvHRVoUaCX73rNYCkBC8mQUWXmA/7l7OjToN+Ersh3
vWgRDHXlqYIHQzsQFmstpW9iADYeygSY/6rQHMH0LXKPCJhAAoW5uqtqL9/Vueffwlwgw8F1lHmv
tN4/M3HTT8aU6KeJ5JIhGKjOtkSP5DsiJKMXw0/8M7vei6Gc/hSaxiOWWybKToh2WFq+FuiyFt/J
NY8RrkzOyiNM0mRz3nQXAiuR2qQElAjLRtbVIEHd2blefx0RP29FI7JAJg2K5r7KPkkrhZumsP4S
bKPSvd923Xq0xoKskMkgpdLsnysw/nddjyCkY8D37k/j9FI2vbgnzoDEvSltzo5I1b3t8OHoJhM0
GZJyqCtHfilEr5i7RO62HvJh5xq42YwIE5OVlZTr5cgCPbP6r5ovgqSxp5XAk2KW0cEKSa/uk1wP
MuIN1q0dnoqsJpjEw5eUudk6ktX8TNUhd1IO9vfIByjTspK/6Rxr3Dmk+h3INiguxuzOyIa1NDvG
UxtqGzGnRDBaU/oUTYnPtMCB65449ZEJ1/hQD6N89Gk8T7Pu6CeqZbAofSMSRsRWCwJbzx94iNS7
gpAs9GgIUva2yt2Ug1+I+xkt3CmKrHk7uW6eE57qudcygaiLvJxaOmnFcEs0mH5h3uYeK8Yo4Sqd
rfx9ieE8h46T7yfVC6hHdb4raif53Htu8iLr2DiXUW3fF14+71U8qbOuDeLGHO1q3xAye9dZVfuY
ondZqQKcaqH1jJhCeE1+aXtnU9bm55Ln7olJf3ZIDNYkSMEspCnMX7Z4J+27vB5vzBju3FCxD9L0
bkNcePcW96RtBBMzUNB2ofsmxfjNlgrE0UThXBB4SWRwaDEBgVcFp9l8Elb2Po0k8a60yDI/u175
WJGE89QuOQYzJsT7KiaScxERakcqch1lNE3WOR4Mm2GC5si3NmwQKkFqIodDCLIo4a/syoEfIjA3
/+RhJGeRoKENZx4B+o0vcURbdWAM7qw9CwkJoLPuC2vxoQm6zHikyjwgDXaOiMR2ZYlueXYQhwQJ
o4V7sJH51Q7zvTORgOuEc3mwMqZXbc3Mvuew/NwRontw7SJEWiEkC8GOkV+p0mvd6ta3GW3NSjBR
Wc3xlAVpbWcvrq6pT25Za/e1CVmEL9TVgyZGOSUdo75ojdqOuSNvZDPA/vH9rU0O7g4rvH5iZ5bv
ZH4/hAzbtZChfOYI4z7VI7EvQVW0K+JchzNmzuZddBBwQktfj7pyd5Uxqs2QGz1jLld4L507ofOr
QRgnNOATSQ/zFN3NwOJ3GolCiNUn20V8oxwwbdqIYDWcNn05t3gzAKIRKeMPnyLkiYz9Mr/GORFJ
jrk2QdRSN7g8awkErgz1jWEg5TOzxguiCJl5kvuEzzoSHDHjM0zYyXOGpf+Q662+QbAPPAIr65ec
TfVNWMX+vV14zoGoTojSM/kQ98kidHRhpNsYS96clGyzFA/NRW/hVxKVIvTz4FX6yiPVNA9ML3c2
ADP8J+aN+pkVR/zceFZyi+WT3Ubn7Hkiznil2+HMXgSXIwH1t23qlKtu0vxb+pTmgtpKniB4yyct
TPLzB2sZCnq0ZWcPjYnKkOmxFM/ZWJh7p+NdNqHHwFal5rfZjfrTaPv1m4XpjYdLP1svCCKTTx17
kjzAy+UzB/WjXT+TuMrMcVyRRRZfDDiQwYjLCDSvVA8606egBP28nqYOiqAyvRtsnCTJqhyzr3DT
kQsNp4OvAfvlm2VXNREmtSsT1R0yf64/5X24SwziDIj/ni8Z9tsNC3IdFSGS3HTVa6UFQ19tHeC2
Z2OIzKNvsJsYSWBbj+ijg8HgcYusVd20CJn2ruGpCq1o48NPB5tZlKP+koN53HMyxehnTUYEjn1h
n6y9I3LUj3XnadsiclvMyWV+AHcXbh0rau8JXPA+RaMXbg1d6g8xykpezg2hrU2asxU4Mc7NJL+U
7TyRh9tz/PcN0jw4/hZDWjEajA2ZHqC3vLGBwA9dUDZMqoOeFrOAG1T2OhNydl33VMANz/40jR57
G4oFalyZL7Anv7uXkcz3FdNm2k72FVkAMA1kkht6Ep0tqQNDHpuBpUbtNjGLzeSVYOMJut13dv/Z
JlIr4Kwl0MLrx/5L1jmf7SR+08P+u5vPn71KXUtjpl2YCb8hIgT+fulOm0Ymj6aM6mMduy6j88x8
ytKxfGd2oJ6bkB8cSpqNNyeZMBAdyXxO9P5Yy1YO3Q6rEolgJ0qtMmIca0JO3yRmRRfjVHBEFRr5
dT+q3rvITk7OS+uECwdPeJhh2HJ91qbYJGl6mMlMrPRdP1H17Ap2p6ekllr1ueYApfbyh7WhQpjX
qPmKo6dlzbodU3NNkZfdGNGEabpJ3M/2ZMtX3Q2j9BKqOL8hdchoHmEMxuGOiOQc5xV7zxkjfNTZ
6VcPcaL2yZZg6zaYTENct1qSVQfpJmJdavq0a/yq3A5O+4zDcgwaFeVr4viSADz3s9LMcQ8Bk8E6
obmo50q19XOXchJQWtJYtz1qqgiNIwzXLOIpo7mDtqcW+VTOEANih0xtniDaQ6wl0a1CgbOKSmM6
YxKSxKM19hEAVQDWZnyDmTcdG9/RgtbS+p1RKqil/VJuidnsiboQzU2CXj7cZq7DjgpF/97LBfsY
6SU7rPM6+BTrvpjjdp1KjRQyK8KKHYbhsSnM5NjpESmKyK9116hRKjtI1iNXvvYCbY6n7GmXyIEF
JGuCDTh6XEtJXm1IqaoBzsYoyruwblcIUL19j2ct6HKz2NkA4b5bfUgZjYIJQhkWOmF8dbwSjOYS
yuC2773lysz+FEqLimOVyJzM99/mbP9p4n7RxKH9WNqa/3MXd42rr9/+69D+JVH3tx/8vZVzjf82
TMYdDnqtn1o5/hUaGUv3DTDUDAj+1chZAKxYF1oEN6CH+pNx1OKvs+wPOgvDl3+niSOF8M9NHDIX
nKmo8PgdaDGFuzR5Pwh4ZBP1TeH7FTZ93O/pFFcPSFC7ZBOhruAUsl/GYlicB7BK0r5+ySNbO+ij
ezarPs9W3A0LXN0q7v2hKC95rz8RMcXioc5luq2s0VvPLMwPjcGu2Jo0d4sNEedY657rRSVtKuOS
qrF580Vxcsb8JLRxF3aEhXWN7a/YqoAlxFsYDAv7U++Tc8HnuJJuXQZwaiUngwee0sYWlugzHEH9
4hgt8oJmfKvUqAI7a1CwULY1HUvxZdNUgCveuJV3doXajQn80hqthZ+VpxGfA8cYeMyk31pmdgLG
cIG7fKNHC+U01ahpkzeUQNW6kvO73WXHfDDe2cS9yKndVjm7aLKJxTO3IrxIzwlGnZu9gsSN3cQ7
G514yYb8zWVzu9UB9elNdlo+ga6gGLOy/Htalxqm0C7dimWnLdirk3yHt3AYh8dIjFevVDSEphMd
mtx/H8MM6U5s7SP8NmTFVoeZlPGVNrZ8MLoOZzo5mnFvAgRXj048XceaukVkR6C6b41M2VHYZzcW
jYOVBncMb2jRDlTddLFyvqtJdIicajbKVnacOYaAdMT4GU2WDWbFB0XuLAgMIsYD39TjDWUQJmFt
qG46Vtqbj1wIKy7eemMaGZAx0eoAj66W16oRUGw0OePq0y+dOe54wNx8aAC0Qb+p3QrtRxZ/F0zJ
NraRnDISEgHv2nuv8kliSXiHFePmOUSWkHdODhlFaGsAimOA0zhdx+wkbhs7BU3IethCohLb6hGE
41pN5bgqIYqtWWi8USr6G8CX714132C7XJDKTXLOpPuSKP2LJ8WdPyZQJtntTGa3h//Z7KUaHmfm
G0lSd1yoYh8VfEea7rH07ihb+n6+caopJoud7xPBozj6LleCmvGYSLMQAY3FUxkZ774YO/wDTcnT
MD/i8XmUTf9oqfx7gcVsBZQDCE+hHkVoxOgrEGIgL0IR42C3prhkXrF87kbp4Fa2XipZptRi9rm2
LXeLYexRLOS0GK5sMAoHo1Iz7R2sSMQsqHNtavVrGmr+yk3jad0sW1ax7FtzxeZ/kpa9mrBA7+Wy
pJWVPcCvd7yDGjTtLounfCPnGginVk9bnSnNsYhluzK1XLyDiHyd0LTfGl6GiiBQVSKtNcaDOl37
BVmlxOeMb6FbIWOPahM/HI7k8ikrw6dCaU6/nq2W8o2nKv7R8GyV2WsjyBPJFOaM2JlWQErXdTcB
sLQUDNQGqWcaJFCtjx4ea0jTkMy1+FJW0B2AOTxVGs7gtrftzdDbb6qcmvey5KHPNjne0KfBdp+w
0M6+sy0SBB7mVIUXIOkdwgYu/zk13yv0okErCxyDg044pwlC1mWXzm8RBv3MZcgSQ18r0/LuLN0F
wEyMYDBl7ourOefelOMhHJrv2tjcsFz8xRLqLztSjJKM9NDNwhRkIPfTeihJHatPx6zao8bMAtFL
ZGaeOlPmn2bkR7/Yuv1lAcmr+TzQCNlh/k5Qwp+fGb419qXDLICYP1bSeH2PZi5isDcc6D88TP9G
Uf2XtRfdt7A9qAq6bi520T+/0ui6SqRhXe1J83nzQ07D5ThOQb+smNphCORP+vafX/MnjgJPRF7T
48kPlYEVxs/rrkiUfuxhDSGJ3Y7pCYfHSnFjE+S8HxdZy/J+8xwuUMsB+M8vLQTv54eR6m+vjTNF
Z8UHRIz1yJ+expCgxjmlI9kjSRbrtMLGOJGmtBwXN2mVZnt0V+8jIoxtNsIaS4eW+xYfKKOH6X3x
j0flfNNHCKZndFX+oo9Me4gH3ngzOhzfSLDrVWZxrVbpCRLutrCHqyqiJ92Ocbwr69x77K+XaO+d
bVeo32C6wSDkePjnd/o3lxA0S4K8cKDoYCF++mLNPCFa07TKfWy2W6vSL0hRL8WMkuAXr/N3n6hl
QPd0EcxzKf30ifoj/S3/kmvVz61DiyptMhLWQzmHMMofGNJehqAC4Ws+TBfUNsU9CVoQgebouxw4
l5dSJYUNHQAYuyFfh5Hb2D9qvnPGNreLPY57uyZuKYrgwUhlqpfIRpkCAYEosWQCVqM37bXM1JNa
JIC9mVjHjjzmDebg6sYqk+9hYjuIgljSN8qrdkpLv4fV/ORF/XbuEBIil9zHk72PsQeCJcdsJWp1
k7lowMx+vjAEomc2+bt9T3ttyHdYucYvVQd/c8Kw+kX4Yeiea9o/iyLI/qmkpYlyP49kaFNOKE42
uzadQBvF/p+/tGVx8PNdwBLD4tuC0W3/7KOAogxK2JrKvZ0NV5j9x6L61YH5cSf99BouJmzs4vyT
HvKn5UUSy6wjgps9oD/U2zZRpHKE8/ty0hPyOIH5CI+Zae19zTyPoR9v3DI/aip8ZsXwxWMjh6CK
4aOXp2I/pDzEY5/TqZ6Kk2FE3xGRwRIKk2yfCwcovY18rNfn9jZPnM3g1Z88VMOBg2DqYE3JtMpt
6haW7yz0fVlvzQalBERSc4eLsAt0M/lul1yCMslOg8qOmR1NSPNSClRA5Mo2GEWwZl8NenetSjPe
WGK++cV38jd3LN8FVhDsQTruJPPPR1Np1p2qpqLcGzmNwhAXySrpGKASNcl7jvkEGPGn63zyzoXt
1CtMm0DcMMx3KddymJXQpct+O4a4fTrHqNZ9rL+MyHHXHsnlC73svGQRrJCanGPQszjUOYlqEp/W
bjo96eb4Prd6kLjJgxJUh77kDTea2hFG9jRRiJEIEdc7kY87vx6vke30QdpwfVo1B1/rDGPAVC1d
kw7s70w0g4w4h19Epv7NTcIzY/mfIVi/fWi5fmimRqgxeTcOhGd75ZoSRyHI5NexoKCEdfSLb8T4
S8opTypgPzAXbAPs0F/uSWmJScCIK/eN2ZYbw2nRxYfpMeRJ5Rt8P2yLmX7BIQlAHEAiSKkAo/xE
GAvG3Io4n6r061VSDJhxnblgWt4ycpu8L21m3GqDd5f7RbuKfap9VVZiLWrCqtP5qvLpBrEhD2Mu
s0hkb+G4VKnIVNNZP8m+JGutQgCddJuhS71tx1f60V7OlhLkCvAfQnU/OlrHT9TjsK3Dvgty6MMo
DtXlowli/F6txy6DxtWPj0lHI+kt7tIZgWNgz+NjQ3AvXmtwcmJ4xCV5kVrCKIhqzXD7NYbzab38
QSMkG9v2ckHW/bA1LKSMy23UKvtcueOjEy0NhM2G0HNQCeeSakkP05OS4FLcmv+60ewXjNjcYiBs
b31bvaN7XI89H3CaJ6dEoFv2FaW4lVsv0CevaI+clahsNmDFUcP4/OF0aCJu4K7LjzTFuyLkyZIQ
BM1Wa8au0J1yw36NW6wzmWGfCYZbC7OZVktjpGbyC0ck8YyK7XPeWS9mg174n29v529ub2odGxmT
7XBF/ayyyycwhaZlF/vWnd4Jsrm2Os89TMu0d9zWS/310WpXnY8vw6fS+7jny7jbQlcYA5nyY7IQ
66wr041PuoYH+MLFahDJFaqpcuOrftrni7pySDJChhjUb+Siu5Ra7p/qxidxLeK52M1o5kvOcgLn
4G9qnDGEWTwNgnJLbwTsCB2fm4o6Qu88KuuIxpDnYQxIekVK0Hhw0/6xGzhBG7O7NuR1rPw+Pw19
f7Xsngw5xq2bhOS8tRznmyIeH9Ow8NaFQe6JXU3vTjuTO1h3V5fuYJ8lznngIUKT2T8KR12War5z
/3i+/mfC9qsJm4nP6odrdf3Wvf3Xb+Sa81vx7X//r/O3L81bm739SaX02w/9Pl3z7f9GF8sjiU0J
CDZr+fv+ALPp4Ixt+gYURzaqB676Pxy1i7IJQS3Bb67vetSh/xIpISP6N3QR5s+6CJ3bEAIwIzVY
ovADf1bI5qJn6h3Gw60oZh869pw1punQlsFzmMrbwU2siWV3MoTxN7CUnqSxz8ZH22vYkdFIPuSF
t0yM+PVPjZE6d2bTOrcq9U2LobBWr8w2B3JrikbbEnbav1htUZwbz5XpejD9fut3XnI2lQexxW4i
HozDbG5qI2a6PNni3BFjj91Kl1t98IpLlunlpRvH/urjBaGNnqLsCab5eLS0xusDRTDri0420FOv
xxorfSYw1zz2iiv315NDkuOhJeSL9b8bXRzSf5eo1OaqIhFuAcs4EHPIiaZK7I5ZzZpOjSJbYTVT
Gyu2iCJJWAM/9kmq3ly3kPgoKtg81sytht63vaDAip9lkfVMQ6q0XotoYOMfuzB5bRlfbeWkm0G3
QKppeqlum2iEvSrbT2znOmTsBiSpwBoEUTainh9LSpYFEfYlU6pB90Hkxp5Ve3IrkzKFElfb7WtS
zoBZJd/hpxxkz9kbh3irdfHMnB81XBBDYl7ng+eu0pIo0oARSnIhoy7da3l0N2ZpunVTRdR9bIOP
Q96z18cKyGtMblmpGYg0DeYoQVeM0wO8yn6bKT9bdU5m3nk4h/ZIcsuTK/XxFkzltGc8LN5QdlXH
1De6B7SoOXg5WDybpSZjsBmb3qEAFAllSOpbabjaugzz8h7zj3joJqv7LHwz/z6Zrf5oQr1bO5kq
71DTaGdBmlZk690LnxVhKVKVPiBMr3gRTcLDElrfuoSguRnLbN6B6tU2mmjUVzm2bP+6urpNVacY
cA3LCo4LJ6LG8v33JQe8WckGCkgAlowENQVSZ2PBfL1fQtIw+Pqy20xsd3F+V8PWQ1EXMCd/o1Dx
bko0PjuqnvpsNcxt+hI5gGbO/Spu2WwqA6/pZgBJfFvPlrXPI0AbgE3zb2nJzkqvyUtKsmi+y0AH
1tTeocZwT3gFSJDWIDl5dHJ4Zy4qFvA8LudXzKoJ2ncgijBdp1puvyQGdMRGperWgRWyia22PzEp
Bv5R1XK4b7Ro/ixzENKAAHn2kIgUPRKjat950gqAWUe7YXDLS6K33dUk8W+T2azyA9KTM8C1Runy
pJE9CcCdstdO27lZwLNfY4jtOaBT0xR9i280B8JV2jwgrsiayRYkiTogUKh44hipLxNU030ZSZ2Z
VsHCUKv1E7yRklHqUNcrILgeYLxJ3gGdiu6a2DLXjnTEa872ntINicJzG8a4NxQRbg+OAzxqhQ9C
wxxnxHuov8Wxn4eSjCQNY8lq0KQ9bMsaNjJGVsOA84EP8AxGJnpyDTCRgetUIck8UoacJEk9r+ei
+poj3V7IwYU6idktYK9mdpKt0VlqT9HQMhRNYWOGaAgi4FxkOuLASXGobRU7UdwwXq3uTZIwnxtG
Mj1xQmZTy20OnFBXJ7ShnkKtQAnWK3PbYFkikS4aJ8eLNrjVW/2BwEoyfT5FLmlh107E/bCvSIVL
yuNcs2ieV52XFqpeW4OZjQ9NqiLv3YqgeJfYX3NIfp8K2jvpbrza1rKt1vdd+nVy69rI8J8aTcOD
i/XRf+qAX9QBLLr+OQz2wOYCgXv7Yx3w+w/9IZh0/xs0K490LpiPbRqznt/rAN9AFWlTBNAxfSDl
kGb+UQiYH4JJntqGw8ANRsS/CgFBPAzlweIE/21rZ/47hQFLu5/nGjxshG/rQD9c4B/+Yq35oT1M
nMRKKYDjo+KQRrJTs9QGMOzc1NLVAG4pUJzMcf2HOpNIo2ib4DbyjLYVUsiukvvGKEI8eVSwRwJH
LNKL8PHSTuu6uu+FVVg7tIGTdp8Ruf4sS4Tdq6EWEY6tcEGXD2DXb/MReyQxf3YPcYlMNQuiQ+/c
8qB20diNzXyYjbkjnjRd9gy5K5rNYKRAxcVYka7dhvUQWJ4mvwAUdd89KpF15/nRJpohqwdxnXct
BjGbUFIjGi3z1jc78NJ+4ZxGxuJBMfTXlljtrdsa0Opg4etiTZph8oDza7pXsd6dm8gsrgWW2HLj
qopNR4qV3g5KW4+8wEnra27XGEajUW6MuZr20QgAx1xQOEZMqsoHHSeukmprl0wv4f8t9JwPko6y
SaeyFrwOZyBMOtHkD8z1nI0fW68Rmd13dAD+upxB9PQLrGeoJmsdG+YFw227thGGbzQI8ChLtPwi
GMGdRTlebX2ktvqgAdXKjd+dBRFkLbCgZsEGkVrHfgqRx3VpifjY4yQ6tX1rnce4hDrULQAifdxI
4rnOYd0U31OQPlsSLEnosRMP14rbXiFZvNthiMQSs8SKBZBkgMQ/kBM9+5ZmBM2CQ6pz+zgsgCR3
QSWlCzRJLPgksYCUkhakUp3FX9IFsmRXzkjLpW5y3Z7W7LVYnCxQpoZGGOm6Kh7yBdnEZLI9mwvG
acEXLQGO902edmdNQVNJuGM/ZQsAympx100LFKpe8FCGzW+KqTla60MYPc7I2gv6NYncPS3Jy12V
aYq+j3P0RsRSP056/xW83UjgrJXfwx3OY3DuoX91E9BV+NCGYP7gWdXRPJ+ZRHaMDgYNOKKqdiS4
gsAyuaLdBYtlZpa1+PCDuhHEnXHZnyol5s9D49rJRoMGQFIFa6OalasMhAC+JbOM5+YC5NJkf+MI
vz3qsLrgVi3UrgXgBQcthY2vtD31DO1vyzWIexboVx9qyPrn7knTcqi689Vb6GChe2MNWIdbWb5M
Y59eYkBiGkAxYyGLMYy+Uq3lmxLoWFsT4lOAIZs+eGRm+1q4Tb7NEhNYWZGY5ICCfi+Xb2r6qi1c
s4riK5h7/RnfJZbeyQ/3zFG00wgoaBMubLQUSBqHYXtnLtw0NP/VKs8i+zAtVDXLWZwGqdsyDWNK
pwmT20o7uguNLQTLhmhLbnq3aEj1lOaBPN8ZhFu3sNxkNwdTmZxh3ZKPBO5Na6xijbqYgfZYk1T4
OxWuvXqhyO/rhRk3LPQ4tr/gL5BD3RcLW65cKHN1DW9uzpRzskDQwWEYDw00aJRqRjvej1b3xOYY
D5ec7PNoGfHis6haa9QfylSzoNxJozFTViQL/m6sbBhj3peKVSUMidmHKT3hNDJhD8aonC8IppI7
O27fSqtGtE4VEMyk8Dn1wJ4vbvTutUVkvdNRTq2bOjdvorwstuwwuKT1CKplYeWbfIrzy8Sxy1aV
8y6vMH+v3HJ6nXs2lmg6qZSoEW6TSU2v/kRwZ1AkunyQDcZ7nU0jKPviripiJleDn/f1JYKiexD1
SKhAjd6/Zho16EE7p9WhzghHCJKyy9dVXfrXLnW/15U+riJUA9sx9nKICJ5B8U3klxegmS+qcEW0
aK+iVdXbaU+AtKNtjTmet57ZFXBFpOIWL8kSUP1TnJNFae2noewAAegYW7FQy/dMSyuyMcj11lm3
ohq8Q/mJfTplEYbTlYiOW2U1zr3igf0gmpBbJBu59A5NN9gvLVkbx3guppaEX0HuBFd/QuyNjFhZ
a6FrBRjm3KvMNc9cszJtjsTSekc5hRqDJWr4fSi7A0LciJzjPn/wtFQQTzxo7i7OMOKvgJbEn2sP
EcFgWgVR21H8hsoFe3XhNSmRk1Nn3YLtg9bskuCFom7sw8NQe9wfYhgG1P4zul2O9u8YPQFbCYvc
mY5i9DKxtAW/R8pvw+y6rCPahx7KqqXm/lkPhXyTjZ585plM/OpY9KdWkAARDrb/XVdxP6/jPBRX
bciGZw2l3LnQ3QPb2pwABeF8tUufeIQkFrIHmDzA7/St5GBXw4EIRszSnmFOa0gTtCp+yKfIxDb2
nvphsknQbvOvGlGf4bHAddRikEjGe3QmzhPPEX9TExmx7afJJH3AhR8AlsKIEYkkSr1nSeJbHEZR
+ITKZbgoekuuyinWLiyO25pJQtF8Tgm0PIu8pocbUMO7K9PHWu73MvtKlEJ2rcfyIW9zZrew18ND
ZmTFGlMpN2tddfJulkKSDjq23hSYJI8irDR9/VSDmvxsE4D3DYm3fPUsix5CS/0GlIAf+YEi9/XI
kGO4lDbnDVCIRnu39AkuQFOiHBCa1+57dyJG09XG+tWPVOmR3huif0dOM67TJJVT4LtF+oxMz7IC
Wr3uCiWCnAVNCXletPYH7rkk3fWmTpM7WYoZcRYD7HEb/XPod6G1AbyZqbUBt2DX51ZyJRNX30ng
t6uy78uUoQcmCo7n1AvsxdguMtO9RU4uj0bcOWsHWgmO/r5d5yyUA+K6mXN4jbWRui1JgTC7jR2X
Pt6Ntr43+rbD82D7t7lG64YyFZGHctP60LoWc2Gg/c1n6CEddM+ob41Vr9rqJZvMGnaPhb8yqFM5
f3MooE4QExmJmM4XbOn+Jzcui7eKaHXEtjm8UY74sADNmLEvGZnJPkKKmPRD4uruyZ8t93VgybKv
43oiwDSyZ+gFrBS+uCPw9S40xJPfxbg3vUIoso4amP4lwIp95Cn+mM195u1TgazIy0I5rJQZG28D
7G7aSLt+xYbc3dt+55erVJn6536mgIT3yqCpRhfVEyrrGl9ZckniZgon0tBupOFL4nflJxiWTkv+
TKxu+rafdkOqER48Ny1MBVdkB1KeLyiIsU6ULhHKw7qKiwHssLYZvZ4ggqnz763O18+9a0XryCeX
bo1827xzciQnnkGktHQoLAK7GawvPiYS9kRVHS0WVmKB0mK00BtrwgAW2uIT9PMoOredOW9G8hsP
Jukyu9myu/Vci3zb63p/a2jxxkFL9y1OTYYfSY+H0EmJLgyGtozR+HfNp8h2wy9kIYbboUJ0G/Bt
zu2qbpjdxKYimooyC1ZzaKPnThrIM0GUWenXWvfZN4KzKYNai3OOFkFOVijj5zxU+WNi6/FOT2yN
/iDsb5tagYM3Mse7ATRBO6xTIxYj0pi50Npt2cgeuh/rs0XHlb1AfTEgT4cMuYhDsrtwU7PV3RBp
Mt9kmlEfR8cybnmH+a1pJcl7OCeQrpOu27NZGbZkz5cHmUf4o7L5uUbc15MyaTRvkZDuRUipfTP0
pDn8p0v+v8swAa3wT9Py01tSfvtTiwzKjJ/4vUV26GiXmbQjzKUb/jAO/kGfNIC1E+uHBdFA9P/j
qJy+Gg2OCQRQB/Rm6mgsfrcUWkzR7SWAFWyZr1tIdP6dDvkvOyhG8YIYQQsNs4/B8aed/OSzmMKw
Me85JyZ/Y08nEsR++DT+RlD015dgXIplki0tvzJT+j+34OHYM2giEB2goeAEg2gzIfFw+Ej/pQH+
f3iV5bf4odFvQl8hI+VV3PK11V4r9a2zV/9/L7Gson94CTepLBhbvEQ/37v6/ZSs5fzln18Cnf9f
F9oYRi3XRaDjWszKf/q4WrYNaTTgF7O1slmErnSpiT6aoFV4aRvOxVXoRXjUsaUcBXr0rWqF2jip
MnaTGsZdUjfNkxnPwqBsaNN1gyuagnqw1/FA8JnfOMm2ogdZiw5Rk0H9/JDQyMWBW/Tp45R5rNCx
eN6wv3cpTutXIM2gv70WdL0x7HsaUpujjB4G99s6I2vslNf1Eunek9eSsDR1GsL4Yj3/H/bObDdu
JVvTr9IvwAaDM29zZGqWJUu2bwjJljmTQTI4Pn1/dJ0+baUSSvhcN1DYhaq9tyMZDK5Ywz+4l7o3
O9+1wi0FNfMUX+u15lzm0TJo1LV2G2s2StFLJxFtcDJurrcO+kExfyXY5UhwxUyr3fqnYxTuRZgU
5pYuSL9p3RmTVKO9soBNfwVaaN0PYSf2Wufm28ps0oNV0PDOO2HtsOCoV+4oxbWnZxATTWtE/Gzs
v5gufhsIVKkrF/zXtpo9Y1r1JOfXIa4FARJw0Tqquvg+TPvhp6+K6b5HYqddOxiZ4NKTsl4yvw2l
E37DK6MB5uDn81dngNqPTLZ4a5pxkYxqLfVbWzCTVH+5evKNxIt3o6OsezhE/EHLBtuWuK4m2wCX
qhal/sl2NoUMFTloaILysPAwCHHVk2t+XwaZXrmwNVINxSnrTWHvuBom1f1K5/GrNRtvPknvdygs
iDV1WvINS8z0oE81W9LEtdiXAwQ7VTU+fl71HKQ1lt9pLnkJdkhJ3en8ecXI70hHN7sofLt9SjTS
MhyO3MuCy/5aFkOIi3wj9l07xPdDbqSHqDT7DWSfZjeg8r6vgEdlK4QZo7UfTiHKjJOOVF7uRRf2
ZBkB6i0sYMwAy+tU7emQZUFqp/1DVs3dA2h0/uHGx7As8xL7Po/wftDzMLug34iGtVZ12x747a3n
s52oHopwUzTS2KAM7N4o3CfTQ2o4xQ5MPKUaCir0b7omFF9AVEf3U5ToD2mJs+gKhXT71shFuo+x
gdwDVghfQ1qJ5MmGFt4Yg095l8Ew6vCJKynIwtC6neIGjlYEUZgawLogVa6vas0VXwT0uIPjS+cu
1Ext38rYvHNFEV0Nlv0UFvV8j3oQwl8j9WbQxbVjHOpGIVXejUyYcJQOXxVy6HABh0qRiXfaHkyz
99tKM+83bQi1btENu2xczHFi5FG2UVdb2BNQim21Vvk0Fv1lP0I9czZiHn/ldctOtj0o3hhp2UC0
YgoKGrZXpFfWo45oNQ5u0J1ZzBZ7UHvN3oav/M0zwv5HiXbhvV7UetAnQIbplI5AkNykR/ANlOpP
kbXqoi664oaKbXhpTLO8LrvIvx3FbD7mvgJ/0bakiHRf7csBGaM7xn/zLpKNh0ZjU75MsT3c43k3
3o1prG7GtgbBPLrTdYvS52UmzXIvGIKscaNwHiTthI2apzlAJMjrkWMzFoQWnOpF0pHUt5l1t1yh
0Zi5IA0de5N4ZrXrwwFCT+KoYhXD+aMv0Ke/7NlpA4qPdptpRbvnaABTR/AC3wvZ4sMz4HfQyqTd
cKtY2063akxNHTwc8EKNH2ekvTCU6nEI4aOJnU3qY/VtuOV8wa+NHg1RzRdTNtW42RkL1gxpwDXk
SB3p9SL1Dx4Zww6jIGdDsuwf7NavdsoZqy1dD20PqRWFstIxOROemc47sgS1RR6/OWgYSPEYtTft
Qsi+AN66xV5Lz/01JST7MFYzwmMlmB4Em+rXoVaKMNZn93llefsYh8+1Igr8oEDFVrF33YAWY/+G
N/i8MyJkOI1SlJiBJTnSZFoqwQlU4lW5JXpfuZ+Ev1uQHU9TS9vQFzow5OUfN0rHfqC/0hymEa/f
1Wy7wy2w2vGW2hREkpdV05Yz/MdVBNoFoozN6s+SySwzHLZRnFp3VK+Mh3Olv2aZap/dUbWbHpAs
w+TG1LbJYlxGfyClvRwZX6xyDL+nVlw99QgG7JXfleBn53CbzEJf1OmL9YD+G45mHbinqnsBg6wO
nsv0fBV1qQ1uK9MDENwZwbPpb3yMs8jPYwauDXoBQLbG/lpoiop5EtUYVJo/GajJCZg1mAdAkPP6
4iJtBTKGbuWobmOl8xwoxEGalT46c+BjN/ggxlb/ptp+vk8s7OFXEhHTtS29cu8ODmKhs+xYFjBC
eDHO2LWJpuvpJ9TaI22kYaCg5tV7Jk7xFXMBbIfN+Jcv+KezPHUeisaxL0MBdDhy2nYDHZKSog41
b0822tDiQuh48BMfgnbtPPi1o21tq4GarFS5RwoTON9y2WFH26601B3vBgdjSVNgmFX5cHqg1I13
Jg3CF1HUdE4lBxyHHpgpnOg1oEW1LSy9fEu5ww8Mu9vHNnPmJw4SuIRYg0Sfdj6dQypFGCj+Pmlk
ufcaeBGKhBTWRmKEjEdKsJVtgZiugUrBnVLZfD9rev/Wl6H2tVh6K7A4MBv1AAL95z1lagx/Tzo/
drTMYadbUtzY+Ks/RmFGkDGz6SLNDSzZ7TH5XnboWfpVT1NW7+xns5us577RrGcgZtMNN5Wzi+tY
20xJom00acWBS9P/Gtp084Uqt9waTVlsKQHHmz+7ruwi3lSt593CG93pZVlx8bXppd2gc1fDg6WD
MQ+IvQp9N2K1cOnWCAGXPjayxaQQp8F3ZT02OrOG0IUh2RlTfhtSIh9EAd19/ecsz56Y74FPApOi
3ric8Rm4gS8Wboscnz5hIROGM1+Z3ep1WhxonznffOjtexXqcJ8Xb90NkyZe/1zP11lbzdeibpdJ
LbSvtT5lMSFQiC+QOF+bDPUDgsJ0QI+gvHWbed4klY3cztRKcKBjZTMKmod0O3eQrhCdoI/iw97o
EAS9ZUyh7TrTyC4shuKX6TCPd8IdtC0qxONt7bZc3XRJ1N6tKw3Z37lAbYJyNaTLIWgJcTf1B9Qb
mKqFViuvB5WXAjHisnrElw5jcQIOORC0y0thGeq2jiDdNp3Tr6M4n6+ngYK5Dp1hZxpolyN/UWqP
ra5XzdorejJmC9pC3hM29AiI/0rZMoWfnICw83pg3LXsy71C3u5J7zhOhZxJq/1EvOqRNV1bRd1u
rGHQXxHEhb2CEJwJNasNL/DKUNsEpbQLlH7n+yZz3QtnwBrVg56CZ4vRyxUEGqCQhe8gBon+L5Gu
pHt5rzsj37xm5hCzQv7Ho6XVYIb8BcDUoRINpTiz7lITFyysjOowaEVq7RNIswdMpx2Qicl+eaJb
NwZDPft2fCPmxGjXXVI80NRotgxOEKaVCFIqu1L0+OzJ+DGBM4VEVtYPZm9OORAo7TIK+zt0ynHm
s+p4PaTam1crF8xm+c3ssHXK6VFe8RjZJtcrIqcdIWXkec2AJW9k7MMwQYiDvOQSmxas/vJaZ2zf
ge6Qs41jSDzdGTKp1gg5FT8B9/1sZ/t2NFpzZ4xDseRt9cGLmc+5c/I4IHu/bjwtQmcQwxql9Wuh
Y3UdIYS/8zPvm1aazVqlJr6QkNFCPFvpnGYmtDLdU9qBDhj2Wq7keQEVWWRVhkNzUpbXowyvZRlH
6wzPna0DCThZVWbf7RflqB9R19tBNoqcMUs39lt8hasHiUDQjHGRXreQomLkqB15V5aZ/IZoMqxN
Yyq+t5rsfsredR7o51jjJvegutM7ni9Q9Mv2eP50gRZnzJKrqLbuLK+Z71DWaB5klGTbvqDJugYT
BQtkdpzt6DbhOmzieJ/jTLXr64ySXM+TiygVU7cSivlvMxeXwtfMAFK47TeboYKhKHdeN2bZZVu+
kt6L7/g8e9fC7xAiRpWywpU+pQMHeXS4C+cJv8UpXtSP43anPISOjaKg95X5WoyqaMNb3Iyh/QpQ
rF48gecJQ3GV3pc2Urow4JvvTkN+tRpFbNxMID2/Z3nsXmT4TT2Hk6vDcyk780lfbkhHQN3SYy8O
xrLsLuPEs67jolXPpYIqM6p6uMjtqL8ctCn7qfDwpB0meLlVp8K73pXFr6J1kfN1hPXStmll8IlI
90JAErhqFIMzR6PAptlaWtS6Ldbdk6asr2bpInoc2iJbrJrim0qb3rLe9b4ZlVtuYb0w3Y3yeWfD
TV2nPQAZcryZqzDGsnrVMRHdOFNDJEvzNGDiiX6q4+q8Xm7bC5QZClqf5ryC5gJGAMxNmxSPWp5g
doUTMro5CglQ3dvg0kpRLOQzZupgdJ18SFZAIepuY5MZ7+FUFo8VoihXas6NQ9OEpFLbqJjCyMTj
SXodY8920IqAcsnR3ibF5Go1NPZBdI73pDQcyqg7vT1VzAAlIAE6Z2rqikuRaVnTpC+jMKuvaZ3V
32THjHwvNXsSqByDxd731eKXg8cVsgyaKu8tUwzluq2S8UfWOLjzdYi4XfRG94a6BEQK2jtXo++V
lyaZ7c9S4oszhQwzsS65mas+B8eAQPJeZZiCDryqq6xnvLaCWaFuLOQEblKSoRXicWm79Tw4ck2E
UE/bpMYXvv9fiknYquNOw6LMxZDcDNV84Vdtd5fpNBmsKI/h8rQmF5cr4F4W4X0rzerVhE5ppe3w
w5rGhxnfQVRzHOARuMKKPR17IrvUTMaIy1DLdwe1juO6ATyQL67b9LvRvdd3c7/InHPiA5xXrH0c
Oy4DbSzPVlnTuYcYhyC0fYzoFSwn/XgiIWrVWrTzotF9pNThPqHf/SMs8JGSkf9sjdZwqUth7PlT
kKcZa/VgJdYvN/ea2x6q72s0hz1gg8HDyxDBp2ufAdueWTk7VnneHmVRpmGaz6aYofvs9rH1mCAq
vUs7gFwGuO0VRsD9eorBLNgMUEBZGXfUIE8E5Ox2lLNzUdcO08BBOVuZl+FL5WfzOm8Gj9Gumd4s
jFSc13H3XBkN2e3YMjSJ+qH8glYNQyxDu0eFSx2UNxX3YaI5dy4TrI2DDP8NkhPmbxGV5bpKB7lt
uiS6CMu4uy1tlPMA9tsPlkz9MlqGRlr3PS21VRhn7b4g3G5Bx8jNrEb9Pgw7J8gH2a0rSAf7qTfz
B0XEXXVjKbcI5ej7Ju8eow6ow4gs64UZVbCEhuZH7JdukEYxNxaJIOM5VEcL0++vSOVc+NQFk4Oo
zsh/q/I36LE+ARQvX806ld/RDGfAtorqOHtFNyfVLwVslUsPVdMN3ZKBw9Yaj52hjdNaA9jk3ySI
9BjrqqxxQDebStq7uhxnSrO48W/gteaPZQEAEv1Afx8nbbSRtLAeHaN9G0fVrfSZVKWpzeZCn/Gl
sKkabHQm1iRVFEl1jyShyNJDkfhiSzkRaIaRAtv17G9u4TwV8MyhSVVRQFaYb2h3/GyNpNtg4AVQ
KeV+BTYcdKPz4lKCjMyJsQC4J4dy6JzRJtI6T/xENHm4tCrb3Dq1SSMlK5vbKBRB72vh79gx7Ttb
14z7dvR/16MFSpBP7ysuHU28sduqRgGjGUNoe2KxpbSrPZTIbmskdblxVITWa0kH4PNG6McuKKNK
13YgP+HSzQDvfa/VGXOj7FGVCwaL/h3I02idyIozWe+px4szis8fWtTeshoMIt1DVdM5ho+7oz2S
J7lNMFWAnvSWvyQFdiLgXPMzrI9TS6FaC3MYPJZN6Hv/YHrrSNqPggeLvehxhIS9itJeXOt4HJ8h
Yn6QjeapgL8ZqIH6APH9oz0Uma1PuclSZQMMOstVFjgNDPeQw7uqo7HYVz2H6/MXd+r5sJYSJn04
2wBc8v75gM8JA98KINVAX1aGxV8chKOQ8+cvny/1kTUMi9CASeq6lu5YztFWZgT/WUoNl4gpNmEU
hXBHtNpLD5lBRxNoWH0nJ0EHMZ/j6y5HJO/z9ZdO/Hs+I+sjumr5DoIehn7UqZ8iS8bYcbSBV6Ct
R9JFI6Mevn6+yPIQx4vAmdA9MIzMio7FQkbBdaF8owmUonXrDjFZROSa4U1u6HMwT8aIJirg7Aoc
ze7zpU+dH+bYtoFUNDrEy0zr73kH4q+jYDyKUdOQTVtp4txKX4VGsKvpC4grIgObYqaXny+7nJAP
T4z8Mcx6HtcRjL7+XtZsfadCyAj0QZ2iz1D0Xx2fll/kcGp9eIn/gwNrEmMgWOJAJI5N0aKm1oXm
TSzXKvuR0fie4n9kGOvqZ6KM+ABG5YMEjGpA4bcJNMfUen+e/+tdOvNilPHnbE5h9wtA/7jScNHF
LthBIdeb9ZeYYTDuabTiP9/dU4cWk2coHBZERZRu3u9u5poK/V69CUw3su5tvGevZUSI/XyVU1GA
V7iMr3QGn3+GXH+NyiwAT51VEHr+RIEekN8aFMW4ElYqz7y/Uw9kIY+/UM0R7F6GqH8fl2zsSrwh
BgLqUOcbY6h+OF714/PHObfGUVBjRG84XNRNIAyFRXWzt7zi/vMlTh4Ozh8sVo7iwp96/xy+n3pD
Y6gmkOSu19gNGBdGVTIo64fkW6wRYeqy13HeZcwCwFg/APY7F9E+fnqoFdmMUBCS92ldHEU0y5ad
idZ+HUQC2J+qFLZaIqsBzaT1ASZRufn8oT/uK+vBcMd5yDaEe/zt1ZRV3iTNOijKkQTFme5hU7hn
UomPZ9Fkhm4Lm9buglQ3jjY2EgoD1hyaEyYO61bCWaxkf+ViD3XmKJ5YiYfwMKJwhA11/+iY+G2S
zNPkVQGhDb621l6CZnqUTfr0+badeE0IVRi64F0RuRb4/N9H3pFFho2IWwVzom+b/EVDKyPNSnTI
wjMiJ8bHO3Zxnfh/Sx2FC3pUkFKAqQdd79O4Ly1QbIP7H9vmblv35fx1ssnH0CsPm01tKW+jN3X4
3aFkhVYKCCtl+rs3Wtpo6GvQAC+sObuwvVReKHPUDtEQz9dhTh2IHI2J8hLTIuoqhUAQPuIXbp+P
N0PV0cGeOkTdaLNhuuAk85kH/ePp8f7W4QZnrodGky0WlZX3e4q6iGb6SPgGGD2qZx9oJlKO3pcJ
gcaXYu7ciy7PmZ/m4fdmzKIdbiyLn7VzcBBKTWwms6KWGeIQX4uQwgjDSIy8ClBXHmowNJaQU6i3
bTbQb0yAViLGCgA4GqoelCV6elqqwa9FBxcu8DxslPJQHx6zdEMLz73KLLAMaQZlZyReb3ykLpHH
HDd4euc+u2Vo1I0w9V/dcCjPXFonzhrucjhe2NxZpPxHZy2EqU72MbEvqdZe9cI3D7z1MYjSBoFg
zO2H4PPD/THhMU2ktBdqKbAXyCXvX0RdWX0/yKIKfE9ZB/qtxbbGQuLKMaXah16krmJar49W4p9j
95/4fMnmEN03wOJ8rDlgi/da3DllQJtr+tYjP/WjZt7zCJE1ffvnhwTgQTSi17HgZI8CLXNR6s0J
GQEELZiK9IIhHpMgLNXTsjk4bQYDoWXAPq0Gg6b954ufeE7yKowzIO6yycdCMC6cftpOJYo3i71I
PZSP0RgB9Uin5p/TAGsJUgJ/W8ordGvev0t6QG1UiXSxdfGeJ0TANoYHoa7JTfOfjynpBoApgFFU
HyhJv19JtoibR32XgyvoYFg4NF7N9HYYbGdH4+nXv26gpZs8GGYKginy8bUVJbksrRzJU2A1ZoAY
V1kxQ2Sm0+YLmPDzxT5+gCxGakNqYDPQPr6+arAhsdMVPJlmPcam9lzP3q90NB+jwTmTgyzf8vsY
yFKUpegDGcT8Y72RwoyTCdG8LDBlDlIX/YDKxsg+7+fVXPYXtCnPZaOnV/RJRf0FAHcsFaSBFQf+
zoq16HEJky/VJB7NBqPADnvdFTp6V5/v5sezj1UwLPQ/WQcrHp1Iu6XuUKGbBbAKL2BCBbii3CaO
fmaZj4nNsgyloem5ZB/HDYXe01Gn4I8Oes3QHjW3tA5y5Eb8/GE+hkpWETrJBpokDnnj+0OPkOsI
pUdkQWPS0aLTs85TNHNL5z6tFQN1b16bU3VGA8WAt/fhlCyBA+UKpCuc408NArHyKfuywMcwYzXk
2ExijJPN16PPlH4uGWK3kw8VSKssGEzu7EvGXrq7V2MdHXLmyLuBtGie7PqL32Uoz0tJcrCkBXWF
ixawOOerbwxOEKnWPvPrT74Yz1+KH7GIgB4FXiAJcc5kAwQ2PLBtOvkpCkP0OT9/MSdPGbhKWkqI
xH1IOQur5hqJqhwTExf6TNUHeiYePfefjZAAmtpol4GqRG6PGvb9AbDd3EQrD+F/Y5QmQJYQNRdH
H3efP82pCATgmDYcUnc0Oz7smW5gq6tlgIfadNW7XFOjjelb2+avfWr9exZNzQhMlCsDbigyEu8f
ylOJgwwln+iUhb+WvWsS575owufPn+rUx+PxtWO8Tv/GOD7GY5shKl3x8eSJ7d1lEz50IrR/MWyp
dk1kez+HXKYHuoXtmavqVMxb9GXJq/0TRQ+tUz02rT5DQdTAMlN7mdNoJ9Mnmc4PfIhnVjt14Cl7
MDNBHcP70CTLeUbXkbh1yUhm+wJj6fvBSLXN55v5R+3w+OpgE5Epsxblt+OC3++MsbNpuQdIeOtP
SaxXOw3E8SpMzT5nNucOX1PhVeuuUv1tPZXZjQ3PdY+khbmdJ+kwWEZoQtRht80HDzxG16Xnqltx
cuddKmy+TKzcjhOfJmx1G89AbpvRYkyg6heh/GoNqqyFoOE9dyPdCRdtgqu8NJOnbOjbQ+hXP2IQ
HbMj1YUcCutAF8lf4d0jMdjlOT7fyBPfGjNtUlBMnGguHl+IuctvSEbS7aGcf8lZqJ0OK6YKc/Ar
08vna53YDvEHY2wvjVqy7vcfmiEmjKg8RWofil86DYdNYesv7ZSXgeujKESrXJ3JME58dEIwsSOj
4cb60NbH0wyaV1TxeKn9DUqutjZA7TDHaOaVaUz117oZ6g1ojD7492dFzQs3NTIb8cFg0EK6AnXg
tgqo1W5qZ2joSuf3dOOjVZxFT7Cno3/P21hwaQMYkOMJZUe76zBtbK0alWcdOaZJoFxXlqa6H2q/
CArU+8+sd+LOYT1yKJOLjWTxKLOBVWrFScXWjn3E5MJqsCStq3pjgoj9nyzl49SI+qlOn//oQpCu
lagC3mMgEI+/s/N6XjUult1JJ8SZ8HXqjJp8UAsPYen0H53RHkhcOdMZQJ2ze+zi6s2268cczjw8
rfre60r1z8URAQzSBTKZBuOT4w9QjMzajHZGdNGYwfi5w5emazaSPsCZhU4EZlrq+LkhBW5B41je
518tUolUHUAKSkDkvZ9x8Nl7c/34+aG3Tf6Mo6j8bo2jM7GY9KTWolYHoF8gsZ3Ii9Zu7S9Gh25p
mA8oAUEOW9lDIzctbo5fq6FxAQsxq+28JqP514GGxOV5XVkjCDg0SGB7TTnmbqpBndqK7w3ogZC/
+vB7KPVyX7SAs6hupzUw2PAQ2x5DCn0c72zRgNVFv0B8mf0CsFUp2mxXFS3s374Ocf4BOnqb5jrZ
YZUsjr1Jc4uKcrwXTTsdclhjN70ZF9e91vSBB7EuqbJ2zQ5nu4JeEXwqgIIB4MRiVQ2zhJId24CF
s+GqssxkPSRpt/t8e0+dTW5xV3BOTOYUR2fTqdsaK0rOJjDhl3pULx5+n5ap7TAH38Karf4Hnx05
N8ke7XsGQkfr2fFU1gipl4Gq0f0mjqGvcBhUeSZ5/djyw+CPqSGNP3oE+Jq9P5jWmMUIDvllAIj8
XsqkATPo/ayzrwyhrwGkrDvb+BE15ZmSyTy9Ll1adpTi+jgh82VRF3Kw6YmgH/4tHnVYQo2l3UN0
gbQPZoYap8YwaKuyvt7kJSBBNAgI5LXRH2xQ/nY6aAdT7yBfKxyjQ4ChHDi5Z97JBNtPX6GRUqiP
QAEzd442vsJBNundeROJ8AEFg3btzTbSYCq1IArOMtqm/J6NyuUbnA9U87GK2stxqHcwuvj/i9lG
H0mlW1dzjafaxIT88xN2KqYjDShcnzEcL2TZsr9iBFpGdoHtdxno6mXCXW41Dfo+E6o/c7JOxaK/
1jlOjHrZF3nlD2XgYWyGULvTrYs43n7+MKdSG8dE+9U2mLc5x/Kvem1I9GwbJGa7Cj6xXa4oxp+r
DA/1uJ3OkM5OLka/kpplcaw8LiKchmBU5nwrWuwUVKLzvrckBgCgj0yVnNm+U4HAoe3PbQFl70Py
m0+TiZaDQhQ0be6NFkVVEU7PVd68qQTMQuyc2cmPdsko5ywzbwpYIATu8ZxmbmXO/pKnpYh8wfIy
BEzTZjgY9OI3lanhGyvRIx+lb35J9DAOpghSQ1Ql5bUXednOR8f/qwslCHpGiLnamf04dWx5zyZt
JPq3/nFgHMaw1SB7F8FQyzfTj55io3/ITXAkn5+ok+u4uDWRUToLZe7959H2uPBAnEVAs80l3Rz1
Uk7asKm65sxFeiptpTkFaAMlZp//vF/IHDAdD8FeBgrOSNwCcR3K+6ayL1JP3OZV/Vjk/plGxakD
/NeSx6X9YmEHRk8vAm0Y91FXvflWDrjduWiq/kzNYZ46v1Ski56ty0T4+PNH6NWS8+gWhBlj+qFi
+XtIcPzA9sxb077FdU5qybogIm+TeuEaaGJBZjaA/vy+fbZoquC/sagGGDAWYLXBM4pV8xDNPvK4
Jf48Rdh6u9EdvCfPJmqunBJBY6jR4wZ1NlqblfFbHwzoLBjHj1L/kVbdDVAcuVWkfInXD2gnmMm2
KybjAednm8seIbjPT9OpXfAXpi4tDs7t8QA2z2XblvATglkiyKRmgciT9WxL+5Ke6bNKkIv+fMFT
r3hhZgGUcWm2Hm+7TDGAqkmGgqT2NXBxXSN3M9Uveothjkztgkn/fMU/2ImjhBDEjMED8rlQZh41
jCJtypmS5kXgoJO5jofOebBi0eOqNdmXcZXnT3jreZvUAjn5hy7gxcjnFN2stgpI315Ds/KcAv+J
fSfZWCjQaIJTThwVSr4zeYUyzDzI/Mjaxs3kXJcxaeOUVu1z2og5ABf5emYjTjQxQSXQ9Vmitvuh
9o1Ge5ZhzxfdziFQVjOydgBSzR02ie0e72VzxUkBOWnnWz9q4vXETAbmhSU2n/+Qj87ynrXwwoFj
oKzGoO0ohqEuEuG/lxTwllOT0cjCa0jMfL4HW13al+yMe1ApaGQoVth/5TSRhVYwR0XmoL8bzEHf
TVOof4vxg18bata/kRaX+3jgSMGYynaA+uw9kPy3CTA2IbvfWs7iwGFq2INopQpiB6k9lFTcjRdd
GlVmPmRmOd7y2UJCQxVifo69zr/Idfe73k3ZmcL8RAznysQPiQEAud9x44h2W4oEtsnz59n4EANL
C0ZnTJ4TxB12n+/1qaUAXoM1gI3OtbFkQX9lUwyd6rpYriW/MuONrL2FzTfK7MKP8+j587X+vLfj
L23p/ppUr1yDx+V/qTk5TkoJxUFvhyiPMjCG7DVbYo+3Rr8psU27FJUe3qnRGG4MQ4vuDYUvDHbS
co8p9P+Xb/gvyeL/iBz+rCj1m+nLW5RU5d9iDH9mL/8tJPBB6vhrmai3X//rQb2ot/bDv/eXhAMx
gt4oud0ChCOS/0fCQbjG/6ZRsJwqEzQnOMD/FjnEZQwYASUUvdfFMuz/6jcIDz0IugsI1mNATH70
T/oNR/Yly4oYtaDcwMzcoSFzjCeFuNyUYsjsN0/A//S3hrTQyVvrsk/mJ9vuZPaC7qiNCAl+WQjr
KQOyw7jWqlB/jcrGwiypgjLk8hHYU7eBBlLWwUCF3l7ndiEhVFXZaMtXm6oIeXgNQ93UXEfcLuIN
pcCpQ5cYD0DUoGwZ/jQLs3ZuIiepJRRhkbT8FEvaTXEbC10NcHko5DPE1HCXLK4EPhr85KgoxHSJ
RVOZ/tbavuLf+fxjfH/DoIimo9Ps28vsgtf3AagJATthnBh7bzi/lmkdKFTFELG1+rZxwXtEKgFQ
kcg8+Z3raLGFZ+LOUSxgfZq5gJsYBi4aG/yY94FnTmkwO7qT/GJWZ2bJWlXMe4Fs+IaGY1uDYh8U
pibGnBFWmKXNsrwbMBrAhwQRWmcwL4CTlC1csAoUubjxbcSWjTN7xBH+q1WEiai5RCqOEGQa4tZx
Lo3LmmbE0Gx/OfRXaAVHIExcVF89S5k6pqDKcX4AKA7PjcqO3s2yroU2J/02oqSHFOP7vZHdVGE8
Znq/ookz55A9yrzlNoMNE62GNOmS2zKMFYgjuvDkNqvPj8b7psPy2HRmuXmJ0H/gLcu2/HUnRHaf
aMiImb80F909c20PzKZe+JA0dahmPFFuEk1U4trM6ql7yOAVzvGqjZOcTfnXX7Ik3+iDopoG7uUY
gBS7MSioSW9+Wc7AJ7ebhAMvYGc3A2pj28QLLecHvtSGUeOs4brODxgAgEe2fVLpcvinxgPbYi/w
W65Jevy8muMKTjkJ1AK8wX6G/lzazb6qZYGRsRYWrT/tJzSzOSKfP/9RbrqsSaHOV8KHimbshxZ9
BOkNvSilvcZJ4xYa/LB4+SCKsYpbBkcDSamFc0aLKNdq5OJlI+wEAb0HXL1BBSPz3ZQPfgFfvNzU
dtUYX4o+KdvXz3/m+1LQcgFo0q8FoSlcYrh5PAzthtBr9HoeX8cGFzp9pXeZzvvRkVi3MSsEnak9
SCOrl49GDdXyX4mMujPv58Nm0d8nfwfosuBeLULb+3OLqGerptapXsscnRgsp4heEGj7SVdk8mZo
E/dbfCazlyK1SyJqAy1d2AGUfqTyVnVMtF0i/xTzb5XJnPeXNP4kIqafb9efFtX/y4OW/WKTgBst
gCrkgI8bMaM5lOBGZ/MV62NHQ4BF0bzo7mrULWUJQ3/CimKtuUXP36ummt4fpiPzpD0MUoaH1kf3
NMLyctbxP4lr/EBWJaAEhDA6KCv5F6fwI6yB6TiNhERDSydRwrPxc/7ULAmH+hyy+cgBhkjFnN1H
nVgHJejYHNb3O8/JLAHA9fKHa1d2aq/l0qnFsiPsfL9ZC1ybCO0wIf9Ez7yz+Hvdn3AiRejxt8ZB
mU696wbz/DdkHUdxYF0kI2gxQzFZvt2jY5GNWVuEMZIysuErqrcm8jfWtSFic7o0225iO/ywz+en
Ih4nWL9dzLwtXhPwB+dLVEPXChDcxx+l0brWufESZ0kQRov+oL/POnt5PVUL0yqDdQmV6Qvg1mx+
mnMnw5tGzxG3RKyQ3ecFVZi68X+aU0Mm4hVwodAWRHuZ/2pnPQIpivK/CQWPmSf/VjZGCQlG/Wd5
36NUxbO0GuEeYNUrdH55opVLbqCkXWQvY+sggL7z+0b0Dyj1z+qqabKwgfdRNLCrEEspQCniOR19
L70ytJ56vady2rroSKa/+7qsSFE+P+zvC4zlaAAfpHsNfNqlX3s8gjPDCX9JX+Y/8GBqG1TeQZzK
djVUaZUfzK4eCBSfr3gcjRagJJgw7m1BmvFhRfye2ngozOG7OSM9aq8HUPeEP3qQEDF3Tl/bzg9G
8DOHcDA61UbXSGO6nNPPf8aSzr7LHmjrMs3lroAsAqvguIqb4VLX+LMVT4VVFsoEOt7Z2htKKcjI
XkL9g9na4D35fyg7s+a6deyM/pVUv7PDeUil++HwDJolS5au7ReWZbs5DwAJcPj1WbB0k2s5ZScv
Vkk+EicQ2Nj7298q7zT8LWacoQh6/KvjySUjT9lvbvRucnM8VrI4BDYlGzwtx9kJ9f0UW3aZwrhY
+ksGES2Rle1n5bDzsxBbfzyDbcZhrwuii/Osqifz5ms/8G4RYEb4Unm19BZ9+vUVv53XYvqbKBKa
q+ZqvZ+aY+oQu/pZjNGjhpVAEBtIGGqXrt7MuEUfDiWhcOaFYbvUCRtPyN3fI1srHMyQ9mBHutlD
toRmSLui3Fp5hmeDZ6ZIgZbXOYoG+WR52oIV95R9NrcmpnZIlvB2Ro7gNfr1Jb0RdtH9ghSVZZNZ
jSdImd4Mtr/EQsLr2q2vOvcxngqPd2tCMsIJTJZHP/breww0cuXcsmIxrzhzpZlS5CBYaKzCIYx3
lsD8qBc1gJkmqSKwvBjf8iOxzj3AMbHwKQxZzSUCRacHFwsx6R2HWGoPH3PWCy73N5f2Jsrk0ijR
UfjnVUH0Srz346VNS+1EjerXR1AmZqaapGBobc1W9l8mO65dbDhxe9+eIrcz62Nr9Q4PZAlbnKcO
Wxs6U35E3qbmR6JUye2YI+PPcOHpjdmkK+Fj6BOW0YOZ3RTT5lnpDjPT2kREwgFLbDn4jj2Ww61o
c59bMeEFhY110KiKV6IAwMZ3L/fHTIWGz/PfG9u7lzX33+i0vCONP43/+NubdxTtD2kuJilyH/Sf
/6S9cObNDylXWu91G2Ewc3wJb90CZ9E6ZWdZ5N3vpoU3y5E5JF05NlIPI/cgavrxtttVT9Q60CQ9
KocRQvfTxIBi7ef+0AlER+ohm61+wVu38VZueAPMnpCFSY+7NMulme6icISwdsQfN2Yy4IXU97Lp
+dTS4h53Py0dC9XrY8sRM3MrlybueFd4i8zjyOmP59ZbVenwBduSRN/bfdtzJkFdszbhE2r2qb++
237i/TgncvFmEWCSgChOFPR2Z0M4OMKcX9b3RbGG5HPB4EDSwosqo/3a3Xy5HkSB8XsMyNlNKthZ
Eq8y4+vnLQE+QYWwLmXeWv511haRl4q5X/IvdtnYZ7jd+VjvYZHSfIVvsMn7tg9b+RnbuWa+9bVj
L9seC5AEhJogfhyBAM5BrG+kKLIFl77Wbp0rz5YOxvudTBys3ibs0Xa4TQuTFes0fhZpvtSal0FT
WsIuZLGCyq+OaNqU/xA2UG5yzJWQW6vTkMyFkxG/ZTkt40VEZIbus5nxkZEFQ3E4X2oa3XZiHKrw
qJMI79KApsnt/Rz2bvmE/3ye7T1/ch2UMj5Spx2QuBHP9tKd6zQPmvyMivW0Fzhxb5dZ0tlYtc1Y
UBxza4wL+zDUfevTiqLz2npMehQH7+mq86ZrXNE6654VI1JfAxmG8nGLMAHpd0PfU8p5lyxbU5+y
kuzGccMiq+13Sd17LsJVuY0ifnbaKu6+FhQv9WIsZVfxDWsNHGHSGgGFU51NWSeCeM8+IICqnLVW
jUmRE1k1LgshwJMG5FSM8oe7jCMDJe3rzes1Q3pD2TAU77zQnkL70GGRPkTnKsnKormilb4W1J91
Ps36ag6yvCyPaBtmFdxnneuJ87Dyizw+MlZCbG3hTdks680Yl3Oyyy0/FNO+oGZVredzPloFPLuy
ZbVJ62T2mWD1UKrgQ28p0srnDI7ZylIs3UfyC5hFVPyRCV3cEt7irhzxZXr5oVWWDf+HNsjncBvO
8OJ5U7SIQMal6Jq7Z85iWVGUrlVQq+iEQNlpG8wVqNXBIw9osNcYhQcsKp+XjG7HJK2w7Qzy23Ue
5iG6g+xUzQ39NZ7lDue1wnZH34aVF5RghJLERNWRhBJcP0V5llnbpe83I3fKWgVT9jWztiiCS8vL
ZNRcOSXGf81dVc345hxmqPdjfuhLBEAyZcoyp0TPR2O7Bzsv1lLs7aGuJNYdkw1q54Obux3Ha6sm
SR7pTBIilWy9ubNurEpWkNTB5Io/wvkTsuyESExM71PONhsDwEBeeKyK2dwxfM1qvvR0F1kPXRuZ
Kd/XUw7SKpmnngGwdcQb+JjJls8NL5daTMHG7RMVPdARa8mYcbSGig1/wynN43Gwq3KDP5xmMfe5
88GQTHt8A7EsOLNgZRX+NyHY0IijLEsirXSOnRWTDmwTA2XxBH0l1NOEGWLZcb+sYutPuKr7zoIT
bGROueRJD9tDyMjiCB7/JZ6x6TIDLJQ4JGgMHS1+BrnS3Bqtqf2XLLGxmDkH3Y0cNn29HilJwj+T
cCv4WbAMffhQB36W4HgyJySAdgMNgNyL19GTbSPQKmCklrm4bFq/3wzFqJHpa4ybBBtGOGwAx6C+
9rA9th5eb7X18vE/b/LL58gUuPV15GLDFqVOZxX6GdwgIpdTSQ2MixbutnAs+p6NRyQb8LxPdsHL
g+o3PTHU2HkrmZ93TrLioYKtuV7D26RVPXdJu23DR9yBHBsGVImXYWlS26sJevMWHSbvaISp0HPy
cgf7gTeIee3lmgqcHVYBgbULZ+dsVbHZndsvj/ZleIT4v3J/Qh+za/uAANxc/BKuBeM0d76baBU+
riAyXXu8mIrHzSp9NV1wpZ65vS8DaVOr4iy5SPNXsL0fOY4XRB6ja5wKc+ovN9Ta5o1v+sbrfTAs
Nn5j1fnmBhiqnnKTRIJTVqqedzrBtJbMxzjzfNHUuOLZCfOO4TMGRKxcvNQEu7cjuWzzB11oKzLF
ID/mS4MvIh+hMGxuU6fCvJgfFTaxeXns8pi/WwjPyb2zekQ/Nl1SjzdjpazGZIpOr7c8qbTkdJbS
q/kjrAA9B6+Gsmad147YQvuRyK2K6Z4VaDXKFJuHjIMHVdGzZULkQ26zIWFAyobHVKjzqM/N66xY
X/lZTf8hYNWaYHFZcQgbm6U/m+Bot23aUJxv9S4bc9KGiFAVny8mMfKFoDFoblqh+HeldTL8FNiz
Q6pIkMtvbnQ9ZSQFZllxdPABvX4Ku2xhF5Ctmxn7c8JUXh0XT7jMMLGEzxAfGpxm+MhidVkynqM+
ldvy0Q6Xivkmb/q+piXkJZ1cTU0hq6MqGva7X1Z/9D3vbKgKbsfJ+/7OAFlpuGFjNsOoffKKuJ+n
R+FhNBCeTS+XviS4fnWwaJet5oogpo/gPjbbYZabpG9un7MMZtSQrzJD/CV/Gpt+R3vnKASy1m4q
S5cvkgHO5yGlBXxXNjhffUp8t+4SzGnLNWyvvcGRfCJcHbOH1YEaGVcvSZbNCRqZHVUncEs6zzOx
8TewXzOpt4xtOVlD+qVqUpQZ7hfhp7Zl70Q3ZkNiglpqHZr3afLnkiR8jvUvU6UXZitr3rgy01RH
9nrm5qnSM6kCV8U1ufiqwZ8wuJRrw1V+nAnPMutiBrYsy5vEw4K3wLGK5e46qjMvnN75pLFwvF0y
zBKKYzgPQTPuSV3QE7CLSAKFn/zcc9iSsxgmPHwau+DsHCGJmGWjRWnCXZOuRF6zf7mT1dSTifZK
u/T0xYyzWha9q/EQsB4kwTRZhW0QSfiJ+ZbxBbNh4w5UtOaZYTRQihRHtpcmS9WUxKtE1pDg5+ET
vgoYhj37SxM2N2EohjWD3dKPk4UABABVdmBF85pgZ/raBLjexonkExlJXHfeo2qu8jzNAhANy/0c
EduIr4kutXA/jllMauIka6Vxw4cjONZPm69cv98pVoeFzb7j9MSUtPMlylGMclxR3VTzQyvSIJyp
TC371yt5eZaC/ghuTxB4q7ms79NN02gz/yVrbmYTon/z8sJDMp8A08k9yyrX/IwuKotPGMtevmQe
2Yn2wM7d1DbKJht4lXOixewGhwZnoGd5jsxbmbTmf16HLDElM1GCNzv/9ZKCN9OpldOpC0cn2jmu
tOM7Bd8P6edswwLDlmrLEvd8Fp15y3NrM+nAkToRX/AZYrYQm8349m3qDzfkLc2Z1yWVxk+vBwpk
wpIGaJmH/bJj68pqi5DSdoPy39UvE1b9kmgUsWOS0VYjTBJylKH0/T0sQtFneMaGynpQZTBwzdNM
FU9flG5uwrjCXzgGrdbmtNT3F85Cl8e4BllmXvLBNWXGfTcvZkxG2ebW5Q6sT9e2hwLSEKP35YaQ
BzaTXh2HJsTyR8eqLgu0HVH8m8TXmw09uRzmB0Yw/ksozX5KKwMAITitB/eh6PuQs47yfOFtmGlY
vBEWfrE2no8kXkBBlMKc+292dz/u7czhUZxh4UFTq/Ozbb5US2/NCP0eXqfGihwwZ8E+gDfp14d6
U6HibUIvhYKR/msg1iRnftxDz3Et4oxQ8s8xAjQF/JEYMt+/hXdnRncSFuahAnTlCfe+9Hlkr5Pj
r8/lxxRCgAMNWSF6GtAf0ylNSfPHc8k0PRoTr96D6XcIP5UBVA9xxOE5oounJ3T+3X3++YDGQoiC
O6oNkotv3YRqEFFO09rZPZhUFoq8ZsU/j9aaae71zf71Bb514eAKyd0aURDKURpx3iYyl6byc9hP
4f3rjIE7gUnaryECqeC4+GOsj9WQbfKdmjFu27eqM/O5ByvpwRo3n4XoN2f040jnnrOVMi4PGDgh
TfuJOL8mtjVHqyfuIW+bl2omruMdx9U4Y15HG1fyCApfrbyZicfiQGhhFeZEKpw11JZqwc7+SKcy
csLdwtSypkz1go/zfmTOTbl67CfT+aWeNbxMs7++iLePkQdHowi9DrQWmx6VNzUT1l0xuYulb4qx
NjPT9j0QGsagU+9WK1b+b7Tk/9vxArwUMXOggfAnmVu0EI2gNVM3r8vekhei2tk9M2u/k2OZ/79S
a6A4nBjtL9eHjsmmJ/xNnsubMzLRuqxYbkwUTJBsnkZU0+J26EZhFoxf31DzB/+nqkZ+FskrA9WI
UqgU8/2PL+K8bkspt6BGNWbJOkijFkbPp1DywvzuFfz5UKbHh9oGQjU2mW+vrc3cdlV5iP/c9yqW
DsiOMI5cwPO/K4G/SjH+cmHkCjkU3T5YPzCF/GRPZNvUZaISLpvcXLsYD26wGDWCAoSi+n/Rl0MN
Pe3HnNwq7LFsY7e4m4J8ctpLVmsQKkDY6oHMz5Xrk3uw79osyPP+bCU2CCA9LmXtYOyXuZScPo7o
wdgGYULpdwJ1n8KvBOK1HUJUjGVAqu3Kw4DLC++Sl3oegB9tebdZ1zpiua7zQidIZpQOSyDHdoVU
44yNRlS2exxzBh7Fa4ASWfxasatfwgoi9JjFIvw+jb1sNeqZtoWHGVUrUzdbQxMGzNq1CGh75HPN
TecqPkCIFaroxhsbE8xZL7HNQHGUt90eYkyAd/U4tQ4k81ECBN6HQ0RL+O7PlIdg2SwwJ/8eyHwf
qlTWZu7vJmKziEdCk1lib4Ft5WGAP2c9tMAjiBRQ52ZlDgKiHdlPkc9vqubRI+xNvJsQgzJ/OK9C
PARJBoxakmcFJmf2Ycm8jp7YF7VqSbuSgYmoMuyw+o/BKliqz2fb2ACjHnLvEpEM0XzIRejT5IWb
ot7699QbTEWLGJBe3pt+GikivC/xHwUyhQgJOcGxkMJxqrR1CDr/tbL1HOOLIFxm95MDe2uKb0ib
ZcO7jhaQ2j1U3Yh92W5g4limFBtZaumHrl95tvt5cTc8N2yLzIROCc2cgE4FH9jhVZ2M00ifW1PN
JbvpJJbURelzHU++3Uzzc2i39VrsM5+AG2lz1LXyA46RsQV066Xk9joXCerheXgVt8zb1bErmhA+
52ucReLbxIlrN5lF52Vo0J5MNIhesGbLJmljxAVWSztsoY/irhFxGm4NWHWuLZ28ZxLv4wfAhXAx
2zLAfQ+sxfwQrMbvei3n7FRCZj/77iXdykWfkcno7yMsX1N0osVNVE50gAhfy/cZg/oM/75+3PH2
ATAF0Pght8t+vyROxl608aYTm11SSi5K1RjZdl/zOnbzEF6FcznANigKnq5tYVwaLf6h6kt1u0FB
sQ9E5djarzYo1tp4Q+Nk+4DdxnApfSu/bPUIvW0kBY32JT/T+P/si2SO39GcK6jrD+XX7wbQTQEu
cPW7bh9kiaAHwgW3mHVUgV8MoOlD61K/6qLjzJ88j9mPPculVyd0D9lXkdTN6dX3OamCI3CEH32f
La/PH2ds+T832F6ylVft+zl2y4PtTvYFFlqA2nrL8q7w59mOchq7byP4t3ckD0v0SpOXfIX9AUY1
cgbnXrtVUYKX6FDwju10P2qfhANTwX5cFwXKxzTIBe0cp5jCZ0X8odRusp6jQFBYfvqVc+jVMLHN
KTGJ32kviL/FUxC1eyuzpMG09MHeN1bNi/Zq9kltfxmMkyNSMID9Z7sah6uFppLLMXTMCM0CU0PF
8vViIZy9tqNan5P9tuCyYya7j5n9vjrzDHBzw4q+YNs8WB/nQczfBGZkqVs62+e/mDJjbjcycotm
AALo9LhI0+FYLxehygV9lM5Q3qwOPlKokKGnzl7jXSCcpW1DLkIe3UGBXG1aQDRe8BTM6xdbZdmN
7/D66FFNe1KLNsaHS6ujfbD23sGPpu5mADnxcR3AGFU25e18xJEeDUQNiZfmARwxPPD2SvQ7z226
U0+iYOfa7fRuwVn93VisU53W05Q/CpjtH+QygK4A+L6kmSMxia84Pyqu4OFrXrwFc3J/iee7BLox
aNhNV58r3OKhKtrtExhtGIGDdujT9uNzkOkxvBk7u8AXG/PqOFyuKvL9mrKDrzhoNu0yZdEXnKv8
KoxxzNw12Op/lhZBzT4mPoMUUo3iDp5QfWSip/80KbfobHL64g6dDtqOuZCPWMQNJ61gP2FUHX6W
XvY4s09+3ES74SM8+JD1RJt/W7khp2KKlDoQBq4Pk0yCbCd9QcW2xnveLrQB19TDSRCHOlhMjslj
0k3Js4e1xPtKZv2z3vT2TTHA9zrq3WsfYcEJzsyrwTHxpUUnaaevLDnWnza7705eQyOUgSH4N8Vq
+6xlBiptV2VMPiiowzMIElk6jF11qgMlH9F2eZy/di8cu/OOVeiNH8nLibukKzDfW5vkoW3ldpmP
lcAvnSmXbXALGde3pwup/PmuQ8D/Xsax/8WrQdPvXLHqGx9vngPayfnW8SZ1uchoPi/nBSfcXgHi
yMIW4DR2yZBAmPPON0tmV1lWyHebGxePMamTj5juTO9Z8CGlWjK63hxrQsMESatJsuCKCrfjpRMA
qH28rdiY2WjRjvAj+ruaFPxdvvSDSFGG2Ec5V+LjMCn6v7Ng265k4qtLhEo4Eltt/z73aAhhzm4X
DHhgPUIeyVM9bJCOdI5fgpLWVytz0aBd0eu1lUm6tgux7j5SpLTjqzrwdAQrpsfxbgLYMmRXszXk
d2RZmhvLX7unZpKf+Z2cRG/pPI0tEUylouoGgiHyy2BwSoy3B/eTsjI1p7BE7WukPuqxdLUWp8Jt
PD9NcOnD8b+X8TGx4XZctAWMMOq4tJJp6t37ONnaaFfhFKN3rZd1eLBT779cLRFxr0N7nuSVSDSF
HmeRznze+aK99bAefhd1SQkBa5FFfyiSQd5XealbXO7gIF22Zd2Xe0t2ASLELHOsU6THcbtf406q
4mRCD3ufiKVv+pq7BsSnvqjZk8smdSIilzRoVaavyZZUY+opJ38/R9DM095uwivkepmznx1CxMuJ
jfj0FJTs/iTziBymICRwyjtkRWd6wmQ6cGmHqt5v3prhlr4uwk7UhctkhzGjT0XgJOg+lCDXxkA9
JDADsK1z8wYKq8R0u6lTy0+Wh9JDNbNzC/jbOB9Z22lmowmpIhKufQXFaulSV5LHvzZ4Uzrb6Bfa
92S2Lip3KtPQgc81WesyVrfNaoXJ5nH7O3sBE2u7bW1UWgMeVbcT5vrxtF+x78aXBxxKz/sQU95M
lbO67cF3VFNc1QXV2V3bkeZNN8x6up3XrhR+IlXVZ13pB/0hp1B4jTmZB/FoKZcz+mZwwQ9ju4hI
idGsc17ncqAcqQKYnu5M9TucXMDlQbJEaVsB+AAQDLIhXcnZPTm4937VCaGJJ4fVPfV95ngHGDau
clNCuMLqU2rzSNHmXVSE96vl9xGBmYpXXCOYSSc+0NtWuZRfcFkXcXgohgbEaC6cJTnUbeRExWFw
DcAElo8O1SPF3DaDeRb7n3OtP21bkT/mBejUZAiqHduE9mFG23HI4sx0pithM0mEkvJXtMECd5sb
6ZXqqPH+TgeBAfGOphb4CW0btA+yA5IlZbjuFGBc5lc9tV+mPIPgRG+V8VyGQ1GzrqRggTC62Fhs
/LtkLLyHCAGR3JeaXA/jgQGzQw83f3X6oX6Hxc8YH8Yoyq/GHv6zEuOUH9SS6+ycrHGOK3e7JBCN
K7EH7wHGXGQBu1D4YNBk+0tYCNa1Wy/+pTtQtIRWS/E6YVu0d6F8fe5UBAljcd0GvwMW4T3sUzEe
Bifsb9APztP5IOdsl4yzvaSipn3aD0foJonTZmhIEUSq8zHk4g4rSe6HLZPl14y6tzCQCb2XvJTz
bltrecMqz+JPV1KzLyviC04hu2fVKY8K++pUdUPxVJW584nM23JEtJOcejtpj9EQVXegmCVO/mHx
we7ax6ZCCZazcTtGblZ97Gd3Mq78ff/RszN5oVwvW7BZXKo4LUmOXmSDy0XnNhnuctEpm13vtmJb
cqFnp/xCy3v0qc5y50PteDM2hx0ChUH05x4p4yeS725t5rSFDqrKFtchiEDiViZHMwj9L35tNsNr
15pVG7zJcw8Xtzw0YUkhlGRyHwIn6eCgjNChJ2pNW0+yMJorJ4XxRaM7JKgqAKM4us9FgbfWzm04
B6h8URGnNX83Jf3FmCjWIThvQ+VG+6lAyAkkgOX7ooUH/QesJ1wn6wHDiU8svFhkJFY86zNrggVH
9551VorAfTS6Aejkula7EhOb2yBYqmel44HlgZ3nsVcZaqg+C7wrSnfyclgRlexkTkhztYxqeIa5
iHPqSJpRw9doli/TtPKu8FKyT1MDWcyvmqqV3lGR04eu0t4FSWrA0nMJLe/MyEa/4VWks2MbFYBj
gOmxlyUcmfZNJqzgYIkWza+96eBpGpvmYzRo2HijB+nZtgSA4TlyHqiuxQmqIGK4XTjNRXOaCaoM
Ur2bwc0VdJWLJSH0RMVh9TdeMTs4F4ATF7u1tekslXB/cqNIYRClPugPmv5h6+qQUkpbY7dJkCYP
Zhur02wVpUtM7XXZ9qEbFdQlt3dmXMv0mOH4x+DttyGVjsqb9WTZbtX5t6HyaPyqHQw/P9M8F1ld
iqP9UmVHCmb1Yl/XRR/2AMos3sxhpzbQKCqNWHCDdV9Qv4oh2KDm9tc9DsdZW1+uceZ6djoqNmDD
XaPJDsFTQuadqKNUgyg/5MCL+3w/86pQRqEbx8MgQS8CPtkxJ1brzlWhrPZf2LEuOjgU6J/AWwWC
WttDZrvUXqCEVOXU7WF+WXZ1V6mh5jkAXBxLBfBJUQPQyNy5/G+tlUT4zw5j1a37ZCiW4ENAlQnA
3vdkrTWYgsPUJCY16jrZMlxiBGxK9+gFTB2E93CLvsKshpZ2Qle98b4JZ0zKjwp3NjxNu5hEl8XO
NqvmkCWC6Xh6UgUJhfgKtJC93NhVYq9+qvIRpsMJO1yXp8WSV/XVs4c7jG6BrUxqhVuiuLxtR/eY
CygJ0YvXZg/eFEBZO4QIVUvvwlZKrD06pHIixmHvkIvjMBhkEjK9fl+jQrp2EXMRug8JM+aaQO+Y
YshMU9Su60AWVpNJLVMkVaqZ/UPeLX7ZHIYZxU1C7qDr46uN0C/GHQRfXapgGug5vmO+SPxDtG6e
f6Lu1z4Bf2keLdQ1E9gems92vuLdOaA2ab/aXU2Uhfq9kPWhD8ek2GuJTmXZba6g+LiFav2usr9I
ylwDdgj0GXng8opmQy+t3VBdwxNa28PgtYi1dEIheLCahypZ5uhcEMLhANMNq79burnuTnKyUTEu
MTB6mnN0jSuV4f9gN9RmeG/EvtpP3rbejyWd6gQIVnMgAmWHmFVDEJxk6E/tPmvj5dnasmUddk4+
Cwd+eVkH+7nsui+S3lC5GyvN1qDbLM1uRFZOcSCckPSUF0Gtv+bWYjIuRNRul251kR/p09KZdWyV
EyPOcQXMc8hnfX/wV5su/bGPPsJj950xjTI371MSimXADjVax5s2Dm21xwFTTR+QPiCb2MkBlV2K
pkMAtFKOi66I5NZNzs673fmCOByKlAIeO3t1dIjA+VxYUN+RsquA5gq0dUOLdMNdcceLOwC5u8ia
ihN9CzyYaMmtnYe27kwMjahSRcLseUOwwNjIknfKsjFYLrbhGDrDcrfysPd+ksXJoUJb8c1CvETy
sBryK4tpePzE5hLqalS1mPWM6JjKMyIYnAH8KCifmSK99eRpv7rvZy+7RiaZf82lw52P521BrpYB
GK23rQR+Clj4McbM726WTcEl0MZGdThqe2bTqKVZoQ6Se4f0YbRPqn4+d0halPsZbcwfs+fTR4hV
kH/W+VWFPFEGDyLLAVm6nf0hlCNc0ggdYiGbDYX+uK07Wo7WG3oq3XLvqlHT1NV0COSTEoT9eR5K
AwrrNuSgeTYvnG7SGGkEu2Hw9tHqHqkQUWe1PRoL97kGJQq1kH6HcjcNgDAhEowg1vNuHa89Nair
3HU0ftRBPkRHhBDD+3mJJlTHU8dVogaIPvkSCofhe/m3wjIR74i7W7cjpqZbN6yzBDlKLUpofzqu
UF6RLrnbWjIAO/zghvBQawR2e89uy8MmFn4nD5DTIRtph7328FEYcZl0s3FJ5ylYP0bMFvpymbAZ
2DdCx/djICHETFYAfcdC03PhtW5/7TWZexkXTR0hE8rWdgdkPrm0rMJ9XpuyvlisYbxDq1elaMDc
z3TFKPCCIyjBtAxG+MzR7JfrXs1rBfpOxiAaFPCthvkXC+7LysEnBNzoHDzhGDmA/pvG2iMZ0IPC
aobW+VgC71l3LUKMmx6FiQ17Gq9PSHMuXQ3AZYP20DpV8R60mZyBVbE+a+LzfeFJEZv7Ft7SmU4a
2nP77Aa/Ae+DQGWR73Do/eiNbf9BTnC+irIj94iiEqFUrhnyjfyYW7MNd2lcrNQi8riWivaekbzL
py5X1rmseKn3sqyj20lN/cUUCHo9ZFRfkReIzqzMjp/IGJcRwyAPnwd38w6Lb4/3Wq7uORjECaK0
jmcTrdkt0pmOFE80jvHZ6BVduN8Si8AJFs9y6gJXN/d0y5Z7gIjjXjLU/VR4gToQvjiX3doXaANn
50ORrQvwxcnZDaOyaZ0M8AqIG1ipaAv3WLhMjzHh/snxM+e5R4H+weZXAtie3Dgk/x/ouYmvF4r8
p0FPvHWx+oxAebobFJSfHRZ9tsN7sN0luVUT0TgYrrMeyI5txujt4whxCr99NQtX/lGR7NjHCxsV
gVB82y2F0z/hEO8/VNhOtqlPVv98GDqHUhhKy9rzvqyK7L881AP5IPnMAlW3oJxj+lmiD+xo+3a4
l/7Y+wE4z0Iwy49xbLRJUtD/jEhgWatWUGug4Njf+itSmvU0u/RquHuvt5epOAet2lYbyALafx6z
cpmDL0Hn92C1eswffLyapD1ZABkDf5ZMXjVqFmpa6COqxMGed4/wztkIG2N7BdRWh9JeztW6kMXc
he4SHH2/m+NPYddNTCo4sTdLwzwWFHawJ85Dp7C31jDPEbT4aKyQIxPGo6pa6YXmpUHGDjNz1cXQ
f7MFiBPAZqT1I7R+wwwqk4plmdeohQaoSRQ3GIOCMkhe5Zst3mkvntjClN4SSvnU4+ytqz2F2Jh9
Hy1D5VLdVHhZqH4/zmEcOgd78NQonlW9aWcF/5MP5Upd1yckgwdbMDOcZbRJVnBaMezgSvwwt5MG
QvWiI/GHsvIN95Myi2v+Dy18FC6X1jSyYb6s1jED/bSAdIn08ddFxzetbxT/aKDGyYAYk6o0Fq1v
yridzZ6jwlToi13RRfJa9XbDOqD8JL02R+05x7oDL9r60o12kWxoRNo11FHGdMJUInqsvhe6fn1e
P1Z7OS1slkPaVRPqr6jA3xqIlLAtoyAvo691P5jepvZF+NHWCZDSk9VTLvtN+fXHmrw5Im3c3A3T
O0zJ962TBEnDeLLpl/jWvhxRv6hqMACTlObHqPAVIjht49CcFmVFsfLlUfz7l+U/8m/9azPH+M//
5Psv/UCHXF5Mb7795/sePmD7n+Z3/vszP/7GP6/LL7If+39Nv/zU6Vt/87n9Nr790A9/maO/np3x
UPjhm0M3ldP6Tn2T+C+Mqpm+nwXXYT75f/3PH9wcPn/FGWNfjpMsv0w/uDIYn5C/jA5zhNffNJfw
j7/dfJv/7exzO9CCLb/9L7/56ugQ2X8PESI4vMXISv50c8Cl7e8B1ndIA3AkgUtijB66nhrgP/7m
B39H7IuTZxLR7YUWB0cZysnf/8v9e4gaCzGvh4cJ9kne3/68Az88yf95sn9t0/mp3h5F/CGq7Xgf
oyl42zDrW+GSC5JNZ3UXFKm34dTohvnTX27Kb3uBAkNWgkRE2yByOSrmbx0Jpl5bKLIx2VE1G7El
GgnTIo1MG9TE4deH+lG/9HIoDAVZhIyQKXirGerbbEEoCGR60RTFSuKXS8AI2Y7MVktAVU5ncIKs
07IFPhz7tf/N4X+6nTEaMeYGGpERLjlv23XdZouDGYXYWdXN7902+iMmdvz1FZpp7y+aBWQKHCLA
6DuxeW5onn8UY0hprcrOHHEWOPP7JfCexsShYR3vZ9h/glH6qy4uprSfD+e76F19LM++e5/9eDgP
lGy4JON45qO1vsjr1hnSPrFaMt1Ze9Fo//G/2Duz5riN6+1/oReqxg7cApiVw+EiUiR1gyIlEUtj
39Gf/v0N5Tiy8k9cuU+54nJskTMAuhvnPOdZLHTPNC1JO8B8NOucGSyRspQ1kpCwqK9JXnaNBMpC
mnvyMM6uX4ZTPfltuBRFQk/T+3nF6ERvIGWnEHPhZh6MvDTfjHzeJQxn3ysLgCu49IZkwfsNtZo/
lpHUKvOc4ukRmak0YW2sy5c1j7tT5iRzQjV4SRSk2SUdkWb6KVtd1DZlZ97RNtg39lDJe8fW8Bi3
upIomCE5j1PFMKr046j2RgT/woYSPCp1kF5yPaJlx2yzfLfc4r7OrG+O8u4YgJP8jpDn2IjlazJZ
kBDK3CEJnN9ZmrmKZKPanWxtColKjyiY5x9d6sN7yNMbjF61KPPrbmMZ5biZ69k5LwvzVF9z4qOR
mF9cTY+PTHKHEPVnAwI2/TAdzX9Ah5ZFq57nZ3jbycPgWEUIfzgETIWpUIN/LRQGRPYU8SbHcuK6
6u1wTONAxN46X9mJcORm7lAt4Le5Jj7Rm/m4bLPa9R9alz4mJeMoNLzMPTUfsZUVgnJ9Wy3gzY9W
5WpPqZy6m6rW+T3eshgPmJtPV0WXjXtSH7B67bqh5Kna6VVctt11XQh7A1yMfyrUmQAqTH7b1kxD
8hm57rSOxnZCbPaFMs2L1qnFNCbNjPFlzESrg8+t+knDJOQhS1u1AdzUg38/SGtU1d2WXX+K/dX8
OUyzRhMjbkSj1/piOiRAsRY+JmrjUFF8l+ZLKjubBN1sTKAPmMve6jP/DkFGvtPMprvEs9e3Y7FG
BsL2699HbLUD7ydA2pEESFIzBrj/mLNBGnJuM7ffAuLWJaoSl0ZVT77mo0wP/NgTBspHwI0WJ7r5
rlklzuV9EmhTru2sspquht5B0Mlkh3Ymme+0mKxZA3L2Xse7hAE3sTV207dXK4gLkDoMipty5b3B
ioZlFTD+EXdm3K6vAJMiLNg0J8K8tashcYyduQDoOAXyoyjH+3Mr49aNWtHyaYm8JF/7EA4ulj3x
Nm7SlV7Qi188OYB+eAnWfHE8Xy05/bhL3nPokOq86ydSmUtZkgFt0VtZMRPu0pZoksgkPiojvUT7
mt42zh3/Cw7SUGkkr2fHTV/N2HzydbVukmEQ9xiTi70xmV9Jqj7RUiSfZS2sQId8G5hEMqGGGMMp
ll2gCBVGskxsOJTkNHRUjhCvbciliIuoatX3LPF6LyA+cQ28OJkOsZaMGJuJu2Udt8NC3CmJSHlQ
+828U5Jfi/Vh+9jpmltyPM0aIo6OPGqjNl/7iWCmGgBk0y/btknMB9tufKAc2VWHyp3621FrzFfO
be+QlTMza535/cKQaZOmI0/Ixv3wHBdyMEjbbdbHWveKEweSOugLAABw4ktX45WMfw1gpBfXITNp
WBsiPSWMj1NeAEEJNDYESQImVpR6de5L71BMxqMsU+QksV6FidcdLdLNI6W0OIql5l0nscRY1s9D
xbjFhR7/Cs+tectHc7ppLEazgV2w9zgSnJtszZcT7kLFwSlJgzSRWEX4HM/PH6wGqiE+Wfj5uoaF
wwYip3XJ3/1cK570uRUPsausO1PlwKgFQkRItUADkKXNnVukw8apWF/64izfkUxoN5JMCW5zFcrO
zb/YKaa8gJ11EbYE8oa6tVhhbnF6FF5b7EblWqfCzGYiIRs13ZS9p+3RYTth27rfsOOHXjD5PHeG
UvnByz33oeghLFR2xlzXsNbQndZsj/+uAcLpp6gv6vqqJk9gbw+2fQO5Tu5TLUm+evamTLJ1V6wQ
VPopXR51Tq4IDpi35SYVD6aX6KEN2QQOyiCNz1YLuDuX5ROBS9bXZXLSs9M56qlnvAMZlChNWHrd
edSbYStLDKKH1c33lmSuUjgsMl6e75XsjSBG4L51krg/8H6cDxPab7KtF6IVrqAeMhWMjKIff9YV
/yvyf1q2/dsiX7dYFL9URf9S5B++v6b1r8X9Hz/xR3FPpfcJ6jZ/6RY1O86Kfxb4uu5+ujhb45pL
6MclK/If5b3/6dLUCkiEF2EBtmr/LO/1T74Pg1kYWLxR5/935f3PdL5fykXI5VCh+VoAKAjD/8Xn
SOoxYjA3ds4EGZN/F1dLewW6uRobDWmm7V58Qwj4q4408U7xGWMy23/DS+5HWiv7s4Uy1g4hpT4Q
CLM8SVfLrqjxF6BU9GRx0FSOV17S4LBe1cDlh3utwFgDSgn5mI+iamMtgKpcmOWV9LN+N00FJYvL
yBngty28bQZkecDsyQzdfGzDctWTqML5MqKfgiOXYZu/yf3xTjY+puu5mGM2f9Oc+tEYdqsztUd4
i/N3hoZfrXLwvlvghy/FXLs70WTN166UIrTskuQ8s381Afq5Xi9dc0rSLr1Sa7rsBSQpkBNPO1e5
Fi/wPKdtijChi8PON5IJgLMZCYbd2j3DncDI5vxGS1PjaVqXE3UFQSLZ0oQ99Mz7tQdjJPG7AkIS
TwUy4scFVujNUi3mrjH8p2WBNTAJOMHmVN5Zudbu6d6NcwfT6DACgpFOkWWncmLfQwLJrqFWvvpD
a4/c62ZjN468asEadkWtTW+9dOMDslBzS7xM8aMsMoLdcAn+geDLA+fsO4LtjOzHOBrdxmci+mzr
mAkHSZaDrDZeErZl4X01jFFubApS7k39VGblE5VSdo3jjYKqNU8vMZjxhuke4w6ZIaVt3LK6yKY4
xlEiQuAyM7/87KrFcoJYpM3hsiIfqSKcLUaBGaDdWMAeN0ZMmVPXHfj2MOvwvph4P06ms0ZNscwj
WK6e3FtSl7fAeuomnlMRpgQynFLT0KgpxWLzKWa9wQPP2uFFAH221Mzs8+z0xQkDwfWE+4F5TZJy
vnXSeGbSAN+v6nvmxhcL60AXJmZOUmve6WngKiezpe/QR8+nTsXZfrGr/jTEniJs0JkThPiFxvu3
sbFXGRjgrmPjkuDupzUeG644z9UqyPbwFTPryhBViEwbQbzXj19Maos5YDpibLHha1dQMpdBBCxu
6ByGHUro1pQcpeFfTWW55EwVyE5AP1F3W39eTgiJ5pPbOoQoqLV/TDpIvsEkjfS9HlW9gabt713S
5k6djY2eQm1hMobOLwWfE5idNhsBA/AyNBuz2bq58J+yCcrn1LlXTVxlt/C30i1pEOJt4j2/hWHp
fIPJoY4okieKqCl1djQINgDwMD/DMzRvNRm7EVlnaCKHmoz0Ss7rVU1q8BB6FCpHD1+mJoKmkW6o
59UtTXrNpIJZmeMsiF4X0zj0huzu6QVwiS3m8fK2r++yrIJjmlOlMNtOsisKqBVuqu+VQPVckgPJ
kbqm8PuwdHnxq25aN5AK8h0uT+smmz31yNiZbGpmfdvUFrQvPnq/brDia9wQulvkhhFayO4hk5pz
D7V231WmuplHAadigV81sq0hQBjLIYvLee/hFHGbl3hE4/vQMxxqvBU/vqK5LvvJeDCMNv+aCb3F
oVLGwTjjhg5JKI0PFYjS5yVvsf6oIX3hLn1dutpGVPV8l4B3n9a8yUMOT3HuGW+HtV0xBywzk0Oh
9aMEh92DanW4sLZzbogiOTBVMg7M6p0gg8gbLhV+b5eHzOw2hgGeNQ+ai5QygMw4fFZ+uv4oRdOE
SnNXTI1L6w7by5LmWYccg2VLyhTHljtcsJooiznIhaEGHHLG5bEqhEVJWyUhwgPnWiyVhgkkB5GP
Qpoa0vdeANjT/drMmKgthIF21rBqUQ4W/MJLUO1Jhtd+6HmLNd2cmtgYW+M7Fgv12bKz+r5vHT1s
GHDifSNeMVIDINcLipl6mnbe1GtdCPsyfSEKBXutsri/xCweU9+pQrPrmiujSIZbDALr7bx46lbo
mX/TM5dug2GM1cZipLcrLQJ3DYafEVyiKRoBR38QYjFtkIx+g3Y2hZIzE3W/nFPsFWztlGpWG9SN
PT81i5+Flt6oe4dhIHPm2nlBFM/eMJ0mAmEvDnomF/yiRzqCIpmD2c6sr7KYyI5w2+ysE8bKDLbW
X2eI2NEyqMcYWkZozKuxt+F6lJD94Uplmb5EjVDeAQ7nPXj1geoBYV2H5dYG+T4PuGL4GLnZdDc3
MnnSFrsM87HskYZVKRLhfq0CrU3mLyJx2iOOT+4xIQ/kYxrm7zk3tbAfxKnHHu5eqfF2BPkClhHF
FR5sUEtYew94E5RHMjkDtkS2q3y9OjkqSQ/0HfdyBaRZZtj9gWle4rQRxu+zxRm3uGgVmx5ueii8
+JRLYr6gBYyHWOReUCnBvLYpaUlHI92OJYmfyUBnZSwFFFovLk+J3XF8z/H8mmai2WmTcK7U1Lvf
sEwq3rAo0c52391BmLA/K896hHDRnwmjbU+ww91DN0Bb9KCQbVrbnR77Mh1RX5SvsJCHQ5q7ybaV
WQ1HGevoUWE/jpFM0iM9JerLyhLrvseN5Va1Ngwr3lxTkOd3OmPuF22u5pPPWznFtjqenvQs0/aF
muxT2WT5kWn+tjbzNsR+6EY61pdFm61AeGWxwcohRhE6FQ/4yDW7ESuKm8Yb8F/pG3Mr2viHJzE7
wmYg3XmgV8Gc9sW+rwt1Si1rvmpsmTxPxDkzGZxqiOxFG1mOrd7ttnhIywpSpszdzzLmKwy6HEK+
H441uXk9capuMP74GvcWTWFtpTd5U5+KWVuv6a5Oa6xbj0Urq2Obm9bG0rpph5G3v80WGX9FaLzs
LJRdX1H2O0Hi4ytWT6SbwBQbt4XTf511zhUot/o2madAWkm5Kcb0VRuhDHUrHDTXy9XR99eAlNeC
SfOVWzuWETDahQZd1EmYeqIOU+EWj7nmVJ8pquRV1Xq86m09doNsll5+U9eDjgt60pwLjNFLx2x2
3iK6a2b+qIAXW9vBliq3IjUScrQrjh0jH/dJnGc2J37u3LZ2sxxgtepbZpldtObImmZr/trrnLW1
29nNbmY+fNNAtQyl3enHmnHm1vbm5XX0Yo/us8VoFW6VYweySJjMO2trRXatlm8VRNWvzjoBran+
tUwAB/ki7+VYtlswk0uiG6q4w9oLD8qp1PYJ+d9O6La0eHBtZHXdIJkJTWk5m3kq8T/UrOR7PHRY
t2AfxSvN6YYAt9LlXsr8hro3HLJLLpHhqK3AvnujYAofFecA9D+qzRQcfx+bmnjH4tUO6EQnmFtz
HUG7SrDXKLuA0qPb9IW8s13FrL0HGb2KY3iYbWXkB8Gj/lqDMu3BdeKNW42wIpK1l8euH/swSbU+
amdojJAGY/e5TUXnb/XRZQioBKIYXkgBmGF+1udB/7Yg+rpRy8KBMBlFaMbS2MaVKir9s7fEYw76
MCEJ+ZaN5YQlQVnh3PLgLpDBoEnaAAtX0H38+mFeJ+5aPXzH0WcN/IpKOcg7R1dmglgBHm4153Zk
+wzjo5VpGEBFnNPrJ+vyo3Ga9PtMhigc9N5+5mfqr1oyx9vVmJpDvMZLF+iTt0QCx6Ij9MP2um34
0zWepjAEMlz71m7LJ2rX0vfbaEygB2eu3dRB0izV9y4W+nWdLd7BMXRIuDOzmrM7Og8qTZug7Wzn
uwWdMg6Uq5qr2PbnjY2TyX1XtmaQO2V31MqmvBNzCtpm1msCgjSPe6sYvMtpgD9SWxtRbVHCGHNf
guxkcg+PHJoW2rsrUfXWsRMdJQAxsBsPD+zIdtYSLgH2zVcCJ9XHJZuspx4e3xL0WQMdvtc19CUC
7jccxfx+RuION3VYX7B3uklyj9sqCkjhy+wn0QTvPcZIQ0G/h6IY5kMPBQG2KP4BMNrHIE4a78bj
LQxcvrTjIe+Jegz6piqPS5nnD4lXDC8DpSc9Uz+d10oln0tb9VvvcrMhOwGjkoCUBLZRpmctnuA9
1NUybZyxEQeYI+3nOC7FEGU1f3RUvg19oqvuhwQOO/zq9kuXdvqz3njtc1UnX2I8SU4WpnfY3FdC
25tGA7UNs1aojZO4YsbQfAay6dHyIZFzr8clte6qtH11VQeARwBJgvt1KlQIO4PXfqYSoHtRwCWR
xVo85aLJHyHhxDvMnMGfV0haO1qh4VF24/x90lBgNIaVXPVl0mC3kVRbIsrZhEsHC6Jz4N8EtB7U
OrisGVGc2vMb+g5Bxa+Bjnf1st62rifTqPKL7L5LfCqxVsFNnfLRgPKg6RvDVf5hllZ2SJXKT3Y6
ZYeSDPMzJrw0sIvDYhLaW+HV6hHz4gs5QXe4OHPl0BC2XJ8kR4XBysc+TOWuutHWWkXF2MQ7rDCL
++pSJ5mKddUpawj0ViTHGLOFEGmSFmYMJvZVHmPXRluGhRmo/0bodnfCFAM/nAq2AydYsvHhsbsY
QGTwMp5r8l3KG13mvbkpyLEzr1udt0Aw1T3kYozRe+jZQCLquwYnZr7ViY3bOynQeFbh2vUEmtgs
D2rGl8sCVqPhHW5H0WPlvRlH12AG4pMXNl9xSxDebOukTZ3Q7PV6lMH/KzFZTy3ogGeVLLtYc0nv
Q+b1N+NM/aJ3/hVT8S6hzjYRTFRloDu/T/madpnzwtTnM3ZwdoQpVYobB7q7pTxonhfFyVejNHdT
bhxNaW/xh9jaqb7xXOj4o9rACtpwqTscqCPYXrtfsKm/n7WKj+/mGEK3MATE0/0yofzFVrPU8ZoV
MSEPTdOd3YZaMd5n09+4RIBc/csNYCzNRFBcgnN/vwF2PkA+QVBzzgwcTfifgwCUkcr241r+B0n+
HSRJ+ANj3z8Htf8CSe5f59cs+wsm+fNH/oFJ2tYnj/k3BEpcEHTbwTrjZ4QEtj/ik8EwFzDQsy7g
IHDlH6ikYYBWwof0bdgmlkOW2Z+o5CVGAvcRTgsT+wH+i/7fkA7sv24gAHJeNhfn9csUxLPgYf51
kQrHL3DXSYzPfX85thuFz3qABKHG5K8o/VNjJd0dtvfdt8aVBpaWUrs3/HbdVZa2NmGBnRPmg4tT
Mc4sZppwHbc6DXhsmZqXXqBHC9EvGJcxGi7AOVpLWma0Aoc6XeR2tAAVGz33TwZu/LepX80IROS6
w6Bc3pOfoPY4//VBih70BxRhZtmpNVs3GgpskLwiIyq+H+ZXP2nWVyhpaxYl1Lh6mGLHQKctOxQ4
hWgvTnXNG41Q/jowZAU+WXW8/PL1Ze0UPkJNIt3QJPPmx9QlemA0hXVI2Nl3Serc6QPmh0Fd9Mbj
aOKE9Tcsgg8ixD/PsI9HgI8NJAJQaAJcPZbBX84J4jRBO3vnM3Zj/sHGo+iiXOJV4NeLxjsEdjf1
uVH6t7XbGKdqNri0xvFqqggppp1K83WDoVJ98NU4XasYObcxWvV3WmTtCY/K/j5dtWVjZ3l+PdoD
mt6PdKcCz+VdkhI+Nfbw9zyvexwKk+FLA9qVzGArqbFzU/973jrt2y+b5P84Gy/knV/OLS4aUshl
AfPag0YFUeOvF914jpfEosHdBqLICwPA5ZZ4YMoKw1pu0cICweZmd4BmOWystEKgCylQbXvm+NeI
p8RbI3Vug2/Py01SWfKI5b79OV75p9Y0jB/YdupXiWbMN+no6CfIE8stxLwvibUYOx8zyy+ymqcQ
RZLYZ9XMNE+DjCJBQKMVYtBGiZI1bQ5iuhLK/F4542nuDH0PvmHvyUGAoY9kP2IyKjeLPWMkCRS5
tbOXoiFa3rLq+VuW1mZQDOb8reli8+CuRbfvBh27uBTwo5mYOmXzcs+mlGcXXg77SGZ7aX6HVZwT
bxl3Th/JXCGxp98Lof0tY5Shfw9ql0guoTqM77MRCWhVLfdLxVMK8LfLr8vUbE+rVxhPMJ6bH17R
0ohUc3eReUJQ3y/KhT+QwiTxlya7KhjxXsfputx6lT5d27K9yA/MsSjxqVX5fu1SGInKSox7LRuW
mx4PrxPkc6j4CibRbF/2pibVXTnN/RMmmO2bn8jkZFlI5USyLH/3yvvrmcULn0IPHh7jHBK9DePD
gPeXFyuDgJjRsavdp4NQd4M/VjtN74sv60KGWueOhClRmRzKrlbfZsNTADB9s4bWvKbf6cqXc+MY
8RGSTPvkthaM7LQQu9ZrnhffYnA9OuUjvn0+buKdXQTomKpdwbM/1WiDAzEkFA72RfRW1sY93bHE
3W3lUteRZt9K4yzkuFq3WJEblwO1ppmzm0Hf4H1qbDIxtvxOCMDnTtbq7mPZNnnrU+Q563XX2vpJ
b+r4vS488expZf/kQ0N4qlDJnLM+63Lo2YiWABCr7K0ScgdKrZUh0iAC2sxxdHZ4j6FUQH5MmyDa
et385637EU/3z/PqcvsvMwuCaPFcvgRqXbb2L7cfYLeHiNrF90bXQJoZdHgUa9dqn3NszK47PUdw
57S9BqyVgeHg9uk31xTjKVHHIuP1YrIHmd4UbXz0EGu/yslheuC3c5OEUM/jl85auRhhFPqhzYh1
/e8vAJUfX4vijGrVvhg4/3IBlaKfwXLRvS8c8u2WXF/O0AfAq5yYAXBfcc7EsJ1vbQN5XlCltrZx
MJZ+FRDgr/TZid/ZewTFGWv9ai6ujunFIo+p0Ywx5u1e/FC4LVP5tEoK728IqB/v499uvuUyJ2Xa
RmwedMS/fve57PD/sWb7HqN9klTnvo/fWc2xt+/6rviCE4y6zpd+uSncqdoN5YWtZVSVc/CabDrW
pUciMmx+cpXn7oAbuAZhqfR3eAOjK+7asboheTs7uQbXP4OJGgHOK/07slcc9f3MIs5jHg8Cawjw
21Ytt4jvEQvBIQQyzm1o5+iWQYHH+Al+Sb7XPM079jReCGtdZ1v0ZrJt6JpfOqdSu25GyZohBMQE
162AWwxj+aEnPeeVUVraFPaNoW+U2fhbs5ZYMnd7NLMVhAPZNAeCnOKXymWrUxMstx9bL0ZBC0iA
/nTjSP4lkr2YOUpn3BdGT85VialN6Btt+l00vcI+Io1fWHkoEwvCqVe+/aHA6eCIK666tgQuqoEF
wfkep1ikA8xnHwTaAsg0rZM9u2X+DSoR6rUkXQ5yRmDWdcYErFQYpxTT4Qij1uWc64p3yX9exBSJ
POm/rAQfq2WBQRhn9qUc/K1s4Kwux15O7X1a6AO+y4INFnyczQXxA8jkwbfIFuICUrTOW0qx5tUh
KPBOgRdIwrf6Q4osP0px9Dm2WdHjiVyKDP08QsAL8FFtB8z82a66K94IIEaZlg3DmzFb048xcy0t
giteuhHdJOByRTl2PVUDVA1XrKwDq8LjpUDSUmxxg6gB1VU57sn3WKJVYXi9WOXjMtd07y64C2MM
I9v5raPdMRpZ5whBxfgdcJgjUlZp1NVtvV90he0Ou5bQwOxScl6eK8DD8NQvcm9rclqjxcjUxjfX
Jx2tAzIED2hGrNjRoDOrdiRNslhzo7eYrHjuN8yoSoTKkzySdyr25MesWuCY8ARVa6T1NbCchd4b
htgX3gPZl17L0XOrBgwHc6Uyf0I3hMKvkC1GWSl1Cwwrk9OAqChwMHSS+r02zZcCB/uZo/AWXlV9
iVYcHS7cqXQkX3NJS8HlSo68AlK3IP8CUwP4aSPbAMaLikPPQYISFUqvHhL80YH4Ld46Ss/Nt9SM
EREkutNItADDpfzx1zuclmtto3AleCPhmXN1aIn3XDnZRahVSgf8n+VxZSF4DF6h3WARkdahrZvm
s47dJO5HYlR3QLzIq3Q3X+47asv9oFV+AkFIqXfo/97BG5UGEI2kKsAtBUxJdGreWNOEgqF3MmaX
pH+gYNFYhRm2uMxyky4afJv5IrFxIspMVbwTA3LPIKrIQpuyFb0wBvdhMcvy7KJFu4W8OwP2Fz53
xl/V3cdG+l9n+zedLURw6qp/39gS01P9+DZk38bh1+7254/9g02vf7qQ5bGxYu72EXf4Z3Prmp94
s+JZA82czGr0I382t5bx6eJcZxB6ZvIl+Ic/m1tLfPLxJLc9GDf/fXMLDPLXMxK6u2n6hiCZRncp
XD5KmV/e9LaxEuhUZ9O+JqAnMuhjN6mq/NAehufVkW+emHKceagCKgqoUOZOHyyU9EdPl00oBu8B
0FQeNTzc6TqK0+RdfCw052y0FACo0uFe5Cz29SIQRXastpbJZm4TUijwF/O3jU+Asu9QTPI2vyN5
VkS8cRD4U/Rv9BbxLjsXMWMipjDXKz5TtCLKZf88Ff7DyKwWckhtoFvO3xytEVFBcAracjJf4W10
h2bqnnXGjaGyJ/BtTCA3eAR/QUt3D1Xtber4eMdunos6e6+TAdU4Lnuh6xh3QIEwGyuuh6AOjGO6
9tmhEQ8G2A3BrHF5FRrYcEFYH00a477OO+CQOWzinlsDrw9qKLC3yuW7IbUlcBxuZU1jFImWX0qG
jRlYMnnkErgNUDDLDCA77vhTBEVn4dRY2iaNUVSOqVHvc4s+tMb6O3J4s4aTtO5mj9Px8pO5hZ4+
8xleKoNTPyGTN2gwIaOi1tVdUhd3UAymTcGQD2EB/ZJtAfZXswlQ2fKFTKg6kVDJIy6iSxC7tEx+
Xb2vFa+U1qSLsuNVRrNcgSn8IvkWFxoZ0J3/QMM+bMyqgFIE8zq8SNm21uBx9DNgCWHH9w/YhUgc
bRzcjLRCbdFI0xF5l+oQsnA02+7B07WHj0WStStHsNX2UeOyDvTVpGOiHkMGjbsYYcyG5G94FNxN
GV8qyaV1MLXLwCdHW1xjDXR0/cEgMPqyimgkmYO59AQ6PUvdGxt3SvPQiZ2LIJyFRf/WQPe1z6zn
98Vn+IT+xQuKOXszLTAVQ/H/8pgpBfFYVTQPHorpqeZnSu4SAzsvAuNV16Lt/ZDi8vnjeZcwX4Op
YFlhJay2Ca0hTBG6krpFgjuSMX0UevLOJmdVUzUDNbA6PZelglYB9+12WB8LUugCx0Oqr/NF2Hle
MDUyO4/cLorfh1Xx5OeWfcKrIT4CY6vr1GV3+G7/7DIFDB38b9lwLCaP3fhxMyo4qOGs8UcbWb7h
c03JiZ/OkbrP3lgxi7aQfXxcGa/fI6FtQkYWePN0zBPNoSGBuwSLoicTUdld2kB4vZs5Sfsrr9dI
YmfcdDJbmrt2UMZGYoRFZJGJAxSKiWqsWWUV/3GZK3ntGWxUtMH4eU1psZFrUmwE+0QUU3Y3pfb5
Y3uBZKi9wCQdnWpBjEjtLTjO5HUgqOvIkvDlESyr2i3ClBsQObah9Orw49lql2mWFkMTwFyfI4Ql
UGFfEWIN1iCl5vnhFK22ddP5uz6xJL1q4W/xgCwidPpN+LEALiucLX6XXUK/zZVjzJ/Y35by1f7j
MQ9Y3bIPWEYL3h+bKdfj1yaztb19aXKVxmehmNf2xDhwetnZG46yPAJdvieS7+eb7B4Bo4GSaPBD
o0I/IbqxOrmwx872Au9ozt80iL2BBoPtxLhSbnCMzkKGXwxvbfYpzEf9tAJCbV2HRYY6oDppOEWE
quL4Qgn/ivGXF+iqwlXC2hHojGmhtvDLdNAdqzcZZA7CxJuHUU9r9N0BftoFMUFXsWSl2IvaNvHN
TjgUE53DbebRaS6svng07lKkVDuKrnXXDBwmDYVNaLdcdjzxFeZRZxe5Tb0vPU6w0kVR/HE2Gf4C
o/myabG8oRtItAd+d3qLEEVEnW3dGWu+7pxY8wIb9havnZnF1C7NlpqJ54dAA1syUZ0Wx1rOoyvf
CTHl1qzsgI97jbxLRrLkV+Lu5W+tCuWHtQx9pHk2R6Blt4FLFN8tE9IywuSi2Hlx+966/OtyzDds
+gbiIeeJpRXZVu+6b56AVkiSJoPt1v0Cf6HeSC291WaGq/WQB+bsJcc1WxJYbUVf6BFmE5g5yply
tVo0Z4zI1PqKUwZpCA4VgbMB6ezx6FddjnioXiIIAD6ApTAe7AQboN6bm/x6xb/jmJGMBLlFxEhl
cOKxRmQy+OmkdTbcMkxz4oRpWpG42w7vkjxcJTaSy+p3/UZZaaODNbTasYnHV8w66u+9P32zMlFD
KDQX+e61pqaoTjWU3CEbY94jwq+3OL0s8D86rWV4mGMeVubWpAEeG3gj6V587c+10raFWc1wXsjK
cg+VDzN/PwASa88r5o5hOsI0OcWpbw5B1xU6vPeVKdIZepGBcMKoYu2+GikfUtd5+KUU+z/g098Q
sEtdYzmYDjuOe7HI/l1bV/hY6xO/MEI7XFcsc9P3TPJyMSvvYexAHW2CXEMrY6X/589l9PFrz/nz
cxlXXNjSF/z2N8Wbv1rG6g/NuNfnj8OOPWhm8ns1g1OD7L//50/7bbb189MuLu+GRXCZ7/32aWom
zihT1bgvVhbIpRLwZaxtGPWJn9f1vybgb5oAwv4ua+ffdwHbosa06/XXDuCPn/mjBfDEJ36FsPGH
h0/EHBYY4o/5lud+oilwUM7qho6bucvz/WO+ZULUF7oPDMsXIAfMpHCHqHER1RrWJ5tugr5AMDY1
OMr+m/nW7xvFd8hiN5Gh2iRwm0LnYn+F+pJ5gdvX1OP/Z+9MluNGsiz6L71HGSbHsOhNBGLkHKQ4
aAOjkiLm0QHH8PV9wMyuVoZkomWte1NWVakUApPj+Xv3nrtHWB11VAA+qS1Abf1FLu7zBRFteZk5
dHsCP+ab8MO1+sVrevYAi2XjYXpEtOtYDshTXn7dD9sP4FczLOOx2w29qTbuVDiIgvCMTJCi9//B
oXyPTQ4DQy7d2aFaK1WGUYhuZxstnGbTGKhA43pjeUhj//mhuJS+5TC+YQ+3LBI/nNVskL8w2TbS
8XFMdiPNkqCl8QAryP0s7vjMQ/xxAS3OydYtHgpx7vAfFdl5ueAC+knoE3Js3kFYct4x9ARRGS5e
N0uDSxJm6xoE0Pr358kz+ONi99fBKYWWp9j4KfCXvgxGwbrrIAkgpicWJd6UEJv+GbKeoxCdiouD
6atjYvo9u5oy8iypmrDfYVR0iM4wS6YvYmxctUnrAqbC70/q73M38XG4ZehG/xuNi3NOMBANpCoE
9P2OSgVUcdZ+J+3h3YtQfeANu3CAN33Sqfz5MgqTIY3Jlp8mpu6creJhTHnjWbCXU6Tma4KLcm6W
/5nd++zL9HFeJuYe8BY61ZC1vIo/PJR2j9Uua7J+Z6GtX1madsln4maijY7avxCfnNOvruKPRzu7
adAFgBuT34lWesD+inI3UkVHylZWs81BQNRm2bff37izlNY/7xwyQgfYBb5953wpm2JA5QNt+p0R
O/aNXdn5YwQs+QCBztsDVM+CvjnhqPPWTW7LN4d40yOD9n0ftYsK11eAI81h1Q5u/QfOZu2AJtzH
otg1DJ7h/7hxtDZo6X+yMBm/uP+QMly6RMyKSJdf/vkPd8aTbJ2qjtcoGQDMrGyN9h5NFqE2GFqX
1B5I1TXhU4HF1duY+Wh/1WeXzr3h1dduN1vrqI78G3gc0SfvgvjlT2N9Xt5w0hLPFTqpT3z1DCcO
80IMrSkWAZpcUJee023IFpRI+SygrAMiiQCRMM6sMm0vZQhoJCjGTtHJKBHjSpCDKKholNdILEsk
VqUZTRdRb7bXSEe1w0ydHDRsroIBJSM7yNZ/7IdEe+zAfq59KyFf0NbcLZ3vZKWs1tv01XjsspYM
aQ3jZYeOkXBTEpXt7Es/eJSk9mStJmvOtq3VI/TWupvKhx3RJO4MGJ2dyBjm4aUOLO9Jaxu1S8tM
WzKb3rPJOnVwa2B0Rdm+c+Luhr+53P7+af35BWEsQWHAWw87xnXPvruwCUUvhuWmSzSGtLbJHdTR
7I8P/RzWm76HYv8fHFGwWAuMdst68/fHzIdpD6gz63ZtGB4MaCy5Ef3hl/Zla5U21FPn+ffH+/nb
juqM1QbQ/ZJUc95alJGvSu5Nt0snwLMmuIEDDlEkoWb7WYrxz4+pJzyTYSUqMqbe50kcUS9UOqiK
ryCcpItKa4xDNfTuJxfwl0fBAEmZYllk/p1dQMJ2tKIj4GunOa3eIjj2tT1hgd7t76/bGUxoWcc4
Gw/xNNUiEidxdpws0WaGFb7cjaOBUtqQ+MPGIgocDHtoKiTZoRYPPtuP6Nh6T60Z7Sq8bp8tS8ug
9Ifx2cfPoIQBULLgQQz77LPUNBUUbeUyTxpzl2aTn2/DIe229tAx/bDs2T4YJSzhVq++59XgnrJu
YWAIXV0V82wdiUP5NIj7l7+JcBcPWZb/s5oxsjUNMJsldyDPyoPeio2v41yby665DmXdr2O3r19y
pidrkr6mm37hRznsqQPfKyu6Gvl3ourUdYa+ep6Hr3AyzHWTdPX9RMznqu4S1D04iI7lBBRc7z4r
LsxfnoBvMCWipOf9P5tJgs/3i8kbuKjxdMInh7RosKMvMavYum7cNAglA6jCdTq+WG1xnOL5FbDF
g2wd/4AYNlxDe1SbWK/8u2p2qwfPnr/PIiRv26MHhEBgok+banwrupxgUwCBnzydy23/6bH44QzO
ns6hg98ZVZPcTVqKBHf2y2MncMylmh50ywzY6qE8p6l+QDy+zKcxUf3+J1i/vojoogQvo+Gev+7e
xFoyiV4uFOUOEXXuiW+UVbeuLUtU9fpblavxyTWN+A+5RC6qaJ1WZhwQ30BrNpJbU5dVAH+TyVti
DAUG275e/B/6bhS0se00Mr5PpWGwVLr3Lt1FQWB3AMvkCehpuzeU0C81YeT7uapeaVXfOxMHioCF
r+sBVf8n1/zn0g3qJipZ8pOEo7Nb+vvKLdCaAHplQWjS/KkM0RKkeaDNYJ7p/lmb31/dXyzbGLqR
PFLXf4hY/n4wnBgO/R9D7uqofPcTj3x7gy6yPc7+J0dadlxnTxJHIr/MR8Hp6ueFPURMHKqh4Elq
o4cMGsITgd343YqJ3YSYMubIuoM4InQQ5P3+JH/x9XV0m8w9y+LD9JO4rovQW4QpETW9O+EY9m5H
t1misN9zt/vGltcJfn+8j9rzp3MVcDAMuHZE1Z3dQki/ckwSHlm24eWpt6h7JtRxU4nQzSI8Qg9B
miX5GERTTXFj0+NVkkmwTrXy+5/yy4dJIKplJEmoyflnOek7hTqf93fwqi7Qa2xn6EIwGCR4oESc
vv/+cL/4aDo6leMS1IZW91x+7fhpFhX9yE2eWoYEkHnWM0bFT/aIv7y+Bp0MniQur+0tP+OHGhqL
R1QZdi137JFJF1Yj7N8SUZ4TetphkGD1IwWPlyzsfDOEiAXpBuSbUWkX8+x8tkb+vCn3CBigWtZ5
h2gon93sYerFTJ4bPwZn/QYdVbSV7UxYxBStowLadi0L9JQuWJUq6/VPXivjV28w1RAXm7od4fTZ
4TvUf6ZV6u2OwPj4W+0uxmhIvt2NTAxRrLALE5kCul+Hjj8xclopp8lFoKc1YUlF48YZU6JpuFKx
RcPZ7LoedEgk5Nvvn4xf/EyGXIuwV3epc86ZibHmJZMonWbnjGGL0HlWG1s2/oZaPvnkkvziUAzh
bRTELm04lLN/fzoS9IFQcdxm180hTCxrcu/mMkY8ojn6f3Ba1KAg3ZylpfbTqgb5YO5qz252wkza
OxJjnG01ueEF6eN0Ef/daLz9c/X4kYf3i0WMI9EWoUSEIXC+b0T2EqVVz5ESS4+CECXrfRGhI+Pr
BgthLGzMjXjVf3/QX15K9tc2XWfDFv6yvPzwokWRTvRNLJBPmcssVowDadOFGbS6KT85lP+h1Ttb
Nak0dMiCvovy5rzi9kC299Fs8IjYrd5snWki5SlB4D4HJP2WOeoZaQYONTkAHksN2padYz9u5tG1
irvCE7xciUWP8RAioHo0a5UjlCL7nQymnAyCVYcG7LVCoHuVYQOQTGtzBjiSBHkY65wS0iunwibj
KzEY28HSrelCaLG/S6bWnTckikLTj7LYeHCACBhBbo/C3KZGMTobC/C7+ewTolB8dwjSY3Zes4OJ
L8a4tcKF1NvGX2ReGdMBA6JPCFFiFETU6rVxLDApajskT0pei4IZyZUNqz28c6SRl1v+tzbAJiNN
iCm27WdYTzNlR1eeWwo36Bey3bbHknuvCFEJj22pVXvsrCXO+6g1iT+Ik8dCwnZdjeiJ0gNi9ogZ
dE8+9nbKkinagKco28tUsZ1EHwFrKt8Bl/KzABLrNAJ9nkL9otBkqNN3KGozqAuxFFcJapZXl6gh
fLZhN66xRVftfS0Szd0RUZdOt0PoqnsyU5CQE3rjuycdzSWZHZOK+gNFLKQqD3M7M7vIIYarjmbk
yRI5d4lUo9rk4dL+I0/Pz4goEN4XuLswq/KistaSeBkDcBEIjMLr7+jzbnsl6icSLvLnXPP0U0d8
/Cos0nGvTWm+sRr/Bk7atmzkdmR+fiJfbKXsONpkc5nsTDsbiALNim3Uq6OlpoGRuHxN8VSvMI2H
QZ+O1pYogTfb0oaNAq/Nb2jdnSMHfePbCVJjH+shFfNMHJOPA8+ux29u1wyB3QN2gcH1OjeO2Cts
E5gVIUmguwdIsnGIpr4VEAA35D0ltxnxpeteT4wLXNzxlTVwP9gtQNlPwsdxtsROaAZsChyeyNTD
Q4hOez2mWU9RId11zlcikNKd78D/HpoOA10yg1lO5uyGGAaG8nZ7zCDjBbOeYX7vCFRPSdFYZ25G
fKQVE7+SeLehZ58KLR4BTcDjYHI5ryet64PQxII6U7qeyO+pvzJ41i/L2EXL0TVOMOpd++5oTbnW
OlUHHg3rnVtV4tCCXly5ZLofLD2BtjGRhUyT4mgawP1EbWwzMT0XyMGfyyTcu8K+T/rpWYxhucEH
SaOuD58LvDOYLjOgYqp3y63SmhD8gfYAASI8ytAi6TGqPNQFuM7JsJ9XduqD9GTfcEpaTd02UQts
vB/5LlrgVCbUePlIWuSkEVmH4HrvWV2yJzm72JeFp95tCVeHuEDkiUEGt3Oe1n3VlLh4V1SabRRu
qsQnEKvy4nll8vA8FWisIfU07CP4mLJIpFE/vNRc++tm4ClLyeVbeZlx0LHybrSqq4Ddz94F/6WC
Q8DlDoUpJnkJDDEa5AtiYFeS1WGGCIuDWZrtCw7PrZ5GANs1k9+8czWz+mPET13vrSw3EfV6LakX
U2W43qWmOcyrM9drMStPSmgLWEGXNGmbZN+2XKlVl5V5MAMdeEChPN6aeWo+hDD3kgMW9naDsbnB
UG1iaUzUgJK1oRkXJ1L/5ugh9ST93XrjzhAcEOK3f3TSixyG80QNpFAorMtxxMtjqyx892nu92uq
gILN96L9midv/MKcqXhvawTQCG6l8RU8cgsWvxY3fmnWLzDYUb8iid11VCwP3mSnLwrMAw9jPm7g
mDfHuWI/nYylfTDh6z/RhWMMksp43naq50lAt9A8x5HX/EEQHCjBUWue3Ya4AOLcuvxgjV22TUhL
eBJVM7E/rIYhcEJRdEE/oyKHKKVBxUFjGkSOI9YpBdehX0ANLi3kDbtSv4WkY6hiTwANf74jcOKx
CQecEZ5IDG/l4/hOCGgC+YmgybcONXmXyzOoDcfIT+N7vYhzbCwtrEmSnWvtkek6p+jWmR9fRObM
T3Uy9ajMsR/A5YXRTeI1yEF0BEkVCqxLO7b5W6062dl64tyrzkR7TiXSHDGgA18YZP2V1p25oXEm
bqKWV5Wwz2Lezj2+s6FCfbxzCVa6yfN64d9Cv7nhJWp4qbi7NOGbY1b4JG0jX/rWqqglYKM1HmTC
9f5wqBH3Nu28mIuqYVcA0m82d7Vo62/E25UtsT1zrTCVpglCD5HsxVjw12r9eGu0dnP88LwB26i/
dVPdPuOPNjez6zZ/VEaEfn6GDUJsFIlVR6KSpl3vd/LNH6S4sedGG7Dw+tHNmCxJjoMDue8Nq5yN
fqg2B8vOUWvApbg0+CzXAWFiEQBPr2kg48dpyQrVh2hhQMs/1GDHbohGDr/UThxdO6KvvjoRurWO
UAriqAjuMFbKo4gUPfqXCJ7GcSLcMIi0Xl20BScPK3v84hF6C6YfatOH1K7WteimR8s9I4IUVOCl
7jGxsJr80GYhzojOp4kTJBnarrjAXbdCT4MOORryLkjnGu3GzHtOG6uUT9NE0xqmuXxzI1usw3CC
/QJOiKe8jxfHIkjye5IxFbzSrieTtOJH5kLPTl7X1q9WGjv3mj9juqnLIb6ZnAKwrLTL9jlf7Aso
q/tHvR6zU7LcbrMNvUuB0OnU2IoDZRh5IFxh3abIiG9swuwevDSebvVIm7CBIHzXRhsjBk17DDGo
SA6NHqPLsgb+xmrOTpTs4xdfZyIzD8rWjnNLS3yjEeX57ta0+dYhLNhqRb9FYtJygJ9gmKzQYNrp
XGD9Bj97smO2XKu6l810KBQ0Q86dJ2nWmpal17F50liz4ps8SyuDPNy5utXIqyIBaMq516AWYkIe
0cKXax+Gb+Vp7JmUXhDeUQzNu1alxqMd1UOAgcv4jpCzB+dpjs0dq8X8XplpjYvTLKcMzaPov5vI
vgX3zOXZr2sui8OXXO70ITOwrVHyPszAuk5+p7OauY76PtZec9eFUNP6xqyvOzXVL+QhNXdG50U3
AD6THS4uDzC4Z8EziH3ylzzeb1L3uqcGJpV+12qeZI2vskIcqqni4gHyvmJPHG6x3eDuR0vg0jft
rJ6BsOV9naXXXYdFHe0UYcx7m6zHQ8Nn89JC3Qf0xI2SW8eW9bZGA/ulrRWpbehouqji/8ILWwPL
qK1vwo8IGajzGVzShDbIIpkPqa2zA1UDpQCkYJBBM69XnVVMJwwq4y1FCOkhdho+gkmy17lW3RP7
cqXcRTKjg+WBONIGQ++n1w39HyIS1JFA0ZbDZs6NPhTGdewWrBvWzHhdTzQIMuR1lZMI753QxOY5
gsZl0S3mlVEybGwMoR9Inj2qaSJgjXfzSo+G9rKM3BINYUmwsWlRAvqM/2ihvvoibg5o7MGcVMp6
IywH/4duEGzk8R+WbDalA1t67OyLcUztJ+ptvC/6WH3zh2XOVHVE5mrmoQkrl2lZTEGq0mp68sYh
OmFDGbbuWO+dCnqOP2gJNF6EtmTQvNL/K14I5yNpyAVfygJDyG/qsMNZw0G04yV8Sx4yTSfOMNSg
+xQ2mri+Z/Bl9ASrTMNwi3Ca4KI0lfd9o4FXg5lx6kl2X/UidG973S9XNKYn8n5C+9VPfOfRkV2+
TxL3cUz1Yke7NKYOpJQj7WMiCTQZ4qsENt66MsxDaM3Gt1gPhy1BbjpsBmMOvKS3gkHxMso67nAn
0CqMpsm5oLiwn1JbQDQdqy2vEwtwlbI7jZwGS1Xu+++krZlPY20b137hz6gWCvuBwKx0PVLDbgVr
10URYl00hOveTYq7JJQcm61LXbhquzba4J+sv8+Mmsx1javjukl5DJISxSIxIiXA07qeYjxKBFuO
KNnWDBBw2pB20rsOBb0dkVY7YU+LhnLfZcR3r4StXVZQZe9m3XzqEq3Y8iqSYjGjZGWqR0Hm9teF
LcIveVZRZthqm7EEIpT3uuTkYfFAe2h5F3JKluileBNDq11lVituilpUUIYG32Bokc+HaarUFWgv
Pjs40TJeOKc81tFIbGVqQe5r0hl0ZduWbEtJTuc1YoamrohUSZ8LvPM7YdCAp7VW8cWaa1oafaKN
t8ChMLjSzF6UxYqovb5NsyNURf0kXPgsqTvuQ9WtlSezq5y7fCHLAQ6LXeUMR4cObbjsLun7Am+S
6d4YNf/ZZ2bKPue1rcp+XcRiXjdLZmLqljHqZNUZz+NkY5kz3W/Yub6HGJK+UrHmX3NibVi0pPYF
Qoy2tWBDbzq3L+4mh4olJ/6GobffzWtCIJGOFvq4V2ahkiMp04MdKFeX7t7NcPyxaDjVjUZ4abQq
QaTf0L5BX4lPHeZHn+csQpUh0q9FkZZ3ZuMVd05CH5k4PxbQNB66Nzzq+rdSpvEbYT0E05kaf2GD
CuAo2rS6R77nDc8tFQ/3LWGTU8QOjkelOdYhrz2+KBiCX/ha0jubc4N8cuSXWPXDxHygPmZnCtbY
Bj0/yrciAxAke0kTAV9d8Z7ZJV0FOXfhV12mxrcsXsjElY2tWDZj+BXYIJtwO0w0/FRzKN80UWtg
yWflu5s5E+V93mBMxjiFKWzrRp2qtrY/0NEAGMPjEZv9IpAu8+o+dvqMVG4yJL9CXODf8esxbwNM
0SSL2aXOY1Ra5AMGSvIrN6lALhWUqLRcNjEjB00Tu5QXyQxmOJB6qSBVD9jIIvzbYHtWs+aNFZ5C
2o9BbPuTtiMZhhKgY0IKYnAEi5DGOkQspy0oWiHVcJe0mU/dOh/78KtqFckxUU+YEIJWUbybfc9R
+8aCOjDYlv/1z4spFPDrFdwIAz2z1FGmucY8Viv2E9XO8kW0thrCidf0grj0QGXLe4F+DDdyktLu
QVmQsMEk93pfG3SBbsxGjMaWSHJxMbVddS8GFBXcQuat6yFsOL8MSkB6aGs9S8HlqEztignhxxXC
b/WuAH/zKpmijq8czSDlaVLmruzL8qkwfPcuc/0Gm0Pt6Q/IzOW0H2nDhzd2z0nvTaXzG6nK+dVJ
GXLznAlqIfM/YNNr7sniZavhvQb0ZbiKityajkXClG8Ju5dkxY/1Lyep5PcklWm+8/u2YYDh44Un
bDohPzTXeX9WoKewWJT0/45DIjV9xXNIRQdTt4an5bQ0UYhAztHRNwkhW7xTbLj5CPP9WhfENQD0
w6hTrM15nPObWFmguJYSMndLE5Yu2sAvOAHNTZNX+pGZdLsfih6nRuSNaH2z5JHk2OHLYCIA/mg9
/r8G9RMNKko0hznxv1vDPyFWlmiXF3KrfxSh/vUv/Z8PzRPo2f6ymnmL0vQvEarr/8tlDIe2jrd1
ATz/4EMT/9IZ/yMvRMiIqGrpv/4lQsWHBiDTEr5hEbjxIV39B8kuZ01loCo804wrLKQpZK+cK+AM
BhBK16PqQE0B0ikrI3FjtWxw5hxgwQ+X5hdd87P518exGEYhOPV8G5HF2SxASR1QgGeUB5dN4PWs
JuM6Ren6OHEFLpvmn045l+PZjBpNphyo736CWrca2R6sCByvIJB2Neg1L3c6zsZ1Ny4VfBc61sYa
PeNhcPiK/P5kz0YEy8EZujnQRLh7qAvPTrbRdEllAO1/brvurchp+gKoU97lxDp6GpneP4am/tlg
9xeXGB+styjwF5b4eduedSttBxxNh7Ywlmo/7t7Ivkpm7PFU/5E+/eMDolJBA8tD5Cyzl/MhY4qh
pca64mMwDqsLFwIu2L3OJ2rO0r5aoXJefn9ZjZ+uK2ZJC/EB0m0urnk+bpwQacxROCpEGmPDJ8EJ
pXkzz1iiyGa0WTxJqjSI96MB5U6ZcWqUKB/LusanG6Oow6LnSvfUTSaYh1aJXlGkxvKSVIXxeTK9
T54CSuG/j9oxCgjKI2a+9CB9Xnb771ObEj5xlBZdvxeIhuwHrTBFeCEjwD/bqKIIK5rIGI4G46Ic
93InjAfewemk+RBZTD12nOPHzrOYavEaWYhRVtRFPEuS3dZFMXvGNbyhIj4qXMjFpmyVcU3bk+vQ
ZIKOZ2/KxRfTJguMEVvdtuY7fE04odZuelevLmqi2k9G54y3YUIgwkJNrsQ3T1k1n8N2hr3nZY2Z
XrSWGG8dVgknSDzCzPaprjRkA7FPP4LJBo9cmDYWtjg5adSE5hwbEMZ9Z2T/AyY1Ha8621f23VhO
w2Wpx1iqcY7SL0KjYK4+FoJ2KnhPR3YZuHs6aumsaT22I0390tMveplb3To4KuvomytVv3iFpW51
KQnX8ZuZ5WvUU/JJjVa8ei2kTPp/VK6FCusXK+7Gk9ZoxoPolt38nIhX2AUmaRyTP7449C77NTUD
xbzEd3jq7ZYzJXqKtKFcckCfTvijySawDXpvEK95z3X0ZsV1a23jofe5aTO22kc63eKVIcJ4SiLp
bxprALw+YRjy1v6IL20l8cWd/nxWY0KoUE6RU9FfwQyWb9QG1BsMlusXc1IM1eWgKK21lsC/o88u
vThkDVnU3cpB8dBvOmqCp1gN/qNXs54GXda74wYZB8+JKh37tZJe/RKDp7yNGmpDHxjMY03QBpSI
MuHJQC+vrW2Cai5aYh1pz8Ggue174M0BVqEF8mdKGiJjSgUYVdm8JB213CQ/Nui7xsu2aKiXcx1I
yqQ6rNr9x/XH8iXWVu/Z5Dm7BLV6Wizhivr69cefIfC1BOOvp6wbc8xISNV3TOVVMES+v+0byQMc
L6+H0wEL3zOFCsMLQyode68cepqX0EBPC8QJO2tHHB6BpUBp0mt6qbIWK6/IzPG+dpjFR7TXx1Bt
CWefVgBR+ReAcxn6YTA6V+FQJCs+PkrJbnMHWCAdsEhrU3gC0QBhJ64EhjRYzl14acKQeUH/DNiR
+RluQvbTye0wQXJ6klx+Um3KUu2kGZcI4/SMzpmnCKOnRKSHpgTXWT7UVhhvRrgiq7D0aeBZzE/j
ZjwMVmNv0ThZ18JbEmvUgHcRICtNn/HBKXq2rjUZWY6pTXCyQceS6Gc8S91sghqa/aqbRuNGQzJ7
GuJG0oIJlfja2Zlv83zJAaWyn4wXytXoN3kYdle9brLl1Kv52mv76I3sSOOaYYB7ZK8EVFwHr0D+
t02vtoRTveLZJVl4hgC6W+bsbz4RS8wCNJjRAQ+3f7QZOuJUsZX0V4brho8WO4MyMDT7SxdHdAvb
5rUE13CdwnW39w0jXcUftHjoCNHmkZoyhA6xwf9YsS6PJz5zPMtmWMbJ3tFCvtL0J3eT7OoXYXT+
YzHF2K7dyENCL5QaTzOuiMcxpragqVG/gKolilJlw+tYedFjKhwWzMrMHtDLpU9piytw7U/g3kKd
3MwEwRIgGh9pl++HZI0j0iERrNjMCR0CMKl2tDUsBttHQXak/zTL2vhaQI+YDzPRit7BIuzVGtZG
TeKP1TLzPTqkfnybIyWcDZPvY+7X4eWg1dFtyy74EHn+Ax385jHv2tepGJfVPzEeSdjpg7TnOhHC
s1CxaiM5+lVtfu21kPSknCz2q9of3Ht8cEBuGQMd4LJpYNuHxljzXroXdli13paJTXkz9owptrNt
PhaxVwfVSJb2ShWQ2u3JbJCh4MhUq8IKy+vS1exvuWHx52u+WO0XEftm+M33hgTJbVOH1XaGppKv
zCjrkS3LTLskS6Ln0hVhvZo7ET0zSKz27GA9hhMWsABOaecaNTBxhmbypRo9apG6E7Q60ZivMZVz
WxsigDdAXmwWCzuP2uvWk9NhslLvWsNM+dgWxMUFpJPLNz1nJyZCZGKrzJl5aBqazdC6YflHo7Y8
Sj2TBLySlXFtmYvCpkHhL1epz9+jTH6N02GwkgO3Zp3nzB9WuE75TS4jvlVSoz/EeFLyCI5W5F86
eZ0UQWRmrPetavdTTAjDWolIyh2mHO/Sr3NtnXoVR075mJCj4NKqIHKWd0kQXbL7IKsBbUt2Vjjb
r/OUsuB/LIEuOU/txtWWjspCsIlvu6HElN7Xg3059L1OCpKYFZ02Tb6VFs7ylYH42OHL2ohXN+f7
KJnVDkHB5BqcdVPRj8g74VIxTOxrdn/+LKMULRPrmFbmMdQ0Pl8uLauLJm/bPXlq422nlg6KN/hk
JeTldDQHQAY436fCHq8MJ6KJord+9TKYTR3fmELxq5MCpO96UDOHLFsi8042IeKSr4VD3hYRinHU
0PwZYFi4Ls0l2zn2mYSLnjRiugf1L16c2GBhnVotvRzqdoQvn/f0Ca3eiB4GdybyrdJz59KeLU+y
LrrGPVkm+rHuY+29a+lhxv1AD4PfTJWDxsF/NCHR46YFh9avGyjCD1bbLF27diSyrHXtbGlzJcsV
JYQYLo5gRr7ua4+uIiOCrrwPlzuaMq16nfuCJy6X3EbNWHhZnTnrOHEF4PmEhCkR6o9w1GAHcp0o
Le8di9b2PaT1HEkbXdso9k7EZEHXINnPBxLFp7GZkkXioUXGl9SjWo52IwHcK9eg3MjxesNfAwWw
DvMiCQAYwJpxGO4Xmk8NQhaOfszQvFxbRaeYvMTMq+OJODiEQsecwRTReXFzqhgAHTIVa8/0DWnj
dcjIgN3y6Zm8Yh9h3VlNo4t5uB8+krKcAAwsODPXv7BJ6WXmYt0xzE4Cq436raFDJmlng7DvcWwO
leqiVdTlxqm0WWJI51vCdlSbrAwM36vOKbJ3LbEFNOcq3CO/KJD5NMDqeQOHNavCe9ky0cmnG3/E
ksBzTWHQN/oNU1b9RhSTChj8rB05FfsREc2G2ji8H7Fzb1M+okHaxANAAsZ1emdfwWkr77jbfJfL
MT/y5SuIwgPeQ5oBSSP4GSM/v+qxwGC5iqcbfaqjLzV2cILTTOu6UkVara1Ip4AESZX7OT0zRYK5
caLyIyAdTsm7YD56tMitB7JJBEuKpaZ0B5Afey2dv4vG4YbYPa/wFkXaEAc0cfKKQltTpE/yBSaJ
oVfLCkLbnvZu3LMadml1wahJY+g1NfWVzHIe0iJmtUkcRsHrWeGOIb86j+XtlA0pclTK7k+24suu
4wd5l+0BkGLDIWgsGLQgzrf9szJTny9eva/FR9GvRnqI7VL4/n679tPuhwMhuaeXwbYfUeaZZs0P
4w5sRFfvc8aHyapHjvjQyFYjPhqHxYVjL1uXj+Xw98c9Ezgv54e4EZU66OjF5XO262JLnls4++v9
mObOa6cBZyvkmI9bENSsX1VRTifHiVmLG7VUub8/+pkK9ePooH0wrJDQhf/47KwnyehgMJxqD0Sd
DcjstWglllU3dSWrfRdB6V/pdcu2ZKm8ceqyuH/8hP/v2H3SsTNMuhE/3K2fOnYES7dRgt7z+0dC
9OHtv//rr3/n/1zjPKkYwGmb07Yhvv3fDTtP/MvBwUkzHlfe4jDmH/2va5zG2l8NOkv/FxYl+iEL
gJImnvmPTOL6+cOEAhMQFLRlRJ/oTZ2lg/eD7NM3q5LUJC/fEyT4MmSA9DrJ5ABZ/3OpOfet0vbl
otTyCuOZIaSx7d1pC43iSG6gt2EObx6soZgOctF8lSQGHfxFB9ZOeh24izasU377PtGqCaoY5Vi1
aMi0RU3G66WftA+F2aI1s3KUcLWXJNuQIMdNH7mndNGmDXMSZF5XXJRDMvC39YvIo2k2UjPNYFr0
bcjQeM+Km0maguoPDVyKGK5dVHGC3XZQuYO7NqahfzATP1uT1RAe4kVRZyOtGxaNneyiJ8fme2Iu
+jt3UeJ1iyYvXdR5+qLTMxyJPGrR7rFt2NiI+XpEff2i7psWnV+B4K/qDQhPqFWDdlEDJosuMFsU
gtaiFazzhqHeoh9sFyUhoV2SfBB0TTkyw27RG9qL8pAwLXsBNb2azHwXYd2R2U6xLRK2Q+miXZyJ
ACN6zCezAV1jgcCxQ+g4V9pNuCgfe60Z97WFim50K+PkLwrJbtFK4qTbFv4AA7ErThk+tcskZ2u2
Ipwyoyzo86u2tqJhY3pqiehosmcSvpI7rDWwmKTWrcGuMriuI9XeN5YW3tOVEhd2NjGF0grR7qPO
aZgT1Ml1W+XDc+gz4KCK9R/HwspKQpx6pFYVOrVY+cVGkilwaHD43LnDwGQit1i0clOJfWfRU3CT
lJlS6qr8sSQV/ELQCdrRgzKuof0vMzojR9IascoRT2Z6/8PemWzJbaRZ+lX6BaADw2TAsh2ADzF4
zCSDG5wgI4jBMM/A0/cHl5RFsaqlyn1udFKpYLjTHYCZ/ffe7wZ1SiFNkHrGIHCI4PjpjLqkSiSK
QGdVOuUz2oqu3LilbGjkVpNGG3eRwk+CALjBAffGJLOv0kARDOYoLkNc3tGnzEB0oxCvCOcirZ6E
YstmOjxUrU2zQaDOvtb1Bpr0hNyowGoV+yKDON1jDbxf7BGyU0/xzm6IrTnsoNgeVkCmR7OfWLFt
AttB27jWW6ObIDgxpn1rB2meNNMcMj/uej7VtuJnEgZBfICaj5WUzSV0LvHMII1Ybs+vJOUE31Nn
sHdvxFya9gDV62gzCdriuUyOJLw2thjVVu/iDGjCle3QBkO/Uli7Ob9QEPlvQoqTy3AZC1CSfcFc
h/vvkDKY3ULLTLWiOeV8IJM+/1SLMj0v0M7e02YdD2Iw6w97ZgYcDVV9d3lnGXl6l3GO2DbDTNEf
4pVCKIQpm6qEKHEfrHkzs2l98SPfpNXSLofnLrPoQnOobOBAz1/8Yi0hddG/0GvAD+ZRZpzskYdI
QLB+CXWvI+A7WdnXy5WW2T2vthJQBd244DBIZw4eruVVdxOQasxDcYYrEUvUJwRW4/NUbs7jvrDk
Q2vH1qlSzM4EKmzQtvgIjHiQ1rEe+VKHwSrpT9lSTAakpH0+Ff17L5P0XOqVc+cKZ7luWI0ftwqq
x6nRijDhilQ7SkSir56Bs22yiwRDWDTzi0aXV5QLJ4ecppunaiWnvDro1E3M2aPKtxH39m0VU1E9
pdTiuH6norL3Bblpv8r45BZp2Tei6axoB3qMXjW6ndgC0YnjQ17lql/5B67tVxeTnm9wKPHZOJy7
MjmPzXI/aN3z2DBJHe3qa5niQSucxffcW6MfcOLE98moq13eJ8cia3/Yk3ftmRV+RzTs0pCPc2ei
9yeH3lk/xRwbA1uf3RsHSy52TztUAJCMeql819i6KFnHoB6bkBAEDX+P6JUvncg4xI48w5Vw48CR
tekLSV45LZZzOnvBNGdBR5+fWcroXlCncSdmChUZLuGvnlwnOTiVAoLG0Ddc4J7tJEmQI92etd8z
U04CrRXvZTz7Y2N8NOXIoTRJ6+tsHbqwNApxMg37eyv6Y+naD3j5cqDXg4mSHEevYPu/dJr7fRk4
ba5lV+zzMe/Jr9HhphXmwuRhxfhhtBBva8epnga2iT4QuvW9YBDHcBorDkmhfd3PT2U21AxXFdad
PvFte+ULTh1qopoBvWhaFBQW8eIsbJGRmU9qXooTHHDzOPEQDnR3qEOOmFvV8YCBZK33WlW9NjrN
SHNZ6TeL0iWYbUYA2eJwhgQMrIui8QGl7Qax/KCIBYSvKz9SA9eaNTX6V4nNLhBKPfdEkN+WRTND
7nWqLc3G9fWB43mENfXK8iJa6cZ15XlgjvkxzlYTuZk6Dn/l1OVFT03BSG3pI6oF3eVM/GECuxJj
nvbL3mAeWq7tEHIaKG8q4Zzh7KoHLqs21CGm3tPUaoUTx6wKdZr+FVWqOrA6bYTAZ9QfnQ0TDTLd
Cdg4VQB1/Tbk9BM1tJcFmRi/6BHQO71itfdQ/4luD9+Bqbw2CW2eSxO9TKKGhmGqccfZSdFaRRak
teyXCF6B73Ab4oUo4y80IXR+2ZlBzxHjBvBiHLJJoMNV2uOjxBXxopZm20NIb8shOMvV1EcTHkID
KD3Zs+wlk7S+WJ1VfHSRzD76ts2vvJbyIyiSUVCNGiYix5r2AIWvprgwQzha+llGWfVAoS/BwKRh
Z2XiS2RS4Z7rsZ6+lvqSf50MYZ63iYdvs8PatU5Kbw53EU/yPsXvmZR240c45L2dM2fxzYi5WVx1
VG/PdEOsoDq9ZtgzGSh0bon4EyqMducINA9lYnHkS6SLPWpjLRxVNtxIu2XeIEqgY1Vj1zSorRPL
4DxU5wrI6JVFMieMGmaWUddEnzzS1Y84wtIsXLumLLG2ltq5j137xE5BHYReNWE65xE8W7ti9tbO
P0pAg3eiiPuXqU2nY53I5rPT9AQpeBYGGDlwo0jY0ZpVpz4JyZMq2IXh+9Su9IoHWC2M5liRLPXr
ts9wZy8RTnXh8rZygktW/k12gMe7Nprox9P02zYqW1BmVXuAaTz6w6Totq3b25kcDZHzA/UcOFfc
9TVr26oOsnIkcjI1NIAIJSi87/J9wTjAR6O3DmtFAUOaQB3DhL4zhsjc23k33q+KPZ6iW4iVa3Tv
FgZzT03WUeBpKu3V7L0zeNPuY5IpGxBn6fde7cT7IWeqqZlNjAksTYOB6tcdCARjcx0/soJWd6Wc
Mfl6w0J32mR/MuuZkc4cB525Pi2OKZHmDGidrpsdyDQfHEwhfi44fo5V/NHMy8HsWfJo9crDMc2G
cNbn+SodReczCotOUCZv0rh5pLPJDmTkZqdldahoy8ibY0bWEiVCjJiPHvWKhbiWAzzDjcwDdLs+
qGLK4gfTyZqAW7ibYkz4kzUyyNcg5H+K40bHn+Lp8YK1Z8qX+TSz/11vbLYqys/iQtkhB9kxmN3a
wJg3KI7SO9btoQoKJyWv2MVjsnxPlIt3eOeYUWUcWQ0/43550HRv3NN6t5m0humJovc1FMvaneOM
Xs5stK1brEBfmtVMw7V2HumQYoy69v0jNStGkHt2dtfI2v6Ghr74mVGu30Qn+tuJltR9KsaPluq1
cLKN8dYdRzOggsm6smZOP5htunusWcbNJJ3mMWargoSASXLR5FfgVBFTqyF7m/p4YYrWWohBUXRV
aCnVhpmuw42nYX4c09mPcASxVNY5BBYrPeiM6z2tn3e2sq5Xk402Rp53aVB5aDVFe3aE8vPK+p7A
9MRFm3pXSwxaHTVy2/THmJ6+6dj73qWymXhOZcc+vrOOppMSx8m8Jx0Mjg5Qd1w10i29Oq1rBMJu
3RQYi7zMA6rd+jlv9fy2S4rvHEDpWayMZkCA6zdXVRlVAQ2535uiYNVHI3yXo7M9s6K+3w9lOu5b
obevbF+c0MAr/NhH3oo2JB7NNMP0ka1xtxNGbl7pFuV2clm504Zy+uQM03Dd1NAt13x0QcQsfX6n
ykbaZMzM5BsRLh2RLUvnfSESlgLd2zi9HA0r9gG55767sc6DY4xt8Yg72P3ctxIx1yzKb2tCbAJD
rWlpPPIlHcCDPpXP5RbAsbcoTrSFcjoejKErVnD8BHbqLbrDBFed05g4j9iCPU6zZXxoyQVZm1Gw
hjGx4hIC6H6XXfJA5RYNwma3xYTgeV9SQ+yetxDR/HukyNziRfi6xh/JFjmSW/ioxep/pPfyQ23B
pG6LKOGDvaHcreCcRXzJKfTxPt4iTeYWblJbzGndAk/2Fn2iWiUNsi0OxRt74eAXBZJS6L2WEZrK
L/mp/0x9LmOaf5j6bOOYvxv6+BWswLf36uepz+9/5o+hj9ABfzPq8Twb7sqGC//X0IcQLExw3L82
0yBvwwj+a+hjgQoUsN9ofPGgtFA58l9DIOe3jS2IpUoy+pX8kn9nCnQhvvw0r90sU7QwkcZlWwkg
4lc3EZGkGgbOql275GYzsMvAxpbhS4t5omyv8I5vSxcJApdaRMntkto3ppcXE1UKnmVLqG3VQqBz
2zG6yrwtNRq8YIVofRITPt9EkxRDo6KxLTool/BOemPH0wg2eeX/jYZjxCnSs150e+QSRwUYCqyv
2JQLe1kVu31J5oVorK+NgJWLK/gHzFbJTuJw3iB4o/5qlAS8WIBJvixPWbMyNubgF0/ygaDdkHh3
aQrUmDQCJzigtVrh20OJnyRn4aXqUy4a4khMKsz9z6z0j+HmP9w1Nh6qv71r3nLI623512np73/q
z/tGWL/hN4OnA0KSeafNL/yzQg5apqVvDkYL/ib3B7fUH8PSjbJP3hFOK/BUz7jMUf8cnhq/YUZ0
gTdAC0As/fcq5ASv8bPOgacRGJ1wuAsJiFuG9cvwFEJbVW8S8RniuhfSdsFQkYJmqcjXTuMD6+Ny
ReFRqUJdV1STVtb4gmK0FZp6ZfP5p0/vf/A//upd296NpXsQA6B/QN/crKU/j3KtkmOwlwwjiP5S
nGPcaFgsKENOsDMBW6am2Bpe5YjGuGsLFy2oyTavTbR20vJdT5bvXt8TPWFQMgRGnosX8rbkYhbH
jj7EopHe/ft3fKHM/fzc2d4xqNONFGNLzrS/kKisVCZ8t0t/Nmc7ZgiAL/llxPNo7nu5VByycJ2Q
lmNzCtXbWQjvKt08FGOLFwkjWf+ezF0n2GnVuNnp/Rh3fZGgrtO2rMiPVFlyrwbvqui8pAsQdLxP
XdJcKw4kc4iD2rkFejcWh7//W/0iSvE18PRB0sR2y7UBLOSvXwNPkhgbRt6dcYB6n6oYcszOAqRc
72qqFu6nufWe6kjkX/7+Zbdr7efPUuJ6Ea6k9IFrkX9sb+unQT7zl9iqKRY/ly4WVKGS4VzCLoLz
k3z6+1diRfpvr4TXENsrNBTWjF+uM1Jjy9q0SXV2a53R5YQP7gBqZzF2qk5CnaHu6pv6ArE9Mzm5
/tNF8wunamvOMzZ0KHBbh8X015eX0kyTGNfpmXZr+63IBvtNsT7nB5sGx9Bpq4rEFl/9YcqbifZh
VcmPnkrm0wTEGbC42erQ4rOKY4gsixezrQ2TPutl+agRVgNcxIX0bQ8ExJHVfB3+AX7xK8Vle/+Q
nTm74+WyuFc3ReanL0p3Bru07Ui7FUNUvKVtj51KaKovLUpzlzK+mpJUfcO/U9/Ma5PsnYp+dB8o
h/zRc9Kh6hvwjA/dYfxIW1O+M9xP5NXff8XWL+2YeIuZPXARwd3j2crduaG6fnqXTuumepv05m2G
9yLy3AA4yMpZZTa9PSLM4Ldzoz8wK2aylySJ9FtR4k1r60Nu1YavaN57rHO7mOGxT/HnKSMqhLkK
Uqjd1C9kO5gnN2VExj6DdpD2Jl7NKOvK81RDL2Vab4ZxLDzMpWuEGcQYk+JoO33+aGTxfbzQGszS
LZszG5bn3ig0E3kdEIdIwZegvwwrpJTJzW7yxHZfI6ZlV4njihsqeaH9T3piFezqlpSuXGyhu2lx
1wDxSgvWbP5ed03/NOgafcKMeeWeecdwsiLDeG4SMalDJDVB5XOisC+Zejvu0rLRvg6FLIK67oyT
qsr6JODqvadjDeuiNgv1hP11Zn/fWLD9opZMO5/DQeAsv2umYg6tqW32QsyCNg9bQqMfJ1LsZFGT
KCzAHAVD7d3RaRVTnyGq/shSY0ykSzI8Kb3Mv8yFnlwbrVc/2WZvkx4hpghUv4Ay51T0sOszDR7U
KMR7bZ71N6PLpx9dXNecsowef2MZG2O8n7EPcHNMU7jE4+Du2yraXD8mjAR+dMfjvAWXNhaj5Lyf
ZZovI9JlsrLRwayeWY9JT1JxaKHyczRf9IeJ7A7hVs6VkOOspt+jfMA7m/He3eCXJgP3MExNXxSg
F6D8t+8Qqwxjfe0mbaYBaee1PMqr78ZSZL1JBq4fhlo/96qHYn9F8nc9jB7myRPlcPgcLnKNjkPj
lC1IKP7AdwAapdG3WoikgPfCcZz1sEcAamhJm2Ldb/OeKA+lA46sjmqR+CyWOff6G8KTJlfUFMFM
myhmIOHmaEkW3Y3cOk7ss1OEyyBMxXgYy2fr7fKGxSsCPpU6hBGhZ9o7aCrMtCvAqThOvYE2+CmX
OKm7iF3B3i7jgvJvQKwrU3VlbfG7zb0wdtQD4L/SCg7hcer+INhKdUSgVwZcUcsd3LOtURpwVZqy
l3bml3PXrMux03m6JWEdJ3Kb0o34ab22KzEG5U6xHPWuo9HCNhbM0XK2F2TatMEnx9dqfNbqgpOu
aTqK4gRV6BpBRV3DqdWTgsKf6xUns/V6Sj2S3nmkpsQ095lWGeI6oT2eE7lMjKQ/UHNDtSmLsXmV
xatB0W3NOwDeQD0Nh2xgcz4j13q6LdyFS1vjVmmDSIjhqsX/nwdxZMbD1lLB15le/AwlCf/1I1eY
vQOXN1AE5lIQ4xV6ah3jVGJWNZRqaCStUhAhQ0SOTZva2rvPwFpaPozZbKU6MuN8g0/G2sOqjTFG
JZ6sGRsla4UaLCbQMJ6VIHDycztBfJZhQRObG0MFbueun1Pta1uSv9Z2KfeRcaZ5A5/3ziXabj4v
OWOwM3BPktKl1/S3nC5YkuJOKv6AB0rG3EdpIspXlEsMwcAnsIt0k72m16KP+2eLJNYbCBTcYC79
OCYzlVmaYedQa4iJUGyGMZNSOt+dojAVafOaM4/C2R5n41NnO9O3uk3M4ygnRhCuAgJK2ivi99h5
lc37i3N/nWvTerikAESv8ROTo6Es9WLBCUsyM2MkMRvGdCplTOzhYnsr9Wa7OLOMSJrMgXPcEwbF
bK43E3vHZCp5Y1XHQ/eaFcz7REyGq7vgKdkGrvAIE/adFxn3WTso9Wi4wC5Os5VhSO+ZVrP53MpX
oXoygammgpeuqhUP3WwU/Ur4TW5/+S10MPF84n3VJMRhDvC3GBhEUzSpMI37nhq5deo8VimUdLnl
aklOv/1uKBdGXyZ3jbCWFlZBDWDzlEztPNwCvKnRPDA3zPtZp6Qa6bPB3Me/dw2GUsEDZPbEtk/u
y4I4jelduWOKVOYmtuK6WGLnbSpN3sbcZsuj2c96dx2zzc2uq7pU2ZPLaoFpWxfnxoubV5h99NQm
VpIaV1iGveE6Sqp4DBYAZji65WIeaigvisl3s3xXubLv56HTaWrSl1F9BncRd8eCJOaPhbY+niFp
g0GSc4BrhqmxbHKTU3ifNZCDMKTquNlJ5J5waacEIEPfXVP9kdmBjWwV89iDKLwbEwMDbKaNcZgb
JbfJqkU0MVtlJZqPggfyQh8Yl1Q4bU9s8qRErPbzCNGNRWZqrgUYE4dmlrwfWWnNUWfr3WRfqWX3
nrWFbfrV6vXocH2H3WFXCCHHUzrR0YSeLpLVt6bYiU/ATBLO9pCK8TGMY387LzJ/QpFqdq7sjlYB
m+q4Tg5fjtJFtx5q4tnVbenM1o3Wg78PE4Ah43W8THXiu3ZXJM/sRPDzEqtg/ifTbtyppJu6nTeN
bsMqsDRPedyIdKv8M90RPwHF2C91b2oevwzMVZhITcVXWlRP35hiUMiZS3qtTqmni4e50yIqPAkS
pGG6DlykqdFn5v2s8tU+Fw4Msm3Wqju3lkis2cdsPHUh0VG+tcklGQFwAc7Bzu26PBSzObfBmBtu
eyDiwdVPe2csgyWCU8OcuHOaz5O9iOfskitmpdsyFpRY3pdeKXjAGvQu710CzXg+hlcQFZMrdkqN
8gXPMLaRyY4xNDL4cMfHBmUPxETMFR3imeDb5OCwzDep2avqRrZ1Yt4bM9bYUzRXHn+vedbiW9Vq
mxMYKJhBrqAY+luUeN5/6ykIiImrEuRaXT/hCOC+R72XpEyiRN5edqX/cZ39wyRF6Drb7/9/TPT/
5m/f3oq3n8ePv/+RP8YorvUbXGVLgPYTOBEYJf5rjOK6v1mSIeN2qAJt+VfPGU0l2Dhpn9lOWpD6
/mv8qP9mcP5inIkD0ua4Kf6t8eNfz5OcLhwihbwL3WBEbv4a3MxEbVidaWlHtCMLz0K2rMfBs7rn
nz6T/2E+8ssB+fIyiLT43QjsuMavlSQrlJmFJ5d27FaLGFyFzcUcdPeumEYi6n//WnygPx+Rt9e6
kJQtFgVSmr92FfNdZLQxmdFxEZV3pzvtxoIQ5pW16vj3ycH8E/fW/PVYeTmjMY6ydebIcP31X07l
s+rsRsg2OkIwRMKNmqq/oScJQ0alFZXNgIcYF6M009jDI0PVslGYFkwUE7H6xo7xxYwjXvBhRv+o
s7Q9etXMqIi6KcAKc9rS9dd5B+C+3uESlcEvYlBqgZ0F0EPxkKvcO+Ra278Q9yuvvJFWQ42HxDla
YHcA47DppCU9cWA7XpwIry1h03fFAySU9cMjJPEpwYH+CTLQrT4saTjJnB1YTUn9apjqFvOi4/oJ
+YYHowO6sJprdUciJnsx9BTgHju7PQVlpQ+VEaG3KqejXqFZNWtjHNxRrxBflikUyVzjajG7ayn6
6tzW7kS0S5lveh5rx9yZmmBttenYAAcgxDZ7keO7G3Stc4vixlmL+cGr1mTYsf9h99+61l7fQG2p
0iA7BVggJKuW/B3oRgBww7slZZ3t5UV+mi5SlH6RpfRNoRo2rSrbVCtsfsajd5GyJr3z3jO3qzM2
opvYVRgLwheUkHnfIg/j7t2UMZUQFQA5YOV39OshnTnwu2/kpqctm7LmbhqbilIQa5vuBlUJCc7a
1DjMco/JnKL+z2xckk2zI/javhayGvcVXD889pu4N1dO8d5uil+C9Le0WR3E4DSvY8KB5EVWO2EX
woeTlFF+22wKIkMFaozZGN/oF4Gxm4U6OeWoIzumWQQsotKerE2VjBhiHsdNqTSXVN1AuRve487p
v6mLpLle5E1tUzr5CLogiZzvDTTQSUztucwZ8s0yf8dlN+0cJNNo004VpZtep6VcpOiq2qawrlox
+90MWqqC6ut7EUqsrPvr7CLOzptO6+hu9oarJeKHJaFi1Nxk03XnTeGNNq3XYdcLDxX5FxnF4tLm
7gEHOt6ayjKQYME8bcqx3Wr9rdrU5H7Tlflm7W/gtdQdZwlsTpv+3Ni9hjfGfWwaLw1BW33RhtY8
YxiC7rop2NqmZU+eMz2VF31boHQTlXkgJPdZXkTw9HdFHBgw8nh5kcqji2wOGmTT0JeLoL5u2jqA
ZmR2tk1I7stFfncvUjwk9U2XTy4iPamdeP2kflfvST1sWv6qVU0AuLPLnq02cwllbCVA7jg9y4W+
EE90Mg5seIWKc65KCchxfN55vVuWB2I7jiQfYsXunoi0YZ9I/1BblgKicPddxq7VwmzWO/tYTWv8
OCqbnwRnN4Jha7b656poy+k+RsCkwbp2mi659iJtxPdCA7v9atQJ0JudTslcErKT94xP2TBp9r6Z
mWO9yy2it0v6pNeuFKGMoX1SYESK5iC8Tr3CXlFP3ghkqsXXu72YhOGk42mU0aK1fmQa0bKbBgdw
zDxCNwEIOQHN2tiwNmfeq8mIGvLcs31k6rRZIxW+zaBYPfFMbTaZ145wPjORyImelmWYvoMPY35d
4gHZW4oUYJVjIoHuWi6BGnLrVMNhuboYFftiWMmtbq1OZDsnHGsW4GSfhnmxx4BcBReDpl17+Ks6
HSaMRrs330DkfZ1b/lfD8OUJnAq2T7vUNmzUOBUPs2nVHxZobZIs0UZCMSxy2Xg/12Bw4jwJ22Wq
TpzbvLvcTp23vGh4f2Y+CgZfsnjYWmsQNGgiBfTp1Pw3ezNtsl3NP5l6P9/DXnNgRa1YFWMsjkSQ
UWMEDw+8pty3efCfXeD/RoU2TabeP21D/lv24PmD3uqu+/j4eSP4x5/6cycofnNsdIItePATKsQj
U0AXCIIFpznTvejTfyYPnN+Yi+rgxkmcCJI2bHX+FNMsKquZYmM2p9eEQlDr39oFXkbKPykYSFZA
F0hGUIRADgI1+a8jZ7m0JKkmuzxpo+rwGIGNY7gRRtrEGL8vdE41wsESc9Mby+IXIAED0c3mQcaR
PDaFBUzRjroiRGQX566xnOdZ6SqkJQRvWezQ3jC1ZljEzvylIHDWBAsAojcvLsXJqPXcHzx7Ii0d
W6GM5PtQ1v0JO0Z8sPEJBqRhGx9Db+KvKx1iC1gT7JqmRWjZm2GXJU3h56VLLDFbqi9W3bhvZdsV
p2GO1z2czv3QEVTXe8z1Y5bGdwLc4rFk6MlTwxxBtXcW8TfTcKovEN+aA0b09aqjCpu4qeE43yJX
1sluLogRMBGJ49uqXfoXJHX3hsmu/jhMrRGUuXzAce3d6pnZBG4Rx1/JeTFFxQZ5XOXAkpA2pL8A
JB5aGZXHKSVp25rLQ1VXFF0T6WXGqRZk+VHgP/Ou4lIFdjWre82NyL5FhsJYPblhHhPXHlRjP7W6
Cba3YXHVV8u68bK5Ow3dSjcubTdXlkq0q7yDf6iMBj8Qwbagy/TqtnESmYQNPEZcPEQzBOnY0BC2
vImjwj5YtSj2RmPa/NZufahHo7uVqRbtoMo9O3Mxf1/UwK5lyki6S9U9rBRpMMZ38j0G9znQ6nl5
ZK8jvw3R7Nfl8lWnhfsgajM7wsEzDsR3o0+jm+IXyyLn3U0dtdwOi5Hdgq3C+OzWM7opPvgQMPMY
pInrHjunbfckftNgwbgB8NU2drHL4tjCPfjmsmr9iKfF2696OdNFBlg35L6xHqxl6vKbJatfEgZ5
Ly67gzfNEbD+ytXWb7VKjdcw9ygNKHS+5NSjvbCOsWc5mEyDZFVUZehOeQd3trol+vWSzFrdYx60
miNsb/UwV/TAuqU53hlFS9aySanCrnMLKF4qtEIeB21Ilz1YcaYLHl1kiq6GebrCUbrPSmP0duvc
mntAUi5CUxMnQFKN4rgMLqNlHOzxzrAGvfQhDjN9ZUU0SEsyougEQ4DZWIt7sJpHz4aYkgxlc9s6
xhsMRBndNGY+J9e1yD87aSsfOYgcKP8V2qlLBxSVA1vxTDGH8qbS+44ZrUnDOFrWO8gXDMAHwy1o
siLbfGOVaBRuP7zY9Wzety6Y2CHMlXymNykLvXYQYZyX3tVUSaPYeZAFF8gFDt7nWSsy8qFgyI+1
JVX7YoDtVjOOdVX2BIyZ+0Ml6Gy30wg7Z4Z+x4OSz70Y63UfOVkJGLmKI/11BUnQYx/V4nOzyEJ+
1klnNWgrDGceKEwaondwgp1vpyuOXN3bJcLSrFAfsPBrka3wqhd0GnkAPWB4j1swU++97JvU2Hkc
XTbJ1ckmOqPtKncYYLhdUBjRnAzWLcZh79OF0qI4xXOl6IuITyLp2Qgz45nvy15a74vFGOdgwK+p
j3JpZBmMGm7mHQpH5IWlrXjJlQi8sytmEiQA9GGbqG5D4+sTQGGefcxkexVtMQePMVpQxGkGkpId
bHVHiN2oHAg4eKz7i4quBxX+Zpg3s4xD4K/O3UxIeW8z1gt1ziTZrrX5jH0HKO8zxCfjumXi3AIu
axvdX4kjHTK0lFumwhjfU1D5YPajwFa51fvGYMrDIIzkAE3dPVTsNu9LI0fCI2yza4Vd3cyJnVxH
dS331dRbCQwzBPLdph2wfaWge9dnjnHlyvZgayU8f7fPeH7FThq2cWVqex1R5UnmdcYmuVsFypet
7RytLM/E56tHd5TOmVTT+GoDgl5IMHjXC9wIhJ5WBGq24kPf9utmoxxyfVd06/K9WZpvrFE4Nhmq
kAeNyLyMqe7uDL3Rn+g8iBg2Z+6LDa3jwbK0iMWhzE+UPHd34J3JTsNruxo5z35faZi9XyIRdJIh
KY/O6Ag8Uf+ipEgDQA7u6ygaoHl9ZNTHzG7ma/Ci661lG6Q5mlkF9bRkXxOAYld2U42cwec9O0Ry
A72+Zn5PGyaSGWpWCKl8vafRJQOnQm16XtYvVFD1p8UZiWy05XqwsWI1u0xME7w+hqFTDvwWbdvO
gnY23OvU5BGPK8EOalrndhOv/zTjDdsZW+NCTMPgfb3Ekz+imoaQ2uMDo2pwQZ0aOVtMVsKjcbW+
mGZD3nu0vfptdI3+VshVfIyDUe1tzDahEpE4Ol1jft4AoKHhVXFQiy7eA4qpoWD0+VnpU/Np4D68
HYCI3tu28G7IUZY+mYzshnwjp0MzoSisgnNpG7lzzNfxKxms9AYMa/I5qgb9HEXC45d0DjuBYs13
g4tTvipM/dzNYJvp8rbdexvW5oG6yvbNlaXfMBwOiAP2D21nA523Ctc5FUxMHpSTrNciU9W3qWMm
X6PUhmqp9FOix5+jtnR8UeLQz0tJkE5btlm+at2dLkjZl5EeWtAjb7HM6dem1sHHYPUnmK+ZhCUY
LsPYEf2LZgy9Gwwd5IidxXTd0zCpduPseH6D1u+v+PnIHsVG7ze436Sz0wmdkBXbRHIG4NzU7dgH
4C7tN2PLZc0WYZYd6FOeBG1LdzB3lbMk8sn84zwYF2mcPHfOUqcP/9nf/6/291tH7N/t75+2muj/
48NhzdPyL9NeRPTtj/6xyZfubzb/LpnNbvv17dDwh2nONckOM7Dl2SOd3//Ln9t8+zdDBxnqQiZB
7b3YUP/c5m/eVVe3cZoyXjRIMv0723z7Ukf58zbfA7Fm6xbuId4H4f1fTF8Dl3fZZml1nDnXTqGX
4OP0SxzUDJmaeu+U7DV8sLjug4dAMe6MlKzhROgSjYRdWNAC8XjOotT87HTgyCvO109j55Cys4DS
1cwEWfym1T7yJEKbQ68hB8j4IJCqrGZ/mpVTBOTJsm6XMC02b9xcS85KVDS5g6sxrwbygU3IgCZe
2dktk/DZaib0Co5Z+aMrBhZRiZVor7TOurv0KKgksnytmkcN+5NmYvBYSgJpjl1mgWaii5/YziBE
VYtza2htRETNiMzTgCx8NeFy37jWehkSkRhf9YI3FTRF1H/wKgKeiFV6goAuIaWdW29nc+nkS3hh
C1GZQXOycvpKhak22UdWGqCy5qoXP1K+8CMwG7hqpc2CLNY0el8dm3CsElP3uWbcxe/lnX22arv7
XE6Q4z3FgJqgZ3I3DVH5XHduddd37bhcz80cw5gdoMah2kp2p3mRw47WBUB93BW1+4D8xVDXqfkg
4chHBXmWlJyVlc3UMqUrtQTx/2PvTHrb1rY0+l9qToF9U0DVQJK7uI+dxPGE8EtDkWIvUqT462tt
So5lPb8gDgt4RKE0uBPnJubR4Tm7+da3XffGZ6ZkNm1xW9PmPlo6XJ1i8b11kxXQnHPW5kkuw0u8
G2sFpn0Rccucrli/43VWeBdM9ylOusWiuVjUns50F/HMCa0UOlcr3FsF47GraEk1xNu4cNkaI8ES
v9Tu/QzgOIR1+6DEIU1olJHXy7JYK3edmWyObCciW1lxvxUx/kPzkNrt6pTyYcUzM4WDmmbxj6ZL
iq9lnelfcpVYa4a5PjRrP0KLMBtFPlUn9DjkALctIozpZmN6d3oZBhRhuhZsuy3hJ6218UiMxlHN
zrP0ebVQmieXKJ9QjNsqzw3miiGeQU/dRml46jtF1Z3VJCebk9CvlQudalgzo42aHBlglynmw4YX
VWe0pa1mGjR5/dFBfLK8WBitd5O7TBGZaqVtf0q1jXm5wDq2wWA3NrGQdaOIUYMEaLhLnQTtRsWW
SwFxgJ1TWAg8iawwc79is7JGzu01BT5hwDh8P4qgKZ5RF82RyMuPg1LrdJTcGVXQD5Wd1+pZXGBK
80XPBSa0+ODyz/Z5IK1X7jZNuUK34V86CZ3bcF2tvpBCX/meEVzEdRJ632g2R2udoCvJGB4QJCrh
rKPH6ieLqTLHjLnBWKaruiMf97pj5OaLaWWo8Rn68eZzWJGkKcAQl3hh4RWQVx+jWmPaTZzrFIAj
RMM0hBfQJ7Yf2Ke83sp9Ghj+SVaWHTIjy0AoQ8Ehn4cRFmj2skU3VWF2+N1K+R1ON2oIm0VgUjMK
p23PGUEUnRE5WPMNUwAZS31RCWIVCWzluQxRaQTActowPjIFymKuykmjmMp3q+OkiX0MDGgo4xUK
yhUCdW3yyrlabdo7ostgzhSnE0JX67NWMn6JEQVMiQBNvcYA6SMDSUHGBB5TULnOAxOgbC1omSuQ
GfbJUL9Weq4KgRZtnCu10/2vRblsTuHc4rtUiLVI2LWNUGym8GzoEo3jQhi3Rmg30+6uwsLdIOyD
hFsIE7cROq5V+L+0JbXlsIfnlmB0mQ+2Q+vkusvLS0bqYpos3N2yJ/CExYt6Kk/4PFtIvXCFs76w
e6lQfGHP8wnZlwrjlwntB6QYzmIhACNhATcMtkHUHDxmISBUoEHkLIUd1L0airDKSpSGBa0fYQwj
IkA2RgPmB3tYl3Z8sllEm6OqbKDnNd1/NJYWrT/Myc0zO8JInqqrrp7V9MSWp0ZiWucpFk/H+IfR
B8sDJl7kGP58oBICu6Qozm2dUxUOMa6eRwkcfmWZCbvC7pyrTY9Erns80hVS0tsyk9CThnCU3L2L
K6Ky4h9phoaF/DtcPuQow461el1OsR13j5NVBSrcrfOveeOrXzwhNas1czOyJu2Q+eLQuSkarGfw
jbs1+MHlSgjPFain00OfmvCfgZCgZQ+F1j0gagkriqcE2GggBGncw6TLHiwthDE1hTa1hDtdI4K5
MnwsnLpk0TJVL6c36GS+e+LkzvKDUgbxvKTEPi2UmpHeubr6wo5Li3lYN/m5apQfbcFciYrVK/J8
JrBUrHQdsw0AYtVWx7mfGPZUZ/iIVMAUXD5BaA2BaeukRIi2MBDIrXvithT4liAZDjcSJNcWODdD
7w7VB7DbCrqbe4V7Ufj6o+LVP5meETzYOqUQRZjflWl9SoUC5p1azugpYgQojHAntHBQmogSo0cf
jJik3gL2hCzuhDE2ws0DEx69eSX8seOUT0UC/L021DPSieVRqUErU4JEt4Eebs6M6Qibe8GadSGc
O2GdsVQtgeLhn1NAaGZ1pBeJsNFJj0nrPTLd9Pg0JZXuKhCmOgeurqPFPYoyQinii1Dw60ZIbEej
jIZLmF5MyTCqD0urkGAGersyy9W07Yluiv1PCOPuFWqKFG3gvhdCgGfCgpda+ZES308fSNxFBDjz
FOdrGmvqnA4VozeEKfdICi9y4cwdo/iaBZDnHQh6Iyw6dnE5Y9Hg011ayaeRMOvGOj+zhGKPwNlD
4dpj9vw0DWHdtZLWsR5RCsjV6KQE0v+QgcabwshrQsvHYPP4fXbfKyHpK4OaCXw1VmQ9aO8Lc48a
aX2Ey2I13QiRD5eMcRiQvh/oD9SswN4Ly7imHx/P8FG8LUD7gUq+JcL6I9JZHeXC/+fiBFBjCeAk
DfCz9n3VmwXU4hugpQLt5hQSVybVSObK4OciTgP9FGwc2YL5Im6iY1XcCHTxJSgxKCj50rO4PAkX
6tViszJnlngZROJqsGG40bwUpwMDy4N2CYsq5ZwTHPeRTTvijVBTaJhF2CWAU/J0tOtNcVJQyCfn
iP8+V4xRkmCz0NLrzKkCJFPeuZ5nP60wOC30BA9RxoX4zeq6i0Oc8arVDOebaZQnj4xhS6fdqr1v
VvVNrlXXJP+XRGsYQdiAiXFFZZQOFeYvDG6YbSJec6t3krCM0ELUJgYTqVhN2Ak+Pgu7nOobx1pN
lWXS3eh4Tp7/f+L3J4kfJBJijX8t75n/iJ+ap/JVW2f7/zwnfNi5Q+2hakFFg1DHfsGkHGsCnWxb
PSK1RQifMz5vQvOGTI8mBfCNoekvjR1EQaamkSfa1IpEk/OejE/zhBV4lfEBOKI8orGDDMljYPfr
xs4ywhlD67zidEOU9lBFDDSd27lBW7WlaThjCFxSHeeYknDAduJBirEDgA1RgJqDc4eU7pB7aA9+
WCMJT1MUv8jwmh9tZStzl798htKV5C2oblIaCqg/40dTKV30PVzfaYDgfMMk1aOy9aASWURi6sSy
7iIsMZlZV3VXMc4xzdStma/goP4zZ36UlB8o0S/ndUYKozgx4eUCFxdUyCW5EA1oOzFiBtFY0UnD
L6czB8vOzxySrLMMFcxH3J+Yx7IKHyOnUB7COFHugyJlJnPRpsjzdS6rIKe/jczjumtX1Jvb1e3a
JcJUljykz5NqC/3W1IluPQ+FHV6yjLoL0upEDZY/SW5DpjB5FXpjwuAji7mDNEyq/Ljo+NcXa/3W
NloVDXV1CZFsTGtdvyXIuudlv9R8ToZFm95BW2oXbYPQJF6mpNrA9vwnYUhOcmG6+YPPBTXDMaql
lR48MnL0zKaSOMWy6pbA77HAVAr1f3bXRkr3dRmn6jw3Fsxjd/P6uEa1OuMO5jz07lsD7wgHWGHp
2/IrFFPb4q/2CunfdQ4196WiAJYs6SGvvPhztqnNz1prpCdGysnM8W4wPJGWd1pVaGhJb1ddfgMc
2J36ZAcVnYOnzNTKe5rj6+kiRK07M3JGQrt6fgPvdeq7HcJdqyquN+tF+WAu3Xt7FWYnWYvrr4be
/sL2l4xjcTzt1CtscrnY/RR3uVJMTaP5FJg+6ViSMXMTbTSqJc+vvylqUaYzp1CN2wqFzRUmXQvG
nOiL1p1mi6I7ihfpnQE3d2SUaYlUNzM+rvD2OV65WAAbxgLpLG8ORiTrkJuFsuo6afH/KQsjX54F
uaZNAxnUFFG3wedhbWdXutbW50GAYdpxUyrWJxS+4bmZ2Oojg3bW8xVaqxlzQ8h+LNYyO9ZcYJOp
QWJ33hA0VWdZpCLXsKJq81NJrU45cQGm/J8bz2kuY700KNam5vIodkKjnGpxMMuTSLv7v3XQ7wSp
0mA/6g/w2/pHufn4Y1XH1ep5Gob89CYL0+o++7s/9Pu/6M8YW2HIkGW+ujv6X6r/jX/3d8RPVVjV
33/813+AywJ5Adgaptp/uAjiLA12P1aoJE4ok5tQuHTl5bP/bf9uGX7/hNv1/P2f+d0T/Oi/GnFY
NCwElUNXwZlw5RkUPgWE58OyvloFXWUVUMmICkI+239wb6v8q83w+yf8X1wFW1eRTAzaC4Y72VZ/
NbQYb6yCq05ALoFM1e0i7HTJY1oFmMxDh873vhEGG56ZOh4mnNtVYFn39wIFdhtVtIXz3fbnW3X2
qFZB1XmNB+0F05wg/wa0FfXyq8fXJzZps+iot4+/VSWN6PEZLW8MfXydLgoeq0xo2j6kHHv7q+Dq
E+kmMzeOFoZ8xrcJTL6lgZvA8CaCAaMM4/SXz+HloKEowzZER4PU/1Mj2gW42erbL+Vb+5/Bj+zX
VfWey1EFnbDlbd99OPb3d4HjkEW59FSc3d24PYFHtApvyQbffSBaE/R/nodpxnYZDnaBa08EFwcg
wR9ZPqO7HJEUinJx0IGoeVx+eOX0PuP7m0CzrImlywgmHAZH+fhYk/zTpLn3bgLTmHjMioMQQfLZ
f16/CvA7REhoRQEHR3cUAOIc9tbf/fwqEaLoRfZe9f1dwIXATwiOsPbuP6O7EN6aN/juVSBbwF7E
pK306yn3V4GCE3GoFHwYIyif8V0LGsHdwKOAOJngEChklwwcXosewQFGJCjxdtHD6EKknWRk0IFo
cCIA/zFG9CUb2N8LZAuMYqRNqu1WYXx7Aa+c7Vfz9yGChEgkhihDXkKA/VXQNCT0uLRJF7x/ZUZ3
OXIuDA6XDey46AaCFthvngsgBBMuTzJHMexh240qRNLEumvYu6BNTBtnMTb79vkPAkWPXcKZSaC4
y6xHFyjSOR1aPsCxEJkYJAnzXp+3+v6r4HBF9niJaNLGtQeID6TkM2gPECExaZeE8fnxDxNnWR5S
KY9Rnf1new2N6E2Aipbm0bBV4Cl1h6OA6cPPT7m/CXgTCBId6o27TTK+W4HW1+AIga1OPc7Bs3D3
eR0tuyQT5Keqqe/iqBGugjk4TjIlMcRADDhsuxcOT0X8HWHIqNaM71Ug4R1aPTDICwF8TCS3bz8+
hUbuRJqZu0Li6ErrOi3ioeVUk9I6dyMX/65eeFBJ48Lk7vTYA8+lttFdDgigh14OpAzw/g52vq8P
AscmbaTcThy9PShGlzYaNvTn0EvBnDAzXOyPd0HywSpwHDpER7i/jrWaimB2G7gOyBTEh4WTENZ2
+1Uf9BUka8RLBSXs7rQcXZQEODy4x2SqE5lYjvhkt+H/eSvwz9g09Z6vzrEdB/QE9MF7AY0NShNJ
CN6+GqgwuAhmyE+3e2V0NTUPdmPgqSBnIiQIFwPny36MSFld1QiUyai2T789f0YUKWtIrYaGB3TY
eD5CYfGpls/BeaBhf21zIuJWPcKTwBt8JYpRN5MMGSaxUx4c5EueQXiEw7e2K6uLb9XYskYs6wa+
BHIeUhbhbtxVDgiFX70LbALSCJ2hkdvP+N4FaXwMXAWDpjIOEMxie7t+ArpmmphWUE7cnpejC5Nk
lw5cBJt0iKdkNOguSjo4FsHvJjplGozcuDTH9SqQxw1+ftMiXbTFL+3l0tt/FWxvgqU6szAgi/vP
6F4FmDpz8LWgT2ikYuHGodB/Dq4Fh5Y7BCVzDEYXE0hXYXARkUqywZdMqWz7+Dzl/iaQdJFqHQfF
TugzoqjgjUkx722wSUyEnw6E7K4wdFAyob8K3usQPo/uBIQbH6y9ooSMCxGZ4C7wO4yJ2PwWLpUo
e3dHxPhWgc07ODvgOzYI/H71lA7eAcebaC4tJUG8+8/oIiNSOEZTD6sk01nDJJ1xRM/5MN/1/kmA
7EQMqzxKR9tV+HdFyd+yOq1EIRyEWbrvvqUDy//RGhz8DS/qXNaAo54Qmfug/xysAdV0skQOg+fy
0fiuRLq/2+3595UTMiWcFbGgxTP8rSvRBXORBg7DKrY/H9/7INLhP9sLT9+TMGUoQlWG3yp2/C+l
tuhSdYcWjfXSQ3z1PmDi4DL+p3dVkM3y73ofDp7gRan9Bur07vuRDU9fBWnfS3lofxEQoJiIlEwD
2Kj/jG4RCGC2l9bfvw9kS3LXIrs8uBg4EgnDRZyz2yKjyxN0RnNtf6m/f3w6CjyjSLHeLhzIUD0C
BE3H6GR8edJwrYE5oV9Ar/ZZY3WwCdDboNAmQKLD2N8Z23BkRHEydf6he4DDULdIFjnx+2cUzen+
OcCtg1zToRP9XF0b305AOz70SlDx4ORAsX/J1F+vgqfRcsDbXXdfKgp/Wjf4g/0CDSV/6lv846n8
7/8BAAD//w==</cx:binary>
              </cx:geoCache>
            </cx:geography>
          </cx:layoutPr>
          <cx:valueColors>
            <cx:minColor>
              <a:schemeClr val="accent1">
                <a:lumMod val="20000"/>
                <a:lumOff val="80000"/>
              </a:schemeClr>
            </cx:minColor>
            <cx:maxColor>
              <a:schemeClr val="accent3"/>
            </cx:maxColor>
          </cx:valueColors>
        </cx:series>
      </cx:plotAreaRegion>
    </cx:plotArea>
    <cx:legend pos="t" align="ctr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Sheet1!$A$2:$A$52</cx:f>
        <cx:nf>Sheet1!$A$1</cx:nf>
        <cx:lvl ptCount="51" name="State">
          <cx:pt idx="0">Alabama</cx:pt>
          <cx:pt idx="1">Alaska</cx:pt>
          <cx:pt idx="2">Arizona</cx:pt>
          <cx:pt idx="3">Arkansas</cx:pt>
          <cx:pt idx="4">California</cx:pt>
          <cx:pt idx="5">Colorado</cx:pt>
          <cx:pt idx="6">Connecticut</cx:pt>
          <cx:pt idx="7">Delaware</cx:pt>
          <cx:pt idx="8">District of Columbia</cx:pt>
          <cx:pt idx="9">Florida</cx:pt>
          <cx:pt idx="10">Georgia</cx:pt>
          <cx:pt idx="11">Hawaii</cx:pt>
          <cx:pt idx="12">Idaho</cx:pt>
          <cx:pt idx="13">Illinois</cx:pt>
          <cx:pt idx="14">Indiana</cx:pt>
          <cx:pt idx="15">Iowa</cx:pt>
          <cx:pt idx="16">Kansas</cx:pt>
          <cx:pt idx="17">Kentucky</cx:pt>
          <cx:pt idx="18">Louisiana</cx:pt>
          <cx:pt idx="19">Maine</cx:pt>
          <cx:pt idx="20">Maryland</cx:pt>
          <cx:pt idx="21">Massachusetts</cx:pt>
          <cx:pt idx="22">Michigan</cx:pt>
          <cx:pt idx="23">Minnesota</cx:pt>
          <cx:pt idx="24">Mississippi</cx:pt>
          <cx:pt idx="25">Missouri</cx:pt>
          <cx:pt idx="26">Montana</cx:pt>
          <cx:pt idx="27">Nebraska</cx:pt>
          <cx:pt idx="28">Nevada</cx:pt>
          <cx:pt idx="29">New Hampshire</cx:pt>
          <cx:pt idx="30">New Jersey</cx:pt>
          <cx:pt idx="31">New Mexico</cx:pt>
          <cx:pt idx="32">New York</cx:pt>
          <cx:pt idx="33">North Carolina</cx:pt>
          <cx:pt idx="34">North Dakota</cx:pt>
          <cx:pt idx="35">Ohio</cx:pt>
          <cx:pt idx="36">Oklahoma</cx:pt>
          <cx:pt idx="37">Oregon</cx:pt>
          <cx:pt idx="38">Pennsylvania</cx:pt>
          <cx:pt idx="39">Rhode Island</cx:pt>
          <cx:pt idx="40">South Carolina</cx:pt>
          <cx:pt idx="41">South Dakota</cx:pt>
          <cx:pt idx="42">Tennessee</cx:pt>
          <cx:pt idx="43">Texas</cx:pt>
          <cx:pt idx="44">Utah</cx:pt>
          <cx:pt idx="45">Vermont</cx:pt>
          <cx:pt idx="46">Virginia</cx:pt>
          <cx:pt idx="47">Washington</cx:pt>
          <cx:pt idx="48">West Virginia</cx:pt>
          <cx:pt idx="49">Wisconsin</cx:pt>
          <cx:pt idx="50">Wyoming</cx:pt>
        </cx:lvl>
      </cx:strDim>
      <cx:numDim type="colorVal">
        <cx:f>Sheet1!$B$2:$B$52</cx:f>
        <cx:nf>Sheet1!$B$1</cx:nf>
        <cx:lvl ptCount="51" formatCode="0.00" name="# of Pathologists/100K Population">
          <cx:pt idx="0">7.4451804961863806</cx:pt>
          <cx:pt idx="1">4.7288798094396549</cx:pt>
          <cx:pt idx="2">7.5438015273296628</cx:pt>
          <cx:pt idx="3">8.0625472338987052</cx:pt>
          <cx:pt idx="4">9.142491834461401</cx:pt>
          <cx:pt idx="5">8.7117181673566382</cx:pt>
          <cx:pt idx="6">14.013342334524875</cx:pt>
          <cx:pt idx="7">7.9854209029799881</cx:pt>
          <cx:pt idx="8">25.489498042007831</cx:pt>
          <cx:pt idx="9">8.28761843924506</cx:pt>
          <cx:pt idx="10">6.5647796174862112</cx:pt>
          <cx:pt idx="11">9.0585597858030926</cx:pt>
          <cx:pt idx="12">4.0467241767788975</cx:pt>
          <cx:pt idx="13">10.983341041079111</cx:pt>
          <cx:pt idx="14">6.9176917439009857</cx:pt>
          <cx:pt idx="15">8.206107812214638</cx:pt>
          <cx:pt idx="16">7.7425279555753939</cx:pt>
          <cx:pt idx="17">7.7369489657769677</cx:pt>
          <cx:pt idx="18">8.6781766694071436</cx:pt>
          <cx:pt idx="19">7.6155933187759253</cx:pt>
          <cx:pt idx="20">15.247747963507589</cx:pt>
          <cx:pt idx="21">20.262967353220656</cx:pt>
          <cx:pt idx="22">9.3881351919079794</cx:pt>
          <cx:pt idx="23">12.100495913191285</cx:pt>
          <cx:pt idx="24">6.5578338081816625</cx:pt>
          <cx:pt idx="25">10.551654592307443</cx:pt>
          <cx:pt idx="26">6.6828873238817375</cx:pt>
          <cx:pt idx="27">10.471386935199568</cx:pt>
          <cx:pt idx="28">5.5394591590366486</cx:pt>
          <cx:pt idx="29">10.645606345349147</cx:pt>
          <cx:pt idx="30">8.0308595514233403</cx:pt>
          <cx:pt idx="31">10.702938989492344</cx:pt>
          <cx:pt idx="32">13.534838846326377</cx:pt>
          <cx:pt idx="33">7.5864401525834095</cx:pt>
          <cx:pt idx="34">8.4110835484227344</cx:pt>
          <cx:pt idx="35">9.9888044604429886</cx:pt>
          <cx:pt idx="36">5.3230544663235007</cx:pt>
          <cx:pt idx="37">8.1453600354463589</cx:pt>
          <cx:pt idx="38">11.583674924310433</cx:pt>
          <cx:pt idx="39">12.586441884801692</cx:pt>
          <cx:pt idx="40">6.7350133632521239</cx:pt>
          <cx:pt idx="41">8.4354509559637005</cx:pt>
          <cx:pt idx="42">9.878592923108851</cx:pt>
          <cx:pt idx="43">7.9000778215190257</cx:pt>
          <cx:pt idx="44">7.9632082652964238</cx:pt>
          <cx:pt idx="45">21.434310007972329</cx:pt>
          <cx:pt idx="46">8.0238832530661277</cx:pt>
          <cx:pt idx="47">8.3561819410970841</cx:pt>
          <cx:pt idx="48">9.4351401909288182</cx:pt>
          <cx:pt idx="49">9.6125214415427003</cx:pt>
          <cx:pt idx="50">5.6158933184483795</cx:pt>
        </cx:lvl>
      </cx:numDim>
    </cx:data>
  </cx:chartData>
  <cx:chart>
    <cx:plotArea>
      <cx:plotAreaRegion>
        <cx:series layoutId="regionMap" uniqueId="{3361C5FF-7CB4-DF4B-981B-FA3813AED9AA}">
          <cx:tx>
            <cx:txData>
              <cx:f>Sheet1!$B$1</cx:f>
              <cx:v># of Pathologists/100K Population</cx:v>
            </cx:txData>
          </cx:tx>
          <cx:dataLabels>
            <cx:visibility seriesName="0" categoryName="0" value="1"/>
          </cx:dataLabels>
          <cx:dataId val="0"/>
          <cx:layoutPr>
            <cx:regionLabelLayout val="none"/>
            <cx:geography projectionType="albers" viewedRegionType="dataOnly" cultureLanguage="en-US" cultureRegion="US" attribution="Powered by Bing">
              <cx:geoCache provider="{E9337A44-BEBE-4D9F-B70C-5C5E7DAFC167}">
                <cx:binary>7H1rU+NItu1fqajPV7TyJWVOzExESzbggqKAouiu+aJwA633K/XWrz9LtqFA5a7inObEvY64nonu
BpPWzly59177kel/3vX/uEse1vpdnyZZ9Y+7/l/vg7ou/vHLL9Vd8JCuq6M0vNN5lf9ZH93l6S/5
n3+Gdw+/3Ot1F2b+L9Qk/Je7YK3rh/79v/+JT/Mf8vP8bl2HeXbVPOjh+qFqkrr6wXt733p3lzdZ
PQ338Un/ev8lC+uH+3ef63X9UL1/95DVYT3cDMXDv96/+Mv3736Zf953z36XQLy6ucdYpo6EyYTN
mW1uXuz9uyTP/N3bhlJHJpHMYoqrzYs/PvtinWL8q8XaCLW+v9cPVfVu9+/vhr+YyXfvhlXubhfF
zSfZv3zeTPaXl4v+73/OfoHpz37zDJf5Wv3sLYiehtkirGod3tXkX+9/G3L8wn9clS0iL/7ov4kI
p0dYaItSxreI0JeIENM+EoJwLkxzC8njs7eIvEKg/Vg8DXwhPWb49f1PNuP/m8A8VPW721D7YRau
H5fo78PD5JHFqbAlodvVt1/CI80jizCbKZM8KdRWWXfwvFasvwDp5fA5VLcHCdUq794QISiQaXML
Nm2nQHOTxmDyTNMi5u5963F3bBH6mTT7gdmOmuGx+vUg8bh90Gme1Y/L8veVhnNAIij+N8PCpkeW
RS1lSbbVJvH40C0Wr5BkPxxPA2eI3N4cJCI3D1kGx/nw8Lg8fx8TJo4khw0zpdzrZ6R1xDijFrHp
9n3y+OwtNK8SaT84z4bO4Lm5OEh4PoZ3Qeivs8cV+vvoQGOkzW0FP7NVDDlzM+LIZqayldq9PzNi
r5FoPzjfRs6w+bg6SGwucl0H79y1zpMwe0M3A/0RTDFbAIbNa0YEbHVEpGDSsqyt/swQer1c+3Ga
j5+hdeEeJFpf6nXwdlqE6IZRZtsWnTw+XnMuTciRZUtKqTVD52dy7MdkO2qGxJdDdTn9unpDKMgR
t5jkkux4MdzJLNBkjFFl2zteDYP3nDffPPxEnP2I7IbNILn5/SCV45N+8PO3dDLsSMFASYtZWxOm
XmJCqIlQUxJTcBi352j8XJL9cDyOm+Hx6fow8YiTdZCnb+xUJOOIXrb2ypxrCWJ/UzLTtOH5N68Z
Lq+Q6C+QeRo5x+bsILFx8yTX6/v8cX3+PiVD5K+UFMLk3wjxcwsGNTmCokzJsseHbpnya0TZD8q3
kTNQ3E8HCcqnIHxDQLh5xAlSYcreMbA5R6ZHeAe5GP4tt/nCiP1Emv2YbOcww+PT6UHiseWQi3Wc
129oxLh9BAvGTEl2Qf3crZgAzlKM0l3sgvef4/Jaqfbj83L0DKeLxUHi5OYI/+/q8K55y6QMORK2
IIKxnbOZ+RrkZmwmKRKds6TMK6XZD8+LwTN03MNkyp/zBhHmm2sRP+LMIlw8uvpZfAkafUSZyRWx
+Ev9ea08+wF6OXqG0OfD1J+Lh+7dhwddPQyPK/X36QC8D+ybqQTbBTSz2NLmU2gpUCDcMbUZSq+T
aT9Gz8fOELr4cJAW7mydVW8absojLjliSXvn+2fGTckjJlHZRO1zC88swPm5PPuReRw3Q+Xs80Gi
Mu2zjw99ePeGrI3BrlFUyAjf5cXAll/SaOuIIMZBYhqYveAFr5JmPy7PZzLD5uLjQWLz27oKUHiu
3zQhAOZGCNoB5C68nPucTULA4tLkW6M3Q+h1Mu1H6PnYGUK//XqQCE177nSdFsBJv2HhhrMjSwqL
qEfeNlMge+J1SHnCN22TCHBMczV6lVj7cZrNagbVxYEGQg/t+n79uE5/nxxMiWdhoUfjsTgwC00J
sY4sgeqAvau+zRTp4qfy/BU423nMUbk9SAX6Lazu8qwK3zLlCVaGqFQwa5czmMWmUiHooUoIhSTb
9Jrlcl4l0n5sng2dwfPb6iDh+RhWVd7o8A3VBqzMssWTe5nXaxQ94rYN7vCYOZhFpq+RaD8430bO
sPl4mJm2SzQMVEPSrt+0+Qkxj1SWpXYdA+Y8PW3bR5JJOZHuLauG2Xvuel4r1X6MXo6e4XR5mBzh
Vx2O+ZuWpfkRnVJrkuwaNucUbip5WlwoS2z598zzvEKg/eg8DZwB8+t/Dta4wb6FRfGW9g0pNWrC
6e+CTvW99wEsFBWGXYlhVpWerNQrhNoP0IvBM5A+HmZ8+tiH+y7/8x1qJU36xxu3eioTBR3CkLp5
HqLCzJkEBBv17K2Zm6V2/rti7cdr/6fMgFu4h6ld66pa3wVN9VDX1aOP+Pu0G62faFdDKztin81r
RrsRGlkm+t3Bux8fui3RfXytPPuhmg2fYfTxMF3Tx3WYvWXYKtBPOHmeZxm350plqSNKkO9G7+5e
pfqpOH8FzWYWc0iWB6k2v+r4rfOk6DNEVdtkZOeSZhozMW6mUGUFKd+8Zoz7NRLtB+bbyBk2vx5m
M8gqQX9hHr6lNUOFgfLp9M1OI75nC4SjeUc80YmXRu01Eu3H5tvIGTar84PUm9N1tw7fkMcRhUMe
4HEmA0F7bsSgKEeC2lOHyPZwwYxd/1yQ/YA8jpvBcbo6SDi2Jcb/hZZc9LOZOKlGH3sM2Ut0cDZH
Ko66AtnfNP16ufajNB8/Q+vzYXK1KeH7Ndfxo3F5E5qmmKIc/Z5bpzLDyRZHCIJM5Lh3hm8WBr1G
ov0IfRs5w+bi60Fq0slDjgNu67eDhuFADkfTB9oKttDAgD03cJKhtweHRaFFT9A9z/C8QqD9yDwN
nAFzcqDkGeen1m+Z10FTFeKWqdlt/6k2YsIncUGoNUWrzyH5+HNR9kPyNHAGycebg9SVj2s9JOvs
/nF1/r4dmzpC4e0R0LxUEttC4yHOhz4dmoZ9e4HIKyT5C0ieRs4xWRwkJmdYluYuHh7X5w0wQYc0
tam0xLdzBC8MmDii0kYRgewKPLOA5jUS7cfm28gZNmeH6VtW92hufztgcKIN6TLTRkSzNzdDCEpz
KLvZ0pxB8lNB9uOxGzYDY3WYivIxnA6Avm2b7nTAUxGE9ztXPnP1ih8RhbMGKCY87oJdsuw1suzH
5Nk0Zrh8PMyTn+d5E1bhm3p6Zh4pnLkxLbR4bF8vvYsiiGIIDq3JXZKTv4TnVSLth+fZ0Bk854dJ
w35N1n+s3/SADio4SGLixOCsrobj0pKDoVFz53fACZ77/FdIsh+Tp4EzRH49zFQMplPF68e1+fv+
3oKVQkRim/SbNjz390TQI2oryaFNj0/dmrGfS/KXgGxmMMfjMM9JHeOYVPiWrU9UHgn0zyCVv7Ne
WPbngEhklCXO5NDpGNv0mpHjVwi0H5engTNgjg9TURYPCbKWb9k4iKY0E0lLiz5WYGbIIO3CcRiU
M7Ira8542Gsk2g/Nt5EzbBbLgwxb/heuFULYQqhUaH/ay45tXDsEniZAoLfvz7TmNRLtx+bbyBk2
t4fp8t11Ev6Z6zfte2L2ERUoXuKyja3NmlFl5JNRELApmtp3Vu+lq3mdTPvxeT52hpB7mAhdPPyh
35YEcLQ8Y/Gnmx62+MzO4uAWOzBqG3eq7Y66fZdQ/rlE+9H5NpcZNheHadlW2f0bRzPqaLqihsvH
AvIs1w/ejF41GLXHWsDM6bxCoP3IPA2cAbM6zEDzOsCdh+9W1dtmMKE4FpXod955fDUr/09nCQha
1KeGwc1r5nZeK9V+iF6OnuF0vfq/Qw3++q7Ip3s0F+t6vdxcwPnsusgfv7tZAFwNOhu6CxH3hkHb
6HF1j0s6LTWFm08Xe04f8iK4fLq68bsxD+uq/td7A3fdHZmCUdhHVNYIXNX7dx2uEpzeQkOoKRAh
MSSCUNmB/mXTlUn/es8F2txMihtCOO7Tw0l6bA40fG/eQo5CKRtZis1lFDgj/HT56WWeDLil5Gk5
dj+/y5r0Mg+zusIHv39XbP9qmh0utEBP1pSHAgNCKIdzLXj/bn2N0034Y/J/vKYjofDK7qJJ7/0q
WQTJH89WY88DsFg/fADM//MH6J4ladHjATKynECmTqPWYXsRKjdI73/8KIGVfPks6AvOhFKG5JqY
Lul8+ayBVCQRCScfI5EMZlQ4qYFjvNbgKEnjUvyninpf3gW5J2vzxCxoZYxobRRDmH0wmVn66X1e
5tL2P/kND3AD2ImnffNkkFnzEEpThul5o3ll8DPTKsZVUqnI0zcyMoczixu5dzOU9XFEQ/GhqiNy
GZV5FDpD5JVZ7dKM+o5kWtQObS2jq5yuZapeiCQtg/hzqajfatfiWWvnCwiR1k5oDbRysoZ+0KQI
vwx90pwlXtnY7tgOSXectmHC0jO7FtFC9NZ4IUksuv8YuWk5seGnoSNrql3cDsjZJ27YxXgW1Sow
PnemEfJsyVrfU0bh1nFU996JneiwOtkgstPTHfrb7XaXF4MO/WB33e7Tj/++yVP8f3MP7LdfTrf1
fvsJ955tr/n94V+hTDllD6r5H03SPH0WhNlJN2nqix++Mxt/YRi2twb/xZuvtBpCcvDUH1iN704Q
bozNdtij4cBBJYUTgZYFF8HE5iKgR8NBOc7KWGx3Q8Cj0ZiCTKgxGjG2B6AgwqPRmO5HETg0De3A
5Zzgyv8dozEZhW9GA3wCl0YSpK+nizwtikaol3o25mPZGFVjXaVtko5uFvbNlU6q2nL6rqzQlP60
MLst9NxCTR82e9h00x7OEiskknCR5cuH+aLniR3U/CowhuJrxnN6M9Stuo3DWlsOTG7x1Udj41q1
kT79Hzx6SpVIadlo9prZrtCISV/nhF+NqsejlTbUsh06u1/ajUVumOwJdSpTU+ZW3miEzo8fP338
y5mjYkPR7KRAEdAlOHs8ZaGfqShhV0lqxKErjbYuXbNuxuJDmE+P61MpkYH50WpT7JHvH4qtwomN
PBIOZL1c7qzIvMYvFL0SMFk3GZNsRVNrLI+ny8Nui1rIcx4yPLwhja5Ogrqp762iCk8SA9kPt7Ty
8KSw/ag/rQzte8txHPnakrQqXU+0JjlrC28gCxzNMBKnKkgaLPokY8z98Txeup1pi9oox9sCLf2C
mLjP+eU0ZCdZ09sBvSKNgb3SJHwF+xn3x7LqyU0SDvlZH4vqJx4IWZzvFs9SUA9U0vBgNUPMMkw7
6oUmVxFpyU1mjOFJaWfBn2bUl1cDGftrwQtyAUoQjM4QNOHW3m5v2b7c7o3nuvK9YqK4imNA4Bpo
IsENCC9n3SqVxWXckyvLsPrrcFKYQTX9pd+WBNz8RxuF7NkoDDG5jRPJeKCQMyPgDXadmWZDrnio
+mujCLL4uA2JlzgeY9V9H3O+buEooZ1mmrqF3UFZjMjuL6M4MH4C976J40IOWEuCWyG/27UU7leV
pmdeNXUJJeG2l+TntE7N1gmzWP0PlAT5hkkv8T/crjuxqmesiRSRGRqspVe6quUiG4JkdLnf52eN
beZnqY74irVVflaWIXa5SkZykbaq990hIkbnkGjMzwyr7a/9UvT+MjapPK/jVi1JbfWXQdCWHT41
gpYJmfXdBxWYTXL8EwD3mBeciEFPCy46YbjtdKYiUeJ7jRwUufK8yCyPR1vr082+6eu0+Kp1ariJ
7GD3BixgKju19MMxCd1qUOVpMaSx74QxL5OTsRsTvSCeWd1LbfbXP5Zzn5i4lg0Vnqk//TtSZ/S0
aS2Pkysx2liQzTKTQhdfiemRmzLRP9vZ0x07L7QY5xSwq+FzTQKCDKL9Et209mlkxkN11RUsPxN1
Ktae6qd/sMh3GpP1l5pZleV4oefppdlGQeZ03aA+h00cFg7Lhvqe5S12ugkLYBpQgpBxGM5pT2yW
qILXsBwSBuq8AuM7GwiT5wZo2YramNA4NDlqHj/SV8xgPi3MBDhP1z9QbltytmlHGSu7DAf/Koeh
cVUxjHoR2Ub0qWTJUJ9mbdB2bmS3Ub2gwkgsN2xTLzhWgR9GToLPNt2hL5RLI9ouzbS2j9vRN+rT
wKoa4mbEH5hjeMIbFyYble+YQWd8KYzUrxemnefa6fwhEC5XdlAtUFOCZkRV1yzhAqzCiaMkd7gs
8M0OWR2cySqNzmkq84s28uxyIXNtNk5BE+N3MtjxJ5IPyZ0ZV2SRgAcEDh3GsYB8bXA/iHywPtRD
gO8SqOG/P+AimZQ5JYuKy9LEpYJuHyjLc3hemQthB7J0Wts2itsmS6JuwTzb/qxUGZhOGfmx5Wja
lq2TCl+PjrLUAJpeU/lHaSRaulla1fHp2I81dcqm4XpFyyE0Vh4OCZ5TvwkKp2i9DyZugfw8dC1p
XJu3vr4yOka4E4k6E25Z0Thw08AvikvbTxPt9ooH3kJGnbr1gwZuN8YesYcGKmflg1qWadD5S1AD
tbRJPUK6XIh1pThoQiZhbUABYYjbAl6gCgcMG+wqCRYeywxXVl7CnZ5EiX0uYztu4JlJQGThjllj
2sUH5pvR8NFieXlu9KiXH/v4IoYgdoqwlyvuh8FFG6v6TmaxlTs+DRBLhZFeKJb6F5pyfaxV6CCS
Kr52pjn+TioZfqCt7Be4D5P+MdR57oqwrE5sRb1jOrL8P6mqxO85M4RTWkVwj43SP/iNF9XOGPjZ
wmwAjxt4dXai/UIsUmK3LjZWajLf8bK+l85gGIMj8/qel6bl9iL0ixtDyDA+azNZxfxDliUqvbFb
LzcVNkAy5PYitVNpxE494CSaFTtIxHgU/ya0o6JwYx4aJHDCwRisdCFjoorfjaC1GMSNo0wvhnJI
5bFhTuRnFP11HsdY6cxo8zPTlyBDsOB8XcrOZssq6YrBSX0v+dIbFRAbvBpOYRhY47a2gl1ROWxF
OGBXIkwmcKY8K/EZitjFV6UrIGuREaCGUW64pqnlolMdthcieUAftzDZIfevGluOtTsOFl97ousc
PzTBV+tEwhqlnVj33qhuO0qr+2oM+MpqLBgeDjtk81QtUx2UlVNCQ6WbpgwfP5QCwiHiyM9A67zb
xmrlIh7S/CzOYnpTmmL6ozxR53Xdwj7DnHmek3CV+gtCavzGH3vMqQ1BfNB5jF+MdpzHx1JgcTSF
p3bqhOEvdECiiyYrYWKUgFR+mapzZef9NRUWnHpowKJubCQ4nDz3BJyoHZX61MtldV+qaSmV5uSm
qhr850batGn8yGEl7y9z0E7qNCIcLssNF4kTi+tPWRrrU99vyUUzApGWgxkOtCM3LRnVktJouG5C
hBssiehN5FG457ovusUwsUcE6GJN0gGTgkriSXHQVvdhjs0QTf/V6qGoHD8C+zTjVqxlAi+qJnpU
JPC2pfLLr1Gcgv32YTVcb4jCGJfZ8KGPEmtNe/D7qEoAbQlheiqje84SG2thM7bKS8O8MAOotJV7
5kWlkzg/xzYCdnSSNstLOJ4q16eVB4nMyAQJz/NSLQWJi69eg2M17hBTQy89qsDSqzH1nDa3hnxV
VhqStxjTOnneDf15aegsdTcEp5moSjxG9f02+GET9RkiFaULZFN44nIjLiPHLqyGf+zEIM+DVPB1
YDOdnMDtQMCC9tHoSCPromWREu+PxAjw8GyjQsQTUX/c9nqiQfA89UJ3V5J31X2iKmBUeBLkDj8q
n8ABZ1zAtuVTqBIHaXhCBgJiYFpsZQHpi6xi9grTyc9Ya1jX4dAMg2MECaRtm1Cfdh08bj1tT5El
5ML0I3immDf45KgFXeUyGpqPRecbwWkaeIgBiZVh1zbBKNlS4nVOPYENXPMYa1ajxHvbt6F9E8Wy
TJZ1aYYnuPcCeyQJErEO0g5r2hcp5r8xAnHC+mvkoLAqSRyqc2sQbFUqaFhhTY9Pu1q60aT1SU2K
rxHJ8zPlA1XQ/fK09BhQDWklFwkcOdahAwVVWejdGsHQX/aDb621rKGvZpKmSxqOhrXwBTRe6wqS
bHYi7yNSnXUhTIAg4OhLohMYH+6XfnWpeo92K5lPAEUlh2miuVeeppqo27Aee+XUCEer5WjVIEVU
NuBAtPPTz8jBiTWLInJDDYkYQEUIQ3gvyU3HNBaZ0YG0Duy8SpwhVMVXyy+g6CXp+svNDOGJwJEr
CxZIo5fiZBPwjp1RfB0Jg4r6CFFDmG7T6RDS3jQlfplP+dZlPbG0UXbAacMYN25zGE3sqCIx2IrJ
AHMfRaHOMyoNJ2poutBNg0hmWjVdtL1aRB1JxoWexAkszCIOPb4umhr6mgW+Ok/iDGo1Dsxb2Gxk
x02VEOmIyoc5CmMoF+US1jGotGBOgC3fYIN7/XUQehZbdq1dng4hMoBLoZpEXPe6y7SbdTweXUOb
Ys37ybLgr9Vt1psIW5OGr+IyN/IlDhZ2yYe0tTA6aQJafkY6ucMW8WIs9Dg5lzDa2L6eRsZJ7hMY
eVARfwrJeY14JUixJzYLsLVFU+DeRhR2YTKs2rfhcTZ71/N7uLW+LvRpb4fDHxpu6GqzPzltvJMI
iYCTNit5/NFuJLaINBt9ykXcfgj8Qcvdhki7VP5Z2G3cuqlu9akRZWqZDIVY++jGu9nsCquPoRQx
9cgFMqFQ5DIjF5GYsg1xZYS5a2UZyZxaZLBEwxgbrl1SJCG0iMLRCacJGV2K3Rdqkbiad3hvABHS
C8Se5IJwTAFbjtyIwMq7BUl8aJbtlfAwONrMjvMCm6aJclh7FpJPwqbjFSJ1bGrTILRx6w5Ge2MB
eVzH6SL3bCx27RmT+64jrBKzO6jN5IAyZ/DZ0LlFW8Mo5L5uvePSkArmqpmkjZoaasbKAc/1i6G/
TgeuLadAqHar+gHET/iYdzO0Erub8tpYRFz3xNHgQuPnlsiwP62bNgs+kSoy81UGM3qhzRZSCFnj
CfhyM+x2k3ijvqlFAxLiG7G6NbsiPMmKfpqvrbpL3lD7cyP79BNKuHeB4RlurKLqVCSl6dgalr2L
/ehPn1W5Y9PSc5iFkNptcwYF7uEeo7CARxrCbnRrXJqmwFAG6zaOBqxzWADQXHRjf2I0ETs2Mzm0
jl/mtRO0fbrCHRDRR8YrQlx4zXSFyL4/zUiRDW5SFNlHL2f5n6pPwBcs2sMYgmR6jq5oLZd9X9Xm
h3Iy/h8iz0ciUgUBOFXDc0QwSZasjJwiC4NMUeOWidcZn/0IdWpXpwX+WSqCRWJi7C+RAeyQnO/0
KdOT8S9bcJx0onRlIPvr2K/B8PrScJuyg85MgXKcwMp2TEFVVVBmnmNqiOeNNpJNNAc/4F4HSfuN
M/EC2O1RhHn8kINjwruoQi2jyYcTI/JuPelhB20CQ9/0s+JDkkQFTF4Nm5Zbve2dIZ+mT+0gV+eh
8vmqKxS58HuhbolRV/d0HOTCYjFfIQYDrplF4T91BOfWpD6s1WiF9KbFk92N3VRRDOOIohNbDmUG
nUgmvll4Sp6nGmWOhVcgfdX1vPgaJ33n5DXsni6hQnWCzRN6RvzByMWx5U+WeRxzeCDEdsEpFUH4
wFvLrM5E0UDjasOkjohLdW5sGUaJHIkBz5zGmeQr2x5Ne4WAra9PK8Q3jmwafZLXVXOcoBFUIlap
xdqMR3IjJUHKTihYJeR5sCR2ZMBteB5FJJFacCxWO1g3ATLWi7G02aoQPfRh9CdzsKHMwkz/tHza
O8iSpeaxH6e2XFpDTY/x5OAm0E3/pQ+s8TzgQ/ilaPx4UUFDYJ0R7YzHcIiN7dhWalJ34IVxqQ0r
713Q6UwumWb9KfWFcdcUTNxHqhkfErDKP/Okr0C3u8R3wKvoGSkq85yAlJ0kSK78jrv+LL1oPC8J
nLLMonJZ5n35QbA+vAjtQi78yAp/S4va/2yB4/dukybDIq7EVJYSw4VihfclMOz4Li8HfJLIzLAC
U86UfzlmBiLWxPQ74tq1qSNHq9b6ukkr/P8Kz8/qwrjGDAmUpwzMd3Xhb71dD5ty9ba+sxm0q++g
54/i2wYYEsXINk2lnKfCMI76WTa+gwi5EJz+x8kM5HJ2RR50EnLUgpDLwQloFF9M5KB3RR5m4Wtx
cDGKaT99scpjFWuXO/5RZRg9PC8SRhAKj0dfDz4SUqAIMksYydbK83zwyamUQ5Z0iAykq5FMQZ5g
KM/Dji37zPvPkEkBMiz94IvZFL6LTu38LAz85oLlVugo3bJjYXvEW2pkkS+DwS/OtJUlN3k2wG4i
zboqvfrGa71eukNTrk1WxDpcaHy/4JdKG9ktnZKiRTpxuRbByr3wsvwsnwgYH5CWy8wSdKafQjFW
WPgjikP9t7WVGw9xb/dfYpan/cP0fU529CGseHcR5PZSp5Ur/T46M6O4kCdW62VgpdyvI8c3Gn7R
1DjqvKBBbtwYXBRTJiJrl4WEwbNLHTtVGpZ8AdrQXxDdJwsdB/I/SZxIelbVrcSy5JSekr7zz6MC
aZ8mtsrAQck/X3qy68QxKU3ueFX8B0/H7MzvYKeEHPlCaB7/rqMqAxP3+MKwLQFWx7rbTSyKRA/x
V7xC6SAv0uLSU7CgJ72HUN7sW+NrXSXhoqn6/ktgVsEiDhF7OuXYlvYtijRt7dpWjwhm1COIaR95
SPx6ygdVtcEK6acyZCj1GDgefKNLyddNwVGpsJC8+Mp9ZDDRpkdu+o5NqxwTrAVcErlRsYCZ30TN
+HZTREJJMWUFapaAY+scXLRC9z5SX3UFLsSKDKRVihbhuAxgi0F2S/ifLkPScxt3bP4zQYZqdL3C
Ai0qmw3lC1KMEWyI7fMiQ0mOqhEEDBla7zbiEq5BTOmMuuWbYMsfyWLjJGUeIyGQ1eDRKAfV8Kyy
zVtsTSQLKJnyG2nThiednTfjSV8rhAcB/E7RJ/AtvJY6dHRfjYiqphTCkMITUZ/A9Ud8xITsaVFo
qXl0Vscj2IghJ97ekRK5fZTCsLpp6xVfky4FJfC9FtRRDJpFC9nbCV9IO7fohdcmnXdc1Z7pr+qi
nQhcjgh7E/iF8Yifd+FAXiKKTqIIkVJuZG3VOqg74XlcZhPjQCsCKv9jDeI10hgrqLsev9n4RG6l
qIP1m9Cnqqd4qzEQrBeYhNdQ81KGrXW+eaJlT8UyxMts1SUEe7NsKdY36pAC6nQM3sy48O0F72g7
nmhN+NocBoSw22jLRH4efAF5LhQ4kF8JI8Gv/KhB2oCVQb4KWairpWc1ICclDfH5Pkum5MBU0Qy8
xPqN19Fg3I6TlDIZG/80GXiYuSiTQlhRWNhlaO4gF0onWewkcQXGXVkdcI7Tthw/192UZMI3lQDS
bdoJYbxZXdSDQnhsIRE/6Bw/qyFE3kYqRJmOMaXg4nxD59MyPLG7BBZqk2PiqUmG47Askj/HUWBH
RpYx7SlCkbaG35fpSd60YIc2SfvGDYq4d3s7rrtFreh4Wo1Wd212SMK1EYpyDDuNuWbeIFxMgiwl
Dr4DuDivZePmhZCDI6hRtk5FK7Vs0sxHKlFX9oU18Z5IITgAwbGCBUOuH4mmoYab11XxteZN5R3b
Ee0/t9jFJ1En0+MRLQGu2friqgnr6i4ycDzTSeB0bhOV9J+lZaSuTTU2NtWdxmSwAOeWyQ3MLo1z
5oy5yKop9knYQqgMXA9L1o6nvRL2aYfK/V1ZgMsuSZaDUIL3gkFTpFxXvj/VwbJpfYc+8G61bcOC
NGXe4oFp96kjgi+RDaf+0qhZ5yC4IMpJNS9W4D/sJE9kELgaHuNqCgmuE6SmMqeNkwiRSBzQL8h1
2cdGp4cHbqfsg6fr8DRqJblPhD3eSh8V4GMTJvC81Fb4wMq+u2mEGFZFmqXLIUo8Nw+NL6D8+jag
vFpkZVznTqJkiLDRiBzaG8k56bMOv+uzY1OmwzLzzfEBVZQYGtAl1ZkUnR05bWQP3ElHj30d4qg6
qzsULVy0lpFVM+r4Y4rv51wgHauRr+5ritoKQoVz4ZcX2tLpA+5EDfhylLpNnB5p5Q9Z3cuLpDOu
CVqY+qWJ1g7txrKtCJIOsOZXI2fBqjXVSd1a/fHYsnZRlXHxsWuyHN0/jXeZtRrWZLCdLDSK5ppk
2e8MVNB3a1WN/glSX+y8iDOTfvFQ5rrtgkR/Tjp+GYi2vB4owsjOr8i1h462z5ldB07S9LX8VKIe
fBraSbE0/cD83addf8Y9eTP61PqtqQZ6kvci1yeiy3IF/SiS4rTV/aT43SnKR0ghFvS/2Du37jpx
bAv/InqIm4BXLvvquxMn9gvDiWMEAiSQAKFffyZOV5+yqzo5fZ77pUf1qLLx3ghprbm+OblRqhIp
7SQLi5YwcrEI22ZrOWhyq5gQkDojUrTN6Kaq8UeDZlEzWbQL6UnOSrY8lRIvFc/cYAqbHYHK2x3W
AfJI5rhBW8z+ILLYEP3J63n8WCOvWeEo9Mn11ART2hFHHqHjY1UvfvNkcLyfl3aarrRHnpYxHi6l
sqtOoftImkV9qS8UtU0+B4l3vybgv1bIZbfcpfp1Dsz4tEKsGp6NJu18W9OxrM56tPxYQR/K5DB+
xXCqvEVvWuac8hKCiGsuZu36WatQ0kR0PE3Kd67HUdNCeX61YlzT/Wj1AtXV1k1Rhqt329R6foxr
WuYVBmY36CDDazMtVZTynnVDiqGmvIqckl+ScvD6nE3EuQ24CPMomJYCX1eUzgE1J6m6/qmedJCF
Qn4uJ0lOnIwPGkdiwRqsU8gJj65XHZulURfOGgZfl6XyOzxzmH25pXKL0mHsrKqguvZjMV1O0XiI
p0WnPPLQ2BN3wq4ppAkuFqYDfMLYzTwG5TqvpDcBelsdCDxYKqRmF90Si60D/VI2QZRWLe0wcRMB
dDDNc2raNnfRjWIvlEHBDE1wUiSYMVbBQNOe4gjfJYFPTOp50r+Nq4DeQGTR92IMJhz0/SzweZjO
uDU7J9LzJeJWwhTd3WdKBvfcj06du76RWdWv4S7RXXePdnHu0wblx87r3To3UNNVIYlx0knTcEhX
xdhNZ0Z/x32yfiLjOJ9X5ZMvzogfnGklLrEDzYfaIFIy111y62sy72U/YfKpvUCe/c4Odyzs2jlb
e7UUk+hrlrJFuKcpaKbbuqYkH0t6jHUTXwherZ+Jakuaht30wCb2tSm7MgsBEKOgMHP1eZbJkEbK
aJy4yj9R2ZmDIZWXBgmLd5jy4D7osVlo2nUksVkMgmncrZyFeBI6zTNpwmEX1BNOx5ZhejtEXbuX
SxA/yAQffJZmvC8bEe2UGcqmwHG4HOJG1fnQJjyNMfMhZnTvWEl7jHIaFuR2rdRZBGvgYxS8Tmcz
BmKHyZPxd/gZcxl1hkF+w37z0gwTfY1bthQ1p6E9sES332UEfTQZk7Jot9JKdmpM23kdUhu4ncja
rqFF7QyyaPoZdNQUT5eLdL28XFudrZjZ5hxvPDzzppuvMBOR/mecb/xS963PIEImprtpdA21jofi
bupMRe/axPFtFjrJmM66QVkAMfYbx7v6ql0C7REPEEEtyKnLryEk3Fdzay56rlSB0WxiskbF5a1C
GXDpQb3Czrv61deom3uRW79BjRUkj9XkijtbLhudWrHdwKf1IlRheDX0bBjTZBicfBLhdPJFq8/G
HdZ9DMDuxg21+sSW7jQsw1nG1uRgRofrTgn1nWK33AMOG0/uHJaYkcYPKNSWXaTGfI7G4LYBMNqm
4Yzpyq4xXdWeFLOLu6sTa1do56NsAML2okk7j9q7ySfym+EdRAtseS1mBH0Hsa+HPtP7pb3g0+h0
39fZqBsnWe21w+xYF5Wsw+lbrOUnOa09j9KxnoLS23cONrdjaeh+YH50J9z2i/Rbw859O0Tlhd+T
Z70k8tKEKOTqGGvhyJe6xH1uVl7EvGHRHRKNQvKl7vBP45KOvC9vhFTDLqzbFJOELJTLF4wzRRb4
Y1xFN5Unhxucfkfd4QRdfsMFvkdSwjfAEm/JwIiBAqWEce89IFIly7R61abIjSPEOB+daFgz75PF
lP0lGd3fYl3viZTtgpszMERsU0QClAofuK6WQdoKiRKHvhsxaGUoihU25mfuaPBznpi+s5YEwVU1
x5N/HEfql2umXIzUgEI3LXY+PNgFHXoMPKG+QyR1KCjCEVnfDzPToBq5QAEY2L5E2dZR9UIq4ido
6ANt7z3qYBY2GAxK62lCmSkx1hHhvOh75Sah2mFw6i4q6ykCcp4s+gmelbFBY1eVGGXVfrWp+tgx
PnWRDyigXdULlkz/Gtu5v/eTChW9HhT++zeak3SBMRcVeiNn2zsJGizXKW8xYZrULoGoqfbxNv5a
8R+O14GQLt1jdkxNodxYPL71wm+C4J/km79h6za1439pzO0eRBtVi3FeCBDpJ17zJ+aLo0IuqSLi
EK5bvxzWDXqDyYW+BjfFv3Siv7nQe07nnxdKYHSPoX343sfVFY/o4AbIy4e3cSHECUztdD/g/uDZ
C55Vvc2UKmHQhFicsj8FvX+LEP716hvPl4DwDWA7wKD9/dqWzupGZDXiMDbS+0SXJc5rUEOoH9vx
IIyDq1IdoQn4OWn59Ud330OF22dHAD1imhPPjRBT9vGzL03olKIcxUEBeZfpvIDEv4z4gGF2o9A2
By7Fh38b0utKokYlYz+h8eurqD1UAdDOtz/ov/Lmb+VNskWP/GvZ/lXe/DF2CLf6w2v5U918+5k/
1E28dBgDDAQ1I44JTKyPW/1Pej1CkNn2YsgIuycFY0dxpT8Q9s33EkLZR2cE/RHC47/UzWAL8AYI
HkP+BJS34fD/gbr54WneXjMBaxzETR8XCcAWvl/msTtPthZxCG1T6bRjLE6bavDTP30n/4dHOaYI
sMYhgYlzAt6AfDgoymkGwiOq8jA1mFyiekjiNDaleOo1WJaOYkzR2oGPubDY0n997e1+vduwtosj
aB5RJfjaYM/88BEZbVvj8zjBc5FAColGteSzcXHdkPC7xvXEc5V0MsHTU/s5Op76h3F03xcQ3Pwc
XCX4BIwq0WHGbeYPznCauGDXKm5AnKB5DjO9jrJQVWUvJxWVdx10wvz/8SGQ6YkY3ARN7l82BAIx
wO+0TQ6DNV5hAmF3nQMRq46W9fPgkxnsGof44HTrnLkEmuCSTHEeimrF3wcy+Yb2YHaEiuOUzJB3
Egx0d3PM26NJZlBIM1CfDt3Qbu2hmaVOh7nzrz/Dx8N7uw9xBGUURwe4S+8DTqoCf5rWaEkOtY+5
4EgsenyAQftINK+/vtLHuuTtSti+Id1vU4OPSDYUVdVJF1eaAU4cVg0JS9N4OI3aH25JWHW/oa4/
PEQIwIWjhERxsCnq26sP3j9EnqugyjotrlfV4y12B5VCqfsdbf0339/GKG+vxsI7Mf+C8icjtgtI
IfFh9JZ6H+Nbk35SH7iKP/366/M+nn34PCEmKtv8BPvCXzaFpkKw3II1ePCs2x5tpLyCJVgz67oB
Xx3opdQF7QogSvO7dYYVQraU50Hjlnds6u25C8Phdlwp9FY6hyqVbk3mdHZ9e6haWZ5QY6/7Gmvz
81xFmHH7Fjob+LDFjsBUcBEjA69AAFF9UB5VXxZq68OvPyTGQR/3BWROvb1pzAPViPfxbNaJPxUy
pVcCGLGjOSyN76IJEcsRYJ86Ohhr7ARXXkoxdDft6OQhb0cgCFFzQLc17WZX6h2X43gleb3Uqe79
fKA9+eJCG74KkzV4iqBxfwkHWoCa8e7dpBtQoENBzkZMZj55hCc7Zus+1zPDiAL8Tt5X9brn1c5t
5uoJ2xk/UB2GsOB54WGuwTrhdAF4JUuv8CtaHzDbXDMR1l0Bzc7dK1/En0YAY8fGAdHVuwPT6VCV
3xkOnqxTHNMSaedr2boLQF8bBWDZAa3PJQ0LOXsBTHdyytAhizbTbiUOfBT8Qas+a4e+TXvQfdch
aOmXFfp2iiZVFxXX/j4sA7R0DWVeZrmkGNTY4DZkPkH7o7ovUcX4q3SZMCknyQrgemQoGBdB/FT0
zHyNwM/mUeeNB/h/22OzNubCDgm9pi2Pcx3XfZL6Xb1cTyj+vvUN0DEyqAJEbgMUlv9wuBNfOn3r
5EByoaBG46nrKP5q6g4F95IjxkH9lSglBCdImDqtxtFJnaiH87G52L7PXAAzyGBNdVIl4Eh0O/8R
ZMySBpgQHDEf7y6CUq6fnZaDbnY7Yq8wPsHoZ52ZVxCcLxmQUn/viSSGzBn4z1As1E2D76k/ajIl
2RAp/xMPdj2TWBFzy9Np8P1nTDDEDgKuk/vSwBIqvH783K8K6jc3C26NaVJlRHVY1mnHmH/rld1U
YG+bj7oVUMccKJHgRb0X8BrAtqgrb9exvazLkKEunXk+V+2EsTofU2BOE6aW5CQ9zHlIFYC6hhPj
vm+qy7KiT8ys5MC0JlA67Vo0I/2yav7sdX2fgx9qMqehmCaGZbzzMea4iKC5nXogAamYrcneEOSp
GZxUzwSqV+IwbFHTkrld32RBI8zZiatkz5Xps9WJy0c4ZVb8MabcMY8HGcN4UqQjGWYsrnmJchxD
fFdXMe3Bn9UY5lXU249KOWdwWeJCw9+ZjSZcn5tFwe9SqyiG0BDGHoaLjby2guAOwQk7nNfVDY6s
N+3B9WtyiAQeF+qsgnDIDJ7lUwHQGapTxNBra1ZmhjT993EOKshL7vRCI7V+9edxOWEqMx8Bfep0
rmRwMUJA3Q+aQ4EqyXycMOe5dlYu06ldQT2lpImUe+zrJLJD7g60g1xUdalxrPkczKTf+cRjIGIr
WQQtpD7wlWWa+JhpuuhRL+qNF+7hMEhDgf/b9BOXeU3BRSSSQBMU07p3aAxOWRG+KyFuvM56XMQV
QWcGdgVFgZ1Xgsmjx3MJE0FeY7y6B7YGGA0zajg2Fq/AJx5PEVD+AgMEjkkvbLxWE/XFJktw7eFB
vVprMkw5LzXF5FaK+YfbjEuetMQe1qYZv7PIVDtwc9EDq3V/0YeR+8khqC9aIdk15wuqkxklHwBa
ktIKXr68BEc0oG0kKGYI5XctdMyvTePznBO75D8Z51Cu+5a7GL0FA7icKpkewMS0x6EGc2wdRg5t
E2DvGfEhB4nyi7aiPNkkwN+1+vLKZ7Y8QfzBybVgRJTB2sjzRvSywDQen5zX7Doh3ZKHk+8Vg7Ze
EYQQc20kSwX01eJnvKRVX4Dmhdk0glNa+JRAY5o1PpJD3QrD3chilsCbsPATFl6jRQddhDfK7aXG
wIs0tM2SaCpPqFXCTJYQblFHjqcZ7ELq+mx9RQ08P9TziH1deMOpwSu1IDKFgbd3STfsy94JoaML
527FBVgORwrKC4xV8GfDR/K0lOE2TaFM38G0gH/i1XQ3Em/Ix4i5X+GOOyuMqPfRPIi9ajy7wAJC
/HNoyB4msSlzx8m/wqgg2Ek2GBBJGMvMbcN2wi9ZIfrpk1s6XrZoDRsWX8IiqsnNWPbJDMy7mvdg
RFe2x9cP+mYM4oFdjKobZqxmmLy16ac11d0IGdf3xvIiKbtQYmddFSwCsRewK7N4prM/xYP/Nqy/
a1jpm6Hp3zesf3oF4J+AnJ8/9c+WdcsR3GybKAJDvCgKHdu/Wla8iwOAGd47hFnCVsRvssgfLSvS
oSHTBHhXEQphdJSokv9wXSNvDamqQGKg5kDUAEHzH7Ss76t7uA1RquGllhAB8dtcur3/4M91GwpX
xieczz/h77FDJxe6oPfsugJF0CP4l1+Xin93wciDlTTYfHBIhH9/QY5PLT3ZhWc/9OLcnbGH2s1N
Stt4OFQrSPxfX+99of/zAyLt4u0FdniV3cdGKWmoVRiZBudIMPrcbKj/GzyuQsAZv77U+0r/7VK4
1bjXMAgTaKofPtrIFgBK3A3OvIMnpo5gHQ+1heJEAXZcaQuPTMQb8IObceLXl/6bT4mVBEs/sl0w
HHc/3MZl4DibnDE4Kw/j8T7GyCJ1wh7AKXD233VoHwS1tw+KFegmsMi4sFd9ZLiMaFUXmTo4LwLm
elgyQAinS0OgYM46QkXUwxbHTh1gWtBXI0wrYBIFbASmrWEz8vr/rJvb/iDkRMUUhbyLNgsi5/tF
1bgMvpOqDM7xEuDjokHYHJIc//P/uxbG09CesISxcD503lXjk5ata3D21QJ/T+Col0h35m7aMPdf
39VtwfyvOvzzY22KVRhGBHFLHxX6GnQ8cNApOM8le/3JbXgw0P76In9dOpDLwPxt36GLXerDqoXR
NIi01wZny8GvNPEMLTSm0slcsPC/Sx9w3/eJPz8SYmsgugDlwfjhw52KS9+dreP6Z0SaQHp9MzTj
RAQn8wabxAOHQ4GueEg3A/jKtH+s5tL/eaD9Wz36b1YwYBNse2R7VAP0+u8XTOlBdy8pD84GcSYn
n/eukw4bqiwdhRUKI0JXcO5Bl17thGSBt4cXkFC9xw7yu0SIv7sDeAcDaJztTkcfrcG8TajpuMTD
iybl7o0bf2PV4CxIiv/8ZmNgEsPRjqPlLzMfI2NYXqLBP9chvt7kDdJzWoOtPt7opV9f7P1Wj+0b
ageUnCTAyQIn+MflK5kW7TBI51TCs2NTxxnh+/ZhPLNvzBJ6s/g3a9l9vwVvl4Ses73Gh2I1Q935
sA9KbiErIZ3sREoUqoDXgA2pUZk7ujjILlAl7usbnc9ieNnqCihUBzfvOXJ6CCUAIYaD3eD1tx3k
p/VqtXA3pSVzAP7Vm03q118SYNp3TzkkZ0REbjAsRcQKuF36YUPpY9MEpvODk2pJtyMWpb6oqbOr
XMWnVJBuhccf8P4ogBY1cqUF3lpEb9F4g3gEcIRBF+b22HvLsNIvFsrmi/E4lu5Pl4kHTzHLQWq7
cxq6sF2kbgVf3psJoaVwOpIGPzZuzrYIhM4IssFDae41w6PeXOSgH/zT2OALTEEhrTdV3cLbhxgZ
NLCWOdANknJwD64K8atVxNDMdAmjPEP0T+mnFZAgum/7AdfYDGNUsfVmGCAnpcEcoFOEsQsoJxNY
ITJwkS0hIm33DhB4elo2r7zSVQdf7Oj27MShlLzA1T08RrL35KlztylSjKrF8bQD7xXGN/WTuya4
ZZH1KefpAr/Ww4Dm6bHXnD7z2sNqD4CkPK9uAsPq20yIzjBSdrAtfpe29A4gW4e7keoOxBGQq6iu
ghn4WTKH6ZKEOGHe3IAOiKAzPEbw4JewDfkmMHct7PsPa+DV+7fAircohzfHCPohfD8JEK47cEr2
wYOU9yKTzZ7TUViyXTOqF95V3qaUYXhqVQmWJ17H5GGSK/4rp1z9Y1L2+C3dZoOBuA/f27TZL99O
uR4n9U4q2vqASdnYbJMrDVklirCyAwY0Ju361UYnthUmb5kZb2ZYArLvjsPdbkBNObDxvRkWh3rA
qgGJEj5HlOPbRG8qNQw6oLYziBIRPb1ZOxz4zdReBTPULw+49JBBcuVdMWqci1QwPH+CVGtVdDZ2
r5gDI3q+hh1QTxhs0XWBcNugXg6zQur2PtbyDAvGgwJuhImshupuHPinpBvjLNI6Aj+6IozLg0wY
wm8jfTSqNmrRNbo1IhVmMYTPFO52ROj0Y9Kiq3PH+8q33sFaYE25V9HgqZ/n/lNs6/WyHeY2HyAL
uSk8Om68g7Y6nupWzACtNi5XtcZkS2/FlBNVUrjlbL2khEJnS6OwWa8Q4UXOXcAE0AueJBm6aRhv
YUMGg2PXTxwTCIA4TErwUGuNyohyllqi+ltYuGIQQeXUwcAz6tc4sOIYetF0hXf9ThB2QFLDm8Gx
M2V2c1kuRAIU0Qhg+Qo5b1Q7Fa70u0FjnSuMWC4QPTBWuy1YZUmTSQJBQnu+n8UkrpJmdpest4o9
VZsjPhJaXq6UAZ/o1/Lsrjoa9rFa6KOE4w1jC2mfaLWIkx90IMfMEtgnkBW8CEPPAgKYcRtjRO9k
0CP6pwaops6R9QAgjozRfitGMWA3yCDIt8iPYkANmM5wQ+66GDAXNia4cqEp3U2w4B0RLyOPzcjU
bg2n9UcJ8bhgTu3cgqrtvtZ8DrJ27TWAkZrDK6pqQGPjc6QDPB8wnual17Fsmkd310mBXxQ78IMi
QACD8BIyGB995uY0gh8cxNYAe0KYjhAMKmSiKbiuL1DpQp333TXM+3qGUlmWuFDQJmUO3IvBpCoV
bLIg361YncLrxPRZgryX2dyr3RTyFc5N8r2NlPiatLWX1olrdsop/Xxq8Xckpe5ucSpZjhtv2QUN
hiWVFcEdjZAKcgE/UH+DCCZ50yqNRe0gv08/v9l4HahvKlWb1boQ0ECaMzWbrQsOAZDa2G31SzUS
bEjCAplficWSJRrO8jGawInHkwlJAWXGwOAoBoJMB1jjbYYoDvFYujCwvznQohVjeK0SnMfxFJbw
FHsBzBBju/0210i1/5mLhd0YhZkU2G0N+iilYDPP6Qwj1SwDPPoTC4dDYALkNL2ZwaXEss1ENEN6
4/DOPXpiqFDPsQlxNdBnxDb6ULJ7ChsWy9dVzsFm9deAs0D1F30TLD+6eBmqLORO+AX5GslxZIk6
QK+tWNqbqp5SEP3sm5r1cwObYxEGdVVlJahP9bW1zuTc11YK/xB7LL6a4V7LaFvzgi3LcGjAq+wQ
xCc/26TqohSvalo+z+HY3cEy/Oq19qvBMOAaOjWMZLSNWuhX41QEYE1fKs2qF1vXy301RbhzeOKb
YoBPMsHMJVpsOrOar+nQquhEQ1izcrO0sssUsJc145OqloNODDkHg1gvB6X9O2pN7aRjxyc3pbgL
UHqhJzyAxjd9YVzdXhqQQdeA9tvrAZDqXVfHQzYKV30PZqcthLb+N5HQ+ayRJAhLQ+nVNFWxX2ec
Ic1kmewCEnposV0kZZg3XRycEB/yrZTOcr/oiiPXaiKXCOQLn/hCeZWNoPZwVoJXTOEpra4SmNgu
oRP7JydZEkQvzpV69upFngHhJEUPVuuM6byDHBStuhGa21qDpe6nOUeqmVemdVBGZseQzfWJcgmI
t/ftvaxZeUHWyd5qRkSazNXyOLV6mAqiVFCfTG1MmMUCmTdgApeYX1EDw+k+wfuID+hynYsmsuIz
qUcvyRwOtj31nIhw+BTj5WrBCf/qzoO6nKSc97AyrGdwH12by4RBmRQu2guGzW3Pg9KtEfEgMYqu
5mi+rbx58dO+KSGyKWx5j9xoP8VbqcILU3vYRgFqJjob5NwvudeNU5mBd/MudbTaMEWikRsXcRsF
2BDd5Yfw6FTuEmew8ObCbxkEA1TKlgLkn6L6TnXu8HlyV/UQw5VQzMbyzDYGZCCm8GlAgPqmxjYR
xhtLVAOZtewFcjbOIU0wpi4dJDfmAb6qm9miT+lbWEoB45b1tUdgWCLj4lyGtUa4Se0P/i52/BEw
oezD3aCicMmEVydqP2HtvsI4aL7I2Nffl7CMXhaqab0jkk4qgxkdLuhGtNGYljFGelbbAb4qhnSh
Q6Tla8hMdaMaxHyktlb65C+GCYjV/ZAzUw9rGoBvyzhO52unRU6DR2ip86RCzV7Z1RhgnSJiaQhI
LD7ziSBVIYjmrwz5EfD6VLa5hl8hImkJw891n7StTjGLdxDk5+OugQJzA8z1ltZMDwYKbBn8pC/+
q4X+TgtFdBAa13+vhX76YZ7VO3Tn50/8UwdN/H+EgEYAOCLIbhM0oTP8ETxJ6D/QL4AnhV0RCtbW
jf9hTKQQOyn+FWAAjM69BHPlf+qgXviPeAuwBFKGlyC8Cav/gQ6K0f8HtMVFDCSUIxi3N38s3meR
vNcEiHYcqPqCHBf4/7/MWHao/tbvMUjtK+s6A2oSVyEeUfC7aIkvlZLzVzo3w70Uzv1ARnWaUFGl
QxzZy0BMznEtfVqi/mrYDRJonOcpirC7UUFwSMbltshDD0kYfRSu/m0Q1NzrUsxe3eho3TH2sNta
Ij6rdvAmMCTcCn8vuZbyMobgFjUZJk4WDwxPZt3B9VfyJthZW5EIbO0yjsPnNu51aNIIoK17Yomh
iJPyykQXESOBwjYcoIXSmPS2XtrA1ICezHgroqBq5Ii4p0is3kMA4HpA4SJcAfYlgJ9yD85qDY8T
vPUYTvIVQuenElFJ05y6EZ/xnItQPANkjF82K3eUW08ZNRQjE2SmcF9j5HFvLFDAXONPQHFhhHcG
gWJVNmEsfy4bzP4wIolAgSIsppkLKxqY0UFpHEAWyEfT17pLcYhonOEmRmEch49AJwL47St2wAue
7qt264vN1FzCtiAOjbc8NAL2n0YvDabOSXXgSwUX4gBe+kttaiRfrXN9jGJzKYLxzJZp+qKqrs+m
Vt34gMohas4JKMGKfkewLXDhaXm0Tagyb0gybiBTGY6EFo2IhsRtThBNvyErYSz8kk/3Np4wfLRO
twfj++D4sNPAWLHsUcBFu9jr95gR3AEkeqCtB3d3rc8Ww/M04dWVZUOUdZN+FJ1CNIfoDxyxMnkE
usrYDg3KKulZSuLuEOdzw6oOBa/HHyTMezmIalHAufYD4Qr0EoGb5c2SCNQEm+sgmTAfVUgZ4eDM
9+jFt+NlvvYan+bzDFc4YnAQurPM7ALi6ngZa8w3EftLjpGo611vcMRNTsUyq4b4Wz15876bw/pb
jF33ZMZ1LeQQOneIoQhwhFY/ShTj16Gj70Ndm3sQEC2YgQ4dUS3rA1K/KJQAhAz7Yg2dtA+nnQYz
e8S+wHYjDvZdhbSfLGROsp8pDtOQd0cwyyIvsXekGNPBx1ea+pvwAWzP6NGLqsIoDxNJlQsBo4nq
9ZqFyKlJQzK3heugj4g988mFvT1FytGD05ZHa+HL6pQc0lA7X8K1JKnPTXNiQ4jSQgb1qz+F49Nk
o6xxddpw5KqgNBhwQk8r4RfdzKczpRpP/ATPT+4H1nkVmvY+BpWxG6YCQlmVj81s12ztjHPwOJnu
kFizRPcton5uKAElAC1yrK9k7NGdL+q4KHHkqcxtp+aTgrEi08SF2wqWEu/UT9WI3BJf42pYWBxS
1aK/T4jtQaTBPN80C3ezecayqJK5dUEKmvVlkNhUiyoK1tOk6/6A3KN1ge0LS8tkSCYjJhvw1/JU
qEW/usMALqdaSrmjZprY69ogFS5FeOMA/ygZ5HLlxaF6VCFWi5cyuHt37tyRM+uTbr/UCIFjgwNj
jifwyTjIoLWhewRPYJfAvDKDQOAUoT9PqS8tcAo5+AUsyO0exE2dejHqcLxY+CGqpblqG+cZj9QX
z9Yk7ZFNVXSDPmlnCK4agsk8AhWac+/UL6WKx7z2ZP2A5EzYKakM60tvXOH66Sbr59bt3JuhKz8P
rcfjFFm5yYUEOHByE71DGOh8ATObvINs69zzQEWAN8I6r3gyZLZLkHuAzhCP8WI8ryhFv8kSK7mk
5SoKXWqVV1rrqxa6VoHf0++EQ9b9uD21qDLpbQdz3a6EjbUAlc0Qkz3ftCyoi3pVhwUzOS8tIa7h
LLFIoYP75Xbx10dYmcNDMHfJ99FTt5EJ2JIq7s8HP9Zf6dp0aU0I+lN/PgbQMnI0Er6P6CipX0sR
BEXjaOe8YtoHQHFy854g/gvNHOLEq7jaIQ0T+0G8XtWosK+tQ+ZLxCc1wECmKK9746VGNXi0EHxS
6MCr9iwJUK0tCNRImgYxiu64X51qxB6sL5MJu5b1kYm1IX4ZweT6qHkQpnQZw7Ryl7spRovCYaIu
RNBxJJIL4JgGiS7rgCaPzNA6XYOsGJrAFAJMoiCOr7PJdZxcKj6gexEt+I7YU5+SuklyP+ZrPqBp
hxYyHBMHbqPRka9miD53dSQKABjTjihZZ8jURBRSEIgCGAvbweZnTogWe5m5vWx1iQ4G/rDULuGQ
tV7UX3uoTC48gxvbk7XZLbUmRwsFFq1HlACVQAU+9z3MQhVvU7i013SCQpl68LleA1p7shZFbB9H
bsG4fvIQ6IccE1ibXOQfINZ2WVOJBNcLrAEIaXXAsoXz14m2/8PeeWzJbaTr9lXOuvPoBRcwgztJ
AOnKG1axOMGihXcBEwCe/u6k1Eci1U3dnvekW0sSlVlZyDCf2X+wX1BhCKSDdtkC1jIyAAnwGjOx
EMlY+ssg/XSJZoZGNar7BMRRmJHWvNWOP7O5WxiPRvrWmvIbPa6vzphX+0pyYJgX55XLCnTIcuhf
Kp//1KYcRX9tGb+pybHoHBUkEFlEaX/p7L6VVfEQQKA5Gb61Xc/lyMfglR+mOjEiFtOWVTufX32I
faEz2k8UzRAJU8hUxeKzrrt59clqRiusLShwk1O7eyBoqCaBaPZDsdXX+DE6HtfNCWd7/TRkyQqV
wfVQW3kPOivL2Ah6H1nQ2u5LoEF8oBsGOTGjiQiUxjy5lKvK4o2vfTnejLrxn3tP8me5oj1xMTu5
MGdCYqXADMEm3ssxKd68wn2Srsvdp0pvHasdjjbICeS7rOhiOYCBgZOVOe8Ckhpoeq7arSCCnC1x
LfiaHsIYtaw12vp6Baw/B2aYttYX2SyNjFZ+zzurM9s7mH/j0dgW7+gt0v+gy8F4m4zlc9El491m
2AgHM5jUI/qqfSdrd45N7n0NK2tH8U5mpPysOch2iZQ8EUb92PuBfNRIbEbIqik4YmCph9IZqm+D
Ik9w+aJS0ttwmlr0X+Ueus6UfGUad6SCMQQb5AiLbZ5YFZfv9cJQMK5xlov3AybFpybtz5XO6EMW
ADHCPrW/EJORTw3An88m8CFYYI5LQY8C0HLqdKt6oL1ZMUUkyJbPRuVzt26n4WnTqj8lLJ43M0Lw
IWjc+81trhIUfi+a2Q6Woym2gsfZnb0vSerVYWYN3l0wyvxVdsq5MadcRqrWVSwJOodd221QMagR
onbY7aOyHQVtkI/idiktn0BV0iJujjQxow27ARjfMqx3jZ9Xh9RUxT7x9LgHUm7FHe/rMCpXHCgz
JTVI7Sp/ZTUrX9nipveVXownZhgk2CNefjKk5sSb9O65b2ZK3LkYknK3urp6SS3QVFezWOtdsJH+
CsSlvZ8Zuoy7vArOMBxmuGiLWe4Wp+nQy1IjRgBWD+O2jK+Gv01faJrNR39og6sWBMOdk2bqXWtL
iCBoiqBz7d6NyvqCv+B0tb1QRa2p1Uk56OcUmz6gtOlMQbQFne0iXHbrHOcF34cr0iMIxz7sg3c6
8Tf3fYqnu0VwU9lZ/ckJ+CKqZdxhMCAXOqXj3oJ8yt5mT7uCw8r0VMFlQTACCHlTNUv+RuKo2avE
rx1gVkt1miba0wUEE3/nOKRHd0Ot61cjWZKHmX/1uNQsr6oOnjRaBYewfvrU1HQXBTbE3h239Eo1
HEmrZu4JONVz/WySo0BZ8awDpIHyugAEtV/rEQhh2ldhJ7YKVoPq5F6bjX6oHKlAFG1JvStmlL25
MKfrutmmnWMVzXEiTXdPiTdZH318j/ZuSbNFojcsRo9HRcTe4rBAZzzAjdxNk2V1wxeOm7lP0bck
F+Y8tWPqlhjU08oYDzUciyCrA+IO67xdVYsDKHMozLjaOuit9pCxji5+tXB0cu3jmLny1YJ+NUXY
D513VKhe5ieKUklkQOlKr/N5zin/rhh0seWnOnKtaYYTK4C+7TKiapS6RXechsB8XPqRu4DZi8Mm
ITXM4ypobqrupHgmIxCC+TUtOoxAoFLfatU6n42G4B2dSTUWcA6756EMkvzNRD0MayfQNyPfx50/
QJ+IXNoMX1u/S4/uVHMEN0eA6n2uvJet0Eacu6zOcTBU5Z4kwvbR4GB9pddOIhZXt63XGQeGGkzn
zerHh46e1ftscepHDY/hvHW5Dq3a6SKZmXaH6FvDjSvpyOABcDroy+GwoJGFShUtmOGeYADv8R0+
Ay21ZQnIAJoFXVDzcjjvV5r8aoynyjuJrpmjlov745jmwV4BPf8oUaCPAFg70nusTDh//s7L2+yQ
pwANVEvC3s5rl1/vkOlPtHPnA3r3nb1kwRcDWQqaIEC8ESJXZ1nrsTernqPUlF5TEPWXHbEQHfPc
9Hs6zDLu15L7DQ+lAYE9z2Kd1FkcVGzjySLKDwNn+l0bePVR4IZGQrOTNNptqOzgKIQwVlYE1gs2
L3HqHVg5cTfa2/rY6ew4LSWab4kVJNPGVpzAUXkrkGhfu851bnApUPy6PoVVK/juDiz8E53blYpf
uCnMYZAqM5uOXh+y0Qhu5yUt6TXn7rF0cxlbQBJ2xtC259ww732/hg0yYIXBUkg/Dl5TRE1LapmD
Xe/flgT5w6U2ytis0NSKKrDfUhpCO1tfOpZ1ntWEkIe33vZKZGH/4EBKM3ZtN38xSN4e/dzYTmt9
KTtw8cx3sxyn3dKkABpKG/XBS93I3aqPYKuymIQ+8O1med/hrWWpH61b/4Ww+vuhwIEFmWa0MQH2
st0BHIxdH05QlQfJuciJqxGKTiggAGzmzGwaoWjA3sYKUtCEI9pft27R8LQMHup06YWWcvJrqGrl
PfqDYUSTs0x+PHfGfDuMnLdh1VpRf5F/Fn/oTlSpq3jTkErSwje+6oYrWjEW87F2xinSooepMHoo
Ap36PGbLePZqQOcUELwzulaUZWt38jsXr8SCd2d59fywlVm6T/P+E/c1jmJrk6+RsxX1qZm6uUSJ
HtbXeUSpRu+5sUEVvnCUes5FjzGtRu8qc20d9svGwbHNTonegC1nk1AYctOHwOxvtAlEHQjDSyNY
8orZIZzqghnX0vZfs8Wsd3avmoga5RwC35TPWwvNQG6ldcUUgmvAb7RzveEIoeCJWPw3DEbOfyun
oybtmqestd5w2KqTPTfOl0FiDRqpsiMo7S8LcY1vXVcLNG8M6pGsGERHsXQT8rBbP/rraACxSwsi
Np2ffJgNMMA0mWZaBcGqH3vT3ICnQAJAdhq13ssBC4LDf21yx1nkoZzs4JFRVaRjO3DSLj9e4lEp
V9ko+CbUsWuU6mzRstdbni5cdZKIX1Xn3RAy7u5m1+FgbZai3ZFdzzFerK1qYkLF5hBPRtbdEpr0
T/wF/wi64DcrtR4J4LN4+Hn2PTp+XiWbq2nrz0nZTbgIokzjxZ2cnefRI5DVct5yr+Srbr4otqSw
MkdC7dZFC+wapjcEFwKg6WKQSoAoSW7KgyU5CaeDxZLgLmrWx6JFXZ/7D6m/nRce+LDKO+NUpuIm
CQbOOpXs46L3zp05j3ttl17slW517iTyXx8Y1Kg56oecTK0wcfprlc4P4DjxD3Ke+GSVMSiah97p
mghhxjs1TkmsT4zZgbsLAuJWizttOa+56YChSURHi8HNkdvt5pAZXRrnbW0el4LLmZLTcGrG1EC5
gHtjlPJLp5PgYRKUj4tE52HWrh9Kwi2hNa72His33xWj/Qk32XzSPqFyd1m1Coup1V/l4M1PrH2E
IlypQo/o/Fn1iFGGWWCBCOcGXr5AZ8lzK1ZGWR5BKtyAoh1gKNrOFGFOBRO8LBN/ryDreu7ZH81g
oyqSr93HgUDPGwOU7DoqxbZ9Lq0Mz91cS/GxdWt15xmVOBZseAoKq7ccAQeoa6/kigQQuCDQmKdn
JZw0tqGuf+KcxVcr7eqPeWH6dy1IsxsaAdNnkbvfUmWuHda3GM49MvTDtjhUHagcgnPJDf3OX+R0
b0E02W7VguW8017dHlBB6wwOrN1F5EfdvdnmpheRyFiizsoh++bb2u3zjiCNYyTi1swVrrxkMzjm
yfy8pvIdJwT51OOq79OekQx8D9bYVYPJ5cp/0RdGPWNWrKfUqLpwyOw73xySj/Vy6WPWiR8ye87K
o4pLurjSFoea66pBWu0pW5F7CMZln7qqDbFW3ensNKw/dLlpAx3SRC8XkQgKpUYL40xTu+au4XLD
8U6DpAIb16oX1Tk9M00og8B98wJjNxlofGtXJOHKuvAGDzOwb3UujeeZ/4Ab+f20vU4l2Ra+xgmi
EQJ1toO0MtzYUzddezw9ZGI6PR503+TXW9d1KmLDCnajmlJOTCvFJdMa6YKo8XISYpV5q0vX++Co
zOerPRXjsfOxrXqx9BxafYJkAPzgqhApWJ7k1I2ITwYFrR3XMJ/fBJGVyhrSLxJee0r7DLxxhKa2
Pq7lvJShzRct3vqFAIg3cPFeLLZojqB1F812901zvI6xCB5WwbEeNDDFotIFadNN+pBCrXhY0tl6
LQpO4BEYx5r7ujTvh77FmCXC4j8OBEg48aq0vcf1nl8F0JWznfXoMvUW+DdqFeNr2V3Q7rVeD1bH
KC4ur4P9MJBafwwwpSHkmElwJUTGOAU88vM4+POTZdmIoYs18S1tG5ZVZlb4DYw9aDURWZeCL6V2
2LEmjSq4s1WQFrco/CP7SaDs6opKMAic0dWS33QNdmhUaREt5XC/pYNT7Ny1wwVFhno2Ni89E0Yt
w4aA7TfccpOMwsBBbXMZiIPSoW6zIMhTuo15/zq5EvKLYNdNW4fNjEcq4rKTx0Y6FAcsbRDHSKNX
Klm806yNMSYcVV53MKtII3imcd1urX43FmCxWGUB1GZCU9xTTsJyMoqHjljKrVy1D6DdTONh3roD
7SgnBCXJUyKUHm/8qrbfo94KNjHdPRuc764VhOQ9TB/7iJzpodKIjCBrMYfw4PDB8TLCFFzSzTQG
n8VsmjGLU3J0MzlGYt3Mm2Dmq2EXVhbnPTx+hmjcN4u7nPQq57NLI1DvqD1GsOxMHprAC9GbFeyV
YLoRyiuv6Wd+IlRoxjO5y33hrx9TAmGhdZnjkfgFsqKZ1Ghlan0RuQ3aTZlZ3DEyIxY86IdsJu0y
q9U6kQdGs2nLZrUQ2rYosxdyNKbh7UbZcpY1NvWWV84aclWgJKQYF8hGNkz3vteiA5uYsxEprbl6
XED4RmvGZlNICHroWXN5LZjAoiX2DRorzKS1zfZm6TMOpd1uZbnx9w3AN/ay3umxQQeey5dgsOCN
sVhL0cS5Y28RSsnHoCEeFwC2jjQJ/GgQlRE1nmj3llk6R+3UByctHje/46pAAjcMJgMOYrrd2VkO
ta7oX6G+FPdwC490c44crMbDvDnzB7Fgg1i2eA+OwCCZyQkZYDNlJMBhu8WfPtbA5x/01D9MrVWt
O6MFVLMzLxfBrBJ39PfXMLm00nqIaAzqEV8c4U03l2biTrH+73JsMISewHk/ajnt0hqEV9ctJ1X1
r9+92P/a1n9jWyNjXRLt/962vr3MRv2f6GPZjjRZ/mjx/P4H/+leQ8GlnwMtgFobBQMTc/h/3WtG
sYLrCYw/Cj7/bPFcZicyhYd/fImaU2r/X/eaWayBzQw5NjSLyosByeI/cK8d72JO/1AV8EBOYKJ7
oEV9Rpb91JoHFsHqtnjW9QbkIt0O+ZCuYxK1lrGr2RjF6KD11x5pidmXRb/jyLO9oVS5lPJy8zjM
nbhOuKHA7hY1s3lg3XkM/bhp0+aYKXs6E9YEzElU/aqdGvzuZujCtknF1Zj75q5D032a/W55V/gB
Os/UMh/A7PqW+3rRo5AMK5nDzdxbTC9riPgkWLF9kIS8b0B8Ejs2z25cu+asHjhMN+iTBy4ydwvB
KY/Pceew/B/7obPpJvhl6FXu2WShTkBkRVnaf5mINkcTYTmoqKoIFeOybhi0msZ6NKJlNj5nAm4w
cSwRJ8yO2BOV2w40QbF1U+sgGtm8ButcxAMldI7TTlwt6k6VBHEExeyPyhrtfeXVzBhBlzzatcvr
18QB+KScaGwAYtA0zh8paLdMEjK3Y0dbmgvZSjub2NERBPCdWgMD3bjc8Ky4akwWCSpEXjvODGlH
aU6gSNcT+jz9mnOZezeZGWAT2PXjpVeJreQdgno6do4ud0llXZzmVoUOWIbISoyD4NCJQbq+yHFe
w3m8/BDkBaJxwuSt1ok4lxRuXPnTp3rAMFmW+twR7boiVQo1ACJkeyFf5lW3l4TgI+DCYpdTWNj1
mB1BEpxHar6hX2Is5FsiXlY7R/k3JhkPF43FnpZlbzkk4MRcryerzYpnr2Cm7WD6c+R5ugfzZsq9
NYg1GhbDiZqLhC/99LBMGKg9FbUY7/xDB7DgirEGJ1DONVlFu4+mAUKXXWE62dyWgr7ro6oScVn0
z+hsL/6yXWPxQ/rjQrcXTW7EJknLg8dRfJPFh6IfnUMBAyjUhW7wEgqEMyv4ijtbQA0ICMMxiaMa
OAiQNuT2mD4EbdHuwbWvoZXig4PrD2ffJDlOSh9tTJ56qzA/rM5mhkRxr9B6Pm2rs8Tg54DHIQkf
ZQMbA0PZ34mKZyEHxB55NJ2P2eaQImQiCMYNf6801XsxoFWX3pJEkO7mEIOjP5g+v8GW2sjeLWq1
T+zinbLc9KYxsnpv+5/SYDDOS0o+HXKteCYVDX16coHkIWXnj1jRTBLjLIlLna2HLg/Us9EsdO68
oHzcAHBEw7DdDKOq9j5GdmwlmbunwM3uSmIsbpZLIdcSxj30yS02NlLdTN0iaStLK6KYU6APF+7J
pIga5qk/Hy3wjqOcYVULY4qElXXvJmnzKdL6iSyn4KQC5SyS+jtYsmXonyyMd2viGISaTbgKIHb3
IDk9dugNCW4rm6dS2Ot90k3G2RwHLYnPuBkWniiz2O182BZj7ZLRaMrYXgcq7q7iAiCw2wNXXDct
un9burfCKT/ls5uFReNXJ9L9TNzzZxF5G59ntw2SMQgVqr5tfIP0ReZct/LczTiUhTs+MaT5NDWz
e/Y3DyKyko9uAlRfG2C3SdXQc9eVGznE7XeEQT5PY/WYr8xtMKf7irlzNNdz88D8tq+1s637Sm1X
yDagzvn3kdkO2sUybJym2XupUGENdDdaE5r7jDai1ezkH/s2ZeaWvz0NrbWgA1ABqEpPUG2YxpCR
nSsDeFqi1k3PI8Vt7Ga1vP1UWx+DHrXVzws7nOtBPiUWdk7tgf9dxc7gq3ZYnP7rjB/GFX9NbqUq
7INRmeY58dF5i4qZfOVl2BQyIFf+oPaPoCju2sr64LrDdZE6xWmQy4uvBySM3B3JadvuaTLy5jkI
5tcqoQzSdd5Xl7xtOCf5GOoUYIc5XXnOCPDDtxg6q2oq+W11U3mwNw2FEZ40DJUD45j0/TelJiPK
AydBkJrag+NMeQS6lLCtHqtrRlarA7RUBuTYSUCDnduanX0IVj94Xp31CBvFvNrcC2bEWnsiJRUn
cJ9XbLbtuZ+d/H4ogVObbEKLSMhSaUy80kyrvZqk3Bm1fOpKaHgu2JurtR9OqeoJAc02gJVxQnZE
WI0ApbpvVbm818mETLN6X1rSMLssrXCXiVYclmahztMAN0LvC+5G3H4jJf/VO87ljeubrh+ScJRW
F9bJI02YNtYkLpeeqgELWnUyM/E6BV1xuZB+sbntsxZO08mfN8ZJ5bmKV9ps6MVLfs5mhzsjmdtY
++LSsweF4TN26ZBvttwTTbb3cCTxOJ3OPKRe8arnXJ424TMAeaDc3uNfiPSbLTrvTGQ7gW9akfLo
XHMvCa/EJtDqs98hubags8EptsleIQBE2l83u/mEU9iM75wcwbLkmRV9gAekGULZhUTW/Va/jMic
Hl/FHt+EsSg8fbV/R+8+0N3OA19x+ZK1RU2P4thb+MoMmuhcK3lnT/rSnsArUYOf4s+2rN4lHPpO
E9dvrEQ+0lbwXPXGlMxma86KdiFSbNH6jFslg0T5NIO90qlNqZv/Hq+/T5j4m+M1Ec9LB+/fH6+f
2ulfHq9//4N/HK951M1LgfkS6XQvtdA/H69ddBVHBg5Rrj+X5DlDE+OEgwZOhuMv8dTfs6Fg3SBA
EBBwuTq6Fxrcf3K6tuwfW6vkVi/8OIN6rIubyiXgJ7oRAiqc/6QXV4zAnB/IpdXxxj5wqqutjD3Q
PJGxzdYjYe4ZUIuzxea8Biff9DMSQ61+Xku3vrIHi+JYP/qcdQ18DM6hTdi0CJme22RxOaaE5ewj
U6BmoK6KKIXTvOipvEd5hYKsU59wOzqf6RZMiBmcYBfUJEhwmJDQSb5YTzB9GMfVWZfoTVrfksYa
nhs4F2wzoxOtk6q+GGLarb79roB4ZXdjv0NBo2ezjo9F68pDr6XT7Oxiqh/zYpvOnOtAvnjZPHLz
rcvDbG+o78hQ16t2vVOdLnVcFNt4dlQS7BmxY4dF2W7MguPjBEMumIyjnTXBh2c43aUSRC58NZr1
uBnKiI0ODbSTvbw2lH+sKuuxMy6e0hiYN3WJKJAsdVQsAVdjerpxmV0qFb2f7BEYGdEQkOHxG1OB
Zir1LtcMDCpBmvPLqqGuOODppPDOdVG4tM0wiCfH6/YLkFWWpAbofygHXG/GGTz1kny6XrOXgNLX
O11L97QQO39rzBYXduiDyFjtNrnt0EVgiLdZrgARCQYDMQo0ocPQKLuEfZPr1hefmW9E22fXVhO+
x8QyB++qaYctNGRLkVA4oELQUIr1sbcb/zZIA2Jb2u/thXLB3OtDjeB8tDy5HDyQQc0O3d27W+pm
fBRENbDrc1FnIwMZBnve4XxKNGllEElccMBJCl/mj84BeN1icspbsZKdEJGgj8/NsP1t/Wt/Xw7L
31ZH/kOXtbL7beX0kma8rKOXNVX9tr4GA1h7lls1tqrQD8lY1oemxxFP74C2zLPeBwkDpbcD0yvU
+BgMq7XiixjTYDwJSLOs2AJWTc2o35RLjrU3pO8vkHaZ9yqN5Ubnzdr1dBGSBopKZZiveNHLg176
raZ8yNjSPRdVAmilQFvFJOHyKKaBAm++zuIlK2UOb2fziOKMbr3clCDZYBgF/Re5pf0WtSSfHxEW
mfnKSsImzoSW7CUBD1zfimK1zLDuVuNum7U77yvc94TBXBmBRZNq3ZmAVnZs4WLF+ebZacjJi1hR
knGQtIVaXkuSHuWOtJf9oc8cK6rSOr3rs7W/c3vymyOqTuhm5BUOvAHjhviHjOu0Nxh2U23HnL7d
vTuohiFtPakpj3oPey6C6sUuNRn/WxTJKfPdBO/QY9a3HGhCcgIhyWAKZvXS0sLhGmfO6Iz/tcd1
Z15oWpkxjI/T7DX3Pb7+weudXQbM+Y42YPqcVN1yBUjfYj6uSLe3/26I/z8bIkgMy/7Vhnj/FX0Z
6tDHJv9Rb/rtD/6+IXrOP9wAVq/n+hhJNCL+AJ36xj+gjJpsRO5vCFSknn/qTdY/+FvYf0z8MQPb
lqhEv++ITHjy2MNcjzI0/FRaE//Rjvi9lP6H3kTrwoNYAAMEcozHtvgzAgTZm7muncEt12sIXsIf
z028Tm3fWsnSBnHA7dhm2m+u6r0e3T7YsaSpk+O3KKlbrzS9cerGLKLDWMkoQwkAGEeMO1LBZ/TV
5E677npV4+BTapoYUbjVUA12cL+HuDBXSPBk5budsAdTxNxeGKaEd0ewC0w89XFApC9qWBXf3D67
NSmRxB4G37vEEjZ3uMrLYhXgUsWM7u6f0lKxJxg9GcOI1Kn3cSMF33ARQMNgxJrtUvntgjJi4Uqi
KWuYVbHlX4Vppp/1JvKbhT/zXq4tETiSpw6TaauEmoE3MF6cYhxf40mmVtwKLe8DP62uZjso7kg5
jDezHlDKkoKhREbi0JYe5yWmss71iyk/WHl8KOGy6AnDAVYVhcqAYXMdwfS5kvY7X/Exm8xq4yWg
jZ0bVOy4oTHGbbxPYyvgk3dyxzzrLajvR2G7eDFb/QAwtL0vJl/dZQkEIiiyZXNmNmUXFv6WhKWm
mGBxFhpDLhA3jWcSWls9l2QWCaatCBtpvMKHHa+n1nk/AB54MoehwaTnHFBFFtNu6ENPfnloAGK9
LFVp7YvJ9g91x9TBcN6ShI4MUttqG2UIFHi7kXIeHnEE/SJ23USebaGNb4Nwm9ipzUdvvq+DqokG
6GXI+ca9Q4qkRSix7Fui/NMb5mr6TtX2cjcPBRp/7cZi8MdQ4ltyraDKbwOtOwfVBZvVFc2DNEbn
Bif3NdcO6ToAdtHqTuu+IXX+REq6j10h66M2ambqmDSHy6J4TKaeeR9i8KJkcfQpddtDWdh+XDtc
cBmOQR1hayk1BHObEBRLJNt/XX4LtP6MuSb2xLATwoFjZT7ykMNLWJb+NJBF320YlEA6paZ0bznI
QPKh5WnDfiUUaCT4bj4hQJEN77c6lzvipALWH4aqXH3e5ZDJMJ1S5MLJzM8Vecv3juelp67K+kfJ
4ICblQP22fMHcqBMo42VucxhheF5a889zw2PrWbOE/MzujWDQd7g2BQGYIOQ3p+MfRNmEb6ppAGT
O216cJ2aKW7vsLyXfE84TaM0SJNc6BQVuDCZ/6iZs+F28AkDf8JHLKV+kshRtHRkX2bmi+nwLDCF
psivXPpMD6PPEJbXxdnwZSfmZDByMmhp/VcuhjVs5fw28FfrNcAsNHBtTGKVCplAxbCFhHyPS9wU
J90iO5H5IrPGJDJjc5ju3jJB42nOc0c/jWU+UeZMU1HYt9AN5uKtLJmr0kQ4Ug1ntkwOTGLs3ICQ
5EDoO+IxS9M3OBNElYrMzPn9iLbm8UTbZfvGsEs5kufLRWjRq5dGaBC+H/e1PZYpuFzfeWMOB5UM
rwzM0n3jMwpoSlXTSO4K1ikBjSYB/cn/uUl5Yugq3hbx0WlMnptyclficTYQOWtUVsIXy1x+Q8L8
1xn6m6srG6j/y536uoVzmX9sftimf/9Tv2/Tvv+PHwFu7MW/31uDiyt0od54QM5sNvA/tmnb/gem
j2WwUzNEg3jun0qN/AcDhh3RQrQCw+D2+p9s0xdK3J9cIWlC5HUsYOEw3rgh/IXtlK9KT2zM6iSb
xPMRuYX5aJAgvvHnvNu3feGDw+w849MgvOTZywJFRq9JzgJ0y3lQFjO1Ks+8bg23oR1NKc+azQo9
yS/Fs8/slMjLqNXErTEGoZkVy53ZiOlrwQiIaxpz1YtDGBTbyScqxJzvm9ZwsiVqLI8YZs9FjU1F
6cNIOuzY9hhIUzMtf4N/+wmuwyfgODiANDttPtO/AIGoDSpGEHXdaWHBu3eTITikKxBZaxwvPxfv
+0+HufvfTkD/Q57svs2bcfi//wfN4adP3IHOZ1BvhQHC8Qgh4weengAXnpZld9JC2UzqrT6lpAWZ
zMVn8OtXumgOfzqBXX4yz7ZMDxVBBiZ25Y+vtE2uCc7DrU4a1kHEDYGuDdW5A9CL/GkG6HUgdJA8
/vpF/8WP5zHA00CqsXhMjcs//xPmmYrVoOsGaig+w0oBYKIIRSnDkxGkCbXu/vNXI87C6ZIDGkSO
nz7MlHHkeVMX6J+GluVNo+ptv7hAoO+mKnj+9Wv9RCa7fFcug1F5Ec++wAmdn16MceRVVpdGfuqz
pbJDGzYAaJi+biPOWGwMa7bcTWoyrzUzc48bhIouzgeOZL9+H3/9hOWlzwxXzmOSAHCoHz9hcofe
Wk92ceqni/BMfWGI3DRJngP3su/9+sX++gzJ78w36nkUUh3rJ/SU6oPKpgNRnDpz2x5aXzFJiiLv
145Rg9lpHXJZRF4T0I/79ev+qx/Sc7nDmK4beJC6fvwhGf2t89TtilOj+xk9nd+mRt7VlEGpOv9H
r+VwczCcIOC6z6/X/AuV0cmF5jIc5Kfc7NOIDBY3585Q61UKx/bdr1/rp/X2+2sxUICP0of/SFjg
x5+rqEdXKMEztK1MQvo+yv1c5fZsRr9+nR/dfiaaXKIINpkDUKOXx9X68XUohw2KXFx+Sgw5k6bS
BT+Us5LLSmZbPmU5EJ/dglTDiE7GMCWxQc35N8n73zL0fnp2Lu8BLg4Lnekiy5Jv+PE9zKtZ5r0c
eQ8zCVSCp721SzcBANte63Ob+sx8c+31b9bz7x/hn5a9y8sCXeQHZ5A4e+jPF0/613MLsDdHDkns
V1W49Zky/3rLkT47KMbAMvZHtNSnNNg0L0yYqjSfCNwvX0y36hV3y6A+l0mTHFND1GdwXfzPVoiH
X/+G/tX7vPAOGAcC3jUwfqa6lfhRevOEOJIBcT+t6+SoEEgWYCrKONo9NqLoPIQt4XmxaDUD9nCo
LvOwkuTESAznKhiD5LTkvn0bCHfw9u4MIy1qs8CbD79+r399an2DTxP6guREAkXzx9+kETSM1610
fmIu0lpidftEFpthGONfv85P33p+dT4Ih8viZkHFgvbw4+vkAisf1GN+apnM+ACijcM9IX55VQ2O
fPr1a/28nH9/Mc/zLXZHhlYE3wcW/GmnWv2BqPhSsJwzmy9K/WSOCLhOYcVXZU9hLg07ihFXJuM8
35jPQQahlePffLCm8Z1x+OPjijsBDJZZNfyiv6Mt/rxhVqoTFt+M5OhNWq0n73vZGPCP3Z3Sqdse
uJAbn2SW5GGeTzUFwy4rUv66xNJkKjy4afCXZyoT6z2KrjXtSKp1Kuyr/8feeS23jmTb9otQAZcw
r/SkSEmU135BSNvAu4TJBL7+Dqiquqv6xulz+r2fqiN6y5EgkGuuOcfsh3Rt5yWR1aSLTkna2g9z
4US/Rj0UL8FUgEUrpIYh0Erv0adn6wSzXNyMRGuB2ZTKfhAYPB5pPjIPPaLROancCchZk9JNDQTm
ilPega5UJSPtXmb/UeAm/ARhEF06o5mw6dHT/atkx9icqrIt51U1NtFh7rCII11QJ4hjGgY6/bc5
C370W/cDUqD1ncOV86ycL1spm0BjTV7D/VWMvQs4sNfEPyiDSS6xwyfbFdxaGPTSzyHh5l13sfgV
10Zg0yLLsXFdRWaAGJuGMdleEHd7RRydylVfdz8Cf7BBSLX+O9YlGVARl3G98emP811eh7hasQUb
18DuuHeaIHjeZxcqkiZVe/GXr+1Eza8xCcfdsojt2JFDPnwKa2e68JwpXtp2UndfL2/kqX5rwwC7
NhQR5yd8NAVJDCv2nJNtlskFLBRdA+285EpBo3C3AvSDC2DmDgW80PhW1TlXZG1qAitFgX2I7Dmv
HQT+tFuKBpInV6fu6yDxoyOgm9W9k5NN3mQu30cRUr14fYP1sfXTT2mGqlpFUk7xPpzDZXsreChk
sYNcVIFGp+OY17Z07PQTndreWSTFPjIBJ3LFh4Zyjigt56uAmAlpAGXs3hxbfZdO7phQ+2ml3wqv
59ZEncmLNZlUozrLdVgqcPHBkCkiDUnQ46IiWZJsaFWcd9VYcC35dO5cYjWR244YvRDq8dReyZqZ
Jpl6zjk0WTbTOuMP6GAcKnSojgtsS+d485Eo2mdqHXD1itzVMNMT+sSGhIkBI7Dx5LEb4n2M3emC
Uzs75UGxDVmEbGiI1He1UbD9z3zrECu262wZBMJELa9wvEh3BrK6odvQXaclTeee3ZkXy6nmE2qP
d2BdED3Fvb+t3SH/oJokX8h5tNFFwr8rZ3B3IMbWLbsqqkcz5521Bng3XKcm8Sm4LYND1E8DXWPm
W1teJXehrsu1K8EXrHlV7ZcwHe9SDOynzKLJJIHOpIakPqHw4oQzhoaeO8hdbcmfRY2HpN4hLzbT
iOPb7jBG9MJ9l5RiXOIyvSPNGSwGBb0ZpwBwXmg7O9Gmz15EY8LUNfZNAcCJmA38/J59RB6WJj2m
FpUNs+ltwobNQxomD2A6P8PG/mhQuyAHlA7qGKtBmz3n0TCDN7b3EbWkTkOCSwc81aCifVsoprOD
H3C009vEW8QS13sax+imrvz4rcdlvE3cSZ+SouQG7C5nJDLht17qOGQRu/ZqpXjfjJEUyDx7ZwKY
UwDgvsz8LmTH38LL+dlivD9MFmIryslIpSMx5uxk1S4Qx8iI/fMgCn6hunAdRNLJnp9J0zg7+GsR
5ILRDm9oFmzvOCi5yUZ53C9yYh7Pspni58E21eNUC84Pddfg8sYENF1yUKLbiGatHcvZ4EeGqn1E
29LHBFAwP5RT9EXG5gPqnYINBPrEmQe6RXj+iJUmA5es06Yt6Y7057XPJ604ugblR9Tdw3SVE2eR
nGRhlVdet/ZMP+VWBIckdiOeCH4c+ocmY/QZuP4IL03VLpxNdz+oEVOFbOzyrjP7F2wa9GKodLx1
2znAY14gpW56IMfZTmR2eUM8L99VWS7uzUF3O8rY49c+i9UNxr1Nn0bqlKmB5aJNZuObk+kOy01l
dzC9uU8eq1AmJwcQCPBBFXSHeSy5MDPODowIhXEtJulvy0m+UdgtaE/ux/fBJTDVu5qlrVdZ9hME
Df9VI0TPe1MAAp8GAiJRPXAeq3R7aAi43GqjBW1bdBgS67pZG33rH5igw0OoSWyQRRzkz8ZGYGsI
4J7a3rn4pWteQpxGLMxD64zKiXAfVz4osyK8FlGLdgp7xmH4p0AWmUJaT8AlUR960tm8qeEjyZuZ
aGq0sMSM0QWpacLXIHZ7JP7RwR1q7U3gcQkQHWzgccRir3yj2HlBP7K3Td3nfOrq+7jvnFUZWdkR
e5h94RVMN045rtsxsvajEFzYYXXxkA/WURna98SZxUG0vnMO45h+22bGoiVaawO2rt5TCNLsirkL
PggKVGtuNO167BTdsmB0l8LYSCxm/crG0qIWJ2oXxS+VqZ3bwQzqOxOJfUsZI9nqpjOyakumqcZx
no0FNSCV/y6wdz7xp8V4F0WAcM324YhYO/3sGcfPvaOGa++CV1o5TTgSVc1pGsarTjSrqkdxy8Te
7PPS9xkArPpUwBDl09U3F5WVxX3jif4uQN4+OC3RhHUKYrPE7X5UQUXxrxUFNzV0tks2sDRw47H8
zKvW97Y5qIpXN6Y22PMyhHNRpjgEfLieBla6bZMV8sXvmm8l33or29qlEETMdrHuonn8wE+A7ssZ
0zjGzcBZNrDYYLQJPAYXO8ONFU0pan625R1PISPZ35URUgMzNKT5iZ7CnIzj6eKHQ/3pW9V4msm0
bah+1vfUzM77CSLQxg3y/t4yx+4zwyB8ytqCpwY3AfnlEXV9EObPFBVVPh26AMfclenCGfmVQDah
PK4jDhW7fcWY1Bu/Wi+p6KhtbKgrYng24mj8BGkQ0OgbkgyoIGQUG23OAaK1mGjbLvGRltXB8ED3
2HYWAtb1RsqFrPTWzEsQQMEC+cla2uzThfzDKSq+ZRXvb/oFCeTYbXQUNR1+/Fa9PrhVZl5cRY64
yBXPjNqepnKNt8xDcaaYbyDU3EJpgCl0smTZDBvQLzW3s2mOHwNCKtNaC3s4QhPnMWKhDnFdFpRJ
xd1sPLEUN3chzvttw0NhTwFwf2rmdPjeMBsxYSTkQ4ySV0EG6bfIXi5lFCXzkvgN7mbflvrgmQ48
ZWE7H4bdGL9AKKpzFEzxk6jYQlk131a7Ony2ILeu7IXNFC2UpmI0l9Vi+szBOMI5jQs2ydsHz3kh
94FxesE8RfCejKF8MQUAKDMw2DFp+LJ+hU/DD3Z4g72VXKBRGGzoGVpqtn0/QeyviIwGzNjAfGFN
hUCn8sJOqrWxkKiGhUk1efEBKKHN9kf9BMsZ7pnl3XW7cKxyK/CXKNzJ7koBtXhkqQntij4nMKcB
9VV+xOVsZtq6mQTAsNn6mBu+cVIPwR4TY74qF3YWOBf92Ho2wZ4hiC/UVf/CWeBghwMf5Y0jzkqE
3S3ROH1KQVYeQhN5wNbjxOdZDnvo7OZn3lvhihmfpw4HoZPLMm/bhWm7K1XfnaH2ZOfc0vvcY8dB
f41eM1R7BNs021nTgvSkvYOQbbI2yxHyQ9tsigEKBz1H0b22Ony9lIHtgr772S8ossao573l4Rov
2/AbmbRyJxd8Wd+gHQCuoxy+uw6O8ZHi4q4jyCf0fd1WC/jMaN9VOd8NeXTqa++5kdGFWy6C0QJL
w5/8K2vjFzoOHnxoag2n6TV+v4/QTNV+zhEp/T78pJCkIxjPjjk0LPEMZ01uzdr+1AuwrTBibvKJ
fSw8CY/SJjk1NDc68RWkJ+87vs0GpM/CgRMGE0G8AOJmZ/6uocbhL7V3C0BEkead4lezgfC9kjLI
8UU1I45F+DALfc6at2ObvhEr6g745s6ifTZhMT21QRtuE7B1eEuSg6/CfC3bcXgzbBlstRp7iORK
nmGKGQep8YyDGTJPwkn9N69jxZXiQA2AdCh5TFsPeVRlyzjhh4ne14oFOWxUMAWz5c3nfhSG3AEk
ecAuAPHA86FIGE2BoENWrQvMvT3ayrnpgxLA76pNKBUtbLl8P7vNsw9S4KzDMcRE/TEue65oH/6O
XKFqutlidi6sndWRgyAiLdTBx7Bv3PZD76cks2qiJ0aIaOpRnnFO8jBdy8GO3oM4j37B1+YDyE9l
xUA1GoOIHTBIbezFNLCOueyHTc3tBZ1p2WkABI3eByym22hhqgJeFTdZOuvblmfcS9BG08VwSfva
qW/AFmo98zYzRDpue+rFr+Xgc1tSHd7oylqmE3Z4489sttVd5k3W2bRyKGaxzE9JrqL3uDQQuWPM
EA+Q7vstaWQmkXgezU+KuDxx6ZNxGXnDvp7WCU0Rr4BiODoUhmfuG8uRR872fGv22QaeAwZ00OTx
vPMtn/lKef03ryjtTSo5/q3cpLkXcsZ/MFbHii3peuaRf7Tzjgdp50QkOwWiQMeQHww+GsGyqfn6
eWPjGtup9uQx8shmMyeMe9N3y7evfxKCenqgIMx7xLkf7ukkmA+2kxODLntmMC1tVILAUXeKzq2N
wbDJrmeuvMcw58VMZYIjOunb3ZdQ3BRwOWxdBwRF0I2LkkT6Kk2TcG+E/IplovKTN/fV3sPK+1qn
PX9AigGMKgU9XzuEl3uK1q23cjB51yvA4bALtDxKUur3OSVWu69SMgIJ80U309TTJMff5ZZo4Y1g
7GtpKqnXWMHbPUc1ZvsBIgjd9HmkqHyHn39CvORmMFhMJ6YMCf+Noj3mkVmWXP/mbJzDOm7wehDp
M/MMRTGYb0IpO7KLRdgjybQRQb8qJi3e50q556LtzVthKQGnhza0DgzYTRHNOeQJrjsjrWiBzXgH
nLkvXgpZzIA3OggrozaW3y9pol8G0UxEEcasKztgXpNiYMuG3+vKe6UBqYy8bIiUa9dq5otdWdW+
XqS4jirQiz9F6m4uqM+u63TeYQ2fL70L6hHDwfINi8x7jO3Q2IYgODZNUaPn+w15hso330qTL8lp
az/61fL/1j2vluVpLljL8afLyDfaTrMkDdMqw3xLLOFmm7zPQ9JkXPegF62z5aOzbr6EJ8uwo18z
1NibMeNqcma+aaaN+gMpkQ5PHufjc29r64w5IDqNSVR/4BDU91OU8NHBO8mb6QzsJlUfnSJIWR+5
3/UQNrRBhQG8ZXOEyxhZDwwH/IWQNpC/IkgdnIAjVYGTSu0zc4t87cPl5S3NIj+xa58vI7aQBwWl
jJMWv7jd5cmPErvSRxuk/Gg9dOOp6Kfo2CO5YgsNjO5jnuJ1bKLI4c3MVqFM8xtuvp+DII7D2p/R
o2++V/RxrUOWeftulNHJ7Hl3epzur63mExgNU4hiUQFSlCOFnrU3XRwk8EtTjtG7VIL24NmbrZsi
tq07vOzRSRQOv/nSLgN7ntvh3sTUBelD8haL5SpQJLXPohFICsJ14e0HPTMhTAOuEn82P2Mzaz5Y
RRrk9ZKGz3QtBbE/ptPdYHJ/xNVR7WMvNp5mBoJffgSSHZzAcg1KE2y0D4rulMZ2GXEOmOYD+dRg
4wc+Y1/gJePPwGNOhlhj6TcMoPqbHgO2UB0HcomUCvkh4VjBk7HJ2rPVjdVtovrhCZ5B8KMZ3ehX
Snr/NIqEdGyseDK5uHR3k/An0Jw4d49j2EbvmScEwQ3pyGjjA8sZN0WT1tPv8vN/jQ7/i9GB7beH
ffB/9ujfyZ9xXf0t/Pr7l/zhcsDf9xs8N2g+WBW4YBc+85/ufNslGEuvGp53NHb+1T/NiB5mRCKM
bEDQvx3oyv8wI7rWbyFbEZ/8ElUGhGPD/8jlYP/Lkh/LEIt97A0C3yM7hn9dReXdMOdqCNP7LA+d
LFw7LOHblYxz7y5kHHCvrtfKbl8X4J12UQSimqTlmHrrPBprxZPEoeyVUgnO1l2fYsZ5SHhwF/pV
EBLLzbWXkxgC8p4jRVSmumeUMn+UECZMRGGKzoM1EXpwAzY2SE7KNSGWYNzXIVyQEgYDDvQKak5c
cSYKuzb4NGg2Xmss0SdQIi1w9HgmHOMXDwLj357HzbxxKASl7DOtxzU3imFYtTbNALjEGviZkE2M
Z980PgMNBgwBFUon9odbPrCsOec5O+vcTY/+KIZvirMpSfqGrKmsvORB+kGebLpaT/e01UfhprFV
KbdOw18MEW4GcNi1RQMNKEluWmyI8ZhSycmH9zPlIPrcEaPLbgXTzaZjwrhLpYlxbEo1sbzCW/rR
mZFQXEKa0LEG9On06It+wUHQ+vsGHrVaGWYI63XSUfxIqjmiK56YbL5GVB2PqRclN7PS+s1NFxKO
52pagytn3IZA2Ko13JfS2vm9x0EcmmrzCnZAruO4zTpgbmN5MroK6iGKBrueMpqDuyBXPpCQAvbT
KptTm1lAJx1sQ9F1ckOtw/TeD5wO7/lLbJOpdyw1dawYVVJzcLadKWnoMbLkly/JYyZxmh+gdA47
xYZig7JKJXCd+Nd2djVh4iSPN/bU11cSH5hPa+RZeketqyFCta0AmJwilwM3w4HwfqgmtNjw18Mt
se4ZrXeqywRf9xQG1q6tjOaM0zGbLmY1mH5zotlXwdKlgAhU25YXAvmvHBO8426OVf04V+QEVqaT
TjEOMsqsiB2UnXvGTLo0OCQVdWwLzst1FnYfr9514JwOiMka/ceSdhXqeGiCbji50OpDKK8zgTbQ
usGjApvs2tHax4yABlufljBtePaamCdr60/YRgs/9yE1TaVxBgMdA+AJdH3bGUF6Hqs+ufGiSgHR
TTzk7E4RNG9ADR11TO3qYuMEiUAZq5lQglvYNdMqCFvYtSgbazXHRn8wZenv6PVO71M9EcRNOP9h
zpVRySc7CvyIuXZKe9jK9aDohm3G8TwjNrSY5miKqbHUwaQaS/JkZmXImcKfKozvvcpcVizlUPoX
gNoKZq8w9zL3gXXFTswIarkG/avLMYpYQHprkFUcdyOFRQDcIcnLTVkE6s2m42PPYq+NT67ZPYB2
zNhxDsZ3Yw4rPlMU+ek10ftJ3PY15uld39IivYuhCr7pCGfUKpiGhKd0YJNyjBrJuc90qXqBkdr3
B+5E06Pbsjk42oI04jolLUOvFqhgeMoZFRYOwY5fynCfxeAthDvRzY9jbo/NQeG2rI8ymvQmaAyL
IBL7jTnK7CsqM5/HyA0zYjwxdzMxmBVI9zbbz9oJThlzZr4J2ATps7YUPWlOV5GlaGS+D4Ko2xZW
HBnrlPcKuhC+YBIYrnNlP2iOO2dA3/HCzL6pvSrcOkFmhFsjbVgKYQOznprZTTemU9i8zzmEjk/Z
+tlHZvbGsyOL8b0z9Si37KZcPmuuHjdGhgxfWp7RH0n2s9twhqzbekkXyxv+gcsMxxxQrJhr0fJX
XjCXaBqdIchdTdjjmE/oA3ZJgOJeWoMyIjcF1JVuaVaXI9wPSaCXrh4VAyYU5eBeaDceIPVVtMxb
bBleAO6/ulzC/SrtMAxxhDHtgxco/+oJ/O9xH02b3k7aox9y4t7Sum1vC0NEzM5a6YeK1NYtYx7+
z1L6pXVRsq4hRBFQ3Qdt7by1vX6LtR4hFXkpfXNWGhUB9G6z71bDmOnhUkLFuZ0nq3soiXDJNcOn
jq94eSP2eplbTPN0KB2/p5tq7RpRHJ3ajrvGLaKltfs6JPz3PPW/nqdAVv/b81RefHA//Jtv1Ha/
vujPvKP7mwvBkiPLHzkNLBl/nqhM3KGmx3HGt017af/8x4nK8Zf/x8EThgfmn6cp7KSeJYTATOoS
8MDC9p+cpoTgbPg3YyFLgcWUGuIatS3n/6volHAD4A1Z7cntDb1x3IJMPlQ5egWDq0g4xKD2xniU
KcSaxTaX3mA8J6TZfhDgtml60gabDBYWJYPSngYmRz7xfC1uUDjT7B4Wvvw2ypQFBOzRU0LW+oZO
BhtNju7B1sS6dKLHPt95eTjCZsjoam9a6qoqpv3LOGGa2JMK2bPHHdfxnNjNrhyVDN/HdHKCQ2By
MJB9O3lvo4LkeD/ZwmeoSBMAEXXvbh0PWPc6jJsg/Rh7I3kjFdmVh1rWebxrOjwR516gcsQ76hWB
PQ3mUp+1KsHYOzwcEsKrVDa04F5vmcv5cxPdSX/tV1PmRgemfUfqbUnXFuaiSrgiIOJsR6EtYIj6
ZXQLQDsaFvGZ1xNsMl4/YouRCE3wJeNIRzpdtpb5XamiUzOJx1Qoc5VXnZglEeaac1I5yNlgpTZU
DhsCFOOSwyMB+YJn/ty6xHAy1IV1Dmi4Yj8Yw4bD4RDA05uzH3M0TTQ1rntq3cRmjOsUTqHtjvHe
znUkb9nRG0dTVfLezIJoNYfM4uwZ5SqDUXZMIK3uY9YVcBk8KJ5OB0lpXDC8VqHEzgub6cNvsnyr
imEhe04wwhZ87xgA8pXQptAy3PJY1/2wz7+Iv+0X/HcsljC7XvtDku/KBQ/scMC7EzaLrzEp9MZz
Y4DkvXAAMsT1oZvD6CoX0DCF7j0HCm6TK7hnzR0KyHNel/HVidvuXiWjfwWCMr4nZaA3AEujk2wS
feV6qHfTWKcvQD8i9M16es0TvDprdF0meR+vvbJS/zZE+npJGu0cdOIZd4aOFmqDNMLd6EvnHEHi
2hsISPPG8tkGvTRtAIB64S23nlU9dpPO0fejJNZrsDuOxmEgfb2up3k+VuA8AFfRlLWFotwfFfux
vSry+IWIg3MTzkz00KSEemKxiV0iQPUG85vL4pdFZgWzmD8TH2C2q7a5XdPRyBB2L0koHhEbnrC+
0OU5uM7KdbR/XgIyMORpD1vMIcN4N8SxfWNpXBRYmodVn02819SdyGtSeBXpKU15YOQ3n8pOXq2W
uEVfBMGJdxojQeNQcMiG/DJPhb5GtHqeKjgM4Kid+W1wZiS2kG6E71ktzRtjrnyUZNiwJ4qZwp2b
NT+Xwf9gCZNaHepneQf9DJkxGN5MLyteKR9PXx3Vp2R02yB/bTmrbRTVCQee/hJJk6BX6MPyTlkf
qJqALybzYp9JB9p3WImT0l3IdoDGUqQmtmh3wHkZn8QCH8Rcmd5XUaZP2miYHmokJa7iOCP9Eehi
Bfyt27gGnOFaDc1aRYqWUqr5AHoWyTo2TCLLnTrVGOc2DrupF9c3nLvekM/pLB+zxvB/aFFD0GTO
MdkrKhwka5vT0ZMvM/emNCfqznoXPH/WIXik8TFcGOkLtpCPxgA3fSGoC2nW372BECvI1PqeOWn+
bL9Y6xajKdlvWteADbrPceKKtUeNhQs+qAVHP+Ngcm1reO+FAcO3oA8vZzs353CJ1pmWJ8xFEH6h
n/0sFFzcbmzPcF/VVnhKb9CxnTeidOnBYaEVrLRSE/UHHH/d3FO4K2HC8IlzE/PWQqrbydoyIFSy
c77mWQdltGGptC2I7N2OXVpFKypRUfKSUlELaCe9fqiVS9NgHivnkaBf8JmrklPbkA42yl6hwm3E
6ueB00twrsdKfLDVq28YQxjEGAe4zw2mo+9jq4rgqAZJx74JC4BPZvJpIgt2i2NiQG4aHLWxHHC0
qy5NjnVJ5oGmBVbbSzjwtktxQ4RK1JSp6O8tz7wHS3nTMTYiJknOlOs4i7qjYCG971tXn43eThdc
VfDdRWP7VRvuD0wdNoro2PXraekAYPG5bWXGgbg08osCBXQJiYWfabXzMobP74lpt6vWhA/vav1c
m/KReDNIJUsmeNnQ4FJOpruUmm6sRHN4bbFmbQ2WfM7a7VR3iI3ktsjHeAcFJYL3Iq1XPLigjWLB
vqr1v2dzFTy0rGEZj4r6KfbRNXA8NCdFVeNWykgUF1FbbBq7auR4a8YHQy1YSq/0+r1rWfWVK7ek
GyRU9+lUyx+thuaDvmcVd3nhBi+xF7knfsNpY6umWtdok+StclHel5EhdsXS8GABKF6bnN83U2em
Z0PGPg6Qivlo0AOdmrp/t6VMNkXA9DFSJNF31mfWNhTeffVLqDIelg1Rcu8GLayWrsbGVSYEsxzd
/bKcMd/inxseM9MTW3gncovdON8RLg02jjSiR5aq3S2bFAigIfQojOxgvWlut7bZV5OGixdybcjE
OKrhRi6dG6JSnygZxbeWqOUuVkH+oyTfgR5OeQe3vW8oQj9lnnZH8t4+C+I837SC/4UJLMSnByFr
THvzyPrL3YypRVq9Ty3Yo0b2PcwCZBGi5/uessKV20UFkOgCb2CXpbumz9rjwIFkO2APPrBS7na+
5uRlACHaA3wYb9KvrpNCQ73qlwIUc5rZhiylKA7y0/deQNXld39Kh9haD1PiHdToMCKKy+yq5lAt
BSsoQPaOLpDvrdlchwGgaQWRCvY4RABp0u0M5tBKKQlO8G3t0nzmhFGYGDLM+tZv5NU3uz3i1X4G
UYakkauNmVQPgdGz/KjneFdJEGCghiH1piya3SRhPVIstTLFxSkNAyKAVvvCG8IDwXaQxU55xVJy
P8k02fXsJqgYMyraOacr6pC1ydO82Hd9U9O9DpbYjWtQOclg7SsYFNyEfefO6DUI6tDwnzAlpIc5
i9jGC+tnG3n0CX314TDWr+y0ETzI8oTngTNcFXC/72k5tQSCufzqzjh4eqyunsEKO1xad5DN0AjC
ZjjqUoaHDModG8c5OJX9dC1S8Y0Sy+f/zlL/p7g8uSzs5v9Gm07S+u/K9NcX/Jm/W7LwuOsR5sh2
4LFmlvljjgpconlE0xmHHC+0iGP9Y45a5GdGL4xW5Ov5j2Ca+zMmH/yGUGoSNyJTyZcTOfoPsIwW
Q9lfRykwjaEV2EL4Fv4WAlOL8/4vJvRIGTH6nBDHUZsN6c1szh+Sgo3L1y6Hs0NHnDWbdxD4WDYr
jYG26Jt3wG76WVRB8+5yRHg1nap7hRZsb//ySt7/7kL/a1Zt8dv/1ZvOb2dDp0Q3Zw71vCWh+Nff
LiT9HVkqdI8g4esPgZvjvuVDfa6EZinVpsW0DxsTGh1+ij9qNP/H9IizUBH+9tPxxYvAcheqJhFJ
1/mXNECUgKFihqAgJo7eypYeiEENaXjJQ1nTBdAI/0yWoPLWzuT5N9oN02crk+k3PVfzD3/o2nHT
zJNziou42+beUOz7Qg75Ygrzrj4UPqxJLMdZKpf92WqcZocKjgeCMqBVpks4X+7YlXeJPZkNC9hF
FgywdK8UsfbNMGBIRg5PjBYajQeTMfPs93hp/a47jpDY8hDDOkg/EsrLQ1J1VHxNbgXcpXd4FMVt
GCZriCjZ2kld89WQ0thSAvA0cMbHqDi3qEe+11S3uJMhoySGYtlZ0+WFKYb4vTEz6czo0qvZV2O7
iiMUKzDddDYRSn6rsqAUK4PY9VmoDGignPpXdgd+RwVYwcBoWokeV7wB3iFw8mmnONLvdcgJxnBt
DnGmZ7cPqJPZ1ezQ2TdZ3JrvBTnPDUZdk27vRIdbNTgy3WElDrCv8FF60FEAQh8qG7PH7Cb9k4X0
va16Xw1HMhgF5Gtqnh50yqmMnbLCQZp68B5KK48CzLp9voTEvQZDCoxS56bSEs0xjlMb2xj84lUm
we5umsxwD2K0bWNVuIjYSog3nyTnNhFedZ9XknLtmH3IiiozzO10m0Dnxjq/oytS7mQPZGEqbEpS
6FP50Sb2uCPWtwv7cdzwSQ2PBIzKh9meRsrR6iE7zdTXbALR+x+J3zeHGWsADR5Nf5hSiXm9t3vc
PD5eNw8rJ5Q/cjzVUk6fWTeREegTan30ghduOAQqAWJW+CL56SpzvLPoMBOrtPLLn4Sa6Kuw5xaL
lsDDtwqtuKV6bZwZaj2fEN7yQH1MvpLpw+8xdXqJPPWI7y7Vzar1sV2ucbJSh53pqKLKr+lzajE4
qgerXmZ726zVj5z9Bf7rPGEzQGN6M5oX8EUSsQPFuDmE1ejad2w+otM8zM6xMJ1sfAN/HYdnRpn6
Y6ZmbVhH4cBg5Fut0X+voiGjdClEsF5TIEVLXT9IXCyI7pgGJqua1h1HLWDUozGnj3CSpukAxojJ
wogqDrU1wU06D4ckbr4t/lGYPwtwdYmrArCPVW4e5jZO7hLy8GeZKOotW9iKH13tO0cL7xqXujbr
45R3+QOi2nIzZJkBRTqt7rB1+rf2UNPCadghP00ufxsIA/Eoo9lS25YiL1Sa0e1e+9TLXNpwRn57
wmHzoa019B3I3e8EAup3hTm8W4UCNXjDHhuuAwAPqjJxqAyfZiYpx87g65u3YURccd3YTf0hu4Ld
PbLzvPu6lUOR5XVyl61bnwXcR3OjH2+pi56RGlj2AzBSzrwU3kQ2VewbngTW9CGwdpnNiRHF5D/E
RRYIbjFZEBYpqCZB/FbFuki7lUHf9ccw9SWXjpy7m1rO3m3bWfzG5Jxrg+RAT+GIiwa3bwO7uJsI
8IA1rVObHnkr01d4BvadW+MRWmFkKO6kKNpyXYGyEJtgGsejpp6L2RXGdXkuOexm3BJnxbVbNu6x
soC54jDHhcYaUkTDpkL++mbQgD0hLsg8XBcsSfH1B94Eyz8hgL2iwlTRQ2fUZAKmsMRLjT01Yp18
jG0N1kt19Wdn9c+OVh6OgDATe6sP1ZWco1NsDMZ+sGpJAL7IClIg3HYN/MmltmtnIc9dEmdJARjG
VJ0TeJBPdj5oD+bHIL6LsWLyGh0r2ZGx2yIBGjMFHEKf3SKrb3CiJOfBnyVjbRsU2L2DBtYFWfEb
xyjwotgQpaAtRcYT8WDuAlg5KWcJma1WVlv69tpji0hvVI0Xl+EUFXBfUTvD3W/0Mrl0SjBqxcLd
oWhC+yid7vW/B8f/08GRlfy/NTX8zvVef/D8Tf+OcOCss3zpH0dIX/zmchb03cBD7/6dL/jPIyQB
e881WfEtxKTliPIHacmBB05fqxNgN3BsvozT5Z9HSOc3/qkVEKwJSVcvp8v/4Ajpf0Xq/3pK4+xq
Azj00fxxqzv+co76yxnS/3/sncly3caWtV+l4p/DgR7IQU1O35CH5CFFkZ4gKFFCD2Qmejx9faCt
+G1VXd/ruSeKsKVD4qBJ7Nx7rW/loyI2qckOI4AUdvMiT4hU5gVI5HyvxbjAxZh4h2aQ+MfInmIe
UrsS4dqf0Yyt7QFc4M6Zx5KkTY8ItYNR1NYA5bOvSgqFxGneAcqEN8iy3COiMOtC3KN7bN1FNzfZ
mXqlTnOO7GnpvAwZuogVfDuCuMiVuBGoul4ZR8tXieFAk76GKGA1MGm+sRIcf5XurUspSnZ2wMLp
dvKkhHJvw1/S2yY3lo84UVmu8yyd7qFFiOeOwYm9GuSiamubcLzGoyeey9QarzqznSO9LFZ5R46B
vott/KOnmv5QeMJo3rwjX4XjXJU8bFZCgolFwlSK0QgcL31K1uy8E3wNKVyaSfCK9cFkBPJkgtB4
C+xxvK9rozs4feJ8modwvK+cWh8ax6TP75eNdYntxSUngzh6zvyCHw3OXDarQND52ksxN++UqJyB
yq2JaGoK+cr7mu7X6Gj+mTta9bmsPe9t4t1P84qI4gNyQo52KPhtphPbT1m0zNo7GuAEqYiRb+3m
/M6Q2um1yEy+uyi8uV91g+lcfDctz1USQPHJjewmxGmy0kM63mZR2jMSFvmxShk7EOaznE9/jJgo
l2Np+ExeSb77/YIWJgQsCOSReLa75QozZxnvuaRN8+JP9TTeDDKa0CrkNpFGJiFw6YNRsrFe1TiY
aavBGyJPsCmKee3R+ofQnBkcYzISqowT24VEGxhBnO5VW3r9YWHqmp812mWo6uVM+hKT1e8JNHfi
f/tKPMP1veIH83a8vnwmvdi0n2faJQ9BT1rCqkARuJZWaT9V8JRex2RY7tqSGz1nDBztaHXzk+bI
5s8giTg2Qv/Ec7v0DVEv899B23M32HqZ4AinDZwt1YhzhETB2LcAbEUfM264+WDkJ5uoX6hCwSDb
d7zpZIWbrbSQuikewkCMXOCaqDJSUURMUCA9Z7x8VSZQ+eSEYJTbnlvUX1k8ljc1Shz38DGxN7Ke
jicUAo47nbt0XpV5NF4dE1Qwnp6SOwaGdPM+gpqKGSYD1QKVwH0yiVG+dsslImvXOWIfkK+h1fDD
WgZoe3Z8Yhu4VbrndQ72HyXp60IBeP64hVMj4PzmTX1mDGNdYAzK18jvxyslDadksOPpfmQIfV/O
dn12E4Lhd6Rwi2dIrJy4tpaOs5ZFyA3TBWZ9Liqf//3xSHTI9vbQmjh5U9JxsU0WjtRK1escaH1Q
3jL79zvfenJxCDwbZKsZuJMydFHI9/GdaCYn1Cok0FO7p/si8dgWDWnJ1zFT9/jb0F3RP+d5MEGu
gn/jIYfHwfmJtGs99XTd9rD9WUFc23SOhEyLm6EuxM2M1UaukCNxS9TSyuZVYYSEoHUBmUf3meoJ
qjcgxrGexjO4z4KwRkTexH4UmUCoj97JGRJD4+cjQnPljDoednODZmNh3fGEoc/igHA/jtfSrgcy
X5pR3sZZtxAqVbp3Jp5lzMXukV0kSojSKvg5rl+6R2p2pLMtS4ZpRtZTS+4PZ7B0x6v8kL7aeFde
czNSB+ZA8R5Rsv0UONzzfl4M0S5M2Dc9NkJ47mGkiX50gIkhAcOXitje5kKxG7KeIiIP5CmuA1Kn
naosklMZZekeSFa671y4y2vmqPpQpJH71qQ2SzN2Ke4p+HDc4BNabrWm2vXeTDKd0K9RCj6pbrKe
MkJypg0aOeaRpVlzv1hNK7aEYsvXAesY+ilfWZe0FtYTwW0cTwYGLtr2MNp5Eq2ink5upvnxoPab
d4i56T5NPO7upaVPKoB41qlnZWdXdvrQWYGJQWW5513AuCQ9tcvgwFbL/d9BHbl0aS+emXsHfE9z
Wfb6AezuQ6+8fNyh9mF90w2JQkXiLPejmJhGMLcTzwZzK7YrH0ta1lhEAslg4FbCjKC7YwY7zVix
A6TfzBbWund9nq6iyLE7dQOn1ylIAV+eOMww7vNArpC1HmkSJ6T7sbLWRPn4+4E69tlKnQq2L16z
/DPjIdaJwl1WKWLg0z0ba+9NLHOQrFPlg5V09jqMq/eKPflRy0XhEipzeTlHMSswBm/rMsyotVYF
9UO3pgtOWt2YsEVK7uwpmQ4sP07JMCTuKCGWeWFtrf16FmdQPgjc7SBCuqabVBQPc1Z8y8y0CMJ1
0RoYCgnSPFStV3KJKpOnhtqatZZnkowblhikdoON1sQBM/BeV+VzHVtk4EZjx85+CoeROgQBAL2x
45KCScK4X9GonmJ55h0T3sMtNSOeXeLQQULRdbKs9uKx+zs3HYOrPoyTT2mgvIJcxOhXhZ7GsGt1
0wBcWEPRpxGf8Qygc7NKYzi07XRsEnw72Bt0Gd2byWLQEu1nYmd3kpSfnYHf814C4c3K4BohnTU/
T34B8Zx4khK+KhOQklU14wl3fZ8utdnZG2nKcoPYFVUDCnUPaZFys7Ws7fKAkxjFJ3Rz5glu7qCv
t1HvBLTz2DkOJy/Dq40xbJjYtVQymXaTPxUB8jYjZevbdMxvbbhb59Zx57sQEeipyQSvuRRDbMp4
skV5YH2COl3fGlC47tI5D09Mp7l7AS2s/CSst3GYSZI8Jd3wDN3aWZN3couTCDcY4qfxrXDr7NMU
lJ+IYFAFJobGfYDAV22NthlCmlFa7MLe6b/DyxRf8O7DARhwJ8/cZGyfMe6EetK7ycjEwezpu01j
W27LUI5sdF2YwJ3TZLdkgyFV5Hz571kbVru5G3DuFURxxOnwiU2dJHIv0PsgGn7tCdnz0iz4EsPj
uSbeVG1IWbV3BBdmK7v19ENjclp9EqO33liSld3ZT0aGxs8amuaW6EUMPDNiUxKKSxpvhruPRB/c
SJFizVLNk1p6WyvtUxltm1LVmMuRZuVwCtbekMhtTN1wgrdhMYPBU+WJujnmonNvaod5HCeNDMhc
eY+jXxMyqlQIvHjGHMiKteIOye9dhe2ZqtNgqnrHS2BJcOirHW4k/1gwhX6Ia9yWKDQOttHofbi8
IZyJXfrIcPLAVBEodzoZ9B1GgIxSi9s589ib4wGCN2xec50x/ZyK9hM7ZONmKmXBFjcM+NxA7fql
hZlEXcL+9NSOldpnaVu/ZJTvlHddyaQzK+38iWiOEDuZY1xMX5lr3rzBJg/dHX3RaZcx6DsOZhC8
GXn5gvEahqgVFOW617pZsP/ukh5OM5FpU7c3GaCsvTBXaxZ/xjceYSxRnLRHJrTvMondrd0SRW9J
s1hWK+s4MYx/i+hqqE1UN+h5awCooBipBFOz2kw5WbIMVv2nSLGisPLrkhhJdKpGagcHsxmdfYlt
YNNgSeWiFdZwQ6ppQNYQsj96hY0fas4dYp1rP+QFMWqMeidqcYVp95pGFiDlRSNbHIK56Ynmy8d4
Rwqq2syhJTcRLQsJli5CV1PHTrRHUoxjlXEULdO8G56NvGH6PfmR7TOWtZKNli07kIS5EXEHt1hi
0k3qtMOz9OkczP7EEBzeyW5Gz7ftErJ1RRakO5+Y3U9DPIbc4k5Zu8YpRa9NPBpBK6n4KoQT38Sq
vCCxaj4bNEHPpQ5vyRpt1ry8oscSJMGLGJpFzMvepT3lNKnTz41PJsqR0ELRngxlzUvzEen7zhFO
pwYIuUtDOWbjFt1FtFKoZmkPrUYvrcPXSBUs6uDnBzmxfE8mKUOepWdnH2TM8tAqFC4z35jBLzAP
RssdUAsMU2pndxlN0BApVIzrL/LKszI1/x96KmpF00Mixt1jC731OmrQRCOHppJtKET8HrMPjipZ
TCfTmoGJ2oP1RC1akL84UJYLg/rs7w042Dp7bOyRxRGMxTb6pxFDh6M/lbTDCEgWpNKWde2Mn2d3
7poXFwGO2rmloBqpK6/IiXLMefn+9QF8jFB+2ryHRB1wIIyhOIqfBkBD4lv1TP/44I1wf1dR1cTp
pkOGZC/U2iSm2IzkPnXSJMYFG83VVsLVuMRVaz2FZmddgORSVf71Uf089+FoBLwn3BI+fQ1oTH/u
KDAEjeAau/GB2GqKdCRNBNamNTVpz+YYj7pN5dNhmEo2Rh/L38jg/3Ly87/JWB+/nukbgkV8Ie5P
uKkKABtpOjPnZCrYCmWWmiRvHBWWGRckmcgen50hdJ7yIDKO1lJ+V27hZufeVZLWpT/1CIZM8hKS
Q7vsoInArjLcoxBqSQhhof3r0/V/XEQvCCwPULNtoiz6+Xz1gmguxwiLA7gRzFdiwkC2TnyIPSvt
CU+tK1lWW39s1Fvp5tNVtfQqVMJeHveTvpaVWv+bI/p5dgY3jxrIxYsDA9LiNfznK2jA6plJEE4O
iE0oG33DH69AnMRzQ4unWYVkltFSsO3m3bXooSOFDzdIvXWxX9rpBC81ctmDcWb/+sCc/+vAfBAb
vh+Su/G/AHhBb0pdYgg/SD+mQo0hfRXdCvwxorfFr9FUjzIpQhfzLmXrZnTqJj8xkeivndvTe0/6
QTyb5sRu2f2oi6Hvp3sjZRMVuzPlO8YCau4Ins9KL72eSpg82czM6JbkgUYhjWilff9tU5qWiK67
eekCEC4wXpmUIPLqs3m8X+q4t7TKubeY5eWotALJDuivT4cd/DTj5DoFDHZ85sm0EAG7/vk6JcSG
k04QGHsn8VgD0ehVCYykZatTjRw9Cz9jFzvsjceK4GlcQGXCYU1pNz+O2KSrx9ghc2vtzQb04WKR
TXGy+HMMiinefrSHHFsuF1tndGmYoMbpoY7pgK3TQPbxNu6VPsxTyW/37JzmjZ9PPXcIG4L3jy/7
jxz838nBFyH3H+6LzVv79nuO5OWt/Pbf/+/ybfiv0zfdfJv+JGT47WM/utDOL0hj2HssVH1AI0uW
ze9daBrUHv8nDNA4sFza/M0P3L/1C63sAKqcJ+wAbhhvlx9N6PAX8gECAK2sWS4rxN8KwAHs//ON
bJJeybh+ySIIwL/8tGbb5MOXDjq8g+hR8a5JO2m3UwxZ75xEvXceTa36x5hBCarINOnoFlftA3ra
voSPTpz2Wuse4+mH4Z/EGQdcFFAGW47UF3Hkpmh+GnMf5AS3xULhdx+N4RLnVuJsLLKtnka78l78
qn8DM7OO+VFPvWLC15I189Bo8VQvJnlyqdEp1H4RNdQzzMI12orbbnCZNYZZaF0bv2bkK1sKqtzK
fEZGqX2tKozqzWLYRSKYrn3JB8m2YUTtBeOlHPFQs9m3rtFsG9uyMcT3xtZ4YJHo0gXvS5g2cU9A
H91dnPSwPtvtPGDUn13oCR8nKp+JFdBB8oXrzwDeaPj0YPU4n3M9g8y3bFGTtd0d5zxz14HT8cHG
GxobD7WciEimgS4+s2wx+a2K0HxBpD3f+hJ7MJ2++VCaTDHbocFNa3T8ditcSKqZMe2aFMDxkNbg
DZJW4BzEVGfnq6FxZl4dIVF/gBCN165zvEfm2SVx87Tfb3TYCHM/eADeppxWADrxznrRsNgYZ470
GIghgIYbysL4PieDWI+Oik55MibvBnrqi2R2sv84vmY5Ku5s0MAZf+J2RwK3quiUEXoUVMPO1F21
h27Yr+lazLu05iQ3ISihal54CgHFyE0cWsgiV12b58MNSWBJcogK8AwHn/BCZ5d4QU57bQYYtcqi
2YDhVOen2a2PvXaZZLZZ3+1app4vEnAZEepyCmEywLOGwVFyL4QSDVvXNGjVF4ln04C0xi7kPdbl
XDxrwykeE6mnFyWT5ibEafmUzX24Sxxb+xtVKgehfxefI+UmnzOU0ehAJw/cFhebSSeVZd6Coehr
vmQ2e0jT6GRXew8K8Sr3VEucs2h9aPVyfoVLM+1DF0o19i7n++A7g1yzMyqZNzLDIU7KRse8E7ik
kkte1PwsQdd159e+Pdhr1+m5wqtew3egtMybK6Cp6TadBzLIl7iFuTWj29JHULDuETkuY1Zrp2mE
PQNuyfeI5OnF535ChsPYpmW4zy2zeWTo/+K1RXdT0i6BXzBla6bcqKKzbjZAmuTFbRlHaBIbeL+7
dAmQIMpLLt6J6hR/5EsgCdF38xI60SzxE80SRAEorYQBQThFF1eC9jiBFWVASTgHPjxF4c6nxF12
pTk8kvWwxF2MVB0rmlHQ0pAD86Ci1kRQSUQGM6+Um2oJzqiWCI3F7FGszCVYoxuI2FDSaW67JXZj
RBFzrpYoDlo59rZn58U//MjqiD9yO8IlwqMQi7VzGAn26GciPqIl7GPSWfYNWuqRfgjNoSUSpPpI
B8k+kkKmj9QQk8+8zR9ZIka25IrES8QI0kjSRoaerO0u6el0IX6cP40eIQLzElHSO1KfZlPWz4bv
kdCuAvReDoxCQupjhmHbapoR8/YFSV7Ahpqt01XkoQwsFETJovnZ9L4PCzKS9QOADYRlfH/n6Ebs
ho+yrBfn5hyj/YaCtjZIuqBeQuVKf6kCw7EyVdet5ySgMxhUAEY1RKMnP4hNapJC50xKSgrwNiMP
tUexCebFJk/X8SXeSdGP+4ShBXSg8q2ekfTrlPjwOlLBpZ46Zuc5Q5AV+SRoJIYR4kpQIXND7Dvr
eyA5+ekDSPFBhbX9nlWp8UEXfKwsKm+j78Cl8hMwCzDn1gwK5uMpYm9Lf2ZmjdIECG58w2RZ7e0a
2Usw8YZBRVbtCbzSR1mhjedxgHlqeVTCdZvoBUO/sF8K9hK3+LjBQiSwwKoLr+3p0ui8nmBszL9z
N3Roeed/yqX/ZHBP23Tx7/9rxeen9i35Y6H0+wd+L5Qsk0xtzwQ4YGJ6I9uAmueHc85yf4GzbCPx
BfiNeoQi5kelZP9iUqVB1qJ6+lEiLW4603TYpSyeuaWw+htz+g8p5x92+sCNhOOwJ2OkhdWPh/7P
pX6tFkvRhCJKMKibIc/RXJl26LeYXZeuc8xHbC4sujS+G89t3q1pSvdj6jPNU5U+aKwdZ/REI6E8
bHY+xt3JNHn35F43NHJBtqHWyVfOYHY9r/zSd6OBNLiJ5t+6Ez14sU9JNIpSHgh+pWaIkQ3ymBaR
cSdKF2M8sW2assSmwx1+d2TAJuMAuAiT7TEOCI2JjhGy8+wkgpBaTvac5EejqgObASKj/C3MdpJr
OZeug6eeBi5sLp411iaf4Ho7RqTozuQI6tJlfD0U6YW5frJXgT2zeBNu8lSVrCmQjJwDX6reFHNn
fBmSMn0KM1fToSqT7AEK86UdMcLMeMh3SR11b8JCHK4bhlUrsMhUaCbPrah7+ujA12aAX6cMSIFH
FhsYCPREA9I7dbYDSGjWkvg7XpI4740jqb7LnCo34unRmKxuNjfMvbNFoy49O9jbQAw6lOJm3aqD
ZcYRMFJGsr3Kxyta+FTfSsz6FVeh9Gy77I//rAj/yYqAoNvhsfzXK8LlW//2/vbHNeH3j/xYE5YH
n5XAwWT0Q+r9Y01YWCB/WATMwAnQfIPmZzWAVfJjLfBYC4CfL4wymzCEv7ddInzjz9sllqZg+TVY
fslaI/3ip8UgabGrY4hwboOoCZ4ndiDHybEYHntzsTAVSqU2+DdOviWUhcBP9eRrI2MeaCXvO7tR
N17E4OkFfWsOEqrQyVmNPZY7Wyoy/zrtTs+Uev0LKYx608YT+RRyssc1C0EPtLbN2g1okKoHEjtZ
V+YzqHT6qL9j1MOTGxoVZVM+awKPFOTUXUrf6oA5jQdX57A5Ajm1e7oLsl7BI4cGH8c1LCgD/829
O5EDtkvGcIgPwrXmDlVIZn7JcMjhlJny/F0FhoJn7PXlahjK8S6i/09CKTHq5gb/OpjmjJzK4FhP
2oXyBQlM7omL5G+dxpP2CZ7hBG/TU4sbqyKCAvLbaJxCDhBBAhV+uSIupnQekBLVDwJIwnXO8v5O
MQiUWVC0G1YVuOBRU/d7Vq3gsESHqXXmYlRhqtZCjw67vNoYLrRkeQtK+1MrJXBeQq5/e/ojy0u7
fRnZsRPsQ0Ii6Xfr1GTFGNnqVRCTl2UF/+WyxLQTi4vbWHUHXSNWib/OkJNVZJKnv2FkGknrxrmS
MAV1iS09UVFeGkH7ypkmi2gLdFoLNpQxYXkShxnp5EvzD+mgQYTLXWRNBsCJ2sLW5TWtY3Myu57s
tcY0QHIj3faDmonJYEUwq5Ii2ii36ZcbB4kr5Z8374wxA4oGdXIo+lPbdp3EvTeVWetoltYG9U1J
OWgPjfUSo8y351eiOadKv7cDih1wfDm1e/Twz4L3Hy14lrd0bP/1gsfwiIVJp39a8n770O9LXkgV
JH4EIi8tod/XO+H9EizmfUzof+gTmQACLHZG9jKEWHpI/3/h81n4UMIsYSxmuMQo/50iyPu5T0TE
CswA1wRGEKJUpE77cxWkySZWHRPx00xhoVZFEftEB7sZusSV9N3+1YzL4GJ4Xn1N5VRdIDsjqQhL
01pXosu2FrPBx6zFfbbV9pjfMYxmvuwbFUg2ZsejSJ1TW3VYqgmwUhvsuiG1USRciENwfnbAZJJz
Xwz1jYnZO1jVdnEjE53fB7VD+KApkn0URMHexcvYgpQ0os1i+d/PaaKPOc/cbdeA+J1JVjLWDjpr
zfw9tM/BWA+/8vhAQxkDcB5O0rG0GDZgzqomsp0kdwKIsVIeO6iq+Vy/kciIOToHPL3SY9hu+Qcx
2z8fiVo0+ndDNJKIa/lgntZoKM0jbS73kGvb+EqfXn0PZCruHIoXtlEl/K7RjtQ6oW66TxPZ7VvH
0VcXsseJiT/lIT5nuL14EBBv1GyQPJQaZLs6zIyn2L8QGBCfGzkbX8mH1O3KQrtwMWZVHadUvfRi
VNdsACeTJ2H/KZFt+4hoYiyRSM36C263+EUbOdLuzsMg6PuImlZzJWbctxUOgpzAdpvy6Jh4Ig/W
tm3pNzWxM1/b7vCZ7YDNSa6KL6Ba24OY03Zn0aX4OptdcZOa+g6RtHfKdStPKPbns4wKoFdesNgg
Q5pgGkUZlezU4fio7Th/EamgtOUsdfw0AkF3duMU58kKYKkj4uCLjoIOmhV1NxbD1kMGz2E/KiAu
dUWLJm9T6P1DJR0kNGNdQ1D2MmtjRJ7JJhAeJiYa7r2j0m5327mIOtddbTqkMVh9tEtoBqyKeDKb
9dCAQixmxwIjI8bhe4oFRK9hBVTQCotm3sssqe5TH42Hq6bgJsZNsvHmCWy/Dstb2aLYJI6UjiZ8
f9dY1e4UTGCXZPwcBbMNGqCL3S8YUvEC5NLz9xQC/CtplodZEh2x6QOXUIywgghTeuIhjhCeD/BQ
JeaPdTL1+IK8CxDm/msVOPnR1LizEWYayaZvumnvoig6M672CewQbfVJ1Fn0YpTAAk+RslW2FeR+
vquBcAwCCYfu2mMDQLY15dZrK4qoWsfoah6srlLAfE17LeRgveVg/Pp1P7XTtRmCIjy4DgJ/pjWi
PqQ2A3pBSKe7QsSWgMSMLIdKxqS+QavzpUOlQOKyy027DvRcHGRchb9mgRnc5t44mcdR5OKJqMYa
ejxykBKfadEXG6SaNTK4qnzz4kR8wtH7hdm1xEWmnVuah9M3jwae4p6w6mobhVH1ksVdY6E4zNqA
i1Xp1zYgkQHBQyaPYVS3m9KgE0G2giduEntsN7LVD8xiaNqR6NxutcngD3ODuw0LOWPLCvwVLctm
M7oyBXAkOtrArTrltRWcPLNZMtmTLOQ8uNm+hveAPMWZgjX8cXPfF256tXvD29epmWP9FW3k0oPU
5quNMWoLW0zR2zDxtImqTLM9PqXiGE+OumCO6IoVqSTsvCDRc2KDMiOPOsPKpqwWDzzgxw6T3ViF
FH6D/LUH16UPrhE2B2UKIkM9c2ruXHQwX2svoJGNTaRnVwoWOMvnRKxqhD+MPcFP7owwUb/6wzR8
U0UyvOJ4s26dhgylLf1nbGKON+kI35uj7pJJRLCjbKRTfjIQX22jFFtbpiRtt5GbMBfDWfvs58oi
Vxu/Ck4uVecGOkvxIBKy1wgajY4Zuffb2nLVfjTLp5hG677RA74yx7Xgy+lUB3TSJogube9vFZ3w
99npSaXvLV9taHyXIJ4T5BaFGdL6M62i785uofyqJYFjkOlnIquK6jChl83NF3BXPuCGRDtW277Q
l26yu2iMjJUtMh+GBGpLOk766peFeWUXEN+zLJLSHubzkYbqs+dW1VUxRbl2VhPhokmR3Q7ar16w
jYcEVtDzPiVTnD/jbGSb3gw8VmEqqyWTobzHmqrwtsEFB0PoXkRcNuu6n+1t5mmgVBZvO0aEU3rp
bNHtVBigQnKasrxkwuRw/dxAelkknJiCnHPmuzAhLN34N4pxx908tvYtpM0INvXcRo9uqP0j7eTh
Ke6MUDF8jZJvDmyZu8qIuxKqrqpvJtS2F1FL+Thzjx/pkJpfZarm4zBpbz+2COvGSM2/EjMx1uuZ
wfQhtgrURe5kr0arJfamJXeDFjjrUZda89luAZQQWVOvQULcq6JjW6Rs5y6qyYFikc2jK9EvR5AJ
9q0e67heV7Mb8Kx19X0Mtm6/nM8nXS9k2WzWB5aLYJ8pbcBL7Htna9uD91CIOXmPWjddVHQDvD01
wqj2zHY6TXMwPaCKHfZiEuLYI7F+1hGyv57u4IHnyUfM1dUaj0EgSi4RzYXVPE3mBqNhMqxpIquH
wTHLdEUHUaxDASeA+a55IArABVFORNKMKvzY8GJEGW0PF+wYX80auY/VOHaNochTL2lXJL+a9KuP
TW3IfeUkRrhKe5Yabr+ElzTtW2/RAAW7tM/y+0hQgsggIFOltfxXu05D1J0VT16yLJpocu0Ud/7g
4UnVtl0/VpN4Se1qEdomOEfOqlGLrx1iULLuCZR5TY0of8RW3ah7H/VnQ9KNQOE6+z7hMCW6DPPG
9tuU95iwKpOcFbJy6NpWRHHc1PY8PWoymYjdDaedkxCOgrI9WCcVrZ41sSIPiLDr7Nx+4JW6hbTk
ScdL3+jwAmCa7Nz0tnoAx858xAeD4d9awGj6dg+OBfLiiVvWhr4d4OACz6ui+ZWyd/xM+6b6mvUj
qTltFzwhv5QnTBhPqgqmbemo8hioBkNv15froF4aN0xVou67myZvWeu/BszIvyA7oIJwNVLOxute
A2FkBz8Ii3tlFdvBBWHIxUHOryX+ibxV350ZJxmjQ4VSYFBOmCIJS4uDJuHnwfEGuuJd5yZESmmi
PJ5Cv9Nb5PPgnwk7WTTzg1cav8lS/pm3/7t5O1Cgf7t7YgOVSvnzBmr53I8NVPgLDUzLpXdD+BXB
d/zVjz2U9Yvvut6fRu1Lg+pHr8j8xSKakywBm4gen6n439ky+eHSC/pD49gVVBDo2KEU0Cxi68SB
/NHflQYQXHKieY4A/SB8x2DnDbvBPDuXMHe8NiGfTXnUmLbVol6x1MSQuweYeUPi0fSJe1spFIwN
XYE69zHXCgsJDGhbmzZH6uYbcKPydZbMmm0WLKQl5yhlQrKtGsmEyWKULJjzoIGlpFtNUADyC9CC
/luQhSj2VIqWWSeE2IMXdPyrMihadEbYFVPm8X4OOF7pJNMeZw7Tf29BB5C2WN1wmIx6AXUzFKcn
vgvNZVoGDu44daQHIF12jUoeCrw6nX60IrrBp3Bx8qwmxrTBew99kxmhCAz72eyRum/LLh5RDeSJ
4b0mpphItxSDAC1at07OPhD6kRzulQ1FjNQk+lMX8GVJuKtzjLRX8sN8zByEpJCCE5dmyLahb00i
1U3HO/IS4V/GFvGKLyMR92DraausYiMnbB1tJyOwiGhW0uiGEI/HmihvK17aw37E5nqlqvgLguT4
juKqJg95Lng5BJPCrxer8GUGecMEzxrG7UDMzb7zZ0gupB/VZq+/AgbrL0GYsaXIzdg5FL5jPUCq
relGRf2Lph7CXL8vdUksWUOHMBQQI3oynvrCV2c4aDuFNI6WWW5zw8iA3I0Oo7FBBfbQ+9P4id1D
/mImdN4CAv3WjteBPUpz75tRoZUNm3YE3YKYFpgKAWTAYo9tKJxXELksd0lSbxBuV8eUsKcTnLkD
M4QCjkWWP/QjamXMZeTYEeW6N0AonWiRU6dPTwHmP6CuQjRfQA5F13IxLo6Okx7zmCwyc2jLM8Fb
zbYhLG2dzGnxqe6B5SvDSvbxWIuvfpwrdF6Rzu57w1dvMW9oLBXQRS9iCiG1YME3TjjE+NRkVuaD
buS0H5SaMSsVT5kh7Vd2q0RX2G7+NbV969mnvbZBWubuiH/Bf5xjJ/bVWB61M3yLItKWZohtWyFr
uD99Erdveib/bE6pM5KBgb0c0CEm3l2RN8XO6WcHzUQc1QcduzkWB8u/jerAeh3tLrxYVHsYgwaM
xLgUjgQssoWG7/PUdHV85wCfOuRO6RDgN40XmF/MdWLpPUiZYGLpZfaiqiR75YoW+3HsnDMEv+LQ
VZW85LNbfJVxy6s2gq50SrUz35PG2t9AFQw3ZDFQHUcyDK5T1pbE6mBt2RnOmN6Gk3YeBFFv2Lp5
JA7FqClvoSGmJ3oDzl0Xds1Nr5308wiFBIbENJi3EPRSEi5y9dQhjX5MU1+eHEK2tsaYilf2rdmz
7v323Ho14QNgN7KTObOF3ZEAyIgfgfFRzuB/2tmMN2YmQswevffd67Xag7ucPo+ZTUinIGYsl+Wx
9aLbAiPRJkJHTWWDYQkj59EWkkgcc4JO4KzQb3TvXTXYKyevioOJY21VeeCCLDD0e51Wwc4mbYAU
Ql99kZHXnU3Cy3aFSwKUX7nDQ1Z76pLk4QT7sXMeIjxML4Slz1+9yOofOCHR3VhLQl6CyUJ1N2Bb
b9qWvLoxOwzIUffSzXyF2r7OP8kUaSWXnafFgG8vgly+OwZErTksR4iYeIO2o8+uFytvew9spLIp
wZBSZzYjNKJK7e+zjQIaLkcEGducahJoIOSOeX+bROW97FtxsWl+vBB9VuxnT6jdiDig/x/2zmw5
bmNrs69you/hABKJKaK7Lwo1F1kcRFIkbxAUJWEeE/PT9wJlx5Go0/Tvjui7/84OW0INqETm3t9e
i7JIrF/acYoCrU094MS5uJnGHosyxECmDUsj23nZeJXVHSFbgx/qsaOqsJ6lx9QtWqfxEKdGeKzK
pMCSai8+FrO47OqWgpvJUsPZ+EQiITmKWhqf7InWl6+3GmrG2p5eo2QYAXRoLkIyYkvJHl11/SW1
nc2oJ9hvxhSaW12K56QDTQ5aOdvV1H7ujCZRtyGY2rNopxHrUz2DdZvS+l4VHRY4y1ksDpX2UpWd
zhPNGG6zGFfZil+Pc1EMw/SVaERC5SSsrX1RWMNRC/N+FyijP/ekgo4iE8XWjev6YbAsdU3QIlhj
sJx3Jl2+G55s1ZO9aL7ctnC+T0DfGTxsaVN4Xvh1SMdkIwGwUaWotkPpdqdpVNbaMbCJaeUiFvMW
x5hrpMmAOzTrX5DcG5nfE1TJGLymjQoptH4IwDpuSmQJB9daRGbW4jQrpMEhz+vrz8xJ2PZGlmH+
xQxDd1csRrRucaP1LqCwDFbMIUKchu0BNdYkeL5BRGmzcyt17ypB0HOZLtq1zoXIXZdaexm0TPYm
MrXOQ+YwHtkX3WcX2D9ROxJ2vpKLz02ZQ3dDycS9mBfdG3muJaPbxTyuvcUHlw2tdhcBW3mq45Kl
500cV75J5Fi0K+oci1uuhfh3tST2zrEeFCxLPb1VF2YFISzLpUJRvt0TA3FBBkdrPzc48cGWcF9S
HbOdHpsvslOMNXGo/+QuAjxDH82LAZQpy+AkqEAwihMGxeXyBR7rzDR2DKJQWSritZfU4rKjOAxB
gkxfExXldRkK895ZlHzjIuera/Bp2puxj3b9xuVcj+QsxmtTIt+d3hR/VihfCYPg/TPaal53Q+99
MsCnbgumCbd6hCrQerMG5lolr9M3l6DoR+8mWwSDeFdLf9DNC/fNPsgkp35Z6wZGFhsoTCtgtMda
/Y1JWIEHdEJiGLS1s3e0pPLVojgsgkldVzD9r9OpqvcJjZf9aFqFT/Nb84c3U2JgNM5n9gLibiS8
NMG8MZ3vbq51T/kiWgzS6tGqMxzSiXdDIE3RpSuZTmZQivqOePM1Jm0SHYcKiaP95nMksNwsE+H1
/BoT16YsFiN/FFggqT0Opyl1Q25NNL75IosM2JtuEaDkJ+oLuCQHFyTI2qwXxySage5shjDWVd08
FHqTX/XQYomsLYJKnnfFtl+klYwSTlstNpy9KDP3ioz9yFPBwXPp4bb2tYQ8V40Gs2NKmZmclOEz
x2iM9MCUkeFzZ2fXw5tGE1oSSk3Gjtm+9mrapFo63NqwBFcDMwMHW5+KqzatFwiPaRPMRGjxlY1v
RPk9FbtUZ1khaMtmmpwBjs9W6MOnXs/Cez0ts3sp2ANK1HXSt6AcXVVp653m1Ga3ElrBQXcqKoIQ
+U19lVJ+7lfM2x/irm9mxrpwkCat58H07Y24Y4tJvTN/E5aaf+pL03Yy3Gpl1u4FoVk6Ca3bYICJ
athzyryUspnO+ISNNYPji3KhxpNaAAEO2fg/zrZ7SpiWCheraific8FILO9SHvPUMZ5jR4oV2f7M
h37nsSXL7Udj7gVGRwfG4kCQtl5MrpU5vzTR9AUn1o0LJniFKcimiI3/VdWx7pctTljd1KSfookd
OSKckDTlmywJ7/lazG03YZX1lNetTWaPYfbHV2QOzUtCLU/GYqPlCN+twsVQmy6u2mqx1iaLvzbL
JxqfJgiokmLbMVw8t0VHjnIx3yLmoWIoxYP5psVFHZD7zDs2W8YxhD8v/twgBeA/L07dErmus1h2
58W3O2liZP4NB2/uuTtvsfLS+079ajH1Ftx+L5pyNnTpg7scPvO+0oLpaC2O34jGK2VGvL/zYgBm
IAd9RoX7b1Lt7FdMlMCNB9a8jNWdi0Uh7NFnubJ03lyCXzie25xzQtW0P2LDP/X8/gt4No9DqWWa
C3jEsemnvQ8RBJJRjc6ND0muONZpNJ6O5IVZpd/M3VIv6teKvVTBI1tP1x9fnPPtu1OpLWgY0i1k
FIAYwruLQ1Zq7Gmu4oMxls3rnDTFRRVnEckfL739+FIktt5fClwKZ5rl9Evf8t2l4jpO7JEY0MGo
RI2n1ECOxrxGWH77+DpLm/O3C0n4DBz6dcZT7HfNSSJ9k0TsEB7QfU7biNr9we7IC2VF3F7XDZXc
i96L9JgvPX8BaMCJGvVEdKXREedwHUS8uo9f0nLFX8/+KHWoVDNe5HKmfT9ZhG3XjVpOGYd6RFul
5820M5OBE7QkQsxAXRg1r2PX8z0bQK3erv3f9aO/qR95xsfEyXVMajx+bf9Vfv+Xz3RS/iX+JXv0
48//WUZybOY2cBy54INM+Dw/teId5w9CRhR/dfM9gNJkOsOTHqf2Ba/PAYdb/q/qkvsHhRBQGp77
g0f0jwY3fr/liTXp0IgsIk9Lgend3AZwNmYoplHfpxTn8/B7FmpXI+KzxF0Gwop9HutHxQC+F3SP
RqqtElP9zULi/XaP8xIWuiTVLY9kpPHuV1datl25LifNkh7hOZCPk1ddEE/ZFPk2THGH6fQQ8I7j
rJFZcFkxybGDSF9sBvEke9b+aF0wn3+Jrw+JprttEYFXjnEmZxOspNXTzGbP0zMurlevkqZ1XDIr
UES0hZ4TJTbLP070xWQ83au5xJUJCA3RnQWIlqAfCUaQ/zXUGViLOjzAFRQQE2V72oEbLh4m4n4N
98R+tN1VbnICEeYp7AYHlfJ8I1vFMw34fOxqtFbo7wFkoaKRXkitu8miotuMBaU7Gno3tvdkmEw3
hKTDFa+ACvuKnakvqZrjQwXFRDS8pO815qzo6e2oBTDcgU2kAOIRKz93zPrs4qy7DpVzSoziyxx2
PvkIvybWs7Ohhq+GlnMMbInXfJQ6oze05CZ9eC3oE4c2B/tCDRatsIqHo+JiDFyk5lWYJ+GPybf/
Xlz+ZnEh/LL8Bj+K9hTFN1W2vywpf/6pv0rT3h+SbZBjWUSKDfBjrA5/laadP4Tpevj88B7/WbX+
K93o/WGyU2DemVQ0OgksIH+tKdL8g8WGsTJWPvfHcNk/SDpD23r3INVJzkAzctgp8wKRlLxbVUw2
6HkLDuRU6FoZ1Z3P8KO2HgGy72NmX6sNSZoWeIDZV80Wm6NhbuyqNb+NY8ZwVc7mYoWdW12yEkmv
XNWMaX0e50zKB8PLzHRNDO1L6IrwPqeU5MehbX3upWw5XIXt9RIZChgUSmjelJHmXJJ0ltInWeNV
Ozxd6X4BgkIAYSgqH+kENq35RRtkMJ10VXP8JaDeXvSJJ4t7Mw0650LNy0mzy+yB7b1kzu1rMk/Y
NoQa/cBmqmBhV8yTopWeqmltNrrpR4xpPQ0JMIlxRatJu0wxLpGmbHIHzgXf7SfijjnwWlGU6aYC
YHXPQkxGOhrwSzdo2O2DtC311WnK+pMtO3FQThvtxIhHpfamDX0B5nR1NkerHhTqLhHx3ZSa6bVN
7iHZ87+Yl4QVgnzdjma8bwuTrFLDU2ADIvyFg9kIIol996FRjrY07cxN7QmPuR836tdMetQWsQJN
3Rp6Zl32bzU2GmrGoeMMU55aDBsPMwj0T9WycW5aplRRSLWmtk5UZWUnerWkSRyMFI/90EQbjRF8
nCOOw2dQ9au6GwuQbCVyl8rhs+wQqKwEs+0cnaZpOCEEDkGmhFW0cWJ7vqWALmMdokTe7FPDTgGa
TgMokGE/Jdho1w5oSmgjQZ1sXQYCWbpz8VjN5pSvZqXNd14Gr2LFjIcTE23Q3ewhpt9e3IfsujAx
dYXEWLcZ2ozxrt2CMdDVIQotOKx5kuFueuHU14R8c1jHLCsjga9I29aVPM8WZoSREgfjtmAt4n6+
daPARrGKez5NyyEBtN4slSkwmhGjXKuma2FCZpBUaQJYYthkc9D7pMDgwmnOXUqClyragbbHpTW5
cDQH8LJxCVVzJstvpTueYsGR0sq2wHl3T17nZgRlzbA5rzCki0/6bXoy9AF9sBMH2wA1GJQqRWKJ
R8hs18lFnWv6obJkum2J8hwXh9gqVQZPJhKlK8hSMbLvrOQwX8YnDWvUQa/5aQo7E/feJJ6LllNe
bcDtT6JW8yUzdFvIwG175MSSHFQMLZ9x8iMNpvBU28jSZrC5m4byOxwB6kxVh0C94vPR6jU2BKJC
tUZ9E/AWBo0o+mbN9aMzGsT6ghIRRo1HBiZf6sKxd4e1103hgqFGChpPgEyT+VMba1SIyhi2rbCY
L2sS45pXn5ygTxGsRstSHdiDdN+IvU1rN6Le7fBj29cwV1KHoTw0vu2+rOtDMVifajO7TTHTzUaw
8zg+UYid72IKtqWuvKMTDrdo0A8FkYe1q0/MPvDphyCY3V7eq7reuROIPaGNwGK7cdtUWbvpg1nB
aZYPtknLd8Bavjby7FsmdTzWxUBZLou6T7FWXLq1YZBXYXytbi0Wwdi9lBW5myQfxxWGWWMlYFrc
6B2InnxsgA55/cC9VSmj4Puwd0KRC1lYIXu3yV4pUMNNErp3tFkuj11jcggPzOQceW2y71wzWvOr
MG44cN/AZ9xoLm9qLovzSBTpJVtWs7QLHPYxidJOVSXkbSxq+1hWLcxpmNvbaqy8J6eOHnVN9atM
jN+jNjf2oaOQh8S0aBiAh9GiBd6xm2Jzo1jWb4geLYJs2zukCaglu7kZaLdtWSZc7Mna4MBts9vP
rCvdWvRO0K8qs03OZOhwWbdpu9P5orZ6WXdnCKrRLfZBjzyIfjs3WruWSf6kQkoDoGCupjGnYsdW
jhlKh2SiuoUyxeqyeCg7PdkmJs5gSyvlSyTjc2pGPB3qgOqVgdo4aQFGpvZW5HPwCQbIZYUIzie5
ktxTqbu3sFaRg+xfcA492qE4iI5yamV0eKcyPCyRGLZqaJa4yg4QHBrdpJZnSkz1jkrZa4H0d4PL
W+31VtxVgYMOiPgaLRqCayeLcN05Mszbjj1xpqIHipRgArKZ0BJJS1baja15zyAHocFgeUmXtbTS
3GtXmTsVJ+PtyFe3uElDdA/27D6nQWg8ZnC/143pLLIaKjLC6S+dqd8wyHJkmLzdWn0tyF6xW617
sjz0U8rIT6fM3WVjNx+ist23VXLs4yAFqs6BmM5MRV1LQ7KeZj7WUGflDnQQqMR08hVVTsuCXWru
mbKqvIlywowQ/+rLrKOOOQ19uakSK/pSjbAcMc5cjHHNM2HI7g3ZQ9UoL71+5sGaeN5GNO2nflLn
Onby157pSc+dHhPStJue92OPaZmC/nXiUz8tcGhkoDIKXAGmxprpG8isB9dWV+tujoyTFVsh3Cpz
WqkuNJ+CsqtuTczuOEibtqggsrMy9XDrrkOtp9dZNoT3W55rVczhaCqZPTAMg3JwV3UXAiyjHwsB
RLtjIikw0Z5pw/J4Hkhh2h54JsruuiMeNJomV3pY9eOaGo4MYTXPSXfLSLZ78FQ6H5nluJcoAb5o
Ta+F+yAvunRrOYOpEJUawFklrX0wmVbGfGrrvZJFvDYiJ/ZbObS3yiquh0LT/DrVbnJIi1fpCBGI
3OUW8DGdgNn+7Cp8IExZHCH/tRuDt8cweVY/s7zK/UDY+CWZjWYzWEFzMEeNhBmDkzs7Y6jTZR7a
z8lB+bHqn8izqA3ea+0yBLP0UHnMK9NKcL/bnRWuO+Y10HKY2UvpOpheB400T+c+malFOc7NnQdm
EGKytTZmVSdK7oqw0FEKLTIRUFMr0xxLEpPLj4gvLAGraKbk2ihEJh4vL2Tsi3PSV3yTXyZdc249
+OWfTcW4jNehwtFTaz31PLJJbRo5YKIGlctcNXJV6U12UvNc7pmng/qvivDSENm+TTGoacA+UG55
5a2bM3TMcht1NxqxnmXyuP6szd6+pC1116tQbg3ixkyFz2l8UbTtV0xBr6zO9BcoCzCJE3T3MSB4
m7FwclLNtLao32yCyuYBEXv2uhUmWVxL6AWdo0ScCxrgfims+iIxFBDKVk0XuaQ3MMCKXztR/ZqF
ORYXaN/GdVX1xicWSAXJsDM539ktJH+Cu6EClSNTHl5KK55qx+NMinx3C+M2ftAHkqXM04MKXWly
Mj/lkWl8KTLL/iJjTsP13Ia0tograUbGhqHjMxfeIoIl1s8GuD86zHWTcNLXhSmuAg4qjB7hhOuC
4zIZnrPz8PHLcuZGsWvkQ3RqOBBv6aWHnxDGtQ09kMzz86J/aLz5YIvhaxnYNjPYzrzO22rcdEFo
H4KiBDI3WpSGOazyrYHLk/QdcbSvs7JMVqPsnvuWoL6YK7KTVWCurawE8R7UPP/Scg+BsAKDCCUP
TXq2N1vyjlGT9EcszUAFzXMSJeZ9TL9jB8TYPcVRXp4SwOZ+6nifpjnaZvBRbpuolzvd+ELoiw0T
GpkNuLZ7g3GcFVQ6UGHSJMNaVWtlNdT8E+qw9lRsgOntQZ3nft7Q5AUIbfgobCp0qP3azcaa5YTw
CJUj8phLs2BOo2fyKhc2G/yt7vIR5151P4Jj3DjoZlYWLN+BsPs6Mdx8zVEl4fbQmGIPQbn4MMex
g8lbb8jljk79a1Z092U1WVeajbU+55wCOW/ajkMh/aYisCyJzZuV1VxqEAG3SAPFA3h0UOdZnt+P
aOeI6qMQHcHnrRKDaLlZQpmJLC1diaQsL6Dl3dNyHLf0/jw/LoOYXgpS0tGZiadwl48ZRi5dkoAY
3eAekOdFHXUSpYXX+l1dfGfzq4jrqA241dKPNJK1o+yvxkhF25nK230jk3idyS4kwIIilg4IwOrF
oAdrMLtMQxaXaUhRyRG2Pttu8EVXTUh7ZLR3EU3aG1L12tZTtuEzDMqux6i8K8bsz8U4dWehU/Iq
68GfGedeRVKfziLxjhqlWH+GBOI7fd+DbnaGC4ZZvpacNzJDexLu/AI4becYCuBBy2NYJOl2yOYD
87f9ZtY0uLTfycuCl7OVjvU+qfZ12lzX8WK0iFgeoxquLCh/kJMcb3vRmDuz7XeipGNjJsnJNUwe
oIl+1FP33nIic2XG88vodK9BF34py5T7pzRvuvbSKQNCMXO74jgVPmua6AmQZAdCmTiQTOcCBvcj
Q3DrxvPKXcrDcSVCtzoHAdlirdCNCymrm2Rgd6apRPfbblYgPKjGndOgRL0xa9dk7hEfpfk480hI
At4uT4J6pWtVtJ1cVx0a7uDnqSEanBKkNQNA/5EpFG1/mbUwnq0cc0iSl5s4NvIzjyy6SmNpMp2r
ysYBVtAUNwMSjX2vjdBaEzulW6OFtIZEo0d+mWK8EcgW/XHoLQ45VX0/dG526CEzHNhVpwfPiYqd
9Aq5raY5PDECbW+borvDgMAoXOldeW6XXBexZny3YtWd5ii2j5XpNnvBQOKxKyn3W4Ns7mRBssJt
xAtn+OQyxVjoB6EOlyJkYkGV4QWiRCCylHkvDd2Wm3oex51ZjtB5e05LzFto1B8BojQxMDfqbLu+
QKYdMje9ymvSedSWwzW1DSAkpn4Vyg78aZWQSWYq78o2WnsPuOmLm3feKhfOixNmfGJsai+LjhA6
DKeD1fTEs4f+bOQl2woVURxMvWccSPGawLcJO5d8t1bRJZbsK5Ei8tfjOmRyk0MWgG9uVwJhUpDn
wI+FeHhMmKPWswP7xoOT4/wCxtBvWa6sDav5xFdvFRs647skqq44TLm3HQKWHUdhKi7mmDz1KTIb
LNGoFnhUL1VGTgvnSXkntDfoCaHWrEXgWCuiz74Gz31VGqI+OcjfyEZl8V6l0vAbENSrtFX6iQZt
S0rM/F7P4Log88FsjB7FHJ9BAQebcQ7za2Qbp5k8I8jNVGyMLBt8YtykBksU32ntaqdBJtexyAEp
lvllaDsPpespEEJGTUJsidaP47YwdESx1DvAznCWseCvolbhr3I7sYrj9ttcVjd22V5OC2enWSa/
QnNDlYFzljBx2Go5yeo24u1llGtM5evRyKps6cE+KrNmM6eVxaZlOg78Uv2OTNlK71rWSHiKazaA
X3onoddqARavr8e2JG3DpCvdcmJ7VftQBTBDZTduOGpxJxtEK9teDSt+Dfp5Njqxo8tJGWXmoStb
89BUBoEugicJ0yW9TeW3NgrEJ9FcfK6lRtlkGAaCjRlosUrcIgNABxmCNsLcyMnLHfyw4TjYQneE
BU1ix+CQGsSMJNDaWDG88AW4iXeThDhl2c3u6qEGkDya871ryGtn9hgrrgzBzIG+bZXlEKFucG+y
UdbWdsbwEgec5A4Y2zfXqM9qFqfUtV9I2m6r7KU18h0A4u9NTx9Yd+OJQOSc+Cr31nVS+EZCHX+u
++8M2qR+RvU+qrVoU8vFUFlpfirg+2QwQ1bOnHiohrDdryKDFCCr1jMy7OsmYoH2VdfYo1+Bh7jK
u14c0fyhnB/DDKlAz6G8r6eG/4knedWnaHj0qiYKOxbwjBkFGmr7VOXGifEeH3ECA9FjmnVbqjjh
kUeWxdS04UBsNaa6u9BKhK1SiQziry2bQ5zVwbXLqkaLWhmNxdxsVEcoNNmRt3carG8yFa4iC8E4
3dD4aEkotdmcESaWD9HFTE14Ro3Ujs/ICipqDp026RhKXPlFpaOTthcBeX0qFqv/L83A3bdyYZqp
/7k0Al7ZXLDORe3//vVf1Y9/D7+VCwrtl3/ZvI3H3nTfmun2GwBn/ugPbuTyf/5X/+OfcLW/rcS/
Na0/qsS/RnH4Uvw6ZPv2h/4qxIs/qOZ7jsd67zmLdPvfhXj9D0kPGaI6XXrdgu33b8wAyXJK9Awj
eOZblf7fzT3Ec+jWdJOviwj524zuXx/A9Y+2MJ/d/x2k+Q7KJlwK58yBc2sBO5H6+4AASHrGbzJl
nAqA1iAF+xCu076x+ngXRHphczyPpry8SFJosPfxWMgD2dmIORjlVfgu8CAJYz2RZ8EQZCX2W9H7
jbT5Q3PhBcy9E21Wjdr91PP48638i5rudQnnTf2v/7G09H/qewtX8oJdPlp9seOJ96/cVfBBgmZu
TkCqx9s3UwceM1CIvaOfB23h+398QdN917PgklKnHys5rACJ4DPjJf2kUdHizKw0Yrcn2yYW2VLa
8bOeoeldIiUT9Ku01oB+NHr1BC3Xq0f2WTzu957dMfTJVKFRwkdh08uQn7PwJAlqzjvRwm9xMWyY
0O7RMUT0+u8ygvrzTnK6OSUMoXKKjYGZrZhragiKN/XCoB47KPkhO/WEcCXuhWxBxAE3sl4oS0Dw
THjCkW4HrhdukCLAbeSkzhI9kBRiS8E3QqCuVV23DVhOLic7FneNYXITEEC0XhozR4MgNUC882Kq
aFzgXz7+DaCRQ7wILNiKjAseHXjmG6nUMHBYr2IHlNZKNUn9pNE2vg7tJYwwitjlAGoJ9mnUAGbY
8aKO2MbnvKI3bQZoqmi8b2p4FZQiNWHciSQy1EmUcMDOUFnYptvOZFePAmxVdGwbxf0XKoiXGsGc
/nZuCnEHaE2MnznJjdqzKVo+uR/Ch4nnJsityiWx2jcpfwjBJ5fOWMCBXXQpr04k6Gz8caaRu9Lw
wEXXQW8omyNYAcaWwDfvP0mRCScD7pZusr2HHtYFec+BItK6ju2bCIfg7NMj4kOKJ4KmK1u2rXqk
Y9NXeznreb7hc2QmwooReTHunaH/GK22njlKworzqUwL44Q+ArfCvHwlzuIUASSGUXeoYNozXkWs
I+ZUxzgodaPLCI39jYa0flyYGOPeDIEvrplnomijmgnKaeYZvMrGdgZnXfYiY3fCFEJmMR5Fsnyc
7my21kzUeyMbxSSACT+T7n8JE0rLE7PfDxpS+TN8q+zaJLL9IgZm4gjUSZdaVuG8FKBxPlemjoPE
mLllo0Efrwnxta5PuJdPHCRaOh3FaJPCtkrcISTxVXsj4pmoqdWDul/1DQQ+OIO53Vzp7WiZW2VB
7oDs3NWmgZdcutHMzpU7UrxCBOG7i81KDt+nZCKHyz/myfdqBNYa57px98Osw0iL9aJEweM/WswR
TIzx9WQ0FAA3BgPfbTrMuFVmp6ye+GT4cTlJwY8yrUrGNBUHGPX4BgUmo8EPQWN0cGQCuVrm3EmX
nywxQ5wORtXsATiW6RZKAXgT06r3XTRDUzWpyi1egI6rUHhkpN7g1+Zt2FHzuVBzATXMPqJEwJOK
5g5EhqY9aOjE6otWNFpzPY0erySbTJbfOR8mj1KEnqe3QZ80+xG3GqXX3jQPcy8XdcgbpbVpWz7L
UceCt2SRgfVWOj0xBPfYJSSrSnSsagfVxduNnHLy4HyuLXhru19+FG1DcJkKm8ka+sNC1GkGXm3D
jezHMWPje5UEHguFGxpp+fqmEYlsF7WMmzE2QGoixNMN46BJnhujGULqEl3YfjUDt00/N6wQRuSP
wWw1V2XOrB+7G5TZCFqIljQbAVcThQ+301HVDt95mzU4ZtoZ8LbbBXX6zXIKgQRbTvBgNrlOa/Mq
5/kz1yu6cm9FIUFRboWfTteZGTbBswPwgr2vxaH+HEO2Y+MeutTRdO/R6rvAL2fjk9OHI/D5vOzu
J3QAjJuqCD4/dDqzC6ODmXnB2gwCFPB53A+wFI3JWkdObu01NdgDo1RJrcWfUal3VNaYtWc8m+1P
ULDIlIcKuc+DotTpm7n+rBXMg7ZFBk9loq0WR8Po7o1UhF8yFTjfSIJi7zEagqiZDZG3wSOfZs3I
OcMJny2zp6nDQwrqOEgYtw6KZ0NG+Vbg4g58gDLWSm+d5trDDeI7VYovUswAFuMqzO5Fohx2rKrd
zsiPiXePIyzWEARjPlRXfTbnF5bsuw3VuOwGAHX1THsk+tRL8rOOPia7plZyW081faak5PQal/Gn
UNnZPUUlFW4pihcXDJIaJKXr+ZhpXrp1TQlRsh4K/CIOpIe4N8s7HjrVY2HlVbROqK0StNfLz8zh
LB8tWPsV4SbcY/QFgYFyfkCf3OfrED/pdwa28dF0Uu7FDHpryISgv6McuY50iwzOOLEdWKtG9Ays
5uXOzeppYR+bJTKfUWxDy7ihQlft9DHq1g3v8TFJm2rgKUVLvZgY3thMudOd61YGn7yKdpmmZqrr
mmcTNNZm0p2TbZ+1qK1PLNjTXi+K6cDZ0jvMbTpsJtU0PoVERt+YU9uDWrTverq+X3V6rCcyXfOp
KRrKoB/vUH7bzAFiB5nCXCFaXkAs72JSdZmbbrKogWlk0gIvALHrA3OqK8ng+DrRe2yF/Mr3H1/1
XfaSXZFDFsFyIcEbgH29Zdf0064ImBKGjMHyiNezisYyZmGoWsEe4+PrvIuTvl0HFDaqHnZ7UNTf
7b76qCR9BGvgKHF4sqbqDWv24gey3oxk//xijq5TRGODDJDh3Udp8BvWGGXxju4i0UG7I5HC2Jn/
hhH/+FK/b2RJ64H+Yy+uL3TB5b//9PnVoedUuEnto2lPxrmg6LezmMT2ldtisHHo8/3j6y2zqgu8
jPoT8sFfr2fQ8C6LLLeOsGCDhx+PoCLSeWJYhWI3Qrucj/fjay4f16+bdd7cEk+FtsiX936zPuWh
hB3cSoreBbsr580kx4LKE7gYBc9ACiM8j7S85591LeHx8fEL+P0mdS1AhCAdScgKS3/3poG2wHXA
0MDkEmN4w8AI6WiAS/x/uAqYf4+sIrS/9+iiLBBDEcTKPoZMhKD+hTtP6GT4mw/zP70XDpSuZdn4
uOin/PoF2tC7agrs9tGrFdDS2Ml8MTKS+PF7+Q+3JXAouHoupx2Om+8+sRQocVzFpXXE4oVL603D
0U8DQqwpwPlGB4ZBqI8v+fv6xZrOasLbYgyYy/76xoDvMkGX2fKo0ep5NGC4QbPt2YoQM/E2hQsf
ZmWrxa/18XV/X1moVBJDI9u2xN7ev1VPDGDZwDceUxp6mwAH7qm1gbzOie3+jd3gP7xFbg4HwCc/
dY787xZLh+YJl8rFcWzoIE25UZ5mRfE6k9wwb5Dvcblr/vn7s4kXL1Qt27bMdxft9RgyhGcbR0Z9
MXHloERBmcDV1JfDz8fXAnP4/qfuUZ2wpJS0Pdzff2lk4l2d9eQ4N8pzaQrl1oAZQc9uq35uziUR
Fka6AQ1ejwP7uoG9ljr3dT8GW6JkksNFab1kId4JIyJE67tzkUXXbmozwfrxS/1Pr5TSh2DkRMB8
fC9WYfhlQJ8UcIfnJheKg7h6SoBXK/QOklst8djWf3xJ4/ffrqc7/Kp4PHsuQP53i32YUS/BBsQt
7mrsdYGxcH5ox7H96jaLpSGqguV+T2LCyV1WP/W9hePCjD1sIErUjD6GHdIZdknxjlEgvJIfv8D/
9JmwUnKvGKDX9AV9+fPDSK9VNPcuv/ocw9E50a3kmca/eVTZQqQaapruH1/wt9+eDd6SXwOlHG5R
MHK/XrBGcMqmf5oxeCzOQD2hA/JGs+XJzmn8n1+MupGpU6BhqXn/FHBn4ekhscfjm5wSK6V3oSuX
Uw7YLk5JH1/st6+adwZjWCLMW55476EMeaoZjP/o09EOLA6WIXYtRUsn4pT48YWE8f4nZ7NcLpsH
izdH2Hd5JT/tIDIzikecAwM7iCZS1zpnOLzpjBqn9wH1ZXWqkp5KiAylexHBtRw5kThms6qz5TFY
1lhN4sUPqw0clnxlzLAeHDSOumZTyqLqZQI9WKofQ51yOB4WvWdblF6Z/83i8fvNYBls7yiYepaJ
LOLdryMuJrdycqWOkGHc9QBB50QyIN6FOjrPjz+03250GyqNi7pIQhpwzPdrfhvqou3HqDk20JgP
rkh4/zUG+A2TYBBCi/Fv64fL0+unPZDksUYyip8+oGgGKt5/SwQBTaNuLHm061F+s23RHxuJ0/Gt
IGI7iqoOE8zWPd028Tc/MvB47y/Oz4sJCqY4dGglPAN+vUWYimhjOcTJ0TCoJM0M0DPMqnYYOTtT
+MMYuF9sI00lBngaOlCjcBYXZoMJhuFqVLJ0+adbvcupIs4giZaUsrMcLCBQYjR3uI+a3FbJruPv
v3baSSv4m4bY2nt4hBgkh61R3liJmh+a5fYCLcXuATSiUR37ZsJSS653vLaGkdKYClLqfimFIxhd
b1JVNxxEemnpGqYtolf5DZDb5NzYrbYbZWxfl5OhzQzPw0alil1gdnIIM8KdSojMKMeiVRrJprpo
U/l/2Duz5aqRNW1fkTqUSqVSOvzX5NnGxlAFJwqDQfMspYar7ydt9u7C9A+xz/ugqIBlL0mpHL7h
HTTi9IitzYcGbjAJ9JZdzmEm9r4pFSJoE+0UqI9Tl6mR2rdr5uZJbnndsGZETvFoakUpnmck5ymK
O3T40I9ubTEUQa70nUGyMDlaWmxzQU+QoneEWm56HhgUgPZ1t/Hp1ukfwacpYiov9E85bLqWtZYC
sFm/Uy2nvwijvidxX3v06i7wBFwe2gU7rXcYwJXgKpLOjPcDponWf0OzuhtRtcUD0vmcF6CH4YfT
fsYt1vXCa1yzm+JBtwIj4MHlKWaJous3GdSTf9N3wpai5pLXvLgZv8ijqyeFysj2voVxFx2xbPav
DaNpTYphD0P5GDFSCuh4VgfqIFSuRrBywVmIIIE8vtpx47cRiy/bLOuLbskn5/3SZFy6KzZOrcgF
TY1cWCkH766maT8+QHROh0PBdEnfka+iP0MvE+sKHFZ8Gvlg0IvDNBqA6G3dzofAw19YbQkzqIbH
Cz1dz5m+9rGvni9eTaPHRZjsFowxNa2wnVBTXEpy2J0HqArj78ld+kdRK3QXwgxno5s6DQM0LbMe
BfWXOICaPRKJWxJQakiDhroZZk1yvYophIQd1bZm+R5hC/ku3Aw6Ni8lOFVO3IxMF/Ho5x5OTHiN
xMdhGmZAfy/LCvsRaxbBmpm1zMMna57QU5xfxaNYRJqdU+2lNu+Ntm3ZB4pZ1IUBmVlaKt6UN9ia
ucyH6cuaNbM5LRl1+NfWDCZST7GSNpBAS4R6HDTZp0rkthLbU55H25j0ZxEuFfiX408HE0XGlNqV
vla46uDo4GZ0+5uwcIerKkpYplXr0GkoV5+B9WOD3zaicEl2P9QdNyIQaQDeW3rDQ72Jbvk8gX9A
VaLUqigewiZaphu10E0O8hxUEWi3bP0WOnQyjnnYgVFeRUsVOF2JjSXrb9ZojSjaADg6p5QrmCto
OcYWfTNK/ReBOa5tO9WPmEjvSnBe4CbieKuozTslGhNlP1CtX0s5ixMVtC2kJJEjK1S57kKpjQr5
GFIg2yaTz68n/v8xlv7QJ4VgZM/P/3+f9OpbPU5fi/WffdIfv/SvPqn4r382SQkMftCVUClWWviU
R17SCSoX/+6Syui/hA8b0DowcFxi6/BvupIMoCtBjSSW8EXg2t960xX9bZf0TShHbIr7FZrukSRY
hcv0Jkgl+Ep7HGmSSyPQHN1LmBT3s0i2k5zr8SwDO3lpkC+32r1t5yPjmwMkeTCNGc97jaSI7ER3
5o6Z6/4hxlQez/hTVBF6PBwiya6HJL1gM//5YEdSZFWFFwYX2qBccxdFhXsXbsHEPZDaFDsxNe8z
4Tv+MUOwYUwkGOMWGY9qiab4GYVxcT8IFXb4Ua+60n9t8CRv17Sb0bZMB/GpStMx6I+lwVkJuIiD
abDKPfeuGhQohIPPGRyez0W8HcD21MBcRDn7yI/StSv6DwjIJufN4lSstUiV3UMYD/ix+npA8wj3
Gupr/SSOjbfmxwUPri6c0n46Rlg3vttEMKEni+QM9W8klqgpl6iaz3n3pVor98GPJfhOw7kOewZ0
0roLEXgVqJyDlLocASIWqB4iZ4DFkPTvkeM4IAQ6n+o+/rjEiYPAz9ZfgrgSmEfJ4WuGVgc+F2o5
BPlwJZIGQZtgQIIqW96JaEGdbJjGqzhOzeXiGAc9qw0Eeomo523ny/W6TlL0KfICAeBJNA+OH31y
2aVpOgxNQ9RUgk+KY8gF7qRmJEsa536bUP7c63QdaKma5TrR23t3Ssq7fp3omW6I56IdiUrYCZS5
/4WdDbJLm6IGRPWfWES6WfDghkX7gFmaBEgbopRkNp2avUT64kYiISw/5AnaFgu7PyC17uivsQfw
uJwfV3bEXZ1yPpM9KNyiqvrUQiAr9qIPCMNIo44b8r3oicTtEeQOyL0NZx5A582Fv400S7okuGfU
uyuiyf6Ebr57mQgZXaJhFV6m0MKSQ1y75d/tKIbHRjf5924WGhLC5LTvOzxdb2Xt0SUzrn5OdBqc
fORNjlXH01O9H/flamgIZQ3eVoy7f9q6GUxsi/XxU8G036FWsuxHZhrobAg3rjbzLZp7sCLmYTqi
iBud+V1aHkdnq2l1wivZ6lE+QD0B5+4iZpdgRMSUhnIXn2YDNQ/5UT/4W/Ele2cpnV0cosKr6PA+
eQm8oypf12/gveObrkr9Q7gsyOACnZgh0ebBp8Fbt34f61Rc0ErI8YWdJYLK26jr9QzBPTBlWg0w
u7yu0t4eDaayodUVrYcyKRMcbofYeVTEaMCinBLNr6UXVwAtGgUHGPyd0VRVdhV5/3VSBPUVUFFG
z5/ijQA2P+aDAY68Yqa+q8PY/4ok9IzzMEWnx21ubVvGiou0W0cwrfL4JJso3nthZlcXnvL+LsFD
3pyZoJTlwRuj+V7XbqZAxDXBRTH2H6J03r5osy1Huqf+RRTkzS4L1giXe+E0t+yE8yeTImkMmDpY
3V2VAG4+FFmP8DdQBWCfzdDrz3WsEf9QXQ8QrkHX0NzKqgVZIhCHBtAcajIGA8T6em007mvRasxF
kwSNAj1dQpHL47C8U/T3+p3BlO1uKBHjCnq69TB3UpAoaz2Udz4Lg2Q1hBMwU9NzTv0gYHK1/Rbc
BmwHVxXYRasfXVYf47HuHrIJyimIZE/exMDWruGk4NynZefeZWHePGqc5cqDmDL/4DZ8HjBHo2Mv
1vTS0My8mb00BU84I+ZVifoxVKPYJyteVFU7F0e2ZzZf5PCKr3kyOvWOVgkJiyP74B0199L5u5XJ
Nu+XrosePElWAqSbwjn2OH3Qn+j6Rt/6TXaXVA3nT0mYohWFnPiDGE13jszYgWY6LLZkatJzFywD
Cn5d6l+lkclPejb9eyWbjVhJBOk91Wvvr8ZU2QPuP9CwAIMk7yjptbiDrSP8HIgWw+dmdSE3+qJm
d+jXvDzGAUooJEgdBEexmBsiKdPsEjEr+PEytDZrCLzegSlyCvr6A5crk9F8Z3+PHtBRRGRQB8Nn
+EhcIonc7dpnbz7lK3zAvvCWYzer7sjesFxA14n/NoUR/MGkY59nkRfAD0CL077YQfVw9pFbeTVK
9Z2+FomKaAqtXlqgpiW6S9TU0X4G0zRdjWEQvLy2c7Snryq3d2D3I7LlGaGPtHW+5tKdD3OI6FDR
LfIjyIn2AhqYfhfJVHDV6qvXDQgKRQqq++K013nM1o9/+XWyhvFXHH3AF0P8DZSz7BNROTD+oAa1
yLvdruT3Zz7yvPzCtpDssND93ZyF8y0G11BavMmDybV6u6nnjyx0nc8YbXT3vSeXK191UESHNq0/
+QoRdiNLUmMo3Ie+asAVE5d8Aedom/CdQgdg1RlbR65NeFzTOL3GvgR1OI5TcFJhB8VAyRR4MrQR
7R/BGK/+Ya76SJ7W3smg0WyT+zHIx7E+dkFXfPFHxESPa1TLBWumxIth7jrrBvx/pIoUpnp+qlGT
RN63gNoFYN3tP2VDWnyEcc7rSp8cPzd3jusXD6sbvC+WWJ3leZVUR+njHLOvhxTZn2wOUM8i8LqL
wVNfEGI1n9cmHk/j5FRYrbm8r9jN14bFktefpeoqvjMzz57AIAW9OzDYOu0rWJGDuB7YzlhFwwq8
fTOe2RF3IRFRhmPMBNFe8UT/9NPgCKAnq7CslDxqL/MwdvSOVQeRQa5LnELmRnj06EDJfZhTd6Ry
na/3+PRm75fSuLA5BoGUQ196zmkahockmjmsVahuUtWkB8ShPO/a6kWqQ7QMA1L/SByhu1P5yZGs
xhzifNVf53zpvoQRDFP0tJ3oUvvDbANM5aH+m9P1WMU2+oC5+w3ELh4tyKtNwTWekxsEJYQcoEOA
SunAreQGie5NtTtgQjiZ9jXc8D3hSf+Xl6Pfem8kdJ+ziUP/nlW7ITrHHEC2oymDS8AknASo6tXd
edExnodljtOYo9Un/mpKGb5fFgHgAF8eqj44uF+FuPxAXYxkexbil5rfIAlVACVAO/7WGmZ97L2o
exBy1p+7OESv/sU1oqDQ+NUXMTqtje7qs27oAciiu+dKC8TlyOg0BlpZ1Yp3HsDR6jK0LhbJpNvv
Ue362b50E2jJ9Lndfd0YZzfIKcBSZ+pSOV4F4eo1wf+ldeRj2bj+Ka2jSPm7rO7/lU9D8ZMIBXLI
/MaPlI4qLjkdqQfntXR95Kf+ldQJDSoWKKVLs43uCyjXf+d0Gj9i2o0gq/3wVVT53zmd4iM6uHyK
sAX9F/kf+czInyui9nYEqRPZIVwdcLhvW9KhNmtVTa7/LaUhl38voe5K9zDPHqf+YRxzb/2YlxTt
T8Mqy2o/DKtSX6kKE0aJRjUdeHTHp0JpiQRNsauj2I3R4SyxsP3Qu5WDsGTvt8FG/BUvCZujkabz
CczLaQXUlOUTlS9UnVrouInbAu9Kx4miSJkDlUJfdo1gUFOmQO/qTA4JCs/ULnIV9ftyXpwwPtUQ
sVuEpoY0rp0/5JUv8hv/U6ymMUmHyiNI5z+Yeb807Bv4UM04bOpbO8wmQqOY6By0Uo/1dHETcdZy
yUVkdfW9w39hfQSjGXFrXjqBzQG6NCfLh3/MrXev1/4n3vclyf7pljRNb6tNQn8KSMZL4/EfXQ6d
e0tF9Jg8i9JVxU3rZ4m16J1II85SB0k7gFk6S8E0FmmLT0KRL22B+ADZSvHUcB6gca0nZXU1XTO4
kBbjBOexraQ4ORxHCpjbx7QPYmc5BlvRBbfbhnNteqwif1Ddzk2GSUd/aHj8XFjwtcsgg/8GlkA3
ImAt/Jy9xymsW6co628uiOXgvYJ/1DyAlmy2d78fvZ/LBPZCnBlUUeh60Hbkej9faC1RB9pg9jwD
BvfQUkFNpPBh+7ms8EXq3L+bh4bYYLcGqnRGOPuJNg8IV9f599/fyc89npc7AStEt0qBKgiityBq
zszVjZY8eDZD2Ae3ihryiN5F5QDFuQRHtkGN//0Vf2712CuymfgikkzCULIl/fzsXgbOrqXA+7yI
ZMj8bx5EvzS9iNuJuZA0xE0ppnOB7f3//sLi12dFL8dzaTV6DH30tt8IAVIUs/GqZxIUVenzDDj8
h9IbWcwcrUmctHdLtMVudd1kfR24R2XSYvuYD7qluImyIL4hoOwwYL4nu9TEKin94/K6MEmP6DC2
5D64zt/f9C9TUskA90IlUaLFfstu6P9sJjq0e3VTarihU4c3waFbW8cUO0P96z9EsvBmwFpY7gMq
gaHipHhTvJL4OvTIWg9fF7jYsHIoIITmIfYcXJ7+00mg6LpFvn5pyIpfvFVFVITeAoP6a03XicHt
yUHy7wZbPPV3g+NTIw8xYdH4J2zJm46/fUaYpQghhi4IA3qNdnb+Y9uKHSRp2145X7DtFt62jzS2
gMNeh3iKuXsBXn0ooQj4hX5a0xLN8kPX930E9d0BjviYVduMp1AaLtv4JalFHp0kti/rlapWH/jP
718+b5rb+ccuq7lBjWwqLz4KEaN7O2VVMrd9NfXNF8jZHksR+a9xezcECwVQGh5ushoI4+0A+lHG
GfNjqH2fw6AOcDdJj1HhJ+tX3iVo7GBA1s0ef35BtGmET/nndQP2KYOZBxgMSfD3kERRPKKgADNp
tN7UA2+n7seAY7iWlAHiXYpvK1s02popF/RWIMj3cdqOy6dtZSbDiFg2ZNcPXp5LNnl3y9CvOXl+
p5ixXTpTwGsD1D6+oc4kYHzJMR42ejZxpP6uycFpSm5Nzj0KtDBrOLm4w/1dDE2b18cpWMrt40br
wTyavgvMw5DzL/MurXPWxC6lL8Q789IFzXjE3eikr/scngibSoymMg/TWC4BGhJpHdSKel7u8ZPk
ETE/ktH4rYIzRSt6vB/pfXCYAa3N2YIHmM3JeszBB5pHJ5vJRXcI1Nqr4T7bBrcSjdfuE0oHWM7E
vumym9IHJHU2C6hoVzDf1ulyWiY0rfZwq+1azkwm1qvQDDCf8TUf7ZnZhbHHJtKG3ThA9YQNXxTn
Px5AwXPnUWuo5UF+cN0YBWKwEjXTb1gSu2GWlXad6tgN0CkqBKdaDCFJVwvA6T++o2s7gC4yi1WG
9o0XNlgWyHRTjMEks5VLL23KRrzKhmdKXkfVLwqymJ2ia8cPzNAni8u67Cen3GOvYK8oHU3UtrYx
tfkdpeuOx7MSFUyXBiOy/LssoNMgux8HefVQoyqvNSIuNMhRXqGCzZoyNb4C4SHx+pJ3Jilr8luh
FrE+jclIx/rSQeRo/dpVi2EMm8XQYdor9nsRvw9LQCaQDTU04/kiDmoDPoJql43dcrFIPlsDokUe
gvQSJYdOQtTEh8rp7XvXnmEXOFLPMTxMQ2GYO+klBEx0gkPZSXMZDcbnW5q18VkKUy5D/uYko2Y3
7r1m5JZWnp5/nKfc3osfwR0KQExrluAaYjncHOQWBP65CfCrp0FWZWiCg7w3oD1vBz9k/mcTdXu0
KfAR47bgDtox7gwc3+8T9nsM5xbigYPVMiGgf56PC+SREz4Ydora0No8tmHNn50ISxawztHHvSV0
3IgyQBywzlfgPXbzSNFdeco72dsljWgbX9rjr8KbUANxo/XGEdI86qzwGIW00e2wnpvFpcd9g7sZ
iKVj12MxhnoMsZid1TLLekQKimgT6nwJS7X0wJwfI5yUInOgGartzpSWab6dAtc5qSJKWnkaizXx
sWJKbSc6MW67vVMr6uzePhwszPkYVTPOpRx9c0OpUClD7YkSQNm5+yDOZXbX0KaNAbPjWGt3K9oM
rjhh9DLg4prRYc8Aofe2erhfSnQa56siHsCNnsfOwLvp/BBgJZUTgSAwGXOOUO37qCLvrm+bgY4p
9CwXuEZ5ZCNmuzmOJPRrt0/aqYkieqRBiKsCMLIxPUekCREVOr0F22zwdZuVg5Elm+3KM0f47mJL
ibb5kqbJddHQmdB4Y0P/ZPJkud1S9DjjMXIqUETjb+60DMyhWGZdkVw1W7PxWefBc8IgUEm2yqGr
GaVDVfA+agADjpig6c4BZn+nHC8/3lJN246zoFmpPwf7qHPtLogoWcTMdbM2Hs0JefGZnySF6fhs
7PGnvaLlbKrlHsUpGxGmSDqwPbX+EjB+Y+qwOxhGkbUgvHFgQpkOjZLmgrffreoqhKjkn4d4JnLj
9P8nLu0LJDTaE9slx5FZW80pX8UKKMAxhLbGIIwjNgXgHgKVNQ6Hcr+yP6xh6vgYva19m+zYopR/
3nZjzSOBSsDUC0kvG624DqZNX6sQ752bH3kIu74dnLnpKK2fwSkIQRQlkKCkczHl29ajkBXK5NBR
WoqPvgud5X3cLTw8iqM4Qh4twpY71ij4MkpNlWoWdo7NOJMnzHBLp6P3Oq2rbLafQTIDQrHfYLVw
50Hj2O1+cKjJfRTwfhljqfuoRwdvLRNIxfisZKxcP0TjWmDMIqDhU2ip88MQ4Z/pwIwWawBBZS77
9261lI+R50U5c6jvsu4yqCHMnYLGTO1XzNY756rHAdW/iblTuW9qpKA+41cXbMjg1U357IOZ6R+q
Jqj6pxnbu/mONlKJIQfdjeaqxfeqrZGxqCO0fuii+cN0wn6MhkDfYUXf7ILKrcS1LDlW8VwcDUru
vCM6mQgqdJSXMRnqqf4lS2FskLr1M8LPvl5LL9q1vbOOn5BUmfz3QTmufrLPO3qTjm0lrjG+1BHP
HzNP42S8GFNOshL2TDlv2wHU2+b2p9ijI3G1sDgmdHOKmxnKQHsymB0hI0OAtj0muZciW6GDUV8O
6zqh3uqPHmIiAN0ajE6TcYiQ0/d0vrfQ9B6RqTI5Byc/HroGERwYGbXrnolZpN4pbhHAHHejLrcM
S1epnHct0gT+hwlt/Lw5c1uNyD8lO3dZHhdEG8cbZxhr54H+LtCqsWZWA40Igv7DBp2phuw+Brqn
QrcoRP92rtFtQDlyK4uzOBsBH22NH1YUFYtGYumGX+bQhV9ElYf1c+q1DepTCKyt3bcoV3Ka9pTh
Gr3z5KBG92yM606Fh6lwVRmcxRWQ9FtkP3F5pYPUEtam39IQTckITZuwmPAiEmpct+AYSDQgk9ve
42Hydz+ib3ct40A8zEnVACybm8weqG1FY0h9mFdFLf3QxnOPxlvjumjDn0P0hfUJwnJmwfTLamPN
2ulzIqheLsYeKxEbCYu7Q+uAs5YDnOWQ+oHd4Srl2ggzA1oiYjoQ5ZyU9sHaObzaOuho4x7iveHo
UWmVc8qMtUo8MGsaBcP4NKnGRn8B+nPsKToXaDuh+W2qMjqbuiqjhYiwBbcCuEUX0VnijNQa2qlT
bJN0AInsaekySme+p4iCZ5fYjYbGOqPGc5WHmT00YmeOZ85weu3u0Yg62CR26V5JSFR7ZPzORTXR
zUBowilD6k1Kof7NhliVSGmcKPr7hCZQBkcGqK21PTlDGqjcaZ+kmmvDM9TN9t7QZeAzPJBRCrSs
rpi1NKgGQ7+zgQIyOwrAuZIf8XIRcUd1jI5g/wS2zcarUQxr7KM3IprwZZ67ujlhS6nr66ShCSVO
Y9vaWKqmtcwXIShox2hs6mAU3ydnWIvoMJfCAL7jPKRusNMtxsZoObq9YvjZw1cbIr2Ue4KhsqfU
jxPMFw3jWCBMwo4WRNjIYPwqY4eBbBM/R85mzSqSjnLCo2Rmm8Fcod1Pg5Myff41EthNDmjjYGpA
RKrrlG9sqjGo/EMhwKPSaXJKOxUzlzjgQVW0MP6GkEjt6fU1cmAK6wmFZscjVDzsQU80KQTvaBqg
zfa3lh07p2jO5m4cIYSiVV6cp22QIKzqE46axw3WE08FMNIWn/oeClB60bq1DSrcEVsC1Dy81ebE
wMCYLBX1OrHss9ntNTKGqFoQOHtocLADNm3fq3MXaxYTvtvGFI/H6wC8GvezbnTbhqNEuIZHNdAC
zSMSrHaJQPawBa8a5+3hCMTLBmqiJDXOOmEnmIynrPPOOk+XxNlo1djTNTUGEAPGxojnolILBdc8
BnQziTdH8Jl4LJV5TmSNcTSpdrwBz1z3/Lv9aWuWvb2by1BzXIqU+/L2aaptaFgEU2KDednau31d
HsWoeC/lNAM6PusHNr4KnR1pks8GjzYgbfA7C82q7pgL5T5biQnyk9/7du6WtRfVNxWAHTMeknII
xXTJF1SSoHZuVt7t5JiKa9VbzyO4LZQTajDChtaRaUj5Eh1l/ZPppwzYylBM7cjmss6+vPZnMSIF
GCt8Kr9XrmeTwLxVZGyuWOwLGfyI8JLEk/c8rjg3X8nZI38KdITH0tniya54MqlYGJT4NfIZEhc3
4+PQhD1Pm4H/JDD4kRHDhogIDJYkccm+6qRDFOqUkLP0x9VxnOWrNPggAQE3YI3gFqSkIybtk8E5
D4NWTo9IfMvJQQhHMP5OGtmkG+sIG4X1i7BJPkRnG8gntKvNYzzECW9trCjo0h4M0bXbZ71RNTFK
pJrtI6Nud1yQf+S8F51ua3QmyR+YToHi8pT24s1ulS17MsYZWi1jeqz1wtQ/FyGCxl8xiyGOel16
tSltaFU6VUTree3wc+0OozGDnRj1bMtiTixXOyWhX81IJPrLUuNkhQwVS0hFzshAgjGxS5xsOWlv
sCL1CV7XOU/QtKiX6T5AfWy4CKdFlOfh4JFTcLA5aDiQBI6GrTMoi4aviXycR6OzHGFh3iQ0cnbx
/fyaNS4AVVmlXW4EmxQB/xSgCDOzOx8BTdos8DWxKOPN3nSDdRmG1KyyFYL0iHBbfukbQAWAoWAf
MftnXE95pZmY7K1PNUDi6gg/NR7Ho4PuRnGjW4oj/OC2MqOgstsNa+Q1OpCpi4He3S4Aa7TRGQDT
UzzJZrEZ+vq6c9CDtIFuJdAuKv5QW/tfakYhIJUIbDtKC7CMfi5xYbQSziA15y8L4s4sJ5M6ZaoO
6AZ2yNoMU8/z/uGSb6uUlKlC0lPflvO8X10v1rauQ3cMxi8qmG335nVqlJBqOLp+XxP79VI4axDj
StswsjTGn5/OS5N2Qyi0+ZL5sd2fmsCXMMQWNmv2rt9f6w17yqf8FlF4pb2roXT82pUaXLyX57KQ
XxZZoRxwNaWVx0xUo5+yDOlxC85ClOfYNNCjVgNFFFN2Ybm3jNvgliqE7WxEpLx273ndmX/0PizJ
24ZIAJA4E3QA1uJPlfZfhgqmi0tgC+WFdNx7S3HABrCy8tkokGRi4T44oGxayOFKCvX7kfplzknq
3RGtIDpBHnIsb94KYRTSEwRQTwCX5LSex2uYzx/Fpu0SCeIEi80/zIO3LRS4wEIHHmIzVE097y3S
su8GGSb0Cp5aP7V71Liw2N5NGTv7Q+IB7V4PcUS8TzCx8vdvJQTR/o7drlIXv3/2t8NM11QpW52n
TaqEeDsjwZwuZo4S+ZmaBKnjmqZUqcIaKm/6h2d+O8qYB7k8LVwcrkZx7E3xGvvVLpQiF5+nutHF
DS6SNjXPcHHlkE89GzX+/tH0m/KzB3eWsjNNXqwGCJrso/+jWj7mqEqH2IJ/7mv6ROmxl7Hd5tgU
V95r3HflgmJXlqxptNeFSjkZf38D/i+Di8WJB4VRacwJeHTv5zsgS0xL0er6c5e6K/aU9LK24kjV
I43ys9ewxfSpDY1hBdj9+0dR3FGjLXlVwVhzLsCksoNT5cqWeCj9r6ziBrMGsgVMNmqOhKGYm3A4
hBIE7bzLRDGyW+tZ2cPSrBOItUMauyx8UI700PPDqCeKR2LuQTYRvlGiO4YE8954kdFaDmGzFI6N
rQYz2LDL6T1NFmPFtXlnQZsR24C7tUd82/Ytt6VfC/QDoT27ZoFutK3hhONLxOcJGywjGwQYaeeC
rmT8wyTvqUx6ZoE4epXWBWXZ3w//LxMOPhYcNoXpjQch9+3UnsgsUsfd1k94Qkhi1qQdbQoUbaON
AH6UrH9/SbtT/LPjYbfa6KVHE4IF+IV0Rs9pHSFSz8gUB7bGOGVRAD4SLnvh3LqDyx3s8FKaSKIW
Edug0Ckreze/v423T47Dj48rhgsTlT/CtxjzOujqmXeZfipAGVaXWdWP1QevmL3+2hvG299f7O0k
lwRnKBuE0OrhBftvuYmBcJMMLfjhs+nafPuocm2nRZ6j1lb/4bm8N0uab4fmCkEg0C9USPdNdJDM
i1uWtfE+1MPohviximDEg4AyKpluls+cDjsa3hX/0xRsmJeLktFHkjXVowxJWZcSDCmP7d+3SFMR
h4rNt4F6lpChID7BqkibPLVlrcWxZYBwROMxvTBhYMvERUV35BFlG3zhAJ0rzqIETqvdVkxl92sS
gmLpLjBJAIaJPrmb+Df/0XgzBhEpnMs69TVOTm/HQKlkjKpgWj7AoLMnc9zQqgD7OTdkzr+/lHwz
n+07ZfNCKQN1OOr6b0mUmBxSUxV+/Bj6zcu1JkXptEC53R5NbPVsQa+9d9xSbCaI07atkv74W2+Q
K8xIEFwGV/na1jPJBVt2Oq8aYioKTgGba7seWKoBHay2KuazVSIEKY9ojpAeZxubmjn9aPzRLbJN
JKfMPdbOFrobn5mmsi98UzlXcV468fq1NGFgAFGYcVRq32QuiFrmnTZs/M0B0y1bWP7RQmNFMndz
eh6cezHAcb5wFWgkNX84b8Ofl4vWqJpoz5rUILcgccN6M4U7nsCEbht/LY3Uf2Nkp7yTR3v0PCgw
QKTGn46nxF+iqzXMyhjVZMxMK7SmPpokgzNX4yJC0zSRu8hZQzTB0I35EJO/Du/KBcj2Pg2Nd55F
+X1Fq+2raX0coQJQquueXk5wZ1SMqJabDTecSCncS+RbiwNqvBJn4bA1l3iHYmnZlpHrH6gaFh+d
zRlJDkrw4XukHt9B04DC5cP3RcW/N4exXbsjPfHyYwo04bIsPboEeTtSzmsgXub7UZSfwQEoTGsT
aGPT1rnQ0NteP3qcz09t2gi1Q4wupYSRDMMZUrH1I3S26WMmJTLgoFj9+uBQt/tUTNHwDOGzfx/4
w0BYFE/n+TLlKKv6a7tH/A+tzWWOMmc3WeHwEi3rcY6QWAK5nf81Ad6lah5jATrOffOICj4lMV+A
CUW/3t+7gXvvj6v7xVvH4TMyT/6HdFIIfi1BdVXoIcOFd83+I6EPJgThl6S1TKRCP+gX8Nikhqgp
/L567pAQxY6zbKFDwu/9ozTFCwztf06nlyv5nkc/PooE59Tb3GrxqgJnizR9Rq2EqSQ9dlEU6SqR
HZa01A816ikPGbQB9FBLFbUHiR1DiSqTCg5LOYKGAsMW3IEgjy5rp9MfOIbQb6bcNn6sKs50b6yr
dueNArcQk9ffq0mG17il6Xvjrd5fUU76hmmKwPArKZI7WVmVdwdvUIoaBS0qMUfUm/pofc6bZKTC
PmG4mSj3yV1GuYdxL/+jEOFlRF5GnzDN9wjS3izGhtKb7lRSP7NWlneRh8LkMSibMWfJuMGH3++m
P2+mrxfTgBRtiEX8/DYajDefsLqP6ufA1RX4rMWFMUpte1dVxY3x5UTunTTVPe1ZXfwhFn4DwuPi
NgwgDGIC4MzxC+1MOHpY/HDdnv3JzrI0k+kZnKfyfNmWpxqfq0/SiZbDBB8f8nrvBOeIU6v68Psh
UHZAf5qC2oI1LR4ExjzH+JskANFJPLAoGD8jPVEiq1sjhb6ESkdIBZXbeDB+hdpbNS441jptRben
qc4b6lY3pg3MCBMUx8BNJP653FYKZ30cfa4y6un7vnBusrXW16tcz2ps7B+pgZZ3jcPs3AU0xqDj
jAttl7wZEDZrI/1A2GjwHPKz72uQZ7dStxmevJQ8s6Rp7yoFMv3QxJYbi1XOBxda771To7KBvryw
+sXjPO0kkrSPcxml+T7tXB4Asm60M2NCC0DnHTQfzZn43ldOeJ3hKPuXoKodW0NatfwhOrJj93Zs
oRcSgwZks/qtBslESZj3ruPnLvPVrYON2cc2kys22F3t3oqZXOIPVxQ/A1+ZVdqCMUlxBD5wFhr3
c4IDhxC6E0fnN8SS/UvKZk6Fxc3qwDPasGZ22TQOUiX9cytdLLCSZbzOssi9dww0gd9PrV9nOPcS
AcsCHBV40DzfrGXp0Wsrlrn4FgZkoAhpRvkXcAQrfSk88Ija9fM2TDGm086XFcJuDT7RtH+Snfjf
hiS0IFcWOFpfZJ8/DwlYnKGCEVF+i6tgnf6bvTPZkttIs/Sr9Kk9dAwzsKgN4LN7TB7BmDY4FMnA
PBomw9PXh5CyS2J2Sp37XCpTpNzhgOEf7v0uyv5E3UNGSIpLWjj9Tiwj1kRo8TuFp33b+NH8BuYG
omciF/3pb67J/+OWIISP6SU3J8K4nzWhSzkQdgMq8kfsYploHV1ejULTNi6jwzOvmOEWMEx/aqyq
PJLVQU5G5fJOALWOC9xNPCSvGOovqTaYH2izWzvwoIc+/vWndP75UKBJ4PAlRspFQ/2zjLObSluS
PV/9iGdWQ0xc6ui9JiV73LSlsoNWGDmzqbLG6t7bTHk3hE7ZXK843TDh8n0AsBo+7a523Ne0L8Z1
aM/yo9JkcpM7qTy0pjnfOgPBtrHt4pgBG2pMAZQMg7hNeJZD0IEyC70Sy8Ne44beZXmv3eDfxfDC
EEq7fP6MABkoRDI7bWDlUneFNQCMC5kOiBc0k7QR4jmKao23zti+s65+tkeGClSR8rE35uqYlIVJ
Kh7eWEj0M4u+0GFee2/6acWyHInnzC6ajWDvFEVMXIHb3EwNCXFBnTYOimjPqPUjsqKp2wuyn176
rk5fh2rqP6zUACYpyQL5u5HlZyDqn48VfCWmzSOOZpqm8qcbGoqaKv3WGn4w9W7jL7zdbCy/BkEU
gxTjrYGJnp2SJBCcKAO7/kgW4ebBEhnNtDcBezzbfhFfhIuVzeisgQ0Jb4Fdl3UFDwNJZqHVsu79
7WT6j33+STU//vu/vn4v0+ofycB/csLzaqVp/tf2+WM9/dlm8dsf+N1n4YtfkMVzeK6nBlOFf+R8
Or84FKef5yrdC+jx/2uysMxf2G6vADKOO8rXdQb2e3awJX5hsOqjy2W+DrLm3zPOU6D+6f1m4yJg
tGs61C++oIo1zT+frKrs+7FyU+8kUNGdNRwLpE0YBNPSpXwn3Gc5TlFvuTBZVhETOov81mTu84bc
mR4ocqV2jxJdxEHSqBGwbh8954sRWec2nedvSZ9m8ZFnmSS2qBpM4qxIftgNOjDZiKDQZ2X308PQ
NaYkmQFd/SnJvOL7OCr7MraD95zMdYaep+i8kqWMbqgNpJcy7E0QIr6VHkd7LLZZYrbIP9CopEFV
ms53gsGLH5Vwj3FRLLeZP48vSLqtax5pw7IZxib66M2lvKPHv4H8D+9MVWn2hsGk/WpF8fgyx5hY
DZwbHxprUwDS8SqH7GYXneqImXZWtIaEk843cJj0KfA7S324paY91FU2wU9kbnE7agYvRqtxYUux
04TOVZvWxUiyHKlJtlDRoN9Lvi6kIh8KJ5KIy6PkTVdmPIemV3p76dpkyDCXKB4BpiZ3dE1Hu4Zv
fkinIt7DoPZOCNvHvajnhrFlWTqPZRIvbPvQ1LmBUonB4QdsChlsXunkKVi1/12tgucQD7ArQgLq
hrMD+TE0orw9DVG+mpR1h4A63Lth0dIzdwuTEDtTDtIDv/FuLVX7KYGU7nAd3bI9MOutD7km5K+J
hgQo9NOyqENrcXCQF1N/0l1PC2uiOR9qv6Bu1JqqwFjDzjvw4iW7w59cD8hu3PG1GKAEOIPVe2cd
fWESrIzmOYjY754YhEesh8sp2xay6u4qJIlhSsqcCkynaVnTzRBJaML7U5+h86WLn+N7r28+QKap
4SD6pSWlDM7RxxTnBS5C0NLMdTHKf6s609EOEa7l52iYs+NoVu128VVmHpvKGb9C2fFop2jM66ay
d+RfdbzFUYHu9NrHZDinOsKpXsbZcyvyaB4fFg0JIc0XfX6/d8HcXCflJvelQeZ78Z1fF0Z3mJQd
KhrykqpEkxexIA5Jbynwy+g2lq2/gT4Iv8Xqx7fJnpyjx7uVsFP+GxFLV4RbjxYq3+2EChu7gq6P
1SGqdOR0NXGBFU9oOLIPPKmeiFBZ5iWPt9kR5EEqT8zrxQVgHFi+VW+ZoZbkMa46G7ZYNI+9saU9
4A0emyWYYP2M11y/qQUBpTPxVMLyD8Uk7MvCJCVUohMwByp1cOaW6z7MMxXgCMdgU3kdd6BVtQJ6
ea2cjZSDCfog8ncka/eA/TpEyfgsjyYY7ctAquZmast839rDQBtdLu3Zke1wMrKhvJJ0buHKrh17
72RVf9V8+bAkPJg5u31GWl90jWOg8HJYfbW1yRymX3WaySdtMIpbXFmkFVUkSKazrT92Vs6p5ZVY
lX00AAGCWYKCcooXoNsemHcLsfuQ35tW9exbHXbohQdbq00ktvHVcSqMR7WeheTI4HBmioT9Sxbe
AfM6jPqc2YaW1dMTKqBkI0blH93aWrZG4Yx7YGbG1WkGueF4wr1rdfYRYCMActungYkR2d3YcEK2
6MznC/LG5cVk+PcKyjrbJHlXBCiyk5M79O4Tk5Dh3EwOKZV+LDlTmB5yVqZ2pH0TC65znvx4uRPA
CIK0irN7GCHFD1K3vEPNkPaA8ia7TDpt6jaW8bwK6sgbr0QZTvDdwzjN21siVuCkdqV3zolVYkBO
lQLseTdH5cJGv+0J0kWxzGNYJQ8T+WrbaIFsEZILxNU2EMB2oaf5/reUbAKuuTmmLT9CPyOh06pL
aifyLmPA/30UtrYd0fvvy94QW+E1VIaWOwAG8MrXtva8+6SPGxXG/PyvmWfvDHvQbu18ru4QKKVQ
hWLxRMVefEhl9W8uPe2j287VA8GhMVbdVuyKxhpuxqX3jpmwZB4Am8f67xkFh26SDo+pZdYnD7Ll
V1NyS5tmO11moyXRFVrgYdZs/U5KOw9njOs8VZN6jPUSQnqp6eltPxL9JtBbXeAgRAeR2FmIhDaH
tuJxZBbxHcku2SGNtPRey4l8CfLRc2EQIDk1s94wArzVy0kU5HKVeVbepkYRfUmqZUoCdHbyXX2W
pIs2pheDVfJBGsTkBYs+/1r2Qx4uZrM8maNphE3EyiAoihQWk9vKLy2EtsuSRNMFweRaVDsi435r
k6vtDPqjEY8GPV3WbNTU9ip0wAS8NG1DHY0r7T6RNd5sDqb2wBt9/prkbfFkJmBiggGl03YieyEU
hIKFGXflCfjTQz8omd3Fnan3/atoHSKe6A0nPRevSosJwqpnt0tfGKtEVR/2sKN5E+XCy+6WOhmJ
xzGHcssqot0oc5zLbSPm5bvXj86WqIIq7Dog42SUWTrG7G6i+U/UsJ9E+TTNc7tPIclsuUmjIz9l
sRmqqngwG9Vv7Ir03FhrNi22yN/mQf+pj/+mPkZH8Nf18c3XThVfq+9/LKp//0O/18iu/Qu7cvpl
B68vUhVBMfx7nez6oKIEGyUb2xMlHhU0cII++e//gi/lsuZHZ4JTflU2ULz+Xiab7i+exwKNApkJ
Bttx89/hS/2548dpJai2BQ0/rlv2RJ8r6T8svSsxZF2J8e/gxjoB8OjvEE/OsfpSAtkIY2Jpf7uT
/mXsD/X9H6ZOn/9Bd0U6r4xqFoA/iycI1iSRe3HUgRiK7gGx2Bg6K1H2D03K/W/t5h8duz/V/uvX
IhaD0t+yHVQ6P280e5tWE47bfGC/mgJimduHvO7GMAUqsEU8XwS67KaN1WbaVU7u3xmGEQz809eE
/WXA2WXCxqf5eZIyDKxjRuUS2V3wAiPVMll2WD/FAcGrx6kL/ZM3IHg9BbRAJ3jMxNPRNST0hJLx
/2ONTzIO6shTN1AZmMDGOvpqb5nyHfKr1f+BxaHE0a0RvTE3Ge9AO8InHvaeAuPYq/wK3y/fLMhZ
yRm1R8hATnsqORdfIwrLfTSWK5Mv1omgX7sYbGGGuxwEjoAnxzSa227K9SdjHuf73iQ5daIp+kqE
Ddm2gD3UR0LpuRurYnwuBgBDWEUqwr3YoALZ8/Rwqo3qgoagfmex2bzpseAPTnPqX2Q7k4jnONHV
p8ZmAiobUR+5VCB3Y8YJehjRNZp7zm2+pnClAf+JMBpgzd7Gnevkzm6XisgLtIIgXowiaNy0e6jZ
j8XB6AIPy3rePtJJlhtyO9IDHteJ9Iy0g7FttA+y7KPTMrjz3mn14tj2Cx+HneFzJsrxuc0W55Ff
x9guUhjbyrCLcKD4+6YQNIUx5S7a10phmI/qNzBO/DJtU4mDM/k8Q2jEkXdW/sUBeXXgzaw+2DGr
L6ga1BeKSfni8Ka/YMq3jm3c609E9siXrJ+qy1zX/qUkc7jf+FlrZQTZTkxHHfwXQV4UzVY2ZCqQ
5WNsAQDk18ZJVjtO7ISZUXffrIh/jFdjDBWEscQHbWbbV1lDCyKGx9nTerV30qE41h4/rnLBWLII
w4QkzaqrtsKRRCxKAnT7xc43rqXNe02P8mvMe23neEl7a0HNBeoRjz9yASyDNOF8VxZCcGjoNdEm
7fhMEvdy47cjf5WZqH0DFSzQZ76xP2nEemKUCB2tte80ZKah5fNd8Eb6Qe8DJB/znFtxxFXxA6Gg
Qj9tWERQ8ktEIzBvzIFqg1PbompvBq4rhd5Xt/Bt9ndRhkJl1hiB1EkUXR0Rtd+wxi431ZSoL8ZE
mlSFDQDWVpvvQL/134nx1J+AIAG2jItlp2tcWxnzO66uKhQ33KJFNY8/FCiz3ZIrgyCxhV/Ccmq1
58WsPkCQwJKN3ehUyPxt0uRwStKOxtv7QB7LuizVSop0GZXGMZH2uzBUu0LYhucYtRy1o0ZkpSGI
WLCs4h1j2/iDYURzS9I4N+VMUuqMC+LWcbV+F7VWc4cfwbrz+8m+G/ANPFWpbN4G26nfkZ1yt7r5
suuMqH43S1udM1OzH2cPpnGgZZ4fehUw2RjFcxUy4seF0vn55vPLeQkPgayldp1RNhKQSPdyQ+Kq
fGmkBjqn7nUvGGOuj04XdZqLrAydSaSHHmOJjqFvJjNiTrtvDXXXGr9M7ReqxGtfGXb6l0xg7tsy
pGlve4dwV+PFy4mEct7Gmjnkt7QbrLdUr8o8PozmUlmHtF+0amsKMRGu2U4g0qfYHKyrmSsVtNas
vujYgkOKKmYb+uq6a4kn3HEf2lCnWKVV60yUo2mobrGskSjEHXaytPy+F5I+HRi8Zg+3VtmUOy9x
7Yelszk73dm87ez4MbKj25JdyEa4PES4LpIj2/QvEprHFioP2TSW+jUlAXVLUM33PDHKo1bF39Rg
JcdkcUhW04fmUoMB2hY4awEKEz7EjL8lRk2eqawJVII9f5oXvAe66twQWGlM1mac3lqLpW40vxnB
dyzRycm8k5bT/pPLCFeY0X97tAwBHU2brbAVsU0aUA4EqyyKD4SiPf4fasD9IC2Ffri6st1Kt0ap
+Wc8wM2NdLJp5yQ8sG1GRGSqIoKsfS8+Loof0tBHcRSVNh5Kt1ZoOk1vW08a5fbadI24v/eJcJsQ
gZA4T5gcD0OsP5Ih5e8ciuULQZ5msTW49t8wskzoRltfWwLa3LWCJWn3YDQp8mZ9eq/qqLugusd/
aIjhGE++TtASyideYWtRHMlvZj0N+9iOeefxAvd2I2j4gJFPv81QK11RnugB6ne5i8eB8LEkh8Tq
e/O7Z48Q18x8Jso4JrO6yPM3X4tqN3RmR+3J5gZv7DokVjCHZNfGGpUK0WwfqM48okyZSh0bzlex
URwiZI3nDQvXhufqxipkc56WaMEyK4wjsRdyg9yAp0pu45iNQ1VzB6pet08M3+cvC6DjsMvKEWdn
dZgKtuNafdI7Z/naQBE5GqpcnpqsqeNQlz57VdvHUxOp+zQ3l80YDe0ph0wXOphuuN1zsLYMd7YS
/eODK62c4kDpAxTBqQxE4+1ajARbkrSWYLJNpN2+mb26Tpyih1AE6kZqDPDwaTuYhDVNbvlAWjTv
8lRMxzRFEBJY47iJtdh/LsjW2hcpd7xj1snRG2dQTVNk3eCAIEyJGOUrG1fvVm8XdWLYNmJ7s/2E
vGGnK38QR3ib4Li4+HNv4IOcpo6eDFkpGbAJ7BTWVscmKd0WcqbTnQtGk29D5ioLPOEEfc+YwIwl
IK29MNMz8aMpy7LYYKd1ZtDhYjwiyvRxZ2kdxO/CfpuKIU1hXKbZxepj+a00M0fc6NIaSVfWGQ3a
bz6OhMOUIFQPALhJsqVnJCluYo+/1pleh30xrXVB0z6QhlBsnHZEB+KBqDtrcwF6JlJuRkdmlMkR
DWJ3IfykJqR8lhJAaG2nhxnkoWRUUtt3CjPMYUmq5lej8TQZdo3K199GBJ8lEpgA3kOFvhwyW0JF
NCKbw7khgyGNAE7Tytb5TuSSFw52MPVRFYW3aYiKuAKUWZ+BnDLBjRAEbWJ7oCBKUuZbSWPfLWmq
XbW6AZs/sq1fk4JznADCs8OSIo8UQWdufp2bYWm2ic2PpC+8nfEOQPX7LL7alOBDkmHl9yZzM5AG
DC+ok8s1FXhWythShjqPM4wuGawFY7U1IOOxXDOKI7iV6lJ0y3KwhJw2ZT1xGHdroELZGG20SWzJ
y90va+1axT5KHcOM7+KSSqOyneY2Xj4/hd++moAE0yBq2/VQXkr1gSzXC1LfpTzx21a/5xisvpsN
NlAM6Q55uZSJJ/Lkkb+UDL42SjZqnzAue05SwW+nt5pXhXiQ1D5mw3pGaML3H8ZpEyOb3tcUW2+N
jKEsqbX89Z36ze3n4mhIvsKaZ/jklbP68BTLflAP9bbKCAjT00mqgJBb8Ok4jItjDnHs4a97mJ9W
w2urtG43XXYXSE1WC8CfFxidgTUStWB/iDWjPUU+hyHlsFuFbdZ2D8Va0cBkXE02afMuFTlbFeD0
CFK5/XcNzU9bvd8+y/pJWPMgRif99c+fZajNumyytj9YKZV/yIbavsN4amzjfopOyqIgRKTcbAk3
mO9dZCnM2m3zsPT1ewwj6qpV0COlOaozdon2dSBB7W5MjfnLRMW9+5sLt252/ncF+duHJYTeWGky
sG9+/rBoq3N31Ex50FJTBKOsnEdoDXYo9AxCJG7wDa8ibjB95I7PMXRvBO+pU17N9desoW52LYqg
v/5QPzGk1g+FNBK7wPqhULX83PjGQ8s9ksbygPurBd3vm9FGekPL1Eob9zjvEqJMi2WrmMuhKRyo
oLKG5tVN1sfUGvNrNlntySyc5TBEdv0drZX74Dlxs8VlueDv7+o2aHuyrP/6kyPr/6fr6ZKuzfCC
ppoV3c8rXQaRZlOoCVwGIpEQzmOTbdvSV7takS3fpNW0gf/gfqDaGg8pJvMduJmvXta8TFVsblOb
ckmzp3gzNGV9M3aG9TY2TXWTLmZ+FqI03w0LdtlNEzfVeO6SxINqoecbmHvLLp15oEuOkkPsp/ad
0JNmC7iPerUo/QsF5LKrZlOdrYRqvmsH4hXWE8awBu0Kq8h51GxXfZReLGx8VJYFSVhyxjqWQ92L
CPY4MEI/JtEqcaNZpi+Jc/6lBf9DxZag5CT+rNXnamkfKjb2nCn+WrbnFPQ+UoTAAoX8aJl5szXm
qLnNET9fMqxwu1Fn5BCPyfiMRSxOYHgaxXtnDuRn9QUu6Qte/JiLRCIkryTZk1BKkoMg6IH4S40B
bTaw1bCNnnCiDV+oMp7ryNID2ZpNfnTx08VH4JfphqE0/0NEQR9tBAs5/HwpS9gxsKm4z0gz5Xe3
MFmNWRM1fSeSrNpAk+Ybx5UPdpZDGA7VTCnvzroINLIVYMbF4kD3zRHrWfKFdBwnNCrWMdLW2LOU
SHZuPpOkvMRqflXZkO+6tE/37CB5nvKJO3LpaShAzwzPfVq8ux394zLrzZs3FWa66VQ60lRy7fwc
4uxpWbj4vHS0a0e2xVHnxfGQM1DfR3nCoQfStjiiEq2/zkqrv1osm6j3yV9ERMzvafZet4bmeheF
ERNWN02/U1TypSrpZSBImkdUgfV7v/Z2GCoKVlQ9sE4LCNsY4MEedvoSl8dOEuScVa6Jfz51H0qz
G56FPhhbPHj1V1sSSCYsOqxGp3veAPnnDdDXuoR0yUCpbYvmtnfRwgSRxWmCT93bmNgaPP7Z6t2w
xoY5HqQYKj3AcO9terG03z6zBJGT4EOmOwxsNneHKuGdCMGGqRz0aDaq/voKxRC+7GzFdLoojfaV
zZt30SfGLHBa/UusN90pVRignZgL1/EC3VfCsDHBV+Ozx24/6CeVkjnBBAhlQHNb5syHQNcxIZiq
5cPjKV22qUdOCnue+3F2m1/7oafdFjYT/op8XlJxnFDHGxtWCNkfPj/1bPkMsVgLcmPUxfobmFNx
1NdHdV7PdwFTZ9MwLHm323nYzV2Zoa8Wk7Fl/8JkZG1eUwJAqk0yW+2DIEB+CuuMUuTzXdxUMRo4
Zj0K/qzHrUrRy1zHdLhU61ACZpg6E5WhbuaR6drnbWjMjGC4vVtxmEmhv7FiJh4mJL6Hz4kPi0XI
guSMhg5UH2TNdMFFpacHwN1lWKBuvwwRENPP8YDGVP3X3mrpbBk4cunXQd6SemqXNwyEpiT5wMOg
bhYetyqcVUwxAigRy3vM9Eo0c35tG2uGZ5zkPn0KJdlQu/N9O4wM5wAELaiGQGzPC9+IJRTJLmyP
qfphfz8ZkZMw/oN0EKJVr7eY4hlnMLibtlXJExPPpX1n5I79SMEjCEd3RvnSZ6Qdcobl7etisuIL
ECO03+KMiYsUvfpSgQaD4tIVR6R1a99ocazR0Uenz0mNRt5d4FFqdCEpNfxNpcGwp1044kyd//zn
/ObzJTnnzG6rNaOSXMUfQqDSRDqh8fMVJcVSKwUL2s9bE+/nDpt2caxqPboKvaguTW3kmxan5cXr
Zfta68zQdGRaDSlkjBMnVt13o0WnFcai53DXSGarC79+n2HQAfBp/cvkcs7WU8IlTOy2+yYqkx8k
zyH7S9qnrYSucsDb7F/W+xmhKsewjGp5LmTBRNJPXWrevOOP8xJV55Sty1OyTr2pS9a3AA3au+5x
S1jLIL8PbVR/hdsR37kDoQR6t94/OYnUtDoMIx2+TrROvz7LW89nQhrnVX4twbvvkPNyIrm68fT5
btB7RsDEDCZ3Lkc+cyeGqKNmW3coVkFaI0f0Lq1PGdKq3HiaOjWGfgnD06mphC3a4TBxMv2pcdCX
pAM/JBru4qgKUV0WQsovtkERS4xRvcWi17xJOXWgKpaa4nzSOc2seHxWE2UyhATvIurCeNJK4v8i
zrHXWnokAjmIVphfOOHnSBCNqkVYFRGvcZVMm2ym/JScJg0LUEkaPH6wXVvPFCc9zc7nYrU3Taag
NZ4zNulj/Q6vmAH1xMwYJhetQk/hbGIG3RgMl9HKrzfP5zE7r8x6JkfqzLY7fqGrV02gjHLtJ+TM
FKoz5/uOoc0XSNnLQWPxp8IRO8OdKzjekpHnKPdN3lpINunxTO41TUTXeWJexj60TI84WNvT1BQM
Edej0kTPtu1yM79bPIPVqZPaTL00kAUtGpsgYWTCM9kxna56V90gfdOfzNYdfrhVNO97PnpQUeAR
5efThDTE0f4qy46So5VLcQQyQxPTpMmdgbtvHG2u2mdyFYR4HhV4CBMTEEE3NE7tK1VJZqE1UEBd
Sfr2qVsGO72dNHg0wdRSTtR1RAWpRrUZB35w5eXLTW4wUv/8x88HU5WQIAIISd03e+Kd2vBSOVZI
mu9nQ1O7MsnSfY1hBzwaVWXs2hwymD3iO1Q9Cxk1drrcgJClI5tctZtl/jFYS+1sWR/z/dZBsSub
d8ugM526NU9ybmnJGnbsewYJfOPp6BbZdBg8622B+bFZ1k1Mz0BlO9gu/7G8HrxTH/X1f6R8/1/I
ZJRua2H+r6V8Lz9k/3+eU4LTqvRPmr7f/+Q/9pUuq0fHQZCsg+KHycpf+vu+0jN+cTAksLVD2IlV
8g8LS8R7awwga0x6Q97BK+n0fxeWaIgcIUCuCkJzQC7/G4E4dEs/dSN0ULjirVV3iDPgn4zBsYJO
VmXEoktyss9UNjYYNKORZ1NBTiks0GdBPpj6VepaQPwvXTNaqk0h9OmQJ52WbZnCu7uOVOBH3+Pf
YXDpP6deX+wTIuMCE9ZVfa5nu90NTtmjh8gT+ygZaRHcka15F3DOyLbAIV7YgZXjdhl9RehAgxcB
kNqpgjjE6l7F0JXpO77olfQjHq4uCvHSvvrT9IzVPnICi43dFyxpJGhMCM/B2EOGA5TyEE+1foJT
gwJ/ruS07SNAMOGiRe3VVm164Y/oDS9Ad9w3ZLmkUZNJSiceNzh+9c0y4XWYCVF5WbpuZBkg1FPU
qJW0L5N7w5dOG8CtW2FUVS4ZETvpJiVibgefcwT4OanyMU5sNChrz5BJ/m9XtKSB6OmXOq/tIEat
cONZaucBzQw1KGsgJ1btBYzb/jFnfnQf1br5EBFHikzP6SydXnHgG4NJgHA1RGSsM3zdGs2oBw6s
hg2fOac+660QIV9Jy+W6QTSbL0OeNwc9TS6upYw9Zmw2LAswFUMJq9i4OMFDy56soCLDxLr0WjdG
AQ3/yqtZ+gAowMHHtP7FkirLoNYv+lYbQWHBkYen0snK5vewhwunPmWCeEvJTUNGWY/bPOqfIzg4
VETdF5UriwNXVO/Y3dSJwtYNSlhtGztX21jv7U2RxfFVWpVJ+qBbFzdeVra3RZWUXOoCQllA6+sA
k5fOfW5q0UZL3PEt6iLjAdJIRuPnoIdamh89kzEVVCurKmrTeGX3yNMMBrvLHPRlnj5fCienGtYd
Jj2VFj2wvHyNZV1BanDzIzPVKD5PvSjGhxkyQPu1i2P5Dqlq+EizUX9wUNucM+gtjznLN8yO1XAB
J9Tymh9LLtnUlN3NYIj3abaGW60xtK0xiR9I/t/daQIrWNpVeySmdiACzRR3EI11uWG+5r1RzQxP
izbUIaGfxdZpo2IIMRUM5UEwW892EUF2BS6eaXpHzFkLNiBDSpGmtXIGmt3plKwMGm23RztXobx6
IC2gCHORiEvT+mDe4NVFD2Nj3E+2/rZIco46tHzILrZoPkti7py08UPLTdpuP0ruGBEbzosdeU9x
1PwQBgP2FfXLCAFjyMEuxtG7SwqrAaLuQalMHIMxA2cHfwPqIlMmt7JNiRjyJyJiqhJpvWMlczjE
cjJupC+XeO9FcxeHKH3fyhQ76bXrlctHkrtMG6J79lB1wN6xuVGjOW7k6My7Qfh7ZZnJMc+XsX0w
FsMrmenoJYu6QWU0OQTbbVnwoeCbRW3fMEqLtu46jIdHq2/bpp+QLGHM0BvHe8EMqGz2tmd0wdoh
7mWyzz3yqiKHfAh7Hfz76wqgsjIaornIXzE5s0vN2unssZKxKuImm89lgrfuFfIusx+Susy3zbp1
cEhtDb0xt/DXle0pW7cT9TA0+xEzXzjqZXwzjbSN4QoZfGrX1YZNL34zi157ZuaTDMV5EHm8KVmg
FAFeKW87Y3/YZc3ZUTM70dnZwPsyaH9YrtjrmqWwRX2jF2abBjabaOJiP3cy9ud+JndGj5Oqax9M
vzOJumGRg0/TY8is4zmFUIO64XPn46/rnyVD7WnN7nRmh8fovxvfi9wD3/e5OcJK1iG1Y500L+Nt
scTqY6C45v+F2cqYnJkr465hP7OUstbtlOMCLgoSh2wh9kDDMSoV+LJ1o0UixjsvFmc34Sk5MC1i
8QVOnSUYwEkWYmgn+m/G55oMYY+8QPD3dyNLtBgz3gErlDin64atq4isKFyW/8nSHWTjiUDnBQu4
iCIXbCebtK5iV7du7SI/T47OZMGNR3NzdnqG1kiMPHouYVwGV/fP87oFnI3iChkRU6+M3f1qEmEg
0aUfA/CgOmCIYDGo5+yd9LHY4Ehsj62vI4HMWGxtxGzed6xJtHo2IL2tW8pk3VemAlpoXjRaqNZt
pm2kOopcNpzT0J7nsmy3yDTld2BuUBLLZtpm6BguNAUx2QLsS7vFJ3+kL3HZdN9bP2a5mk+/lqU1
bIWu2LcOvG70jg1UJ2OI48VK0PRuCcK79rIyCW4yADgOo/2AJ6/cdZq8jVV2HdY975Rk9zPX9RTN
tsHTWNzGbrnsZidnQTynmEQD+mRnZy+yY5Tnx6wbxqEPITqqL4z2VDANXNcrcWCxc1qyXrGOliKu
twZvzo4cz9kEpiRMXNGBRfshtk7lLWJLbmSzPCKT8bXXSRoz5GOm+8smtTG8EnpeuUsw53pRWFsX
YbM6UJg/2m63+tNJclrZHIV1O+Y6utyaWXwAWZqkK6GzWlO1PtuBwBF9Z9SGlmyarENA2wzzSwmX
8eT2mX4e2orQTqUhhAFsPTOrUfl4Ek4+cfQXFddgTPoDKXbLlvDV5uDBAvyqMg8KZz1kp1H4A+Bg
wy2v3jKkZFeW7DlNe8tSYEJ75MXfW2PQ9rR+9r0E9bubvBbuXNdnjAkqjlfgblygnESWXSLi+Bm1
dAOmsATH1eSSogMhwyHtFmvciMUe2KAN+Ax4u2G2r63GPHeQl5Ntb3QNoVqGYkcN9mUUsAt5twUe
4gI4zy45bWuw3UmB7ovx9stxOAqUkmdUutpRa1uHwi8SAwQR0/LvdFtzkA2sSvkdqXH+lpjEpdsk
5uAQ/NqKN2lnib6ZM5E9eEnXXjM/m2Tg43zDt+XbewkRf9dhXjksekJLCOOYPlewwmdf0Kn+hYAz
fxNJX7/AsCTms+DHZ/qSWjtH2nvsIwPS4AXxaIAaw+TPpxFSKnM8QEVd9dep/B/2zmw5biPNwq8y
LwAFEnteTqH2Ku4SSfEGQVMi9h1ILE8/HyipR0vbave1byxH2FSxqoBE5vnP+U64MekrJIXgJIvo
7NZQXEDWHKzY0h/QaxMwvDR9+CE5acSUySoUl0ung0XDicriPW9MPqRTKcUflpvSVwVvnekw+60a
N7A+4aRuUthIXZ9Mq6a3Db/rnBlZ2InyK2rJON46adRvOju6qOCjbuWQd+ehd+2DE3m4kwvTs29a
aNgMou0i21mF02wkX9rR69tarbPCmj7R6Bw9SfbcH4zJcU+BhQRMxE6551Zna7YOQhHKixxjJEEU
97HLOaiTvsGFG9rWFkdb6BujrR+at0a7Frf/xwXwB07Aq5p9TFkDzxJDXmRvhXhaEPocLcUz62l8
jAdNbKalRw8oK5V6abPU62l1TNUeUiutex39e9PSxEdTormB4YVhBAFyg4wjd3JkVGGPSp2Q54fL
CfbMLeW/zZJrHGn7wulbLg2AOFMoAyRIYm3FW0VghfK6qQ16A+nGioEW0iWoObQKGoogKaLGeK6W
zkHIsdVdNSxFhKznySv2mvY9GNbsEe8blYX2hFulnMLgGC+Nhsx56y2wofqkL32H5tJ8OOh0IBoz
bYgacJ+VWCyNWD0Ee39aE2076H2q66hSTJdWxWHpV0wyjaZFnb14JbPhPbXE5lbTm00HBPUqXjoa
acZSlwmU2BOLhFpzA3KzuMpgw8LKZ6Y4iiOtrjYpyi22fpGXfqqmmhxDy70OLv5EdjjYZLlOakZ2
2UuEIomyDAxsE9e986q6cvjk5GPk+cAixgtlGKO5HRqr/DL9+8eq/BurMrNig8Hdn5//T1C9n9vv
jcpff+RbmM96Z2OaZUnwlroWQ2Cq/XrwJ5j9TrcxFzmeBXfCWjrcvzqVl9z0t4O+845YtAd5fZm8
kssVf+egL6yfvMkE+CRIGI8Tvm3CPn/LAX/nTa6DzuNUNToQeCpWJgNZAAVVDPj4F5Jq1dWw7OeA
vtkUoGZwWRYT46nG1rVGIjch5d5lZQ2x/9i2wEFH7pexsYI9QA8mZL2pkPJZY2dGdhHzWnebNyq3
hssOKj2moslwCTJZLc+NcNu1We6clVW3L2k43HRW7Aa+YI2mqtZxAdhIxqFtHS4K2HSnefMsziBQ
Y9DSUhQ6a4U0knlniKbVzwX0R5tztd4Q4wXn1e7h6PX1NbW56V1Tg2pts9mM/IZ8kCAPgGXh5BQN
+e9yko8aGI2Sl5icecPB0Ih3iKA6VMqpoJugjL0rAvzOx9p1h7Umy+EpJlt8PXM63JY9DuG4icBq
MAoYiSGZkcZMqNSqXTrnCJV9Fj3xuMKq2JpGCXwjli+l9F6ycbr09IYTBPSv6cA/ggvVO+ZVbMf6
XkpXbLrElP5o6jn/jylruBToxL5ONwf0FDTWFcoiJ3tSfqQ32EuzxRLURxTanF/3om/vRw43B6OZ
ht08u9ONbI3pSIanblZ4QUFnB2RL9lGWxJ+4HuybBDspGHc2QldRXni70XbYLpejOJPrLN5Hs0ta
0OvLa9JArq/GMCK653XGBW5o40ED72mtnNowr5CY+7VEs/VzCAYHiirmU9bZk1rTUNBvhFEwvl6C
G4PGFsAczJkpUTKWdCDU85M25dUW9o62A1I+I80b8wvdkC6uT1HdzfoUXPZaXZ5LLezznTVr09XY
z44Sgp0YvG5sb9/+7FLDUtGFZhtV1UP9pVOKib7Cy9ccE0wqQ3HMg3bIyrXbBTV1LEaj3Xqa8Nj1
K2xTw7zRKb7XX96WiX9W1N+sqAbxTdbAP19RL8qiey5+0FK//szXJVXo1ru3xZAwoq6zS2Td/Lak
CodcCDkFWJvIppaBYPptSZXvdJ1ABr3anm2z8qDAfl1iLYuMNGY6/Bi6bTt/c4m1zJ+cHWCsCGND
bGYDT/8JcewfbT3VXKZ4kifmJlUFKx32LUZKAII29k0nnfZumZoFVjJ6BOJVbFYX+O01P6Md8VMb
wEtcuRgkmADpUT3if61zNlOtSxcE5qUN4yTOlThtpzPQ0CZ7iGerPpftrH9KSALjooJ91q90AMqL
tZu7eRdrTvnB7TrXOLS1VNRdm3EzXDSVU2yijjAcq3LGEWMCk0dy1fIFkNqVPWlnvcehxQnDw06Z
FLOxriE5qp4uS4NO7oOlRn3yOeaIz1Sa9/aKXJq1lV4Q4S8fCjta9sDxRabK4dBnvbvXmr45gApL
qlUTF+ONqjVIU/SllobE1jKaFL/RROrnYbn8VtOcPIx2W/lmb1brfhrPEWopTTQcFoUgeE57+7ov
s4QeVNdsbLhGMH3ZQWZNuwi76SxWfPN8yvrcC5p8Y/uICam9xkybOKdlw/jCJ8IAHCp6QKeyU82H
ruHpZJ3chg6CzaKeVejSY7VrKHjCizsawwWTJJycGRuxSQi92Dqzl9NkMFhR1JH3jAkW17iU00r1
7mnux6KRM35UCKtE36K0TyLUo7DBj34Q9G5IdYKgkcToq6OA8JEeQg+ltuKxZ2PqMQ1U93YarzPM
v+MnWSxFOTIR7euEU24wL0FI2bm4IwYstk4Xg3sgvRG4jxUuTospvFRnTK4pXQ99tRyrUk47U9Yn
h9iiCHZDW86NEGWz0WEUUsudDlftlCkE/jjhshzTcj1VaehrhhBHL0lLnLk65fFxnO5oILkScTXe
dk5vYZnRMmMdyyYqiIJ34dHzOpenvcmnDWreI+FY6KrbZOZkH/KRPoZZzu1zaVTZi9HVwtzKlNky
yt4ME94jXs3JAkLlCq1fYHRDoLPMMDsmeZwI2Ej9U5RYnA7m0rKveagxXuSsGz6FjaWfwsTKt4CO
tB1FqQUhF725yBzaTQXxx5uCM8IOmh75QYuCoFVee4CEUkNPT4YI6wXQ3qq1Rwz2oLBpXMZdkFDN
2mXWGRT6fCyCWV/NGPHXKZl8fsdk6zFJ3PZZeOlELXCz3nIAbrjtYzSmwVPURJL6j5nZAoC7TVqn
xZHulupD0s6XGMztm+XKvgpEqzMWMAt0XnExJ+4EJarqfM+sbJ6HlUEC26z011JM+lVpp+FjiPx+
amprOJcqzfZtBlxtip2QWl61lEK0AcbPqv1Ei3W7w0Mt70JLs1eMm4wzjr772dCvCjOpfVcLnDPS
qX2m80PbJ0k7PNg1LoBVAtHnPMam8ZEUBPF6+i7LcDVkunnrYKDaMIoxXzXXQ9Ls+DS2KcrOoee4
wsZX+g3FOt5a66dakl51rLvKJHlPIbUqX4Bhhe/txAp1ToCN/UeXlxgfgK3wd0Afz7zM8AEqaCtM
Hdlh0J3yCNgR5RT5hgQLfRdmEXp7Nil4Q7C5ecRLx2Tb2SEiB8nS+CQk6jmuADBXfD7vWzJrXNbl
rWdM5GcizbfTQO41ZqceQePaPXqNhi8IW6j3aSSffC0zL96roCw+uchPDLxIijF20DkVUuSEN10X
+OqSW07A3mGJnq5Tru472tMJtbOtNvZIP4E/dPMHT0/EegK95VJbXMeXScZcqOx186nMwmGVR71G
Ta9gfjDqjv3R9ga5NkU135ajjJHfm+EhjVo0NTMpLwwQdS3RrPEF37XaKApIXknpaz7nWtz0WdTu
RsswH40CcMUs6NxVGPGup8Iut4IS72ujaaqlkUK/c2GOpz6NJGm9pasjhFRf689UdSHijX15i2ej
7PxpiEwfsL+2skQXvsLl0PcFLJCPMLhmbT1zaW1mlhw/6iYFsjPEz1CUrPzesOzIPeVcGDUqBHek
ubXCBU1Qy+rkDXZ0LGVTXdcC2FBX60R2JxlNn+Op6e6A99SJXxsBmSoaRWpKhdvcD8baQb9VxmFu
6GjxLaP+jBJsbsRYSow3RnkxQsPy8VI157kohxuk301PNcVFrQywH+4URwE2CS29iHRR00BUJ09Z
q/CRtFkFmd2b7vRBMEBBb5C3Frb7vfK68VCOQQy7KLAwGGANugIalT7ksqwfcCk11wVxFswfQXzq
x5oIBdTqDwLYxybSy2Q3NWraBKi5+JFoyl5bvNuSZLihd4cimxWOJLf/ALwNqkVstfAW6ev0HRvk
Qs205rpuXZyfrheUx2LQLGSRdKA4MJnylAMIXguvtEw+x254RJu3EV8jZ0cfPETKpA7mI115zovB
3w9fIyji67DjLOEkunyYZrtlnDTzoPeIry6WuTbeOnHqnFHqq/eBqwgcaHbDxjoMvNhae8N47uuy
QRTHQ+n/szn+jxqapcVg/s/3xv/bxIDSftgbsx/jR/61NWaXa6HxwTcFM/gmKfxra2y9Q2WgnNMl
dUNg+v+3xoSf9eWnaKpib/7FgfBNfaCjmcS0zl+31G3iYP8bLgPD+ClBrDO95/fCiwdVnl/v547m
vHbbdkyd4cyegSYvVomB9hjmDUTu9FNZKc/IuVTdDsNLauQIXw8dzgUBh7bK2/dGbnVzsxKeSYo0
a5KGbRxxo6KuvDsMdVWLGM0BmcoFv2LQWmzZeRCALQo57RNtGChWgPRq5OrQ9CCfFSSEri+66qLI
Jsy7SsXY1CUUibMdJOMRoJnSD+zLpovJCoL3AFwqmJvOo0ZYdwcWwQ19fZSknpLqnCzNOTkcVLGy
UTTfR048kwuM+mER5wlWrsj0yM1AxmMgMzmHdGFlzng7p8p+1glDUTndteoi5rDJ9jpauIYNjAo8
dHiGsx3ByWw3qobkii3L+ODkYe1eSspD0O0nPd7VmlbydwIt2HXkKHsAvZglo9xK9xU82W0yN0xJ
XIrAeiKsSTD6uQrUlWEHxUccZ+J2cIiJ7uBuYi9uW3wHkDMMtrHhNCOI5zTx2bV6ZHs83Qdz6TqU
DtXVeKAsYsSe2Ni8UYvRgPFITUx9ZpSc7VoDJdsSqdrgqK/xWIvmPJQlNguGdQP5WBpNVrAXUMJp
gruXCVt8oxtkuwNJX3fbqGXIhPBBU71GKYB+w/lpg3O7yJH+swDfnj0CVyebvIqRtHmaq1y5uBSs
plzrvQVD11E5bjkeH0TXem9rDMOAVJ8gS4SGosTT6PSFW1NVNjv0bHh1g1h/nsmJM9DgbtyylrMz
RoF/zgVh/61scnvXA1C6E4hHJ9q0skcKQZ1VoCsx+BWFjvtMRaG+Nhr3Ks+nBp4nIlMDn6j2OUII
LhoxCsUuOqu3kwrHTeQ28gprTLWrg4ZSrtoKjxFQQhcpKU/vnMy0q5XNzPeTnmjlYdmKHrrczdfQ
DIIn7oYGJjFNTn8EHEPi1dR2bP3CrjbeB1ncHwbk+q2RQZ1dySJo7zxLvegDkQY1MUML6F8D/5NN
8QHWnYnpLByV9EPEyDMoKeuIUQcXAvF1Zv8RGy2bsJlYI/fgTCEIaa7boH6P17W5rGFB/8H5DQ9F
HU73uBBy/OoBt6Cm6RKniDajLVVaezVxvrus7SQZ0MkSDmjUZwa+3RKuEqQGPjhhjWlCk8WhIN7x
0NVZPkIBD7Lb1KoMn05ARuVdTu2Ux3XoBvgmbAA9N1R89f5EkRqb7cKCL+jZ1IGdqorZdG931VWz
zIdbR4f3JdLpUMuWBzBGxJUaJ7kqgu4loalxbU7D4Ns85/YJEyhA/8bzOEwPdtYwYkhDIK3krDlJ
rWvImiFYqKqOqt65HlomJ7ws/qV+av4x4f1HJjxBKwxPqz9/LB6KT/FPktHXn/n6XPSsdwsDDzgq
wtEPVD3Pe0f+hjST+f/Pvm+KkXjnIgphsXPpwHHedJxvj0XsfPyH5cckxQa0G/yd56Jl/YjUx4st
iK/wt6FlIU/9UkXSG20Uz3RcHgJzHtdmnWXPdhKA0Olj3QDJNCuDOEU7zX5LtdXgp6Ehzg7tMRez
QyTCFwJmcqDH6pPbC7b7wVg8ST2ZylVI2VRMZY8GhK4Mum1ezMVTbgcENxh9XDXxgOqQqMa8oMzR
m30gQtQUtZICwNjx7rjEs9tm7NWVrp7zsqE2tY3Se8zIzceSlIzmz4rx9y7Fj//ccuuPLMQaDwzN
pMBsPaIvjNQzu2RsK6dOIb6lGBXMZjEdT0aD9k6b0YEzHQpOQCfDRTiNgYmXJ5ittd2grm2I5GFR
akwUjxUDdXNXYwHHwhcF0dlMXOVtqLqN3ZVWcLr3oTOVL1VLYLNkMnnZ82hkKEH4NZTt8IJMU3y0
uhj+hPJCnOlDWt9MVRI+GxGZF3xqBL/hNKk+r3wHv5Y/xt5AUepYXmPv4WwxeOMinRNy2GVjnF56
Jg2nVmbOTI47cpLlgQlBD9gg7X1V9M3KsShwNmL3WtQtwfnEzGFHZOhSYw4izhbVgZaw7o4Fp4U1
2VKQNkwmq2ZFlKIAq3C0u9BdJ9Pcnzx6QoLD3Ir6qGi6ZQYf2pJCU7t2z4gPBpQjbcruaVjs73pr
ma/iAZhXfarEY+ymwWOn8byuBrvesCXSzsNsJCvaTRzarHDiDWMwn+dQ9A/UJ1e1b8ucpzUVLafI
89QrdAP6OcOp07CoZ9YSIiiyTVVLqkaLQdYk/4SrLjKcRYIJf58+11OSQQkba3sX0tuH/5Dh/1OC
YQXmBmlU7Mq1GV4XniwESJcpvo2q1Hwwwjy+kbPNqzHJau7ILFE5VEfWSRg4FlZRX0Z7zSSWvJrK
am10qt6zf6G0B7Sr77AH+wg9oDkyNJGfh2bAYeroOcRZYZKI2tDoJm9l4syMvjv67h6T0HSuI4ve
8JXyAIzBd5vTF4u6NFggkZFuULtyNnkdXaW5KN7zPaYfOBtG1+6YtBetmGCrNQabO1EONXyWgt2K
Q15lzeVavkdV0OFaYaBdazX/XZShxSnU6gkREP+8JBZVxhRk5tzljyNIADAlGR3q2OfSkQBhdSR6
rPNHSeyaxodRqilxbltqhfXsXDB/pmHUaOmj3OcDY7tAzZjyp0GZ0zGyo2RfD861QLejxsCdkVPI
xYGQk3djxt2zacc++xgEMNpERu/j2u0t2fok9EsfZ55910ORXBQlAXSL/i8/KmL90sKVe+7It+2A
/VCBTnzChzQSbkCZpRv6m7gUuV9ug3bU2ZoplX0Yg8HMz07f6cm1G+Pfl2urmnv9zprbISdMQ9jZ
vjRIFu+Hvrm3mHHfaKkHUYNcwnAwG3WkANW5IIvdgHtLjXVGbfsOV8t0A+nNoI4XdQDCTwj3sM1u
hsZsbrMBSJ+VJrDUTJlt3Iov0nTkioFPTIg5uiT4BdS4oye5i88qOVZUthx6U6t3vRtQzBobH50g
4iSdaMcEAZATL8YxD28m2sHgj3Vr3UfAAw5B25S+4GPZutJrr2Ld+ij7KlwPMy5KKDfaBaJ1sA+X
1Xrq9YdCdOBQsU8iu39qWnXqZj7DoNNP9GABVKPLQd/qbfRhNEFyZEl577lgD3OverH5xjZjbNxi
k8Eb02X3odlcOUOSXHd18WgFMAEJdbnxpG9zvbwjuJ6v8tGl6k5np6cPqVobMIZS0hBg/dxIpD6w
TuJ9qq1dar2dC5wf7bEx21OXBOyRpad2YNqttaDds15B8UekxCR3bELXinl71fwxIrh/IccBY84g
VgaX0cnh2z7rYWPQrNwXtzphhh3OWG1nTTNX01TOlzT/JliLS6hsXmxXN/U0yVtzxk+zpuYgu0m1
cbiCN/rJLSP9mMahOM2AkDdaO3i5X9kjRz3Of9j6PC6/9xR04fYQdrmucahtZjDg69AJp8sMG+Rq
Ijr6gTbp3icS1F4aMr6xG63mlkgZCyvVXuZNmvsN5847lQXBDaw5Ri19k6zsEqXX5GuS1NOuiaRE
z9kYPEetjtO0codrY5TjKW5aJNFYFncUWy7UWefYujnhtZ5LJ9H0B3rR65Wt8Y8oGRfjOr+pkbov
w6haZo7S9ZkWTFtzmuW2J0f36rRBcTkPm7af+/PQWSaWZVAkl6wx2jlB6zdWNW7oWzuLsnVNIecJ
2rPp24Cfsd200YuVZdxbsmxb6rX6Wy7C7JK64QwabYAKXDjuJnbmds0c49q1SMR2RJUO+Wya15ln
0nTMBOjKHsSTrRpnUwstvcslhh0G38ZDV1r1Fs9uKrgyopToqNKXGKNbbBkuo/rZprPDwxOfNOXI
o90O077w4vHgdDwiqTJ3DhqWa/ElW/3PaPV3o1XcJMxC/3yffPHcts8vUd9+7rr2e88Kc8/lJ7/u
lh35Thoe3Vgu7TguJTkMML+qSO4badq0bQNJZtGXmH1+2y4bbwg99rKYXZYd+3cDVvHOgEwN3R+x
5i3k8ne2y79EVXiFRZDiPubF9J8pcNKckG0rDZNlnL1G5NJ3mlcGq9jThy8Hrj/F6v27VzKQxthm
cLyFffDjIBffXWEt2eq9R234Kterpwqc9GoIov6L4Pm3XonXwJpDl4NlvcVzvnPlhJ0WzBg5q303
sHEMev2qVTkFKPV8/90Xfv0rw+/fvCWoFwZqHy+n81o/viXlZuTsm7naT4TP0ix9xf7xmvDnf/My
NmWeLt/4L99RByeujeyxAqAwyI30IOGhHbBJGOP/4qPjWqVyghMevMefKw0xb+b0YvGOVMB+dVy8
qUFpEFgukt+8qZ+sU1zTwqMvkqTwEpD6Za4PpBvgmxxoiRio/OKAf4tUci+06b5S6nfNodwt1fe4
jbcXM4mMubi0pLSXX+a7K0LjIca9WRK+wEG6dsk97hPqqFelFj/rHmiV2GIwSnCj+/uXIvqYCUCT
YhGHXPSPL+w0JegGUDt7OBnlXd/UGJelRgVVwr/99VWyXGy/vEf4HawKi5PD/aktZCb4NcXsgfda
Xzf7HKjfJjH04O6vX+XfXfIIYf96lcWu8d0nueBAFQU0vIoc7ZPRjPcqx/RTNP/dR/fdK/300Q1p
HpXQG7lAsn5aM4l8nks02P/g9tJ/fVMkBj0iMrQYYXP5ucMHYrft5YwY95UyynWlK9obpqobr2cr
n9iGEx4TshHbGkzqXm/oWksydqJmbRVHIJ4OncqE5TfeyG6ogRr38sY8chOEASQR5thu+jpRUHAI
Z6EuKpcxclPNrbMymHVB5+F/maIg38CkMGA5mvbeZTB7w47UeEhdozygoAdPqLHTemAIvw/cGbjW
VMgd0StvneKhp1xjQpegBhreiaoJQnddVBBXyAp86m5x12n02ehyHl7qgFVedA6/uyN4lcQqTwPm
dPp+GDuXeGcz/Y8kZZwbsx3BqSCt5zzgTaeqq7alDKsrqHP0zdmWDeXcDIIEnwyOWZhLndw5ATHu
WgfdRtsVs2rKNP1c593N1Kiv8oStMzAn6kpdFpeIKOjGcXgEUHottl1UMRxVUphHys7iHeGB8iT0
rlx7OdlcT+YaZQi68RBGyj6NoUieQq/M7p0BVGHdmtXH2smNh4D3Xq3cQVQfK7IaM78Taa9V5Fay
Y4M6ca+PjgV8QQM8cM/u1z6REM9vNC3ungI+mlOU1NWV0yevuuA77RPHeMi9+HVsh+AOP3rJ+Hz5
7du2PE3ZAsRqyEaH3Nsyi64Zcoy3yUiamRW98+GYxjsVZuYymSEvmRl9cYxD6ofYDhNSCc1KXiVO
WLw6mhSXokz4EPuMqipDG0gxv132WRtSR6QH3plZSLFJkbIegh6//WxRhEfBS/jem42FJ+HG6ZOk
UBvthW7QgEMrPMqOlJpfzo2T7WKQdtWF6FUl1xT2qMcoqDS5MYRqPb9Ah5pXDniLs1bG84OnFfZ7
UGT5q+FG5ZH3SNk6AZqVrnv13kImvy8Nh6B5UXL92I1uxwRUbI5DFKFRRdWPEHAaChJWyP1L200w
prDajYqJjRamGl0MjrxnWs5tZ+mz5iuLR9zMIWnXmTh+VnY2VNF9V2ih2vVekTzLgcgYGoe6cFza
zlaxZJTTqmAk5C3V48z0fWdXGCa2Ax2vMRku0543M6RZOiQwKAKpJ9zyxywXG8fMvWVpBMvW2WC3
H5TbVR+xutgnd8pYQ6G24J/pNfMIOTl+KyPXfJHyTdCtmz7VoVEcx4AaXEBrBkb+5JW0vAQy65hH
fhFB1Vs+0fPXMqWKYG1ehimo9z7MqE3nLLbqTR59HJCZLHngImzGFHfIh/hdomqMPhcV5XFF6qBW
4tOfz5boH6t2UjsT/adZyZ4LYR684jhQ+NXCzF3VGlGLllmRbMLPXd+4DJ/Gu6ImOVqqP6gJJi1T
ODBNgso58Sh0b6KemxIy4kigKVMXqsN4EKbc5/hQgxWnsfTBwzVx0uW4zSmBAjEwYqFhBge+HaId
QYIu46JmVYRUnlV0hPSJvDLZVMKU465P+wwGAK0fK7OlRGhuWN3yoVM7sTx3K4v3beTJM0Knd+VR
1MhRsPVuTNWJyzIcQF9YgXlEM+XVWFCfegnnU8+mcq0K3j7jE26j3KvlVVf0w0urNRmZ5pY1J7JS
70Y4DUdsHQXYZqFsGtYPJ9LcmzlmzIZpY1oH7tJeZpu9dxNgmwFV07OSve20etnUu4wyJRRDxmG5
QbeiQ4HmuoEis49b6jYMIYaXyC5oqmDyiiyqcwUzT23i7MqsunIbDSaxP8h9Vy2DM/oTjPJEgzIX
E5gEAkK5sPzU5dOJAwn4Ahw8qUpWXYjKH7sUL6CO9sLQjmvE1mdxSeYXr4s9hls1RQlrHDuJlaZ1
9mUS2tsWQ56vysbwbdocdnVXjr6iEP1DPPIJzW5Q4IZxyRZz5Pd7vmHUMb2hSJinwXtVhYHvOUVx
DOY+v2l71h4tZPUYJDd9qnI+c1n2W5PRJdgaRb9cYOh/SNF3J7gg7EfL/spLW3xTjq52SVTKXS5D
7YJi0iuTFuZHDR/U1TRG3UWQzA+xbg6wVmEme1Rv4DsW9n6W8Qz7qM6vKq0JrrP0o1s3+Rpa4GsZ
EqNBbv7A/XzfKD3cG16pbaIwr31SbtWVRQl2xmMx3LG4/0HlRY9ywkOP6BzslzjK7uuClbcpWHH0
3IOuq4uq9Ge+0urLIkv5Y7Wd+Q62nL2YOzmUVvDcLnw1ZWNPaaltNTvITCuDeDXDNoyOGCtptipX
CYe8mkskkbkPSjo9FEOtEyGvXGpxiPg060nVjNuzyozzlclEToclOtTkWnPjQ5sb+XGg0/lILoYu
ydKDrYnQ3q+ZQOAnhdkyMiQ+TYMx5rQC6VnD+pe7Q3BbGwNUMT2l4XdnxSqPjkMicU6tqL5U3tFS
fVmQs+3JJPnsxRsi7rNs3FfS5hEuLWzynysbKqyIQ/cwem6F9XKSzYIVsSnBaEfW9clzU0JmHRmu
a0SOkKS31cuetFOYkNCJGgvMX09fMGtP++Sleko0Z8zuhsQcgV8LhwEFm2vInJU7qWORoZ/Glf6H
5fX7CvcZOC9UNRoFo61BH82ahUPd2MiEF8IstKXbm1GIZhnTjvvUMFdlAtqwz7xub9R9B8ApeGau
mm5c1JONoYM+YzwsHumxGBlaIIitwPHoFPAQC/Ql84VLbtfwJSQXjk1RkPjL3FGytdS0A/0kurfF
NMz6Zjks31Se9z6nJQsboyUze13xhvcp+C6sc5OtfsOFf2Mm/rCPx1YNPp+BGPMrhvE/7bDbeQ6t
vtWzPRgV1htjUBdd2KP8eg37hI6t5eVkatSMGjP7ilQ2kCAawz51Zs5wSsjfHdR+Gactv8/igHFR
KDjs/nTIdUMKND2W0D21qve9DvAmZU0dXIaIWX8bTDzm/vqI8cvJUGI352hoWYL9OHGdH48YYFHt
PIR7s1dMNa6KoA94QPE4LoqoPGnWbwuMxS/b/+UFmU4u1hzTNH/uTC0aNjiWg9+TWxjfBatEyfSo
UNU6afLnTivlJm0j9oOYCK/fHjtDOQtnFxmD2AKn1qiuyezncq7Vbmx5rv/152H+u9/Ppo/SdpiT
oiT9dHqtxrjUPKtP9xHJ4yPCcv5amjX31NANrZ7TWcNmmzkQN1KUiO6SkhkOsym/cYWFGzNb/sxW
pjh6BijOyeDk2cYVPoJs6u2TZUC8L7D/gJ9q5Yb5D3CrDnwj8jqrsjlycN1Y2KHvTEu3nnGAkz2X
/GNHrMO9AfTNAziYxux+sTg/vT0ViwLzkj/MS6HPX38W4sdmRTQqviuaHwWWUIdCniV48P35M+xB
qfP0SvfdkkC1MQ+tujEJ/cG0HusYuAAgSORvkK9buwG9zqzoNw27v5yzCX0xVobOzlfCZfrTb9DR
o+JUMRw2yXl7Z2thecLU/rtl4BfFgldBqKAXneCFS4nkj++zj3sVOEUZ7x2iq8ROWbiKCkdWDXKV
GGpa0uadcHgA16Ye//ozNn79jJfJ/qL/wIgyrZ+Pw5NILaxRQ7S32iEMSBIB9NWYaj3lmIBObTnY
05XUbHmPkec+lVP9qlU2CJhJUVoEEyaKl/WWBFed9Z4Jf7ViO8kIdc/+W54T+Mafaowk3UELWg6u
b7/9P3r17/Rq801S/XO9+vLz8D8Xn8f4pfxBrP7yY/+yPJqLe5E0I+Ip2Z3vmmDQhglYmhx0BNc+
1S5ckV/F6jfLI5aPpQOZ+BmVJv9KA5mL5VEKh4gkSoeBkeRvidU/3Xt4RHh5m/CnbZPdsJdk5/d3
P8C7bB7CIjk3BlyIZ4uowlIh4XYWsTKpFdiVmVEnExHsss21Q2nAnW6WpzeVR0Os7xytZUJoknPz
NR2X2phMagZA4bif6yZz17HjOs1c74sudEhP0GsxTNYdtavE9Oju6A2DY2MGdZDk/kRbgb1J5zmJ
5JUea50LC6ZXwsSd0QHVvqO2AlXMGVSnf8zATcYT8BjNQCOKSr3Ij7G3TD09V8OwRRgATSek2WKM
zs4XF2ZE3UmJKVPHlEYDyBe/ZvJm3mxRAcXGS5hh6Q9x/ebxLL44PnkiFHA66DboN0SwXyKtbbZu
XU3XsF0LhmK0nvKjzqTNKPC6G3/BCP9zA/7mBiQ7x1btz++//23SX+PNbz/zzVcl6SRd4m7YEWAm
fF/DJK13Dhe8QwKEMZJnL0Okbzefs9SVkt4jqffNjvXNWMXNLAT/N0xkbs5liPQ3DMfE7bi7vtuZ
MrX8P/bObDluK93Sr3Ki73ECwMZ40TfIOclMJpMUSfEGQVES5mFj3MDTnw+0XSHLbqur+7YqKhyK
sKlkZgIb/7DWt/i/WDTPBqY/VlY/3X2JNNEL9tbBzj1v1dvacG5KOvk5jNUxjyTtmwYSdVWN4wRT
pXVv7cySaHVpkq8V3oygpzF/y5ngnTJw1Oe5DMWjg2KRJxr+uXXUWu45zlnfTumQPKKYyHeAypJD
ETnGa1WH3gaZRUoh4/C0aeWXAZ0qsXBeg/UvHRVoUaCX73rNYCkBC8mQUWXmA/7l7OjToN+Ersh3
vWgRDHXlqYIHQzsQFmstpW9iADYeygSY/6rQHMH0LXKPCJhAAoW5uqtqL9/Vueffwlwgw8F1lHmv
tN4/M3HTT8aU6KeJ5JIhGKjOtkSP5DsiJKMXw0/8M7vei6Gc/hSaxiOWWybKToh2WFq+FuiyFt/J
NY8RrkzOyiNM0mRz3nQXAiuR2qQElAjLRtbVIEHd2blefx0RP29FI7JAJg2K5r7KPkkrhZumsP4S
bKPSvd923Xq0xoKskMkgpdLsnysw/nddjyCkY8D37k/j9FI2vbgnzoDEvSltzo5I1b3t8OHoJhM0
GZJyqCtHfilEr5i7RO62HvJh5xq42YwIE5OVlZTr5cgCPbP6r5ovgqSxp5XAk2KW0cEKSa/uk1wP
MuIN1q0dnoqsJpjEw5eUudk6ktX8TNUhd1IO9vfIByjTspK/6Rxr3Dmk+h3INiguxuzOyIa1NDvG
UxtqGzGnRDBaU/oUTYnPtMCB65449ZEJ1/hQD6N89Gk8T7Pu6CeqZbAofSMSRsRWCwJbzx94iNS7
gpAs9GgIUva2yt2Ug1+I+xkt3CmKrHk7uW6eE57qudcygaiLvJxaOmnFcEs0mH5h3uYeK8Yo4Sqd
rfx9ieE8h46T7yfVC6hHdb4raif53Htu8iLr2DiXUW3fF14+71U8qbOuDeLGHO1q3xAye9dZVfuY
ondZqQKcaqH1jJhCeE1+aXtnU9bm55Ln7olJf3ZIDNYkSMEspCnMX7Z4J+27vB5vzBju3FCxD9L0
bkNcePcW96RtBBMzUNB2ofsmxfjNlgrE0UThXBB4SWRwaDEBgVcFp9l8Elb2Po0k8a60yDI/u175
WJGE89QuOQYzJsT7KiaScxERakcqch1lNE3WOR4Mm2GC5si3NmwQKkFqIodDCLIo4a/syoEfIjA3
/+RhJGeRoKENZx4B+o0vcURbdWAM7qw9CwkJoLPuC2vxoQm6zHikyjwgDXaOiMR2ZYlueXYQhwQJ
o4V7sJH51Q7zvTORgOuEc3mwMqZXbc3Mvuew/NwRontw7SJEWiEkC8GOkV+p0mvd6ta3GW3NSjBR
Wc3xlAVpbWcvrq6pT25Za/e1CVmEL9TVgyZGOSUdo75ojdqOuSNvZDPA/vH9rU0O7g4rvH5iZ5bv
ZH4/hAzbtZChfOYI4z7VI7EvQVW0K+JchzNmzuZddBBwQktfj7pyd5Uxqs2QGz1jLld4L507ofOr
QRgnNOATSQ/zFN3NwOJ3GolCiNUn20V8oxwwbdqIYDWcNn05t3gzAKIRKeMPnyLkiYz9Mr/GORFJ
jrk2QdRSN7g8awkErgz1jWEg5TOzxguiCJl5kvuEzzoSHDHjM0zYyXOGpf+Q662+QbAPPAIr65ec
TfVNWMX+vV14zoGoTojSM/kQ98kidHRhpNsYS96clGyzFA/NRW/hVxKVIvTz4FX6yiPVNA9ML3c2
ADP8J+aN+pkVR/zceFZyi+WT3Ubn7Hkiznil2+HMXgSXIwH1t23qlKtu0vxb+pTmgtpKniB4yyct
TPLzB2sZCnq0ZWcPjYnKkOmxFM/ZWJh7p+NdNqHHwFal5rfZjfrTaPv1m4XpjYdLP1svCCKTTx17
kjzAy+UzB/WjXT+TuMrMcVyRRRZfDDiQwYjLCDSvVA8606egBP28nqYOiqAyvRtsnCTJqhyzr3DT
kQsNp4OvAfvlm2VXNREmtSsT1R0yf64/5X24SwziDIj/ni8Z9tsNC3IdFSGS3HTVa6UFQ19tHeC2
Z2OIzKNvsJsYSWBbj+ijg8HgcYusVd20CJn2ruGpCq1o48NPB5tZlKP+koN53HMyxehnTUYEjn1h
n6y9I3LUj3XnadsiclvMyWV+AHcXbh0rau8JXPA+RaMXbg1d6g8xykpezg2hrU2asxU4Mc7NJL+U
7TyRh9tz/PcN0jw4/hZDWjEajA2ZHqC3vLGBwA9dUDZMqoOeFrOAG1T2OhNydl33VMANz/40jR57
G4oFalyZL7Anv7uXkcz3FdNm2k72FVkAMA1kkht6Ep0tqQNDHpuBpUbtNjGLzeSVYOMJut13dv/Z
JlIr4Kwl0MLrx/5L1jmf7SR+08P+u5vPn71KXUtjpl2YCb8hIgT+fulOm0Ymj6aM6mMduy6j88x8
ytKxfGd2oJ6bkB8cSpqNNyeZMBAdyXxO9P5Yy1YO3Q6rEolgJ0qtMmIca0JO3yRmRRfjVHBEFRr5
dT+q3rvITk7OS+uECwdPeJhh2HJ91qbYJGl6mMlMrPRdP1H17Ap2p6ekllr1ueYApfbyh7WhQpjX
qPmKo6dlzbodU3NNkZfdGNGEabpJ3M/2ZMtX3Q2j9BKqOL8hdchoHmEMxuGOiOQc5xV7zxkjfNTZ
6VcPcaL2yZZg6zaYTENct1qSVQfpJmJdavq0a/yq3A5O+4zDcgwaFeVr4viSADz3s9LMcQ8Bk8E6
obmo50q19XOXchJQWtJYtz1qqgiNIwzXLOIpo7mDtqcW+VTOEANih0xtniDaQ6wl0a1CgbOKSmM6
YxKSxKM19hEAVQDWZnyDmTcdG9/RgtbS+p1RKqil/VJuidnsiboQzU2CXj7cZq7DjgpF/97LBfsY
6SU7rPM6+BTrvpjjdp1KjRQyK8KKHYbhsSnM5NjpESmKyK9116hRKjtI1iNXvvYCbY6n7GmXyIEF
JGuCDTh6XEtJXm1IqaoBzsYoyruwblcIUL19j2ct6HKz2NkA4b5bfUgZjYIJQhkWOmF8dbwSjOYS
yuC2773lysz+FEqLimOVyJzM99/mbP9p4n7RxKH9WNqa/3MXd42rr9/+69D+JVH3tx/8vZVzjf82
TMYdDnqtn1o5/hUaGUv3DTDUDAj+1chZAKxYF1oEN6CH+pNx1OKvs+wPOgvDl3+niSOF8M9NHDIX
nKmo8PgdaDGFuzR5Pwh4ZBP1TeH7FTZ93O/pFFcPSFC7ZBOhruAUsl/GYlicB7BK0r5+ySNbO+ij
ezarPs9W3A0LXN0q7v2hKC95rz8RMcXioc5luq2s0VvPLMwPjcGu2Jo0d4sNEedY657rRSVtKuOS
qrF580Vxcsb8JLRxF3aEhXWN7a/YqoAlxFsYDAv7U++Tc8HnuJJuXQZwaiUngwee0sYWlugzHEH9
4hgt8oJmfKvUqAI7a1CwULY1HUvxZdNUgCveuJV3doXajQn80hqthZ+VpxGfA8cYeMyk31pmdgLG
cIG7fKNHC+U01ahpkzeUQNW6kvO73WXHfDDe2cS9yKndVjm7aLKJxTO3IrxIzwlGnZu9gsSN3cQ7
G514yYb8zWVzu9UB9elNdlo+ga6gGLOy/Htalxqm0C7dimWnLdirk3yHt3AYh8dIjFevVDSEphMd
mtx/H8MM6U5s7SP8NmTFVoeZlPGVNrZ8MLoOZzo5mnFvAgRXj048XceaukVkR6C6b41M2VHYZzcW
jYOVBncMb2jRDlTddLFyvqtJdIicajbKVnacOYaAdMT4GU2WDWbFB0XuLAgMIsYD39TjDWUQJmFt
qG46Vtqbj1wIKy7eemMaGZAx0eoAj66W16oRUGw0OePq0y+dOe54wNx8aAC0Qb+p3QrtRxZ/F0zJ
NraRnDISEgHv2nuv8kliSXiHFePmOUSWkHdODhlFaGsAimOA0zhdx+wkbhs7BU3IethCohLb6hGE
41pN5bgqIYqtWWi8USr6G8CX714132C7XJDKTXLOpPuSKP2LJ8WdPyZQJtntTGa3h//Z7KUaHmfm
G0lSd1yoYh8VfEea7rH07ihb+n6+caopJoud7xPBozj6LleCmvGYSLMQAY3FUxkZ774YO/wDTcnT
MD/i8XmUTf9oqfx7gcVsBZQDCE+hHkVoxOgrEGIgL0IR42C3prhkXrF87kbp4Fa2XipZptRi9rm2
LXeLYexRLOS0GK5sMAoHo1Iz7R2sSMQsqHNtavVrGmr+yk3jad0sW1ax7FtzxeZ/kpa9mrBA7+Wy
pJWVPcCvd7yDGjTtLounfCPnGginVk9bnSnNsYhluzK1XLyDiHyd0LTfGl6GiiBQVSKtNcaDOl37
BVmlxOeMb6FbIWOPahM/HI7k8ikrw6dCaU6/nq2W8o2nKv7R8GyV2WsjyBPJFOaM2JlWQErXdTcB
sLQUDNQGqWcaJFCtjx4ea0jTkMy1+FJW0B2AOTxVGs7gtrftzdDbb6qcmvey5KHPNjne0KfBdp+w
0M6+sy0SBB7mVIUXIOkdwgYu/zk13yv0okErCxyDg044pwlC1mWXzm8RBv3MZcgSQ18r0/LuLN0F
wEyMYDBl7ourOefelOMhHJrv2tjcsFz8xRLqLztSjJKM9NDNwhRkIPfTeihJHatPx6zao8bMAtFL
ZGaeOlPmn2bkR7/Yuv1lAcmr+TzQCNlh/k5Qwp+fGb419qXDLICYP1bSeH2PZi5isDcc6D88TP9G
Uf2XtRfdt7A9qAq6bi520T+/0ui6SqRhXe1J83nzQ07D5ThOQb+smNphCORP+vafX/MnjgJPRF7T
48kPlYEVxs/rrkiUfuxhDSGJ3Y7pCYfHSnFjE+S8HxdZy/J+8xwuUMsB+M8vLQTv54eR6m+vjTNF
Z8UHRIz1yJ+expCgxjmlI9kjSRbrtMLGOJGmtBwXN2mVZnt0V+8jIoxtNsIaS4eW+xYfKKOH6X3x
j0flfNNHCKZndFX+oo9Me4gH3ngzOhzfSLDrVWZxrVbpCRLutrCHqyqiJ92Ocbwr69x77K+XaO+d
bVeo32C6wSDkePjnd/o3lxA0S4K8cKDoYCF++mLNPCFa07TKfWy2W6vSL0hRL8WMkuAXr/N3n6hl
QPd0EcxzKf30ifoj/S3/kmvVz61DiyptMhLWQzmHMMofGNJehqAC4Ws+TBfUNsU9CVoQgebouxw4
l5dSJYUNHQAYuyFfh5Hb2D9qvnPGNreLPY57uyZuKYrgwUhlqpfIRpkCAYEosWQCVqM37bXM1JNa
JIC9mVjHjjzmDebg6sYqk+9hYjuIgljSN8qrdkpLv4fV/ORF/XbuEBIil9zHk72PsQeCJcdsJWp1
k7lowMx+vjAEomc2+bt9T3ttyHdYucYvVQd/c8Kw+kX4Yeiea9o/iyLI/qmkpYlyP49kaFNOKE42
uzadQBvF/p+/tGVx8PNdwBLD4tuC0W3/7KOAogxK2JrKvZ0NV5j9x6L61YH5cSf99BouJmzs4vyT
HvKn5UUSy6wjgps9oD/U2zZRpHKE8/ty0hPyOIH5CI+Zae19zTyPoR9v3DI/aip8ZsXwxWMjh6CK
4aOXp2I/pDzEY5/TqZ6Kk2FE3xGRwRIKk2yfCwcovY18rNfn9jZPnM3g1Z88VMOBg2DqYE3JtMpt
6haW7yz0fVlvzQalBERSc4eLsAt0M/lul1yCMslOg8qOmR1NSPNSClRA5Mo2GEWwZl8NenetSjPe
WGK++cV38jd3LN8FVhDsQTruJPPPR1Np1p2qpqLcGzmNwhAXySrpGKASNcl7jvkEGPGn63zyzoXt
1CtMm0DcMMx3KddymJXQpct+O4a4fTrHqNZ9rL+MyHHXHsnlC73svGQRrJCanGPQszjUOYlqEp/W
bjo96eb4Prd6kLjJgxJUh77kDTea2hFG9jRRiJEIEdc7kY87vx6vke30QdpwfVo1B1/rDGPAVC1d
kw7s70w0g4w4h19Epv7NTcIzY/mfIVi/fWi5fmimRqgxeTcOhGd75ZoSRyHI5NexoKCEdfSLb8T4
S8opTypgPzAXbAPs0F/uSWmJScCIK/eN2ZYbw2nRxYfpMeRJ5Rt8P2yLmX7BIQlAHEAiSKkAo/xE
GAvG3Io4n6r061VSDJhxnblgWt4ycpu8L21m3GqDd5f7RbuKfap9VVZiLWrCqtP5qvLpBrEhD2Mu
s0hkb+G4VKnIVNNZP8m+JGutQgCddJuhS71tx1f60V7OlhLkCvAfQnU/OlrHT9TjsK3Dvgty6MMo
DtXlowli/F6txy6DxtWPj0lHI+kt7tIZgWNgz+NjQ3AvXmtwcmJ4xCV5kVrCKIhqzXD7NYbzab38
QSMkG9v2ckHW/bA1LKSMy23UKvtcueOjEy0NhM2G0HNQCeeSakkP05OS4FLcmv+60ewXjNjcYiBs
b31bvaN7XI89H3CaJ6dEoFv2FaW4lVsv0CevaI+clahsNmDFUcP4/OF0aCJu4K7LjzTFuyLkyZIQ
BM1Wa8au0J1yw36NW6wzmWGfCYZbC7OZVktjpGbyC0ck8YyK7XPeWS9mg174n29v529ub2odGxmT
7XBF/ayyyycwhaZlF/vWnd4Jsrm2Os89TMu0d9zWS/310WpXnY8vw6fS+7jny7jbQlcYA5nyY7IQ
66wr041PuoYH+MLFahDJFaqpcuOrftrni7pySDJChhjUb+Siu5Ra7p/qxidxLeK52M1o5kvOcgLn
4G9qnDGEWTwNgnJLbwTsCB2fm4o6Qu88KuuIxpDnYQxIekVK0Hhw0/6xGzhBG7O7NuR1rPw+Pw19
f7Xsngw5xq2bhOS8tRznmyIeH9Ow8NaFQe6JXU3vTjuTO1h3V5fuYJ8lznngIUKT2T8KR12War5z
/3i+/mfC9qsJm4nP6odrdf3Wvf3Xb+Sa81vx7X//r/O3L81bm739SaX02w/9Pl3z7f9GF8sjiU0J
CDZr+fv+ALPp4Ixt+gYURzaqB676Pxy1i7IJQS3Bb67vetSh/xIpISP6N3QR5s+6CJ3bEAIwIzVY
ovADf1bI5qJn6h3Gw60oZh869pw1punQlsFzmMrbwU2siWV3MoTxN7CUnqSxz8ZH22vYkdFIPuSF
t0yM+PVPjZE6d2bTOrcq9U2LobBWr8w2B3JrikbbEnbav1htUZwbz5XpejD9fut3XnI2lQexxW4i
HozDbG5qI2a6PNni3BFjj91Kl1t98IpLlunlpRvH/urjBaGNnqLsCab5eLS0xusDRTDri0420FOv
xxorfSYw1zz2iiv315NDkuOhJeSL9b8bXRzSf5eo1OaqIhFuAcs4EHPIiaZK7I5ZzZpOjSJbYTVT
Gyu2iCJJWAM/9kmq3ly3kPgoKtg81sytht63vaDAip9lkfVMQ6q0XotoYOMfuzB5bRlfbeWkm0G3
QKppeqlum2iEvSrbT2znOmTsBiSpwBoEUTainh9LSpYFEfYlU6pB90Hkxp5Ve3IrkzKFElfb7WtS
zoBZJd/hpxxkz9kbh3irdfHMnB81XBBDYl7ng+eu0pIo0oARSnIhoy7da3l0N2ZpunVTRdR9bIOP
Q96z18cKyGtMblmpGYg0DeYoQVeM0wO8yn6bKT9bdU5m3nk4h/ZIcsuTK/XxFkzltGc8LN5QdlXH
1De6B7SoOXg5WDybpSZjsBmb3qEAFAllSOpbabjaugzz8h7zj3joJqv7LHwz/z6Zrf5oQr1bO5kq
71DTaGdBmlZk690LnxVhKVKVPiBMr3gRTcLDElrfuoSguRnLbN6B6tU2mmjUVzm2bP+6urpNVacY
cA3LCo4LJ6LG8v33JQe8WckGCkgAlowENQVSZ2PBfL1fQtIw+Pqy20xsd3F+V8PWQ1EXMCd/o1Dx
bko0PjuqnvpsNcxt+hI5gGbO/Spu2WwqA6/pZgBJfFvPlrXPI0AbgE3zb2nJzkqvyUtKsmi+y0AH
1tTeocZwT3gFSJDWIDl5dHJ4Zy4qFvA8LudXzKoJ2ncgijBdp1puvyQGdMRGperWgRWyia22PzEp
Bv5R1XK4b7Ro/ixzENKAAHn2kIgUPRKjat950gqAWUe7YXDLS6K33dUk8W+T2azyA9KTM8C1Runy
pJE9CcCdstdO27lZwLNfY4jtOaBT0xR9i280B8JV2jwgrsiayRYkiTogUKh44hipLxNU030ZSZ2Z
VsHCUKv1E7yRklHqUNcrILgeYLxJ3gGdiu6a2DLXjnTEa872ntINicJzG8a4NxQRbg+OAzxqhQ9C
wxxnxHuov8Wxn4eSjCQNY8lq0KQ9bMsaNjJGVsOA84EP8AxGJnpyDTCRgetUIck8UoacJEk9r+ei
+poj3V7IwYU6idktYK9mdpKt0VlqT9HQMhRNYWOGaAgi4FxkOuLASXGobRU7UdwwXq3uTZIwnxtG
Mj1xQmZTy20OnFBXJ7ShnkKtQAnWK3PbYFkikS4aJ8eLNrjVW/2BwEoyfT5FLmlh107E/bCvSIVL
yuNcs2ieV52XFqpeW4OZjQ9NqiLv3YqgeJfYX3NIfp8K2jvpbrza1rKt1vdd+nVy69rI8J8aTcOD
i/XRf+qAX9QBLLr+OQz2wOYCgXv7Yx3w+w/9IZh0/xs0K490LpiPbRqznt/rAN9AFWlTBNAxfSDl
kGb+UQiYH4JJntqGw8ANRsS/CgFBPAzlweIE/21rZ/47hQFLu5/nGjxshG/rQD9c4B/+Yq35oT1M
nMRKKYDjo+KQRrJTs9QGMOzc1NLVAG4pUJzMcf2HOpNIo2ib4DbyjLYVUsiukvvGKEI8eVSwRwJH
LNKL8PHSTuu6uu+FVVg7tIGTdp8Ruf4sS4Tdq6EWEY6tcEGXD2DXb/MReyQxf3YPcYlMNQuiQ+/c
8qB20diNzXyYjbkjnjRd9gy5K5rNYKRAxcVYka7dhvUQWJ4mvwAUdd89KpF15/nRJpohqwdxnXct
BjGbUFIjGi3z1jc78NJ+4ZxGxuJBMfTXlljtrdsa0Opg4etiTZph8oDza7pXsd6dm8gsrgWW2HLj
qopNR4qV3g5KW4+8wEnra27XGEajUW6MuZr20QgAx1xQOEZMqsoHHSeukmprl0wv4f8t9JwPko6y
SaeyFrwOZyBMOtHkD8z1nI0fW68Rmd13dAD+upxB9PQLrGeoJmsdG+YFw227thGGbzQI8ChLtPwi
GMGdRTlebX2ktvqgAdXKjd+dBRFkLbCgZsEGkVrHfgqRx3VpifjY4yQ6tX1rnce4hDrULQAifdxI
4rnOYd0U31OQPlsSLEnosRMP14rbXiFZvNthiMQSs8SKBZBkgMQ/kBM9+5ZmBM2CQ6pz+zgsgCR3
QSWlCzRJLPgksYCUkhakUp3FX9IFsmRXzkjLpW5y3Z7W7LVYnCxQpoZGGOm6Kh7yBdnEZLI9mwvG
acEXLQGO902edmdNQVNJuGM/ZQsAympx100LFKpe8FCGzW+KqTla60MYPc7I2gv6NYncPS3Jy12V
aYq+j3P0RsRSP056/xW83UjgrJXfwx3OY3DuoX91E9BV+NCGYP7gWdXRPJ+ZRHaMDgYNOKKqdiS4
gsAyuaLdBYtlZpa1+PCDuhHEnXHZnyol5s9D49rJRoMGQFIFa6OalasMhAC+JbOM5+YC5NJkf+MI
vz3qsLrgVi3UrgXgBQcthY2vtD31DO1vyzWIexboVx9qyPrn7knTcqi689Vb6GChe2MNWIdbWb5M
Y59eYkBiGkAxYyGLMYy+Uq3lmxLoWFsT4lOAIZs+eGRm+1q4Tb7NEhNYWZGY5ICCfi+Xb2r6qi1c
s4riK5h7/RnfJZbeyQ/3zFG00wgoaBMubLQUSBqHYXtnLtw0NP/VKs8i+zAtVDXLWZwGqdsyDWNK
pwmT20o7uguNLQTLhmhLbnq3aEj1lOaBPN8ZhFu3sNxkNwdTmZxh3ZKPBO5Na6xijbqYgfZYk1T4
OxWuvXqhyO/rhRk3LPQ4tr/gL5BD3RcLW65cKHN1DW9uzpRzskDQwWEYDw00aJRqRjvej1b3xOYY
D5ec7PNoGfHis6haa9QfylSzoNxJozFTViQL/m6sbBhj3peKVSUMidmHKT3hNDJhD8aonC8IppI7
O27fSqtGtE4VEMyk8Dn1wJ4vbvTutUVkvdNRTq2bOjdvorwstuwwuKT1CKplYeWbfIrzy8Sxy1aV
8y6vMH+v3HJ6nXs2lmg6qZSoEW6TSU2v/kRwZ1AkunyQDcZ7nU0jKPviripiJleDn/f1JYKiexD1
SKhAjd6/Zho16EE7p9WhzghHCJKyy9dVXfrXLnW/15U+riJUA9sx9nKICJ5B8U3klxegmS+qcEW0
aK+iVdXbaU+AtKNtjTmet57ZFXBFpOIWL8kSUP1TnJNFae2noewAAegYW7FQy/dMSyuyMcj11lm3
ohq8Q/mJfTplEYbTlYiOW2U1zr3igf0gmpBbJBu59A5NN9gvLVkbx3guppaEX0HuBFd/QuyNjFhZ
a6FrBRjm3KvMNc9cszJtjsTSekc5hRqDJWr4fSi7A0LciJzjPn/wtFQQTzxo7i7OMOKvgJbEn2sP
EcFgWgVR21H8hsoFe3XhNSmRk1Nn3YLtg9bskuCFom7sw8NQe9wfYhgG1P4zul2O9u8YPQFbCYvc
mY5i9DKxtAW/R8pvw+y6rCPahx7KqqXm/lkPhXyTjZ585plM/OpY9KdWkAARDrb/XVdxP6/jPBRX
bciGZw2l3LnQ3QPb2pwABeF8tUufeIQkFrIHmDzA7/St5GBXw4EIRszSnmFOa0gTtCp+yKfIxDb2
nvphsknQbvOvGlGf4bHAddRikEjGe3QmzhPPEX9TExmx7afJJH3AhR8AlsKIEYkkSr1nSeJbHEZR
+ITKZbgoekuuyinWLiyO25pJQtF8Tgm0PIu8pocbUMO7K9PHWu73MvtKlEJ2rcfyIW9zZrew18ND
ZmTFGlMpN2tddfJulkKSDjq23hSYJI8irDR9/VSDmvxsE4D3DYm3fPUsix5CS/0GlIAf+YEi9/XI
kGO4lDbnDVCIRnu39AkuQFOiHBCa1+57dyJG09XG+tWPVOmR3huif0dOM67TJJVT4LtF+oxMz7IC
Wr3uCiWCnAVNCXletPYH7rkk3fWmTpM7WYoZcRYD7HEb/XPod6G1AbyZqbUBt2DX51ZyJRNX30ng
t6uy78uUoQcmCo7n1AvsxdguMtO9RU4uj0bcOWsHWgmO/r5d5yyUA+K6mXN4jbWRui1JgTC7jR2X
Pt6Ntr43+rbD82D7t7lG64YyFZGHctP60LoWc2Gg/c1n6CEddM+ob41Vr9rqJZvMGnaPhb8yqFM5
f3MooE4QExmJmM4XbOn+Jzcui7eKaHXEtjm8UY74sADNmLEvGZnJPkKKmPRD4uruyZ8t93VgybKv
43oiwDSyZ+gFrBS+uCPw9S40xJPfxbg3vUIoso4amP4lwIp95Cn+mM195u1TgazIy0I5rJQZG28D
7G7aSLt+xYbc3dt+55erVJn6536mgIT3yqCpRhfVEyrrGl9ZckniZgon0tBupOFL4nflJxiWTkv+
TKxu+rafdkOqER48Ny1MBVdkB1KeLyiIsU6ULhHKw7qKiwHssLYZvZ4ggqnz763O18+9a0XryCeX
bo1827xzciQnnkGktHQoLAK7GawvPiYS9kRVHS0WVmKB0mK00BtrwgAW2uIT9PMoOredOW9G8hsP
Jukyu9myu/Vci3zb63p/a2jxxkFL9y1OTYYfSY+H0EmJLgyGtozR+HfNp8h2wy9kIYbboUJ0G/Bt
zu2qbpjdxKYimooyC1ZzaKPnThrIM0GUWenXWvfZN4KzKYNai3OOFkFOVijj5zxU+WNi6/FOT2yN
/iDsb5tagYM3Mse7ATRBO6xTIxYj0pi50Npt2cgeuh/rs0XHlb1AfTEgT4cMuYhDsrtwU7PV3RBp
Mt9kmlEfR8cybnmH+a1pJcl7OCeQrpOu27NZGbZkz5cHmUf4o7L5uUbc15MyaTRvkZDuRUipfTP0
pDn8p0v+v8swAa3wT9Py01tSfvtTiwzKjJ/4vUV26GiXmbQjzKUb/jAO/kGfNIC1E+uHBdFA9P/j
qJy+Gg2OCQRQB/Rm6mgsfrcUWkzR7SWAFWyZr1tIdP6dDvkvOyhG8YIYQQsNs4/B8aed/OSzmMKw
Me85JyZ/Y08nEsR++DT+RlD015dgXIplki0tvzJT+j+34OHYM2giEB2goeAEg2gzIfFw+Ej/pQH+
f3iV5bf4odFvQl8hI+VV3PK11V4r9a2zV/9/L7Gson94CTepLBhbvEQ/37v6/ZSs5fzln18Cnf9f
F9oYRi3XRaDjWszKf/q4WrYNaTTgF7O1slmErnSpiT6aoFV4aRvOxVXoRXjUsaUcBXr0rWqF2jip
MnaTGsZdUjfNkxnPwqBsaNN1gyuagnqw1/FA8JnfOMm2ogdZiw5Rk0H9/JDQyMWBW/Tp45R5rNCx
eN6wv3cpTutXIM2gv70WdL0x7HsaUpujjB4G99s6I2vslNf1Eunek9eSsDR1GsL4Yj3/H/bObDdu
JVvTr9IvwAaDM29zZGqWJUu2bwjJljmTQTI4Pn1/dJ0+baUSSvhcN1DYhaq9tyMZDK5Ywz+4l7o3
O9+1wi0FNfMUX+u15lzm0TJo1LV2G2s2StFLJxFtcDJurrcO+kExfyXY5UhwxUyr3fqnYxTuRZgU
5pYuSL9p3RmTVKO9soBNfwVaaN0PYSf2Wufm28ps0oNV0PDOO2HtsOCoV+4oxbWnZxATTWtE/Gzs
v5gufhsIVKkrF/zXtpo9Y1r1JOfXIa4FARJw0Tqquvg+TPvhp6+K6b5HYqddOxiZ4NKTsl4yvw2l
E37DK6MB5uDn81dngNqPTLZ4a5pxkYxqLfVbWzCTVH+5evKNxIt3o6OsezhE/EHLBtuWuK4m2wCX
qhal/sl2NoUMFTloaILysPAwCHHVk2t+XwaZXrmwNVINxSnrTWHvuBom1f1K5/GrNRtvPknvdygs
iDV1WvINS8z0oE81W9LEtdiXAwQ7VTU+fl71HKQ1lt9pLnkJdkhJ3en8ecXI70hHN7sofLt9SjTS
MhyO3MuCy/5aFkOIi3wj9l07xPdDbqSHqDT7DWSfZjeg8r6vgEdlK4QZo7UfTiHKjJOOVF7uRRf2
ZBkB6i0sYMwAy+tU7emQZUFqp/1DVs3dA2h0/uHGx7As8xL7Po/wftDzMLug34iGtVZ12x747a3n
s52oHopwUzTS2KAM7N4o3CfTQ2o4xQ5MPKUaCir0b7omFF9AVEf3U5ToD2mJs+gKhXT71shFuo+x
gdwDVghfQ1qJ5MmGFt4Yg095l8Ew6vCJKynIwtC6neIGjlYEUZgawLogVa6vas0VXwT0uIPjS+cu
1Ext38rYvHNFEV0Nlv0UFvV8j3oQwl8j9WbQxbVjHOpGIVXejUyYcJQOXxVy6HABh0qRiXfaHkyz
99tKM+83bQi1btENu2xczHFi5FG2UVdb2BNQim21Vvk0Fv1lP0I9czZiHn/ldctOtj0o3hhp2UC0
YgoKGrZXpFfWo45oNQ5u0J1ZzBZ7UHvN3oav/M0zwv5HiXbhvV7UetAnQIbplI5AkNykR/ANlOpP
kbXqoi664oaKbXhpTLO8LrvIvx3FbD7mvgJ/0bakiHRf7csBGaM7xn/zLpKNh0ZjU75MsT3c43k3
3o1prG7GtgbBPLrTdYvS52UmzXIvGIKscaNwHiTthI2apzlAJMjrkWMzFoQWnOpF0pHUt5l1t1yh
0Zi5IA0de5N4ZrXrwwFCT+KoYhXD+aMv0Ke/7NlpA4qPdptpRbvnaABTR/AC3wvZ4sMz4HfQyqTd
cKtY2063akxNHTwc8EKNH2ekvTCU6nEI4aOJnU3qY/VtuOV8wa+NHg1RzRdTNtW42RkL1gxpwDXk
SB3p9SL1Dx4Zww6jIGdDsuwf7NavdsoZqy1dD20PqRWFstIxOROemc47sgS1RR6/OWgYSPEYtTft
Qsi+AN66xV5Lz/01JST7MFYzwmMlmB4Em+rXoVaKMNZn93llefsYh8+1Igr8oEDFVrF33YAWY/+G
N/i8MyJkOI1SlJiBJTnSZFoqwQlU4lW5JXpfuZ+Ev1uQHU9TS9vQFzow5OUfN0rHfqC/0hymEa/f
1Wy7wy2w2vGW2hREkpdV05Yz/MdVBNoFoozN6s+SySwzHLZRnFp3VK+Mh3Olv2aZap/dUbWbHpAs
w+TG1LbJYlxGfyClvRwZX6xyDL+nVlw99QgG7JXfleBn53CbzEJf1OmL9YD+G45mHbinqnsBg6wO
nsv0fBV1qQ1uK9MDENwZwbPpb3yMs8jPYwauDXoBQLbG/lpoiop5EtUYVJo/GajJCZg1mAdAkPP6
4iJtBTKGbuWobmOl8xwoxEGalT46c+BjN/ggxlb/ptp+vk8s7OFXEhHTtS29cu8ODmKhs+xYFjBC
eDHO2LWJpuvpJ9TaI22kYaCg5tV7Jk7xFXMBbIfN+Jcv+KezPHUeisaxL0MBdDhy2nYDHZKSog41
b0822tDiQuh48BMfgnbtPPi1o21tq4GarFS5RwoTON9y2WFH26601B3vBgdjSVNgmFX5cHqg1I13
Jg3CF1HUdE4lBxyHHpgpnOg1oEW1LSy9fEu5ww8Mu9vHNnPmJw4SuIRYg0Sfdj6dQypFGCj+Pmlk
ufcaeBGKhBTWRmKEjEdKsJVtgZiugUrBnVLZfD9rev/Wl6H2tVh6K7A4MBv1AAL95z1lagx/Tzo/
drTMYadbUtzY+Ks/RmFGkDGz6SLNDSzZ7TH5XnboWfpVT1NW7+xns5us577RrGcgZtMNN5Wzi+tY
20xJom00acWBS9P/Gtp084Uqt9waTVlsKQHHmz+7ruwi3lSt593CG93pZVlx8bXppd2gc1fDg6WD
MQ+IvQp9N2K1cOnWCAGXPjayxaQQp8F3ZT02OrOG0IUh2RlTfhtSIh9EAd19/ecsz56Y74FPApOi
3ric8Rm4gS8Wboscnz5hIROGM1+Z3ep1WhxonznffOjtexXqcJ8Xb90NkyZe/1zP11lbzdeibpdJ
LbSvtT5lMSFQiC+QOF+bDPUDgsJ0QI+gvHWbed4klY3cztRKcKBjZTMKmod0O3eQrhCdoI/iw97o
EAS9ZUyh7TrTyC4shuKX6TCPd8IdtC0qxONt7bZc3XRJ1N6tKw3Z37lAbYJyNaTLIWgJcTf1B9Qb
mKqFViuvB5WXAjHisnrElw5jcQIOORC0y0thGeq2jiDdNp3Tr6M4n6+ngYK5Dp1hZxpolyN/UWqP
ra5XzdorejJmC9pC3hM29AiI/0rZMoWfnICw83pg3LXsy71C3u5J7zhOhZxJq/1EvOqRNV1bRd1u
rGHQXxHEhb2CEJwJNasNL/DKUNsEpbQLlH7n+yZz3QtnwBrVg56CZ4vRyxUEGqCQhe8gBon+L5Gu
pHt5rzsj37xm5hCzQv7Ho6XVYIb8BcDUoRINpTiz7lITFyysjOowaEVq7RNIswdMpx2Qicl+eaJb
NwZDPft2fCPmxGjXXVI80NRotgxOEKaVCFIqu1L0+OzJ+DGBM4VEVtYPZm9OORAo7TIK+zt0ynHm
s+p4PaTam1crF8xm+c3ssHXK6VFe8RjZJtcrIqcdIWXkec2AJW9k7MMwQYiDvOQSmxas/vJaZ2zf
ge6Qs41jSDzdGTKp1gg5FT8B9/1sZ/t2NFpzZ4xDseRt9cGLmc+5c/I4IHu/bjwtQmcQwxql9Wuh
Y3UdIYS/8zPvm1aazVqlJr6QkNFCPFvpnGYmtDLdU9qBDhj2Wq7keQEVWWRVhkNzUpbXowyvZRlH
6wzPna0DCThZVWbf7RflqB9R19tBNoqcMUs39lt8hasHiUDQjHGRXreQomLkqB15V5aZ/IZoMqxN
Yyq+t5rsfsredR7o51jjJvegutM7ni9Q9Mv2eP50gRZnzJKrqLbuLK+Z71DWaB5klGTbvqDJugYT
BQtkdpzt6DbhOmzieJ/jTLXr64ySXM+TiygVU7cSivlvMxeXwtfMAFK47TeboYKhKHdeN2bZZVu+
kt6L7/g8e9fC7xAiRpWywpU+pQMHeXS4C+cJv8UpXtSP43anPISOjaKg95X5WoyqaMNb3Iyh/QpQ
rF48gecJQ3GV3pc2Urow4JvvTkN+tRpFbNxMID2/Z3nsXmT4TT2Hk6vDcyk780lfbkhHQN3SYy8O
xrLsLuPEs67jolXPpYIqM6p6uMjtqL8ctCn7qfDwpB0meLlVp8K73pXFr6J1kfN1hPXStmll8IlI
90JAErhqFIMzR6PAptlaWtS6Ldbdk6asr2bpInoc2iJbrJrim0qb3rLe9b4ZlVtuYb0w3Y3yeWfD
TV2nPQAZcryZqzDGsnrVMRHdOFNDJEvzNGDiiX6q4+q8Xm7bC5QZClqf5ryC5gJGAMxNmxSPWp5g
doUTMro5CglQ3dvg0kpRLOQzZupgdJ18SFZAIepuY5MZ7+FUFo8VoihXas6NQ9OEpFLbqJjCyMTj
SXodY8920IqAcsnR3ibF5Go1NPZBdI73pDQcyqg7vT1VzAAlIAE6Z2rqikuRaVnTpC+jMKuvaZ3V
32THjHwvNXsSqByDxd731eKXg8cVsgyaKu8tUwzluq2S8UfWOLjzdYi4XfRG94a6BEQK2jtXo++V
lyaZ7c9S4oszhQwzsS65mas+B8eAQPJeZZiCDryqq6xnvLaCWaFuLOQEblKSoRXicWm79Tw4ck2E
UE/bpMYXvv9fiknYquNOw6LMxZDcDNV84Vdtd5fpNBmsKI/h8rQmF5cr4F4W4X0rzerVhE5ppe3w
w5rGhxnfQVRzHOARuMKKPR17IrvUTMaIy1DLdwe1juO6ATyQL67b9LvRvdd3c7/InHPiA5xXrH0c
Oy4DbSzPVlnTuYcYhyC0fYzoFSwn/XgiIWrVWrTzotF9pNThPqHf/SMs8JGSkf9sjdZwqUth7PlT
kKcZa/VgJdYvN/ea2x6q72s0hz1gg8HDyxDBp2ufAdueWTk7VnneHmVRpmGaz6aYofvs9rH1mCAq
vUs7gFwGuO0VRsD9eorBLNgMUEBZGXfUIE8E5Ox2lLNzUdcO08BBOVuZl+FL5WfzOm8Gj9Gumd4s
jFSc13H3XBkN2e3YMjSJ+qH8glYNQyxDu0eFSx2UNxX3YaI5dy4TrI2DDP8NkhPmbxGV5bpKB7lt
uiS6CMu4uy1tlPMA9tsPlkz9MlqGRlr3PS21VRhn7b4g3G5Bx8jNrEb9Pgw7J8gH2a0rSAf7qTfz
B0XEXXVjKbcI5ej7Ju8eow6ow4gs64UZVbCEhuZH7JdukEYxNxaJIOM5VEcL0++vSOVc+NQFk4Oo
zsh/q/I36LE+ARQvX806ld/RDGfAtorqOHtFNyfVLwVslUsPVdMN3ZKBw9Yaj52hjdNaA9jk3ySI
9BjrqqxxQDebStq7uhxnSrO48W/gteaPZQEAEv1Afx8nbbSRtLAeHaN9G0fVrfSZVKWpzeZCn/Gl
sKkabHQm1iRVFEl1jyShyNJDkfhiSzkRaIaRAtv17G9u4TwV8MyhSVVRQFaYb2h3/GyNpNtg4AVQ
KeV+BTYcdKPz4lKCjMyJsQC4J4dy6JzRJtI6T/xENHm4tCrb3Dq1SSMlK5vbKBRB72vh79gx7Ttb
14z7dvR/16MFSpBP7ysuHU28sduqRgGjGUNoe2KxpbSrPZTIbmskdblxVITWa0kH4PNG6McuKKNK
13YgP+HSzQDvfa/VGXOj7FGVCwaL/h3I02idyIozWe+px4szis8fWtTeshoMIt1DVdM5ho+7oz2S
J7lNMFWAnvSWvyQFdiLgXPMzrI9TS6FaC3MYPJZN6Hv/YHrrSNqPggeLvehxhIS9itJeXOt4HJ8h
Yn6QjeapgL8ZqIH6APH9oz0Uma1PuclSZQMMOstVFjgNDPeQw7uqo7HYVz2H6/MXd+r5sJYSJn04
2wBc8v75gM8JA98KINVAX1aGxV8chKOQ8+cvny/1kTUMi9CASeq6lu5YztFWZgT/WUoNl4gpNmEU
hXBHtNpLD5lBRxNoWH0nJ0EHMZ/j6y5HJO/z9ZdO/Hs+I+sjumr5DoIehn7UqZ8iS8bYcbSBV6Ct
R9JFI6Mevn6+yPIQx4vAmdA9MIzMio7FQkbBdaF8owmUonXrDjFZROSa4U1u6HMwT8aIJirg7Aoc
ze7zpU+dH+bYtoFUNDrEy0zr73kH4q+jYDyKUdOQTVtp4txKX4VGsKvpC4grIgObYqaXny+7nJAP
T4z8Mcx6HtcRjL7+XtZsfadCyAj0QZ2iz1D0Xx2fll/kcGp9eIn/gwNrEmMgWOJAJI5N0aKm1oXm
TSzXKvuR0fie4n9kGOvqZ6KM+ABG5YMEjGpA4bcJNMfUen+e/+tdOvNilPHnbE5h9wtA/7jScNHF
LthBIdeb9ZeYYTDuabTiP9/dU4cWk2coHBZERZRu3u9u5poK/V69CUw3su5tvGevZUSI/XyVU1GA
V7iMr3QGn3+GXH+NyiwAT51VEHr+RIEekN8aFMW4ElYqz7y/Uw9kIY+/UM0R7F6GqH8fl2zsSrwh
BgLqUOcbY6h+OF714/PHObfGUVBjRG84XNRNIAyFRXWzt7zi/vMlTh4Ozh8sVo7iwp96/xy+n3pD
Y6gmkOSu19gNGBdGVTIo64fkW6wRYeqy13HeZcwCwFg/APY7F9E+fnqoFdmMUBCS92ldHEU0y5ad
idZ+HUQC2J+qFLZaIqsBzaT1ASZRufn8oT/uK+vBcMd5yDaEe/zt1ZRV3iTNOijKkQTFme5hU7hn
UomPZ9Fkhm4Lm9buglQ3jjY2EgoD1hyaEyYO61bCWaxkf+ViD3XmKJ5YiYfwMKJwhA11/+iY+G2S
zNPkVQGhDb621l6CZnqUTfr0+badeE0IVRi64F0RuRb4/N9H3pFFho2IWwVzom+b/EVDKyPNSnTI
wjMiJ8bHO3Zxnfh/Sx2FC3pUkFKAqQdd79O4Ly1QbIP7H9vmblv35fx1ssnH0CsPm01tKW+jN3X4
3aFkhVYKCCtl+rs3Wtpo6GvQAC+sObuwvVReKHPUDtEQz9dhTh2IHI2J8hLTIuoqhUAQPuIXbp+P
N0PV0cGeOkTdaLNhuuAk85kH/ePp8f7W4QZnrodGky0WlZX3e4q6iGb6SPgGGD2qZx9oJlKO3pcJ
gcaXYu7ciy7PmZ/m4fdmzKIdbiyLn7VzcBBKTWwms6KWGeIQX4uQwgjDSIy8ClBXHmowNJaQU6i3
bTbQb0yAViLGCgA4GqoelCV6elqqwa9FBxcu8DxslPJQHx6zdEMLz73KLLAMaQZlZyReb3ykLpHH
HDd4euc+u2Vo1I0w9V/dcCjPXFonzhrucjhe2NxZpPxHZy2EqU72MbEvqdZe9cI3D7z1MYjSBoFg
zO2H4PPD/THhMU2ktBdqKbAXyCXvX0RdWX0/yKIKfE9ZB/qtxbbGQuLKMaXah16krmJar49W4p9j
95/4fMnmEN03wOJ8rDlgi/da3DllQJtr+tYjP/WjZt7zCJE1ffvnhwTgQTSi17HgZI8CLXNR6s0J
GQEELZiK9IIhHpMgLNXTsjk4bQYDoWXAPq0Gg6b954ufeE7yKowzIO6yycdCMC6cftpOJYo3i71I
PZSP0RgB9Uin5p/TAGsJUgJ/W8ordGvev0t6QG1UiXSxdfGeJ0TANoYHoa7JTfOfjynpBoApgFFU
HyhJv19JtoibR32XgyvoYFg4NF7N9HYYbGdH4+nXv26gpZs8GGYKginy8bUVJbksrRzJU2A1ZoAY
V1kxQ2Sm0+YLmPDzxT5+gCxGakNqYDPQPr6+arAhsdMVPJlmPcam9lzP3q90NB+jwTmTgyzf8vsY
yFKUpegDGcT8Y72RwoyTCdG8LDBlDlIX/YDKxsg+7+fVXPYXtCnPZaOnV/RJRf0FAHcsFaSBFQf+
zoq16HEJky/VJB7NBqPADnvdFTp6V5/v5sezj1UwLPQ/WQcrHp1Iu6XuUKGbBbAKL2BCBbii3CaO
fmaZj4nNsgyloem5ZB/HDYXe01Gn4I8Oes3QHjW3tA5y5Eb8/GE+hkpWETrJBpokDnnj+0OPkOsI
pUdkQWPS0aLTs85TNHNL5z6tFQN1b16bU3VGA8WAt/fhlCyBA+UKpCuc408NArHyKfuywMcwYzXk
2ExijJPN16PPlH4uGWK3kw8VSKssGEzu7EvGXrq7V2MdHXLmyLuBtGie7PqL32Uoz0tJcrCkBXWF
ixawOOerbwxOEKnWPvPrT74Yz1+KH7GIgB4FXiAJcc5kAwQ2PLBtOvkpCkP0OT9/MSdPGbhKWkqI
xH1IOQur5hqJqhwTExf6TNUHeiYePfefjZAAmtpol4GqRG6PGvb9AbDd3EQrD+F/Y5QmQJYQNRdH
H3efP82pCATgmDYcUnc0Oz7smW5gq6tlgIfadNW7XFOjjelb2+avfWr9exZNzQhMlCsDbigyEu8f
ylOJgwwln+iUhb+WvWsS575owufPn+rUx+PxtWO8Tv/GOD7GY5shKl3x8eSJ7d1lEz50IrR/MWyp
dk1kez+HXKYHuoXtmavqVMxb9GXJq/0TRQ+tUz02rT5DQdTAMlN7mdNoJ9Mnmc4PfIhnVjt14Cl7
MDNBHcP70CTLeUbXkbh1yUhm+wJj6fvBSLXN55v5R+3w+OpgE5Epsxblt+OC3++MsbNpuQdIeOtP
SaxXOw3E8SpMzT5nNucOX1PhVeuuUv1tPZXZjQ3PdY+khbmdJ+kwWEZoQtRht80HDzxG16Xnqltx
cuddKmy+TKzcjhOfJmx1G89AbpvRYkyg6heh/GoNqqyFoOE9dyPdCRdtgqu8NJOnbOjbQ+hXP2IQ
HbMj1YUcCutAF8lf4d0jMdjlOT7fyBPfGjNtUlBMnGguHl+IuctvSEbS7aGcf8lZqJ0OK6YKc/Ar
08vna53YDvEHY2wvjVqy7vcfmiEmjKg8RWofil86DYdNYesv7ZSXgeujKESrXJ3JME58dEIwsSOj
4cb60NbH0wyaV1TxeKn9DUqutjZA7TDHaOaVaUz117oZ6g1ojD7492dFzQs3NTIb8cFg0EK6AnXg
tgqo1W5qZ2joSuf3dOOjVZxFT7Cno3/P21hwaQMYkOMJZUe76zBtbK0alWcdOaZJoFxXlqa6H2q/
CArU+8+sd+LOYT1yKJOLjWTxKLOBVWrFScXWjn3E5MJqsCStq3pjgoj9nyzl49SI+qlOn//oQpCu
lagC3mMgEI+/s/N6XjUult1JJ8SZ8HXqjJp8UAsPYen0H53RHkhcOdMZQJ2ze+zi6s2268cczjw8
rfre60r1z8URAQzSBTKZBuOT4w9QjMzajHZGdNGYwfi5w5emazaSPsCZhU4EZlrq+LkhBW5B41je
518tUolUHUAKSkDkvZ9x8Nl7c/34+aG3Tf6Mo6j8bo2jM7GY9KTWolYHoF8gsZ3Ii9Zu7S9Gh25p
mA8oAUEOW9lDIzctbo5fq6FxAQsxq+28JqP514GGxOV5XVkjCDg0SGB7TTnmbqpBndqK7w3ogZC/
+vB7KPVyX7SAs6hupzUw2PAQ2x5DCn0c72zRgNVFv0B8mf0CsFUp2mxXFS3s374Ocf4BOnqb5jrZ
YZUsjr1Jc4uKcrwXTTsdclhjN70ZF9e91vSBB7EuqbJ2zQ5nu4JeEXwqgIIB4MRiVQ2zhJId24CF
s+GqssxkPSRpt/t8e0+dTW5xV3BOTOYUR2fTqdsaK0rOJjDhl3pULx5+n5ap7TAH38Karf4Hnx05
N8ke7XsGQkfr2fFU1gipl4Gq0f0mjqGvcBhUeSZ5/djyw+CPqSGNP3oE+Jq9P5jWmMUIDvllAIj8
XsqkATPo/ayzrwyhrwGkrDvb+BE15ZmSyTy9Ll1adpTi+jgh82VRF3Kw6YmgH/4tHnVYQo2l3UN0
gbQPZoYap8YwaKuyvt7kJSBBNAgI5LXRH2xQ/nY6aAdT7yBfKxyjQ4ChHDi5Z97JBNtPX6GRUqiP
QAEzd442vsJBNundeROJ8AEFg3btzTbSYCq1IArOMtqm/J6NyuUbnA9U87GK2stxqHcwuvj/i9lG
H0mlW1dzjafaxIT88xN2KqYjDShcnzEcL2TZsr9iBFpGdoHtdxno6mXCXW41Dfo+E6o/c7JOxaK/
1jlOjHrZF3nlD2XgYWyGULvTrYs43n7+MKdSG8dE+9U2mLc5x/Kvem1I9GwbJGa7Cj6xXa4oxp+r
DA/1uJ3OkM5OLka/kpplcaw8LiKchmBU5nwrWuwUVKLzvrckBgCgj0yVnNm+U4HAoe3PbQFl70Py
m0+TiZaDQhQ0be6NFkVVEU7PVd68qQTMQuyc2cmPdsko5ywzbwpYIATu8ZxmbmXO/pKnpYh8wfIy
BEzTZjgY9OI3lanhGyvRIx+lb35J9DAOpghSQ1Ql5bUXednOR8f/qwslCHpGiLnamf04dWx5zyZt
JPq3/nFgHMaw1SB7F8FQyzfTj55io3/ITXAkn5+ok+u4uDWRUToLZe7959H2uPBAnEVAs80l3Rz1
Uk7asKm65sxFeiptpTkFaAMlZp//vF/IHDAdD8FeBgrOSNwCcR3K+6ayL1JP3OZV/Vjk/plGxakD
/NeSx6X9YmEHRk8vAm0Y91FXvflWDrjduWiq/kzNYZ46v1Ski56ty0T4+PNH6NWS8+gWhBlj+qFi
+XtIcPzA9sxb077FdU5qybogIm+TeuEaaGJBZjaA/vy+fbZoquC/sagGGDAWYLXBM4pV8xDNPvK4
Jf48Rdh6u9EdvCfPJmqunBJBY6jR4wZ1NlqblfFbHwzoLBjHj1L/kVbdDVAcuVWkfInXD2gnmMm2
KybjAednm8seIbjPT9OpXfAXpi4tDs7t8QA2z2XblvATglkiyKRmgciT9WxL+5Ke6bNKkIv+fMFT
r3hhZgGUcWm2Hm+7TDGAqkmGgqT2NXBxXSN3M9Uveothjkztgkn/fMU/2ImjhBDEjMED8rlQZh41
jCJtypmS5kXgoJO5jofOebBi0eOqNdmXcZXnT3jreZvUAjn5hy7gxcjnFN2stgpI315Ds/KcAv+J
fSfZWCjQaIJTThwVSr4zeYUyzDzI/Mjaxs3kXJcxaeOUVu1z2og5ABf5emYjTjQxQSXQ9Vmitvuh
9o1Ge5ZhzxfdziFQVjOydgBSzR02ie0e72VzxUkBOWnnWz9q4vXETAbmhSU2n/+Qj87ynrXwwoFj
oKzGoO0ohqEuEuG/lxTwllOT0cjCa0jMfL4HW13al+yMe1ApaGQoVth/5TSRhVYwR0XmoL8bzEHf
TVOof4vxg18bata/kRaX+3jgSMGYynaA+uw9kPy3CTA2IbvfWs7iwGFq2INopQpiB6k9lFTcjRdd
GlVmPmRmOd7y2UJCQxVifo69zr/Idfe73k3ZmcL8RAznysQPiQEAud9x44h2W4oEtsnz59n4EANL
C0ZnTJ4TxB12n+/1qaUAXoM1gI3OtbFkQX9lUwyd6rpYriW/MuONrL2FzTfK7MKP8+j587X+vLfj
L23p/ppUr1yDx+V/qTk5TkoJxUFvhyiPMjCG7DVbYo+3Rr8psU27FJUe3qnRGG4MQ4vuDYUvDHbS
co8p9P+Xb/gvyeL/iBz+rCj1m+nLW5RU5d9iDH9mL/8tJPBB6vhrmai3X//rQb2ot/bDv/eXhAMx
gt4oud0ChCOS/0fCQbjG/6ZRsJwqEzQnOMD/FjnEZQwYASUUvdfFMuz/6jcIDz0IugsI1mNATH70
T/oNR/Yly4oYtaDcwMzcoSFzjCeFuNyUYsjsN0/A//S3hrTQyVvrsk/mJ9vuZPaC7qiNCAl+WQjr
KQOyw7jWqlB/jcrGwiypgjLk8hHYU7eBBlLWwUCF3l7ndiEhVFXZaMtXm6oIeXgNQ93UXEfcLuIN
pcCpQ5cYD0DUoGwZ/jQLs3ZuIiepJRRhkbT8FEvaTXEbC10NcHko5DPE1HCXLK4EPhr85KgoxHSJ
RVOZ/tbavuLf+fxjfH/DoIimo9Ps28vsgtf3AagJATthnBh7bzi/lmkdKFTFELG1+rZxwXtEKgFQ
kcg8+Z3raLGFZ+LOUSxgfZq5gJsYBi4aG/yY94FnTmkwO7qT/GJWZ2bJWlXMe4Fs+IaGY1uDYh8U
pibGnBFWmKXNsrwbMBrAhwQRWmcwL4CTlC1csAoUubjxbcSWjTN7xBH+q1WEiai5RCqOEGQa4tZx
Lo3LmmbE0Gx/OfRXaAVHIExcVF89S5k6pqDKcX4AKA7PjcqO3s2yroU2J/02oqSHFOP7vZHdVGE8
Znq/ookz55A9yrzlNoMNE62GNOmS2zKMFYgjuvDkNqvPj8b7psPy2HRmuXmJ0H/gLcu2/HUnRHaf
aMiImb80F909c20PzKZe+JA0dahmPFFuEk1U4trM6ql7yOAVzvGqjZOcTfnXX7Ik3+iDopoG7uUY
gBS7MSioSW9+Wc7AJ7ebhAMvYGc3A2pj28QLLecHvtSGUeOs4brODxgAgEe2fVLpcvinxgPbYi/w
W65Jevy8muMKTjkJ1AK8wX6G/lzazb6qZYGRsRYWrT/tJzSzOSKfP/9RbrqsSaHOV8KHimbshxZ9
BOkNvSilvcZJ4xYa/LB4+SCKsYpbBkcDSamFc0aLKNdq5OJlI+wEAb0HXL1BBSPz3ZQPfgFfvNzU
dtUYX4o+KdvXz3/m+1LQcgFo0q8FoSlcYrh5PAzthtBr9HoeX8cGFzp9pXeZzvvRkVi3MSsEnak9
SCOrl49GDdXyX4mMujPv58Nm0d8nfwfosuBeLULb+3OLqGerptapXsscnRgsp4heEGj7SVdk8mZo
E/dbfCazlyK1SyJqAy1d2AGUfqTyVnVMtF0i/xTzb5XJnPeXNP4kIqafb9efFtX/y4OW/WKTgBst
gCrkgI8bMaM5lOBGZ/MV62NHQ4BF0bzo7mrULWUJQ3/CimKtuUXP36ummt4fpiPzpD0MUoaH1kf3
NMLyctbxP4lr/EBWJaAEhDA6KCv5F6fwI6yB6TiNhERDSydRwrPxc/7ULAmH+hyy+cgBhkjFnN1H
nVgHJejYHNb3O8/JLAHA9fKHa1d2aq/l0qnFsiPsfL9ZC1ybCO0wIf9Ez7yz+Hvdn3AiRejxt8ZB
mU696wbz/DdkHUdxYF0kI2gxQzFZvt2jY5GNWVuEMZIysuErqrcm8jfWtSFic7o0225iO/ywz+en
Ih4nWL9dzLwtXhPwB+dLVEPXChDcxx+l0brWufESZ0kQRov+oL/POnt5PVUL0yqDdQmV6Qvg1mx+
mnMnw5tGzxG3RKyQ3ecFVZi68X+aU0Mm4hVwodAWRHuZ/2pnPQIpivK/CQWPmSf/VjZGCQlG/Wd5
36NUxbO0GuEeYNUrdH55opVLbqCkXWQvY+sggL7z+0b0Dyj1z+qqabKwgfdRNLCrEEspQCniOR19
L70ytJ56vady2rroSKa/+7qsSFE+P+zvC4zlaAAfpHsNfNqlX3s8gjPDCX9JX+Y/8GBqG1TeQZzK
djVUaZUfzK4eCBSfr3gcjRagJJgw7m1BmvFhRfye2ngozOG7OSM9aq8HUPeEP3qQEDF3Tl/bzg9G
8DOHcDA61UbXSGO6nNPPf8aSzr7LHmjrMs3lroAsAqvguIqb4VLX+LMVT4VVFsoEOt7Z2htKKcjI
XkL9g9na4D35fyg7s+a6deyM/pVUv7PDeUil++HwDJolS5au7ReWZbs5DwAJcPj1WbB0k2s5ZScv
Vkk+EicQ2Nj7298q7zT8LWacoQh6/KvjySUjT9lvbvRucnM8VrI4BDYlGzwtx9kJ9f0UW3aZwrhY
+ksGES2Rle1n5bDzsxBbfzyDbcZhrwuii/Osqifz5ms/8G4RYEb4Unm19BZ9+vUVv53XYvqbKBKa
q+ZqvZ+aY+oQu/pZjNGjhpVAEBtIGGqXrt7MuEUfDiWhcOaFYbvUCRtPyN3fI1srHMyQ9mBHutlD
toRmSLui3Fp5hmeDZ6ZIgZbXOYoG+WR52oIV95R9NrcmpnZIlvB2Ro7gNfr1Jb0RdtH9ghSVZZNZ
jSdImd4Mtr/EQsLr2q2vOvcxngqPd2tCMsIJTJZHP/breww0cuXcsmIxrzhzpZlS5CBYaKzCIYx3
lsD8qBc1gJkmqSKwvBjf8iOxzj3AMbHwKQxZzSUCRacHFwsx6R2HWGoPH3PWCy73N5f2Jsrk0ijR
UfjnVUH0Srz346VNS+1EjerXR1AmZqaapGBobc1W9l8mO65dbDhxe9+eIrcz62Nr9Q4PZAlbnKcO
Wxs6U35E3qbmR6JUye2YI+PPcOHpjdmkK+Fj6BOW0YOZ3RTT5lnpDjPT2kREwgFLbDn4jj2Ww61o
c59bMeEFhY110KiKV6IAwMZ3L/fHTIWGz/PfG9u7lzX33+i0vCONP43/+NubdxTtD2kuJilyH/Sf
/6S9cObNDylXWu91G2Ewc3wJb90CZ9E6ZWdZ5N3vpoU3y5E5JF05NlIPI/cgavrxtttVT9Q60CQ9
KocRQvfTxIBi7ef+0AlER+ohm61+wVu38VZueAPMnpCFSY+7NMulme6icISwdsQfN2Yy4IXU97Lp
+dTS4h53Py0dC9XrY8sRM3MrlybueFd4i8zjyOmP59ZbVenwBduSRN/bfdtzJkFdszbhE2r2qb++
237i/TgncvFmEWCSgChOFPR2Z0M4OMKcX9b3RbGG5HPB4EDSwosqo/3a3Xy5HkSB8XsMyNlNKthZ
Eq8y4+vnLQE+QYWwLmXeWv511haRl4q5X/IvdtnYZ7jd+VjvYZHSfIVvsMn7tg9b+RnbuWa+9bVj
L9seC5AEhJogfhyBAM5BrG+kKLIFl77Wbp0rz5YOxvudTBys3ibs0Xa4TQuTFes0fhZpvtSal0FT
WsIuZLGCyq+OaNqU/xA2UG5yzJWQW6vTkMyFkxG/ZTkt40VEZIbus5nxkZEFQ3E4X2oa3XZiHKrw
qJMI79KApsnt/Rz2bvmE/3ye7T1/ch2UMj5Spx2QuBHP9tKd6zQPmvyMivW0Fzhxb5dZ0tlYtc1Y
UBxza4wL+zDUfevTiqLz2npMehQH7+mq86ZrXNE6654VI1JfAxmG8nGLMAHpd0PfU8p5lyxbU5+y
kuzGccMiq+13Sd17LsJVuY0ifnbaKu6+FhQv9WIsZVfxDWsNHGHSGgGFU51NWSeCeM8+IICqnLVW
jUmRE1k1LgshwJMG5FSM8oe7jCMDJe3rzes1Q3pD2TAU77zQnkL70GGRPkTnKsnKormilb4W1J91
Ps36ag6yvCyPaBtmFdxnneuJ87Dyizw+MlZCbG3hTdks680Yl3Oyyy0/FNO+oGZVredzPloFPLuy
ZbVJ62T2mWD1UKrgQ28p0srnDI7ZylIs3UfyC5hFVPyRCV3cEt7irhzxZXr5oVWWDf+HNsjncBvO
8OJ5U7SIQMal6Jq7Z85iWVGUrlVQq+iEQNlpG8wVqNXBIw9osNcYhQcsKp+XjG7HJK2w7Qzy23Ue
5iG6g+xUzQ39NZ7lDue1wnZH34aVF5RghJLERNWRhBJcP0V5llnbpe83I3fKWgVT9jWztiiCS8vL
ZNRcOSXGf81dVc345hxmqPdjfuhLBEAyZcoyp0TPR2O7Bzsv1lLs7aGuJNYdkw1q54Obux3Ha6sm
SR7pTBIilWy9ubNurEpWkNTB5Io/wvkTsuyESExM71PONhsDwEBeeKyK2dwxfM1qvvR0F1kPXRuZ
Kd/XUw7SKpmnngGwdcQb+JjJls8NL5daTMHG7RMVPdARa8mYcbSGig1/wynN43Gwq3KDP5xmMfe5
88GQTHt8A7EsOLNgZRX+NyHY0IijLEsirXSOnRWTDmwTA2XxBH0l1NOEGWLZcb+sYutPuKr7zoIT
bGROueRJD9tDyMjiCB7/JZ6x6TIDLJQ4JGgMHS1+BrnS3Bqtqf2XLLGxmDkH3Y0cNn29HilJwj+T
cCv4WbAMffhQB36W4HgyJySAdgMNgNyL19GTbSPQKmCklrm4bFq/3wzFqJHpa4ybBBtGOGwAx6C+
9rA9th5eb7X18vE/b/LL58gUuPV15GLDFqVOZxX6GdwgIpdTSQ2MixbutnAs+p6NRyQb8LxPdsHL
g+o3PTHU2HkrmZ93TrLioYKtuV7D26RVPXdJu23DR9yBHBsGVImXYWlS26sJevMWHSbvaISp0HPy
cgf7gTeIee3lmgqcHVYBgbULZ+dsVbHZndsvj/ZleIT4v3J/Qh+za/uAANxc/BKuBeM0d76baBU+
riAyXXu8mIrHzSp9NV1wpZ65vS8DaVOr4iy5SPNXsL0fOY4XRB6ja5wKc+ovN9Ta5o1v+sbrfTAs
Nn5j1fnmBhiqnnKTRIJTVqqedzrBtJbMxzjzfNHUuOLZCfOO4TMGRKxcvNQEu7cjuWzzB11oKzLF
ID/mS4MvIh+hMGxuU6fCvJgfFTaxeXns8pi/WwjPyb2zekQ/Nl1SjzdjpazGZIpOr7c8qbTkdJbS
q/kjrAA9B6+Gsmad147YQvuRyK2K6Z4VaDXKFJuHjIMHVdGzZULkQ26zIWFAyobHVKjzqM/N66xY
X/lZTf8hYNWaYHFZcQgbm6U/m+Bot23aUJxv9S4bc9KGiFAVny8mMfKFoDFoblqh+HeldTL8FNiz
Q6pIkMtvbnQ9ZSQFZllxdPABvX4Ku2xhF5Ctmxn7c8JUXh0XT7jMMLGEzxAfGpxm+MhidVkynqM+
ldvy0Q6Xivkmb/q+piXkJZ1cTU0hq6MqGva7X1Z/9D3vbKgKbsfJ+/7OAFlpuGFjNsOoffKKuJ+n
R+FhNBCeTS+XviS4fnWwaJet5oogpo/gPjbbYZabpG9un7MMZtSQrzJD/CV/Gpt+R3vnKASy1m4q
S5cvkgHO5yGlBXxXNjhffUp8t+4SzGnLNWyvvcGRfCJcHbOH1YEaGVcvSZbNCRqZHVUncEs6zzOx
8TewXzOpt4xtOVlD+qVqUpQZ7hfhp7Zl70Q3ZkNiglpqHZr3afLnkiR8jvUvU6UXZitr3rgy01RH
9nrm5qnSM6kCV8U1ufiqwZ8wuJRrw1V+nAnPMutiBrYsy5vEw4K3wLGK5e46qjMvnN75pLFwvF0y
zBKKYzgPQTPuSV3QE7CLSAKFn/zcc9iSsxgmPHwau+DsHCGJmGWjRWnCXZOuRF6zf7mT1dSTifZK
u/T0xYyzWha9q/EQsB4kwTRZhW0QSfiJ+ZbxBbNh4w5UtOaZYTRQihRHtpcmS9WUxKtE1pDg5+ET
vgoYhj37SxM2N2EohjWD3dKPk4UABABVdmBF85pgZ/raBLjexonkExlJXHfeo2qu8jzNAhANy/0c
EduIr4kutXA/jllMauIka6Vxw4cjONZPm69cv98pVoeFzb7j9MSUtPMlylGMclxR3VTzQyvSIJyp
TC371yt5eZaC/ghuTxB4q7ms79NN02gz/yVrbmYTon/z8sJDMp8A08k9yyrX/IwuKotPGMtevmQe
2Yn2wM7d1DbKJht4lXOixewGhwZnoGd5jsxbmbTmf16HLDElM1GCNzv/9ZKCN9OpldOpC0cn2jmu
tOM7Bd8P6edswwLDlmrLEvd8Fp15y3NrM+nAkToRX/AZYrYQm8349m3qDzfkLc2Z1yWVxk+vBwpk
wpIGaJmH/bJj68pqi5DSdoPy39UvE1b9kmgUsWOS0VYjTBJylKH0/T0sQtFneMaGynpQZTBwzdNM
FU9flG5uwrjCXzgGrdbmtNT3F85Cl8e4BllmXvLBNWXGfTcvZkxG2ebW5Q6sT9e2hwLSEKP35YaQ
BzaTXh2HJsTyR8eqLgu0HVH8m8TXmw09uRzmB0Yw/ksozX5KKwMAITitB/eh6PuQs47yfOFtmGlY
vBEWfrE2no8kXkBBlMKc+292dz/u7czhUZxh4UFTq/Ozbb5US2/NCP0eXqfGihwwZ8E+gDfp14d6
U6HibUIvhYKR/msg1iRnftxDz3Et4oxQ8s8xAjQF/JEYMt+/hXdnRncSFuahAnTlCfe+9Hlkr5Pj
r8/lxxRCgAMNWSF6GtAf0ylNSfPHc8k0PRoTr96D6XcIP5UBVA9xxOE5oounJ3T+3X3++YDGQoiC
O6oNkotv3YRqEFFO09rZPZhUFoq8ZsU/j9aaae71zf71Bb514eAKyd0aURDKURpx3iYyl6byc9hP
4f3rjIE7gUnaryECqeC4+GOsj9WQbfKdmjFu27eqM/O5ByvpwRo3n4XoN2f040jnnrOVMi4PGDgh
TfuJOL8mtjVHqyfuIW+bl2omruMdx9U4Y15HG1fyCApfrbyZicfiQGhhFeZEKpw11JZqwc7+SKcy
csLdwtSypkz1go/zfmTOTbl67CfT+aWeNbxMs7++iLePkQdHowi9DrQWmx6VNzUT1l0xuYulb4qx
NjPT9j0QGsagU+9WK1b+b7Tk/9vxArwUMXOggfAnmVu0EI2gNVM3r8vekhei2tk9M2u/k2OZ/79S
a6A4nBjtL9eHjsmmJ/xNnsubMzLRuqxYbkwUTJBsnkZU0+J26EZhFoxf31DzB/+nqkZ+FskrA9WI
UqgU8/2PL+K8bkspt6BGNWbJOkijFkbPp1DywvzuFfz5UKbHh9oGQjU2mW+vrc3cdlV5iP/c9yqW
DsiOMI5cwPO/K4G/SjH+cmHkCjkU3T5YPzCF/GRPZNvUZaISLpvcXLsYD26wGDWCAoSi+n/Rl0MN
Pe3HnNwq7LFsY7e4m4J8ctpLVmsQKkDY6oHMz5Xrk3uw79osyPP+bCU2CCA9LmXtYOyXuZScPo7o
wdgGYULpdwJ1n8KvBOK1HUJUjGVAqu3Kw4DLC++Sl3oegB9tebdZ1zpiua7zQidIZpQOSyDHdoVU
44yNRlS2exxzBh7Fa4ASWfxasatfwgoi9JjFIvw+jb1sNeqZtoWHGVUrUzdbQxMGzNq1CGh75HPN
TecqPkCIFaroxhsbE8xZL7HNQHGUt90eYkyAd/U4tQ4k81ECBN6HQ0RL+O7PlIdg2SwwJ/8eyHwf
qlTWZu7vJmKziEdCk1lib4Ft5WGAP2c9tMAjiBRQ52ZlDgKiHdlPkc9vqubRI+xNvJsQgzJ/OK9C
PARJBoxakmcFJmf2Ycm8jp7YF7VqSbuSgYmoMuyw+o/BKliqz2fb2ACjHnLvEpEM0XzIRejT5IWb
ot7699QbTEWLGJBe3pt+GikivC/xHwUyhQgJOcGxkMJxqrR1CDr/tbL1HOOLIFxm95MDe2uKb0ib
ZcO7jhaQ2j1U3Yh92W5g4limFBtZaumHrl95tvt5cTc8N2yLzIROCc2cgE4FH9jhVZ2M00ifW1PN
JbvpJJbURelzHU++3Uzzc2i39VrsM5+AG2lz1LXyA46RsQV066Xk9joXCerheXgVt8zb1bErmhA+
52ucReLbxIlrN5lF52Vo0J5MNIhesGbLJmljxAVWSztsoY/irhFxGm4NWHWuLZ28ZxLv4wfAhXAx
2zLAfQ+sxfwQrMbvei3n7FRCZj/77iXdykWfkcno7yMsX1N0osVNVE50gAhfy/cZg/oM/75+3PH2
ATAF0Pght8t+vyROxl608aYTm11SSi5K1RjZdl/zOnbzEF6FcznANigKnq5tYVwaLf6h6kt1u0FB
sQ9E5djarzYo1tp4Q+Nk+4DdxnApfSu/bPUIvW0kBY32JT/T+P/si2SO39GcK6jrD+XX7wbQTQEu
cPW7bh9kiaAHwgW3mHVUgV8MoOlD61K/6qLjzJ88j9mPPculVyd0D9lXkdTN6dX3OamCI3CEH32f
La/PH2ds+T832F6ylVft+zl2y4PtTvYFFlqA2nrL8q7w59mOchq7byP4t3ckD0v0SpOXfIX9AUY1
cgbnXrtVUYKX6FDwju10P2qfhANTwX5cFwXKxzTIBe0cp5jCZ0X8odRusp6jQFBYfvqVc+jVMLHN
KTGJ32kviL/FUxC1eyuzpMG09MHeN1bNi/Zq9kltfxmMkyNSMID9Z7sah6uFppLLMXTMCM0CU0PF
8vViIZy9tqNan5P9tuCyYya7j5n9vjrzDHBzw4q+YNs8WB/nQczfBGZkqVs62+e/mDJjbjcycotm
AALo9LhI0+FYLxehygV9lM5Q3qwOPlKokKGnzl7jXSCcpW1DLkIe3UGBXG1aQDRe8BTM6xdbZdmN
7/D66FFNe1KLNsaHS6ujfbD23sGPpu5mADnxcR3AGFU25e18xJEeDUQNiZfmARwxPPD2SvQ7z226
U0+iYOfa7fRuwVn93VisU53W05Q/CpjtH+QygK4A+L6kmSMxia84Pyqu4OFrXrwFc3J/iee7BLox
aNhNV58r3OKhKtrtExhtGIGDdujT9uNzkOkxvBk7u8AXG/PqOFyuKvL9mrKDrzhoNu0yZdEXnKv8
KoxxzNw12Op/lhZBzT4mPoMUUo3iDp5QfWSip/80KbfobHL64g6dDtqOuZCPWMQNJ61gP2FUHX6W
XvY4s09+3ES74SM8+JD1RJt/W7khp2KKlDoQBq4Pk0yCbCd9QcW2xnveLrQB19TDSRCHOlhMjslj
0k3Js4e1xPtKZv2z3vT2TTHA9zrq3WsfYcEJzsyrwTHxpUUnaaevLDnWnza7705eQyOUgSH4N8Vq
+6xlBiptV2VMPiiowzMIElk6jF11qgMlH9F2eZy/di8cu/OOVeiNH8nLibukKzDfW5vkoW3ldpmP
lcAvnSmXbXALGde3pwup/PmuQ8D/Xsax/8WrQdPvXLHqGx9vngPayfnW8SZ1uchoPi/nBSfcXgHi
yMIW4DR2yZBAmPPON0tmV1lWyHebGxePMamTj5juTO9Z8CGlWjK63hxrQsMESatJsuCKCrfjpRMA
qH28rdiY2WjRjvAj+ruaFPxdvvSDSFGG2Ec5V+LjMCn6v7Ng265k4qtLhEo4Eltt/z73aAhhzm4X
DHhgPUIeyVM9bJCOdI5fgpLWVytz0aBd0eu1lUm6tgux7j5SpLTjqzrwdAQrpsfxbgLYMmRXszXk
d2RZmhvLX7unZpKf+Z2cRG/pPI0tEUylouoGgiHyy2BwSoy3B/eTsjI1p7BE7WukPuqxdLUWp8Jt
PD9NcOnD8b+X8TGx4XZctAWMMOq4tJJp6t37ONnaaFfhFKN3rZd1eLBT779cLRFxr0N7nuSVSDSF
HmeRznze+aK99bAefhd1SQkBa5FFfyiSQd5XealbXO7gIF22Zd2Xe0t2ASLELHOsU6THcbtf406q
4mRCD3ufiKVv+pq7BsSnvqjZk8smdSIilzRoVaavyZZUY+opJ38/R9DM095uwivkepmznx1CxMuJ
jfj0FJTs/iTziBymICRwyjtkRWd6wmQ6cGmHqt5v3prhlr4uwk7UhctkhzGjT0XgJOg+lCDXxkA9
JDADsK1z8wYKq8R0u6lTy0+Wh9JDNbNzC/jbOB9Z22lmowmpIhKufQXFaulSV5LHvzZ4Uzrb6Bfa
92S2Lip3KtPQgc81WesyVrfNaoXJ5nH7O3sBE2u7bW1UWgMeVbcT5vrxtF+x78aXBxxKz/sQU95M
lbO67cF3VFNc1QXV2V3bkeZNN8x6up3XrhR+IlXVZ13pB/0hp1B4jTmZB/FoKZcz+mZwwQ9ju4hI
idGsc17ncqAcqQKYnu5M9TucXMDlQbJEaVsB+AAQDLIhXcnZPTm4937VCaGJJ4fVPfV95ngHGDau
clNCuMLqU2rzSNHmXVSE96vl9xGBmYpXXCOYSSc+0NtWuZRfcFkXcXgohgbEaC6cJTnUbeRExWFw
DcAElo8O1SPF3DaDeRb7n3OtP21bkT/mBejUZAiqHduE9mFG23HI4sx0pithM0mEkvJXtMECd5sb
6ZXqqPH+TgeBAfGOphb4CW0btA+yA5IlZbjuFGBc5lc9tV+mPIPgRG+V8VyGQ1GzrqRggTC62Fhs
/LtkLLyHCAGR3JeaXA/jgQGzQw83f3X6oX6Hxc8YH8Yoyq/GHv6zEuOUH9SS6+ycrHGOK3e7JBCN
K7EH7wHGXGQBu1D4YNBk+0tYCNa1Wy/+pTtQtIRWS/E6YVu0d6F8fe5UBAljcd0GvwMW4T3sUzEe
Bifsb9APztP5IOdsl4yzvaSipn3aD0foJonTZmhIEUSq8zHk4g4rSe6HLZPl14y6tzCQCb2XvJTz
bltrecMqz+JPV1KzLyviC04hu2fVKY8K++pUdUPxVJW584nM23JEtJOcejtpj9EQVXegmCVO/mHx
we7ax6ZCCZazcTtGblZ97Gd3Mq78ff/RszN5oVwvW7BZXKo4LUmOXmSDy0XnNhnuctEpm13vtmJb
cqFnp/xCy3v0qc5y50PteDM2hx0ChUH05x4p4yeS725t5rSFDqrKFtchiEDiViZHMwj9L35tNsNr
15pVG7zJcw8Xtzw0YUkhlGRyHwIn6eCgjNChJ2pNW0+yMJorJ4XxRaM7JKgqAKM4us9FgbfWzm04
B6h8URGnNX83Jf3FmCjWIThvQ+VG+6lAyAkkgOX7ooUH/QesJ1wn6wHDiU8svFhkJFY86zNrggVH
9551VorAfTS6Aejkula7EhOb2yBYqmel44HlgZ3nsVcZaqg+C7wrSnfyclgRlexkTkhztYxqeIa5
iHPqSJpRw9doli/TtPKu8FKyT1MDWcyvmqqV3lGR04eu0t4FSWrA0nMJLe/MyEa/4VWks2MbFYBj
gOmxlyUcmfZNJqzgYIkWza+96eBpGpvmYzRo2HijB+nZtgSA4TlyHqiuxQmqIGK4XTjNRXOaCaoM
Ur2bwc0VdJWLJSH0RMVh9TdeMTs4F4ATF7u1tekslXB/cqNIYRClPugPmv5h6+qQUkpbY7dJkCYP
Zhur02wVpUtM7XXZ9qEbFdQlt3dmXMv0mOH4x+DttyGVjsqb9WTZbtX5t6HyaPyqHQw/P9M8F1ld
iqP9UmVHCmb1Yl/XRR/2AMos3sxhpzbQKCqNWHCDdV9Qv4oh2KDm9tc9DsdZW1+uceZ6djoqNmDD
XaPJDsFTQuadqKNUgyg/5MCL+3w/86pQRqEbx8MgQS8CPtkxJ1brzlWhrPZf2LEuOjgU6J/AWwWC
WttDZrvUXqCEVOXU7WF+WXZ1V6mh5jkAXBxLBfBJUQPQyNy5/G+tlUT4zw5j1a37ZCiW4ENAlQnA
3vdkrTWYgsPUJCY16jrZMlxiBGxK9+gFTB2E93CLvsKshpZ2Qle98b4JZ0zKjwp3NjxNu5hEl8XO
NqvmkCWC6Xh6UgUJhfgKtJC93NhVYq9+qvIRpsMJO1yXp8WSV/XVs4c7jG6BrUxqhVuiuLxtR/eY
CygJ0YvXZg/eFEBZO4QIVUvvwlZKrD06pHIixmHvkIvjMBhkEjK9fl+jQrp2EXMRug8JM+aaQO+Y
YshMU9Su60AWVpNJLVMkVaqZ/UPeLX7ZHIYZxU1C7qDr46uN0C/GHQRfXapgGug5vmO+SPxDtG6e
f6Lu1z4Bf2keLdQ1E9gems92vuLdOaA2ab/aXU2Uhfq9kPWhD8ek2GuJTmXZba6g+LiFav2usr9I
ylwDdgj0GXng8opmQy+t3VBdwxNa28PgtYi1dEIheLCahypZ5uhcEMLhANMNq79burnuTnKyUTEu
MTB6mnN0jSuV4f9gN9RmeG/EvtpP3rbejyWd6gQIVnMgAmWHmFVDEJxk6E/tPmvj5dnasmUddk4+
Cwd+eVkH+7nsui+S3lC5GyvN1qDbLM1uRFZOcSCckPSUF0Gtv+bWYjIuRNRul251kR/p09KZdWyV
EyPOcQXMc8hnfX/wV5su/bGPPsJj950xjTI371MSimXADjVax5s2Dm21xwFTTR+QPiCb2MkBlV2K
pkMAtFKOi66I5NZNzs673fmCOByKlAIeO3t1dIjA+VxYUN+RsquA5gq0dUOLdMNdcceLOwC5u8ia
ihN9CzyYaMmtnYe27kwMjahSRcLseUOwwNjIknfKsjFYLrbhGDrDcrfysPd+ksXJoUJb8c1CvETy
sBryK4tpePzE5hLqalS1mPWM6JjKMyIYnAH8KCifmSK99eRpv7rvZy+7RiaZf82lw52P521BrpYB
GK23rQR+Clj4McbM726WTcEl0MZGdThqe2bTqKVZoQ6Se4f0YbRPqn4+d0halPsZbcwfs+fTR4hV
kH/W+VWFPFEGDyLLAVm6nf0hlCNc0ggdYiGbDYX+uK07Wo7WG3oq3XLvqlHT1NV0COSTEoT9eR5K
AwrrNuSgeTYvnG7SGGkEu2Hw9tHqHqkQUWe1PRoL97kGJQq1kH6HcjcNgDAhEowg1vNuHa89Nair
3HU0ftRBPkRHhBDD+3mJJlTHU8dVogaIPvkSCofhe/m3wjIR74i7W7cjpqZbN6yzBDlKLUpofzqu
UF6RLrnbWjIAO/zghvBQawR2e89uy8MmFn4nD5DTIRtph7328FEYcZl0s3FJ5ylYP0bMFvpymbAZ
2DdCx/djICHETFYAfcdC03PhtW5/7TWZexkXTR0hE8rWdgdkPrm0rMJ9XpuyvlisYbxDq1elaMDc
z3TFKPCCIyjBtAxG+MzR7JfrXs1rBfpOxiAaFPCthvkXC+7LysEnBNzoHDzhGDmA/pvG2iMZ0IPC
aobW+VgC71l3LUKMmx6FiQ17Gq9PSHMuXQ3AZYP20DpV8R60mZyBVbE+a+LzfeFJEZv7Ft7SmU4a
2nP77Aa/Ae+DQGWR73Do/eiNbf9BTnC+irIj94iiEqFUrhnyjfyYW7MNd2lcrNQi8riWivaekbzL
py5X1rmseKn3sqyj20lN/cUUCHo9ZFRfkReIzqzMjp/IGJcRwyAPnwd38w6Lb4/3Wq7uORjECaK0
jmcTrdkt0pmOFE80jvHZ6BVduN8Si8AJFs9y6gJXN/d0y5Z7gIjjXjLU/VR4gToQvjiX3doXaANn
50ORrQvwxcnZDaOyaZ0M8AqIG1ipaAv3WLhMjzHh/snxM+e5R4H+weZXAtie3Dgk/x/ouYmvF4r8
p0FPvHWx+oxAebobFJSfHRZ9tsN7sN0luVUT0TgYrrMeyI5txujt4whxCr99NQtX/lGR7NjHCxsV
gVB82y2F0z/hEO8/VNhOtqlPVv98GDqHUhhKy9rzvqyK7L881AP5IPnMAlW3oJxj+lmiD+xo+3a4
l/7Y+wE4z0Iwy49xbLRJUtD/jEhgWatWUGug4Njf+itSmvU0u/RquHuvt5epOAet2lYbyALafx6z
cpmDL0Hn92C1eswffLyapD1ZABkDf5ZMXjVqFmpa6COqxMGed4/wztkIG2N7BdRWh9JeztW6kMXc
he4SHH2/m+NPYddNTCo4sTdLwzwWFHawJ85Dp7C31jDPEbT4aKyQIxPGo6pa6YXmpUHGDjNz1cXQ
f7MFiBPAZqT1I7R+wwwqk4plmdeohQaoSRQ3GIOCMkhe5Zst3mkvntjClN4SSvnU4+ytqz2F2Jh9
Hy1D5VLdVHhZqH4/zmEcOgd78NQonlW9aWcF/5MP5Upd1yckgwdbMDOcZbRJVnBaMezgSvwwt5MG
QvWiI/GHsvIN95Myi2v+Dy18FC6X1jSyYb6s1jED/bSAdIn08ddFxzetbxT/aKDGyYAYk6o0Fq1v
yridzZ6jwlToi13RRfJa9XbDOqD8JL02R+05x7oDL9r60o12kWxoRNo11FHGdMJUInqsvhe6fn1e
P1Z7OS1slkPaVRPqr6jA3xqIlLAtoyAvo691P5jepvZF+NHWCZDSk9VTLvtN+fXHmrw5Im3c3A3T
O0zJ962TBEnDeLLpl/jWvhxRv6hqMACTlObHqPAVIjht49CcFmVFsfLlUfz7l+U/8m/9azPH+M//
5Psv/UCHXF5Mb7795/sePmD7n+Z3/vszP/7GP6/LL7If+39Nv/zU6Vt/87n9Nr790A9/maO/np3x
UPjhm0M3ldP6Tn2T+C+Mqpm+nwXXYT75f/3PH9wcPn/FGWNfjpMsv0w/uDIYn5C/jA5zhNffNJfw
j7/dfJv/7exzO9CCLb/9L7/56ugQ2X8PESI4vMXISv50c8Cl7e8B1ndIA3AkgUtijB66nhrgP/7m
B39H7IuTZxLR7YUWB0cZysnf/8v9e4gaCzGvh4cJ9kne3/68Az88yf95sn9t0/mp3h5F/CGq7Xgf
oyl42zDrW+GSC5JNZ3UXFKm34dTohvnTX27Kb3uBAkNWgkRE2yByOSrmbx0Jpl5bKLIx2VE1G7El
GgnTIo1MG9TE4deH+lG/9HIoDAVZhIyQKXirGerbbEEoCGR60RTFSuKXS8AI2Y7MVktAVU5ncIKs
07IFPhz7tf/N4X+6nTEaMeYGGpERLjlv23XdZouDGYXYWdXN7902+iMmdvz1FZpp7y+aBWQKHCLA
6DuxeW5onn8UY0hprcrOHHEWOPP7JfCexsShYR3vZ9h/glH6qy4uprSfD+e76F19LM++e5/9eDgP
lGy4JON45qO1vsjr1hnSPrFaMt1Ze9Fo//G/2Duz5riN6+1/oReqxg7cApiVw+EiUiR1gyIlEUtj
39Gf/v0N5Tiy8k9cuU+54nJskTMAuhvnPOdZLHTPNC1JO8B8NOucGSyRspQ1kpCwqK9JXnaNBMpC
mnvyMM6uX4ZTPfltuBRFQk/T+3nF6ERvIGWnEHPhZh6MvDTfjHzeJQxn3ysLgCu49IZkwfsNtZo/
lpHUKvOc4ukRmak0YW2sy5c1j7tT5iRzQjV4SRSk2SUdkWb6KVtd1DZlZ97RNtg39lDJe8fW8Bi3
upIomCE5j1PFMKr046j2RgT/woYSPCp1kF5yPaJlx2yzfLfc4r7OrG+O8u4YgJP8jpDn2IjlazJZ
kBDK3CEJnN9ZmrmKZKPanWxtColKjyiY5x9d6sN7yNMbjF61KPPrbmMZ5biZ69k5LwvzVF9z4qOR
mF9cTY+PTHKHEPVnAwI2/TAdzX9Ah5ZFq57nZ3jbycPgWEUIfzgETIWpUIN/LRQGRPYU8SbHcuK6
6u1wTONAxN46X9mJcORm7lAt4Le5Jj7Rm/m4bLPa9R9alz4mJeMoNLzMPTUfsZUVgnJ9Wy3gzY9W
5WpPqZy6m6rW+T3eshgPmJtPV0WXjXtSH7B67bqh5Kna6VVctt11XQh7A1yMfyrUmQAqTH7b1kxD
8hm57rSOxnZCbPaFMs2L1qnFNCbNjPFlzESrg8+t+knDJOQhS1u1AdzUg38/SGtU1d2WXX+K/dX8
OUyzRhMjbkSj1/piOiRAsRY+JmrjUFF8l+ZLKjubBN1sTKAPmMve6jP/DkFGvtPMprvEs9e3Y7FG
BsL2699HbLUD7ydA2pEESFIzBrj/mLNBGnJuM7ffAuLWJaoSl0ZVT77mo0wP/NgTBspHwI0WJ7r5
rlklzuV9EmhTru2sspquht5B0Mlkh3Ymme+0mKxZA3L2Xse7hAE3sTV207dXK4gLkDoMipty5b3B
ioZlFTD+EXdm3K6vAJMiLNg0J8K8tashcYyduQDoOAXyoyjH+3Mr49aNWtHyaYm8JF/7EA4ulj3x
Nm7SlV7Qi188OYB+eAnWfHE8Xy05/bhL3nPokOq86ydSmUtZkgFt0VtZMRPu0pZoksgkPiojvUT7
mt42zh3/Cw7SUGkkr2fHTV/N2HzydbVukmEQ9xiTi70xmV9Jqj7RUiSfZS2sQId8G5hEMqGGGMMp
ll2gCBVGskxsOJTkNHRUjhCvbciliIuoatX3LPF6LyA+cQ28OJkOsZaMGJuJu2Udt8NC3CmJSHlQ
+828U5Jfi/Vh+9jpmltyPM0aIo6OPGqjNl/7iWCmGgBk0y/btknMB9tufKAc2VWHyp3621FrzFfO
be+QlTMza535/cKQaZOmI0/Ixv3wHBdyMEjbbdbHWveKEweSOugLAABw4ktX45WMfw1gpBfXITNp
WBsiPSWMj1NeAEEJNDYESQImVpR6de5L71BMxqMsU+QksV6FidcdLdLNI6W0OIql5l0nscRY1s9D
xbjFhR7/Cs+tectHc7ppLEazgV2w9zgSnJtszZcT7kLFwSlJgzSRWEX4HM/PH6wGqiE+Wfj5uoaF
wwYip3XJ3/1cK570uRUPsausO1PlwKgFQkRItUADkKXNnVukw8apWF/64izfkUxoN5JMCW5zFcrO
zb/YKaa8gJ11EbYE8oa6tVhhbnF6FF5b7EblWqfCzGYiIRs13ZS9p+3RYTth27rfsOOHXjD5PHeG
UvnByz33oeghLFR2xlzXsNbQndZsj/+uAcLpp6gv6vqqJk9gbw+2fQO5Tu5TLUm+evamTLJ1V6wQ
VPopXR51Tq4IDpi35SYVD6aX6KEN2QQOyiCNz1YLuDuX5ROBS9bXZXLSs9M56qlnvAMZlChNWHrd
edSbYStLDKKH1c33lmSuUjgsMl6e75XsjSBG4L51krg/8H6cDxPab7KtF6IVrqAeMhWMjKIff9YV
/yvyf1q2/dsiX7dYFL9URf9S5B++v6b1r8X9Hz/xR3FPpfcJ6jZ/6RY1O86Kfxb4uu5+ujhb45pL
6MclK/If5b3/6dLUCkiEF2EBtmr/LO/1T74Pg1kYWLxR5/935f3PdL5fykXI5VCh+VoAKAjD/8Xn
SOoxYjA3ds4EGZN/F1dLewW6uRobDWmm7V58Qwj4q4408U7xGWMy23/DS+5HWiv7s4Uy1g4hpT4Q
CLM8SVfLrqjxF6BU9GRx0FSOV17S4LBe1cDlh3utwFgDSgn5mI+iamMtgKpcmOWV9LN+N00FJYvL
yBngty28bQZkecDsyQzdfGzDctWTqML5MqKfgiOXYZu/yf3xTjY+puu5mGM2f9Oc+tEYdqsztUd4
i/N3hoZfrXLwvlvghy/FXLs70WTN166UIrTskuQ8s381Afq5Xi9dc0rSLr1Sa7rsBSQpkBNPO1e5
Fi/wPKdtijChi8PON5IJgLMZCYbd2j3DncDI5vxGS1PjaVqXE3UFQSLZ0oQ99Mz7tQdjJPG7AkIS
TwUy4scFVujNUi3mrjH8p2WBNTAJOMHmVN5Zudbu6d6NcwfT6DACgpFOkWWncmLfQwLJrqFWvvpD
a4/c62ZjN468asEadkWtTW+9dOMDslBzS7xM8aMsMoLdcAn+geDLA+fsO4LtjOzHOBrdxmci+mzr
mAkHSZaDrDZeErZl4X01jFFubApS7k39VGblE5VSdo3jjYKqNU8vMZjxhuke4w6ZIaVt3LK6yKY4
xlEiQuAyM7/87KrFcoJYpM3hsiIfqSKcLUaBGaDdWMAeN0ZMmVPXHfj2MOvwvph4P06ms0ZNscwj
WK6e3FtSl7fAeuomnlMRpgQynFLT0KgpxWLzKWa9wQPP2uFFAH221Mzs8+z0xQkDwfWE+4F5TZJy
vnXSeGbSAN+v6nvmxhcL60AXJmZOUmve6WngKiezpe/QR8+nTsXZfrGr/jTEniJs0JkThPiFxvu3
sbFXGRjgrmPjkuDupzUeG644z9UqyPbwFTPryhBViEwbQbzXj19Maos5YDpibLHha1dQMpdBBCxu
6ByGHUro1pQcpeFfTWW55EwVyE5AP1F3W39eTgiJ5pPbOoQoqLV/TDpIvsEkjfS9HlW9gabt713S
5k6djY2eQm1hMobOLwWfE5idNhsBA/AyNBuz2bq58J+yCcrn1LlXTVxlt/C30i1pEOJt4j2/hWHp
fIPJoY4okieKqCl1djQINgDwMD/DMzRvNRm7EVlnaCKHmoz0Ss7rVU1q8BB6FCpHD1+mJoKmkW6o
59UtTXrNpIJZmeMsiF4X0zj0huzu6QVwiS3m8fK2r++yrIJjmlOlMNtOsisKqBVuqu+VQPVckgPJ
kbqm8PuwdHnxq25aN5AK8h0uT+smmz31yNiZbGpmfdvUFrQvPnq/brDia9wQulvkhhFayO4hk5pz
D7V231WmuplHAadigV81sq0hQBjLIYvLee/hFHGbl3hE4/vQMxxqvBU/vqK5LvvJeDCMNv+aCb3F
oVLGwTjjhg5JKI0PFYjS5yVvsf6oIX3hLn1dutpGVPV8l4B3n9a8yUMOT3HuGW+HtV0xBywzk0Oh
9aMEh92DanW4sLZzbogiOTBVMg7M6p0gg8gbLhV+b5eHzOw2hgGeNQ+ai5QygMw4fFZ+uv4oRdOE
SnNXTI1L6w7by5LmWYccg2VLyhTHljtcsJooiznIhaEGHHLG5bEqhEVJWyUhwgPnWiyVhgkkB5GP
Qpoa0vdeANjT/drMmKgthIF21rBqUQ4W/MJLUO1Jhtd+6HmLNd2cmtgYW+M7Fgv12bKz+r5vHT1s
GHDifSNeMVIDINcLipl6mnbe1GtdCPsyfSEKBXutsri/xCweU9+pQrPrmiujSIZbDALr7bx46lbo
mX/TM5dug2GM1cZipLcrLQJ3DYafEVyiKRoBR38QYjFtkIx+g3Y2hZIzE3W/nFPsFWztlGpWG9SN
PT81i5+Flt6oe4dhIHPm2nlBFM/eMJ0mAmEvDnomF/yiRzqCIpmD2c6sr7KYyI5w2+ysE8bKDLbW
X2eI2NEyqMcYWkZozKuxt+F6lJD94Uplmb5EjVDeAQ7nPXj1geoBYV2H5dYG+T4PuGL4GLnZdDc3
MnnSFrsM87HskYZVKRLhfq0CrU3mLyJx2iOOT+4xIQ/kYxrm7zk3tbAfxKnHHu5eqfF2BPkClhHF
FR5sUEtYew94E5RHMjkDtkS2q3y9OjkqSQ/0HfdyBaRZZtj9gWle4rQRxu+zxRm3uGgVmx5ueii8
+JRLYr6gBYyHWOReUCnBvLYpaUlHI92OJYmfyUBnZSwFFFovLk+J3XF8z/H8mmai2WmTcK7U1Lvf
sEwq3rAo0c52391BmLA/K896hHDRnwmjbU+ww91DN0Bb9KCQbVrbnR77Mh1RX5SvsJCHQ5q7ybaV
WQ1HGevoUWE/jpFM0iM9JerLyhLrvseN5Va1Ngwr3lxTkOd3OmPuF22u5pPPWznFtjqenvQs0/aF
muxT2WT5kWn+tjbzNsR+6EY61pdFm61AeGWxwcohRhE6FQ/4yDW7ESuKm8Yb8F/pG3Mr2viHJzE7
wmYg3XmgV8Gc9sW+rwt1Si1rvmpsmTxPxDkzGZxqiOxFG1mOrd7ttnhIywpSpszdzzLmKwy6HEK+
H441uXk9capuMP74GvcWTWFtpTd5U5+KWVuv6a5Oa6xbj0Urq2Obm9bG0rpph5G3v80WGX9FaLzs
LJRdX1H2O0Hi4ytWT6SbwBQbt4XTf511zhUot/o2madAWkm5Kcb0VRuhDHUrHDTXy9XR99eAlNeC
SfOVWzuWETDahQZd1EmYeqIOU+EWj7nmVJ8pquRV1Xq86m09doNsll5+U9eDjgt60pwLjNFLx2x2
3iK6a2b+qIAXW9vBliq3IjUScrQrjh0jH/dJnGc2J37u3LZ2sxxgtepbZpldtObImmZr/trrnLW1
29nNbmY+fNNAtQyl3enHmnHm1vbm5XX0Yo/us8VoFW6VYweySJjMO2trRXatlm8VRNWvzjoBran+
tUwAB/ki7+VYtlswk0uiG6q4w9oLD8qp1PYJ+d9O6La0eHBtZHXdIJkJTWk5m3kq8T/UrOR7PHRY
t2AfxSvN6YYAt9LlXsr8hro3HLJLLpHhqK3AvnujYAofFecA9D+qzRQcfx+bmnjH4tUO6EQnmFtz
HUG7SrDXKLuA0qPb9IW8s13FrL0HGb2KY3iYbWXkB8Gj/lqDMu3BdeKNW42wIpK1l8euH/swSbU+
amdojJAGY/e5TUXnb/XRZQioBKIYXkgBmGF+1udB/7Yg+rpRy8KBMBlFaMbS2MaVKir9s7fEYw76
MCEJ+ZaN5YQlQVnh3PLgLpDBoEnaAAtX0H38+mFeJ+5aPXzH0WcN/IpKOcg7R1dmglgBHm4153Zk
+wzjo5VpGEBFnNPrJ+vyo3Ga9PtMhigc9N5+5mfqr1oyx9vVmJpDvMZLF+iTt0QCx6Ij9MP2um34
0zWepjAEMlz71m7LJ2rX0vfbaEygB2eu3dRB0izV9y4W+nWdLd7BMXRIuDOzmrM7Og8qTZug7Wzn
uwWdMg6Uq5qr2PbnjY2TyX1XtmaQO2V31MqmvBNzCtpm1msCgjSPe6sYvMtpgD9SWxtRbVHCGHNf
guxkcg+PHJoW2rsrUfXWsRMdJQAxsBsPD+zIdtYSLgH2zVcCJ9XHJZuspx4e3xL0WQMdvtc19CUC
7jccxfx+RuION3VYX7B3uklyj9sqCkjhy+wn0QTvPcZIQ0G/h6IY5kMPBQG2KP4BMNrHIE4a78bj
LQxcvrTjIe+Jegz6piqPS5nnD4lXDC8DpSc9Uz+d10oln0tb9VvvcrMhOwGjkoCUBLZRpmctnuA9
1NUybZyxEQeYI+3nOC7FEGU1f3RUvg19oqvuhwQOO/zq9kuXdvqz3njtc1UnX2I8SU4WpnfY3FdC
25tGA7UNs1aojZO4YsbQfAay6dHyIZFzr8clte6qtH11VQeARwBJgvt1KlQIO4PXfqYSoHtRwCWR
xVo85aLJHyHhxDvMnMGfV0haO1qh4VF24/x90lBgNIaVXPVl0mC3kVRbIsrZhEsHC6Jz4N8EtB7U
OrisGVGc2vMb+g5Bxa+Bjnf1st62rifTqPKL7L5LfCqxVsFNnfLRgPKg6RvDVf5hllZ2SJXKT3Y6
ZYeSDPMzJrw0sIvDYhLaW+HV6hHz4gs5QXe4OHPl0BC2XJ8kR4XBysc+TOWuutHWWkXF2MQ7rDCL
++pSJ5mKddUpawj0ViTHGLOFEGmSFmYMJvZVHmPXRluGhRmo/0bodnfCFAM/nAq2AydYsvHhsbsY
QGTwMp5r8l3KG13mvbkpyLEzr1udt0Aw1T3kYozRe+jZQCLquwYnZr7ViY3bOynQeFbh2vUEmtgs
D2rGl8sCVqPhHW5H0WPlvRlH12AG4pMXNl9xSxDebOukTZ3Q7PV6lMH/KzFZTy3ogGeVLLtYc0nv
Q+b1N+NM/aJ3/hVT8S6hzjYRTFRloDu/T/madpnzwtTnM3ZwdoQpVYobB7q7pTxonhfFyVejNHdT
bhxNaW/xh9jaqb7xXOj4o9rACtpwqTscqCPYXrtfsKm/n7WKj+/mGEK3MATE0/0yofzFVrPU8ZoV
MSEPTdOd3YZaMd5n09+4RIBc/csNYCzNRFBcgnN/vwF2PkA+QVBzzgwcTfifgwCUkcr241r+B0n+
HSRJ+ANj3z8Htf8CSe5f59cs+wsm+fNH/oFJ2tYnj/k3BEpcEHTbwTrjZ4QEtj/ik8EwFzDQsy7g
IHDlH6ikYYBWwof0bdgmlkOW2Z+o5CVGAvcRTgsT+wH+i/7fkA7sv24gAHJeNhfn9csUxLPgYf51
kQrHL3DXSYzPfX85thuFz3qABKHG5K8o/VNjJd0dtvfdt8aVBpaWUrs3/HbdVZa2NmGBnRPmg4tT
Mc4sZppwHbc6DXhsmZqXXqBHC9EvGJcxGi7AOVpLWma0Aoc6XeR2tAAVGz33TwZu/LepX80IROS6
w6Bc3pOfoPY4//VBih70BxRhZtmpNVs3GgpskLwiIyq+H+ZXP2nWVyhpaxYl1Lh6mGLHQKctOxQ4
hWgvTnXNG41Q/jowZAU+WXW8/PL1Ze0UPkJNIt3QJPPmx9QlemA0hXVI2Nl3Serc6QPmh0Fd9Mbj
aOKE9Tcsgg8ixD/PsI9HgI8NJAJQaAJcPZbBX84J4jRBO3vnM3Zj/sHGo+iiXOJV4NeLxjsEdjf1
uVH6t7XbGKdqNri0xvFqqggppp1K83WDoVJ98NU4XasYObcxWvV3WmTtCY/K/j5dtWVjZ3l+PdoD
mt6PdKcCz+VdkhI+Nfbw9zyvexwKk+FLA9qVzGArqbFzU/973jrt2y+b5P84Gy/knV/OLS4aUshl
AfPag0YFUeOvF914jpfEosHdBqLICwPA5ZZ4YMoKw1pu0cICweZmd4BmOWystEKgCylQbXvm+NeI
p8RbI3Vug2/Py01SWfKI5b79OV75p9Y0jB/YdupXiWbMN+no6CfIE8stxLwvibUYOx8zyy+ymqcQ
RZLYZ9XMNE+DjCJBQKMVYtBGiZI1bQ5iuhLK/F4542nuDH0PvmHvyUGAoY9kP2IyKjeLPWMkCRS5
tbOXoiFa3rLq+VuW1mZQDOb8reli8+CuRbfvBh27uBTwo5mYOmXzcs+mlGcXXg77SGZ7aX6HVZwT
bxl3Th/JXCGxp98Lof0tY5Shfw9ql0guoTqM77MRCWhVLfdLxVMK8LfLr8vUbE+rVxhPMJ6bH17R
0ohUc3eReUJQ3y/KhT+QwiTxlya7KhjxXsfputx6lT5d27K9yA/MsSjxqVX5fu1SGInKSox7LRuW
mx4PrxPkc6j4CibRbF/2pibVXTnN/RMmmO2bn8jkZFlI5USyLH/3yvvrmcULn0IPHh7jHBK9DePD
gPeXFyuDgJjRsavdp4NQd4M/VjtN74sv60KGWueOhClRmRzKrlbfZsNTADB9s4bWvKbf6cqXc+MY
8RGSTPvkthaM7LQQu9ZrnhffYnA9OuUjvn0+buKdXQTomKpdwbM/1WiDAzEkFA72RfRW1sY93bHE
3W3lUteRZt9K4yzkuFq3WJEblwO1ppmzm0Hf4H1qbDIxtvxOCMDnTtbq7mPZNnnrU+Q563XX2vpJ
b+r4vS488expZf/kQ0N4qlDJnLM+63Lo2YiWABCr7K0ScgdKrZUh0iAC2sxxdHZ4j6FUQH5MmyDa
et385637EU/3z/PqcvsvMwuCaPFcvgRqXbb2L7cfYLeHiNrF90bXQJoZdHgUa9dqn3NszK47PUdw
57S9BqyVgeHg9uk31xTjKVHHIuP1YrIHmd4UbXz0EGu/yslheuC3c5OEUM/jl85auRhhFPqhzYh1
/e8vAJUfX4vijGrVvhg4/3IBlaKfwXLRvS8c8u2WXF/O0AfAq5yYAXBfcc7EsJ1vbQN5XlCltrZx
MJZ+FRDgr/TZid/ZewTFGWv9ai6ujunFIo+p0Ywx5u1e/FC4LVP5tEoK728IqB/v499uvuUyJ2Xa
RmwedMS/fve57PD/sWb7HqN9klTnvo/fWc2xt+/6rviCE4y6zpd+uSncqdoN5YWtZVSVc/CabDrW
pUciMmx+cpXn7oAbuAZhqfR3eAOjK+7asboheTs7uQbXP4OJGgHOK/07slcc9f3MIs5jHg8Cawjw
21Ytt4jvEQvBIQQyzm1o5+iWQYHH+Al+Sb7XPM079jReCGtdZ1v0ZrJt6JpfOqdSu25GyZohBMQE
162AWwxj+aEnPeeVUVraFPaNoW+U2fhbs5ZYMnd7NLMVhAPZNAeCnOKXymWrUxMstx9bL0ZBC0iA
/nTjSP4lkr2YOUpn3BdGT85VialN6Btt+l00vcI+Io1fWHkoEwvCqVe+/aHA6eCIK666tgQuqoEF
wfkep1ikA8xnHwTaAsg0rZM9u2X+DSoR6rUkXQ5yRmDWdcYErFQYpxTT4Qij1uWc64p3yX9exBSJ
POm/rAQfq2WBQRhn9qUc/K1s4Kwux15O7X1a6AO+y4INFnyczQXxA8jkwbfIFuICUrTOW0qx5tUh
KPBOgRdIwrf6Q4osP0px9Dm2WdHjiVyKDP08QsAL8FFtB8z82a66K94IIEaZlg3DmzFb048xcy0t
giteuhHdJOByRTl2PVUDVA1XrKwDq8LjpUDSUmxxg6gB1VU57sn3WKJVYXi9WOXjMtd07y64C2MM
I9v5raPdMRpZ5whBxfgdcJgjUlZp1NVtvV90he0Ou5bQwOxScl6eK8DD8NQvcm9rclqjxcjUxjfX
Jx2tAzIED2hGrNjRoDOrdiRNslhzo7eYrHjuN8yoSoTKkzySdyr25MesWuCY8ARVa6T1NbCchd4b
htgX3gPZl17L0XOrBgwHc6Uyf0I3hMKvkC1GWSl1Cwwrk9OAqChwMHSS+r02zZcCB/uZo/AWXlV9
iVYcHS7cqXQkX3NJS8HlSo68AlK3IP8CUwP4aSPbAMaLikPPQYISFUqvHhL80YH4Ld46Ss/Nt9SM
EREkutNItADDpfzx1zuclmtto3AleCPhmXN1aIn3XDnZRahVSgf8n+VxZSF4DF6h3WARkdahrZvm
s47dJO5HYlR3QLzIq3Q3X+47asv9oFV+AkFIqXfo/97BG5UGEI2kKsAtBUxJdGreWNOEgqF3MmaX
pH+gYNFYhRm2uMxyky4afJv5IrFxIspMVbwTA3LPIKrIQpuyFb0wBvdhMcvy7KJFu4W8OwP2Fz53
xl/V3cdG+l9n+zedLURw6qp/39gS01P9+DZk38bh1+7254/9g02vf7qQ5bGxYu72EXf4Z3Prmp94
s+JZA82czGr0I382t5bx6eJcZxB6ZvIl+Ic/m1tLfPLxJLc9GDf/fXMLDPLXMxK6u2n6hiCZRncp
XD5KmV/e9LaxEuhUZ9O+JqAnMuhjN6mq/NAehufVkW+emHKceagCKgqoUOZOHyyU9EdPl00oBu8B
0FQeNTzc6TqK0+RdfCw052y0FACo0uFe5Cz29SIQRXastpbJZm4TUijwF/O3jU+Asu9QTPI2vyN5
VkS8cRD4U/Rv9BbxLjsXMWMipjDXKz5TtCLKZf88Ff7DyKwWckhtoFvO3xytEVFBcAracjJf4W10
h2bqnnXGjaGyJ/BtTCA3eAR/QUt3D1Xtber4eMdunos6e6+TAdU4Lnuh6xh3QIEwGyuuh6AOjGO6
9tmhEQ8G2A3BrHF5FRrYcEFYH00a477OO+CQOWzinlsDrw9qKLC3yuW7IbUlcBxuZU1jFImWX0qG
jRlYMnnkErgNUDDLDCA77vhTBEVn4dRY2iaNUVSOqVHvc4s+tMb6O3J4s4aTtO5mj9Px8pO5hZ4+
8xleKoNTPyGTN2gwIaOi1tVdUhd3UAymTcGQD2EB/ZJtAfZXswlQ2fKFTKg6kVDJIy6iSxC7tEx+
Xb2vFa+U1qSLsuNVRrNcgSn8IvkWFxoZ0J3/QMM+bMyqgFIE8zq8SNm21uBx9DNgCWHH9w/YhUgc
bRzcjLRCbdFI0xF5l+oQsnA02+7B07WHj0WStStHsNX2UeOyDvTVpGOiHkMGjbsYYcyG5G94FNxN
GV8qyaV1MLXLwCdHW1xjDXR0/cEgMPqyimgkmYO59AQ6PUvdGxt3SvPQiZ2LIJyFRf/WQPe1z6zn
98Vn+IT+xQuKOXszLTAVQ/H/8pgpBfFYVTQPHorpqeZnSu4SAzsvAuNV16Lt/ZDi8vnjeZcwX4Op
YFlhJay2Ca0hTBG6krpFgjuSMX0UevLOJmdVUzUDNbA6PZelglYB9+12WB8LUugCx0Oqr/NF2Hle
MDUyO4/cLorfh1Xx5OeWfcKrIT4CY6vr1GV3+G7/7DIFDB38b9lwLCaP3fhxMyo4qOGs8UcbWb7h
c03JiZ/OkbrP3lgxi7aQfXxcGa/fI6FtQkYWePN0zBPNoSGBuwSLoicTUdld2kB4vZs5Sfsrr9dI
YmfcdDJbmrt2UMZGYoRFZJGJAxSKiWqsWWUV/3GZK3ntGWxUtMH4eU1psZFrUmwE+0QUU3Y3pfb5
Y3uBZKi9wCQdnWpBjEjtLTjO5HUgqOvIkvDlESyr2i3ClBsQObah9Orw49lql2mWFkMTwFyfI4Ql
UGFfEWIN1iCl5vnhFK22ddP5uz6xJL1q4W/xgCwidPpN+LEALiucLX6XXUK/zZVjzJ/Y35by1f7j
MQ9Y3bIPWEYL3h+bKdfj1yaztb19aXKVxmehmNf2xDhwetnZG46yPAJdvieS7+eb7B4Bo4GSaPBD
o0I/IbqxOrmwx872Au9ozt80iL2BBoPtxLhSbnCMzkKGXwxvbfYpzEf9tAJCbV2HRYY6oDppOEWE
quL4Qgn/ivGXF+iqwlXC2hHojGmhtvDLdNAdqzcZZA7CxJuHUU9r9N0BftoFMUFXsWSl2IvaNvHN
TjgUE53DbebRaS6svng07lKkVDuKrnXXDBwmDYVNaLdcdjzxFeZRZxe5Tb0vPU6w0kVR/HE2Gf4C
o/myabG8oRtItAd+d3qLEEVEnW3dGWu+7pxY8wIb9havnZnF1C7NlpqJ54dAA1syUZ0Wx1rOoyvf
CTHl1qzsgI97jbxLRrLkV+Lu5W+tCuWHtQx9pHk2R6Blt4FLFN8tE9IywuSi2Hlx+966/OtyzDds
+gbiIeeJpRXZVu+6b56AVkiSJoPt1v0Cf6HeSC291WaGq/WQB+bsJcc1WxJYbUVf6BFmE5g5yply
tVo0Z4zI1PqKUwZpCA4VgbMB6ezx6FddjnioXiIIAD6ApTAe7AQboN6bm/x6xb/jmJGMBLlFxEhl
cOKxRmQy+OmkdTbcMkxz4oRpWpG42w7vkjxcJTaSy+p3/UZZaaODNbTasYnHV8w66u+9P32zMlFD
KDQX+e61pqaoTjWU3CEbY94jwq+3OL0s8D86rWV4mGMeVubWpAEeG3gj6V587c+10raFWc1wXsjK
cg+VDzN/PwASa88r5o5hOsI0OcWpbw5B1xU6vPeVKdIZepGBcMKoYu2+GikfUtd5+KUU+z/g098Q
sEtdYzmYDjuOe7HI/l1bV/hY6xO/MEI7XFcsc9P3TPJyMSvvYexAHW2CXEMrY6X/589l9PFrz/nz
cxlXXNjSF/z2N8Wbv1rG6g/NuNfnj8OOPWhm8ns1g1OD7L//50/7bbb189MuLu+GRXCZ7/32aWom
zihT1bgvVhbIpRLwZaxtGPWJn9f1vybgb5oAwv4ua+ffdwHbosa06/XXDuCPn/mjBfDEJ36FsPGH
h0/EHBYY4o/5lud+oilwUM7qho6bucvz/WO+ZULUF7oPDMsXIAfMpHCHqHER1RrWJ5tugr5AMDY1
OMr+m/nW7xvFd8hiN5Gh2iRwm0LnYn+F+pJ5gdvX1OP/Z+9MluNGsiz6L71HGSbHsOhNBGLkHKQ4
aAOjkiLm0QHH8PV9wMyuVoZkomWte1NWVakUApPj+Xv3nrtHWB11VAA+qS1Abf1FLu7zBRFteZk5
dHsCP+ab8MO1+sVrevYAi2XjYXpEtOtYDshTXn7dD9sP4FczLOOx2w29qTbuVDiIgvCMTJCi9//B
oXyPTQ4DQy7d2aFaK1WGUYhuZxstnGbTGKhA43pjeUhj//mhuJS+5TC+YQ+3LBI/nNVskL8w2TbS
8XFMdiPNkqCl8QAryP0s7vjMQ/xxAS3OydYtHgpx7vAfFdl5ueAC+knoE3Js3kFYct4x9ARRGS5e
N0uDSxJm6xoE0Pr358kz+ONi99fBKYWWp9j4KfCXvgxGwbrrIAkgpicWJd6UEJv+GbKeoxCdiouD
6atjYvo9u5oy8iypmrDfYVR0iM4wS6YvYmxctUnrAqbC70/q73M38XG4ZehG/xuNi3NOMBANpCoE
9P2OSgVUcdZ+J+3h3YtQfeANu3CAN33Sqfz5MgqTIY3Jlp8mpu6creJhTHnjWbCXU6Tma4KLcm6W
/5nd++zL9HFeJuYe8BY61ZC1vIo/PJR2j9Uua7J+Z6GtX1madsln4maijY7avxCfnNOvruKPRzu7
adAFgBuT34lWesD+inI3UkVHylZWs81BQNRm2bff37izlNY/7xwyQgfYBb5953wpm2JA5QNt+p0R
O/aNXdn5YwQs+QCBztsDVM+CvjnhqPPWTW7LN4d40yOD9n0ftYsK11eAI81h1Q5u/QfOZu2AJtzH
otg1DJ7h/7hxtDZo6X+yMBm/uP+QMly6RMyKSJdf/vkPd8aTbJ2qjtcoGQDMrGyN9h5NFqE2GFqX
1B5I1TXhU4HF1duY+Wh/1WeXzr3h1dduN1vrqI78G3gc0SfvgvjlT2N9Xt5w0hLPFTqpT3z1DCcO
80IMrSkWAZpcUJee023IFpRI+SygrAMiiQCRMM6sMm0vZQhoJCjGTtHJKBHjSpCDKKholNdILEsk
VqUZTRdRb7bXSEe1w0ydHDRsroIBJSM7yNZ/7IdEe+zAfq59KyFf0NbcLZ3vZKWs1tv01XjsspYM
aQ3jZYeOkXBTEpXt7Es/eJSk9mStJmvOtq3VI/TWupvKhx3RJO4MGJ2dyBjm4aUOLO9Jaxu1S8tM
WzKb3rPJOnVwa2B0Rdm+c+Luhr+53P7+af35BWEsQWHAWw87xnXPvruwCUUvhuWmSzSGtLbJHdTR
7I8P/RzWm76HYv8fHFGwWAuMdst68/fHzIdpD6gz63ZtGB4MaCy5Ef3hl/Zla5U21FPn+ffH+/nb
juqM1QbQ/ZJUc95alJGvSu5Nt0snwLMmuIEDDlEkoWb7WYrxz4+pJzyTYSUqMqbe50kcUS9UOqiK
ryCcpItKa4xDNfTuJxfwl0fBAEmZYllk/p1dQMJ2tKIj4GunOa3eIjj2tT1hgd7t76/bGUxoWcc4
Gw/xNNUiEidxdpws0WaGFb7cjaOBUtqQ+MPGIgocDHtoKiTZoRYPPtuP6Nh6T60Z7Sq8bp8tS8ug
9Ifx2cfPoIQBULLgQQz77LPUNBUUbeUyTxpzl2aTn2/DIe229tAx/bDs2T4YJSzhVq++59XgnrJu
YWAIXV0V82wdiUP5NIj7l7+JcBcPWZb/s5oxsjUNMJsldyDPyoPeio2v41yby665DmXdr2O3r19y
pidrkr6mm37hRznsqQPfKyu6Gvl3ourUdYa+ep6Hr3AyzHWTdPX9RMznqu4S1D04iI7lBBRc7z4r
LsxfnoBvMCWipOf9P5tJgs/3i8kbuKjxdMInh7RosKMvMavYum7cNAglA6jCdTq+WG1xnOL5FbDF
g2wd/4AYNlxDe1SbWK/8u2p2qwfPnr/PIiRv26MHhEBgok+banwrupxgUwCBnzydy23/6bH44QzO
ns6hg98ZVZPcTVqKBHf2y2MncMylmh50ywzY6qE8p6l+QDy+zKcxUf3+J1i/vojoogQvo+Gev+7e
xFoyiV4uFOUOEXXuiW+UVbeuLUtU9fpblavxyTWN+A+5RC6qaJ1WZhwQ30BrNpJbU5dVAH+TyVti
DAUG275e/B/6bhS0se00Mr5PpWGwVLr3Lt1FQWB3AMvkCehpuzeU0C81YeT7uapeaVXfOxMHioCF
r+sBVf8n1/zn0g3qJipZ8pOEo7Nb+vvKLdCaAHplQWjS/KkM0RKkeaDNYJ7p/lmb31/dXyzbGLqR
PFLXf4hY/n4wnBgO/R9D7uqofPcTj3x7gy6yPc7+J0dadlxnTxJHIr/MR8Hp6ueFPURMHKqh4Elq
o4cMGsITgd343YqJ3YSYMubIuoM4InQQ5P3+JH/x9XV0m8w9y+LD9JO4rovQW4QpETW9O+EY9m5H
t1misN9zt/vGltcJfn+8j9rzp3MVcDAMuHZE1Z3dQki/ckwSHlm24eWpt6h7JtRxU4nQzSI8Qg9B
miX5GERTTXFj0+NVkkmwTrXy+5/yy4dJIKplJEmoyflnOek7hTqf93fwqi7Qa2xn6EIwGCR4oESc
vv/+cL/4aDo6leMS1IZW91x+7fhpFhX9yE2eWoYEkHnWM0bFT/aIv7y+Bp0MniQur+0tP+OHGhqL
R1QZdi137JFJF1Yj7N8SUZ4TetphkGD1IwWPlyzsfDOEiAXpBuSbUWkX8+x8tkb+vCn3CBigWtZ5
h2gon93sYerFTJ4bPwZn/QYdVbSV7UxYxBStowLadi0L9JQuWJUq6/VPXivjV28w1RAXm7od4fTZ
4TvUf6ZV6u2OwPj4W+0uxmhIvt2NTAxRrLALE5kCul+Hjj8xclopp8lFoKc1YUlF48YZU6JpuFKx
RcPZ7LoedEgk5Nvvn4xf/EyGXIuwV3epc86ZibHmJZMonWbnjGGL0HlWG1s2/oZaPvnkkvziUAzh
bRTELm04lLN/fzoS9IFQcdxm180hTCxrcu/mMkY8ojn6f3Ba1KAg3ZylpfbTqgb5YO5qz252wkza
OxJjnG01ueEF6eN0Ef/daLz9c/X4kYf3i0WMI9EWoUSEIXC+b0T2EqVVz5ESS4+CECXrfRGhI+Pr
BgthLGzMjXjVf3/QX15K9tc2XWfDFv6yvPzwokWRTvRNLJBPmcssVowDadOFGbS6KT85lP+h1Ttb
Nak0dMiCvovy5rzi9kC299Fs8IjYrd5snWki5SlB4D4HJP2WOeoZaQYONTkAHksN2padYz9u5tG1
irvCE7xciUWP8RAioHo0a5UjlCL7nQymnAyCVYcG7LVCoHuVYQOQTGtzBjiSBHkY65wS0iunwibj
KzEY28HSrelCaLG/S6bWnTckikLTj7LYeHCACBhBbo/C3KZGMTobC/C7+ewTolB8dwjSY3Zes4OJ
L8a4tcKF1NvGX2ReGdMBA6JPCFFiFETU6rVxLDApajskT0pei4IZyZUNqz28c6SRl1v+tzbAJiNN
iCm27WdYTzNlR1eeWwo36Bey3bbHknuvCFEJj22pVXvsrCXO+6g1iT+Ik8dCwnZdjeiJ0gNi9ogZ
dE8+9nbKkinagKco28tUsZ1EHwFrKt8Bl/KzABLrNAJ9nkL9otBkqNN3KGozqAuxFFcJapZXl6gh
fLZhN66xRVftfS0Szd0RUZdOt0PoqnsyU5CQE3rjuycdzSWZHZOK+gNFLKQqD3M7M7vIIYarjmbk
yRI5d4lUo9rk4dL+I0/Pz4goEN4XuLswq/KistaSeBkDcBEIjMLr7+jzbnsl6icSLvLnXPP0U0d8
/Cos0nGvTWm+sRr/Bk7atmzkdmR+fiJfbKXsONpkc5nsTDsbiALNim3Uq6OlpoGRuHxN8VSvMI2H
QZ+O1pYogTfb0oaNAq/Nb2jdnSMHfePbCVJjH+shFfNMHJOPA8+ux29u1wyB3QN2gcH1OjeO2Cts
E5gVIUmguwdIsnGIpr4VEAA35D0ltxnxpeteT4wLXNzxlTVwP9gtQNlPwsdxtsROaAZsChyeyNTD
Q4hOez2mWU9RId11zlcikNKd78D/HpoOA10yg1lO5uyGGAaG8nZ7zCDjBbOeYX7vCFRPSdFYZ25G
fKQVE7+SeLehZ58KLR4BTcDjYHI5ryet64PQxII6U7qeyO+pvzJ41i/L2EXL0TVOMOpd++5oTbnW
OlUHHg3rnVtV4tCCXly5ZLofLD2BtjGRhUyT4mgawP1EbWwzMT0XyMGfyyTcu8K+T/rpWYxhucEH
SaOuD58LvDOYLjOgYqp3y63SmhD8gfYAASI8ytAi6TGqPNQFuM7JsJ9XduqD9GTfcEpaTd02UQts
vB/5LlrgVCbUePlIWuSkEVmH4HrvWV2yJzm72JeFp95tCVeHuEDkiUEGt3Oe1n3VlLh4V1SabRRu
qsQnEKvy4nll8vA8FWisIfU07CP4mLJIpFE/vNRc++tm4ClLyeVbeZlx0LHybrSqq4Ddz94F/6WC
Q8DlDoUpJnkJDDEa5AtiYFeS1WGGCIuDWZrtCw7PrZ5GANs1k9+8czWz+mPET13vrSw3EfV6LakX
U2W43qWmOcyrM9drMStPSmgLWEGXNGmbZN+2XKlVl5V5MAMdeEChPN6aeWo+hDD3kgMW9naDsbnB
UG1iaUzUgJK1oRkXJ1L/5ugh9ST93XrjzhAcEOK3f3TSixyG80QNpFAorMtxxMtjqyx892nu92uq
gILN96L9midv/MKcqXhvawTQCG6l8RU8cgsWvxY3fmnWLzDYUb8iid11VCwP3mSnLwrMAw9jPm7g
mDfHuWI/nYylfTDh6z/RhWMMksp43naq50lAt9A8x5HX/EEQHCjBUWue3Ya4AOLcuvxgjV22TUhL
eBJVM7E/rIYhcEJRdEE/oyKHKKVBxUFjGkSOI9YpBdehX0ANLi3kDbtSv4WkY6hiTwANf74jcOKx
CQecEZ5IDG/l4/hOCGgC+YmgybcONXmXyzOoDcfIT+N7vYhzbCwtrEmSnWvtkek6p+jWmR9fRObM
T3Uy9ajMsR/A5YXRTeI1yEF0BEkVCqxLO7b5W6062dl64tyrzkR7TiXSHDGgA18YZP2V1p25oXEm
bqKWV5Wwz2Lezj2+s6FCfbxzCVa6yfN64d9Cv7nhJWp4qbi7NOGbY1b4JG0jX/rWqqglYKM1HmTC
9f5wqBH3Nu28mIuqYVcA0m82d7Vo62/E25UtsT1zrTCVpglCD5HsxVjw12r9eGu0dnP88LwB26i/
dVPdPuOPNjez6zZ/VEaEfn6GDUJsFIlVR6KSpl3vd/LNH6S4sedGG7Dw+tHNmCxJjoMDue8Nq5yN
fqg2B8vOUWvApbg0+CzXAWFiEQBPr2kg48dpyQrVh2hhQMs/1GDHbohGDr/UThxdO6KvvjoRurWO
UAriqAjuMFbKo4gUPfqXCJ7GcSLcMIi0Xl20BScPK3v84hF6C6YfatOH1K7WteimR8s9I4IUVOCl
7jGxsJr80GYhzojOp4kTJBnarrjAXbdCT4MOORryLkjnGu3GzHtOG6uUT9NE0xqmuXxzI1usw3CC
/QJOiKe8jxfHIkjye5IxFbzSrieTtOJH5kLPTl7X1q9WGjv3mj9juqnLIb6ZnAKwrLTL9jlf7Aso
q/tHvR6zU7LcbrMNvUuB0OnU2IoDZRh5IFxh3abIiG9swuwevDSebvVIm7CBIHzXRhsjBk17DDGo
SA6NHqPLsgb+xmrOTpTs4xdfZyIzD8rWjnNLS3yjEeX57ta0+dYhLNhqRb9FYtJygJ9gmKzQYNrp
XGD9Bj97smO2XKu6l810KBQ0Q86dJ2nWmpal17F50liz4ps8SyuDPNy5utXIqyIBaMq516AWYkIe
0cKXax+Gb+Vp7JmUXhDeUQzNu1alxqMd1UOAgcv4jpCzB+dpjs0dq8X8XplpjYvTLKcMzaPov5vI
vgX3zOXZr2sui8OXXO70ITOwrVHyPszAuk5+p7OauY76PtZec9eFUNP6xqyvOzXVL+QhNXdG50U3
AD6THS4uDzC4Z8EziH3ylzzeb1L3uqcGJpV+12qeZI2vskIcqqni4gHyvmJPHG6x3eDuR0vg0jft
rJ6BsOV9naXXXYdFHe0UYcx7m6zHQ8Nn89JC3Qf0xI2SW8eW9bZGA/ulrRWpbehouqji/8ILWwPL
qK1vwo8IGajzGVzShDbIIpkPqa2zA1UDpQCkYJBBM69XnVVMJwwq4y1FCOkhdho+gkmy17lW3RP7
cqXcRTKjg+WBONIGQ++n1w39HyIS1JFA0ZbDZs6NPhTGdewWrBvWzHhdTzQIMuR1lZMI753QxOY5
gsZl0S3mlVEybGwMoR9Inj2qaSJgjXfzSo+G9rKM3BINYUmwsWlRAvqM/2ihvvoibg5o7MGcVMp6
IywH/4duEGzk8R+WbDalA1t67OyLcUztJ+ptvC/6WH3zh2XOVHVE5mrmoQkrl2lZTEGq0mp68sYh
OmFDGbbuWO+dCnqOP2gJNF6EtmTQvNL/K14I5yNpyAVfygJDyG/qsMNZw0G04yV8Sx4yTSfOMNSg
+xQ2mri+Z/Bl9ASrTMNwi3Ca4KI0lfd9o4FXg5lx6kl2X/UidG973S9XNKYn8n5C+9VPfOfRkV2+
TxL3cUz1Yke7NKYOpJQj7WMiCTQZ4qsENt66MsxDaM3Gt1gPhy1BbjpsBmMOvKS3gkHxMso67nAn
0CqMpsm5oLiwn1JbQDQdqy2vEwtwlbI7jZwGS1Xu+++krZlPY20b137hz6gWCvuBwKx0PVLDbgVr
10URYl00hOveTYq7JJQcm61LXbhquzba4J+sv8+Mmsx1javjukl5DJISxSIxIiXA07qeYjxKBFuO
KNnWDBBw2pB20rsOBb0dkVY7YU+LhnLfZcR3r4StXVZQZe9m3XzqEq3Y8iqSYjGjZGWqR0Hm9teF
LcIveVZRZthqm7EEIpT3uuTkYfFAe2h5F3JKluileBNDq11lVituilpUUIYG32Bokc+HaarUFWgv
Pjs40TJeOKc81tFIbGVqQe5r0hl0ZduWbEtJTuc1YoamrohUSZ8LvPM7YdCAp7VW8cWaa1oafaKN
t8ChMLjSzF6UxYqovb5NsyNURf0kXPgsqTvuQ9WtlSezq5y7fCHLAQ6LXeUMR4cObbjsLun7Am+S
6d4YNf/ZZ2bKPue1rcp+XcRiXjdLZmLqljHqZNUZz+NkY5kz3W/Yub6HGJK+UrHmX3NibVi0pPYF
Qoy2tWBDbzq3L+4mh4olJ/6GobffzWtCIJGOFvq4V2ahkiMp04MdKFeX7t7NcPyxaDjVjUZ4abQq
QaTf0L5BX4lPHeZHn+csQpUh0q9FkZZ3ZuMVd05CH5k4PxbQNB66Nzzq+rdSpvEbYT0E05kaf2GD
CuAo2rS6R77nDc8tFQ/3LWGTU8QOjkelOdYhrz2+KBiCX/ha0jubc4N8cuSXWPXDxHygPmZnCtbY
Bj0/yrciAxAke0kTAV9d8Z7ZJV0FOXfhV12mxrcsXsjElY2tWDZj+BXYIJtwO0w0/FRzKN80UWtg
yWflu5s5E+V93mBMxjiFKWzrRp2qtrY/0NEAGMPjEZv9IpAu8+o+dvqMVG4yJL9CXODf8esxbwNM
0SSL2aXOY1Ra5AMGSvIrN6lALhWUqLRcNjEjB00Tu5QXyQxmOJB6qSBVD9jIIvzbYHtWs+aNFZ5C
2o9BbPuTtiMZhhKgY0IKYnAEi5DGOkQspy0oWiHVcJe0mU/dOh/78KtqFckxUU+YEIJWUbybfc9R
+8aCOjDYlv/1z4spFPDrFdwIAz2z1FGmucY8Viv2E9XO8kW0thrCidf0grj0QGXLe4F+DDdyktLu
QVmQsMEk93pfG3SBbsxGjMaWSHJxMbVddS8GFBXcQuat6yFsOL8MSkB6aGs9S8HlqEztignhxxXC
b/WuAH/zKpmijq8czSDlaVLmruzL8qkwfPcuc/0Gm0Pt6Q/IzOW0H2nDhzd2z0nvTaXzG6nK+dVJ
GXLznAlqIfM/YNNr7sniZavhvQb0ZbiKityajkXClG8Ju5dkxY/1Lyep5PcklWm+8/u2YYDh44Un
bDohPzTXeX9WoKewWJT0/45DIjV9xXNIRQdTt4an5bQ0UYhAztHRNwkhW7xTbLj5CPP9WhfENQD0
w6hTrM15nPObWFmguJYSMndLE5Yu2sAvOAHNTZNX+pGZdLsfih6nRuSNaH2z5JHk2OHLYCIA/mg9
/r8G9RMNKko0hznxv1vDPyFWlmiXF3KrfxSh/vUv/Z8PzRPo2f6ymnmL0vQvEarr/8tlDIe2jrd1
ATz/4EMT/9IZ/yMvRMiIqGrpv/4lQsWHBiDTEr5hEbjxIV39B8kuZ01loCo804wrLKQpZK+cK+AM
BhBK16PqQE0B0ikrI3FjtWxw5hxgwQ+X5hdd87P518exGEYhOPV8G5HF2SxASR1QgGeUB5dN4PWs
JuM6Ren6OHEFLpvmn045l+PZjBpNphyo736CWrca2R6sCByvIJB2Neg1L3c6zsZ1Ny4VfBc61sYa
PeNhcPiK/P5kz0YEy8EZujnQRLh7qAvPTrbRdEllAO1/brvurchp+gKoU97lxDp6GpneP4am/tlg
9xeXGB+styjwF5b4eduedSttBxxNh7Ywlmo/7t7Ivkpm7PFU/5E+/eMDolJBA8tD5Cyzl/MhY4qh
pca64mMwDqsLFwIu2L3OJ2rO0r5aoXJefn9ZjZ+uK2ZJC/EB0m0urnk+bpwQacxROCpEGmPDJ8EJ
pXkzz1iiyGa0WTxJqjSI96MB5U6ZcWqUKB/LusanG6Oow6LnSvfUTSaYh1aJXlGkxvKSVIXxeTK9
T54CSuG/j9oxCgjKI2a+9CB9Xnb771ObEj5xlBZdvxeIhuwHrTBFeCEjwD/bqKIIK5rIGI4G46Ic
93InjAfewemk+RBZTD12nOPHzrOYavEaWYhRVtRFPEuS3dZFMXvGNbyhIj4qXMjFpmyVcU3bk+vQ
ZIKOZ2/KxRfTJguMEVvdtuY7fE04odZuelevLmqi2k9G54y3YUIgwkJNrsQ3T1k1n8N2hr3nZY2Z
XrSWGG8dVgknSDzCzPaprjRkA7FPP4LJBo9cmDYWtjg5adSE5hwbEMZ9Z2T/AyY1Ha8621f23VhO
w2Wpx1iqcY7SL0KjYK4+FoJ2KnhPR3YZuHs6aumsaT22I0390tMveplb3To4KuvomytVv3iFpW51
KQnX8ZuZ5WvUU/JJjVa8ei2kTPp/VK6FCusXK+7Gk9ZoxoPolt38nIhX2AUmaRyTP7449C77NTUD
xbzEd3jq7ZYzJXqKtKFcckCfTvijySawDXpvEK95z3X0ZsV1a23jofe5aTO22kc63eKVIcJ4SiLp
bxprALw+YRjy1v6IL20l8cWd/nxWY0KoUE6RU9FfwQyWb9QG1BsMlusXc1IM1eWgKK21lsC/o88u
vThkDVnU3cpB8dBvOmqCp1gN/qNXs54GXda74wYZB8+JKh37tZJe/RKDp7yNGmpDHxjMY03QBpSI
MuHJQC+vrW2Cai5aYh1pz8Ggue174M0BVqEF8mdKGiJjSgUYVdm8JB213CQ/Nui7xsu2aKiXcx1I
yqQ6rNr9x/XH8iXWVu/Z5Dm7BLV6Wizhivr69cefIfC1BOOvp6wbc8xISNV3TOVVMES+v+0byQMc
L6+H0wEL3zOFCsMLQyode68cepqX0EBPC8QJO2tHHB6BpUBp0mt6qbIWK6/IzPG+dpjFR7TXx1Bt
CWefVgBR+ReAcxn6YTA6V+FQJCs+PkrJbnMHWCAdsEhrU3gC0QBhJ64EhjRYzl14acKQeUH/DNiR
+RluQvbTye0wQXJ6klx+Um3KUu2kGZcI4/SMzpmnCKOnRKSHpgTXWT7UVhhvRrgiq7D0aeBZzE/j
ZjwMVmNv0ThZ18JbEmvUgHcRICtNn/HBKXq2rjUZWY6pTXCyQceS6Gc8S91sghqa/aqbRuNGQzJ7
GuJG0oIJlfja2Zlv83zJAaWyn4wXytXoN3kYdle9brLl1Kv52mv76I3sSOOaYYB7ZK8EVFwHr0D+
t02vtoRTveLZJVl4hgC6W+bsbz4RS8wCNJjRAQ+3f7QZOuJUsZX0V4brho8WO4MyMDT7SxdHdAvb
5rUE13CdwnW39w0jXcUftHjoCNHmkZoyhA6xwf9YsS6PJz5zPMtmWMbJ3tFCvtL0J3eT7OoXYXT+
YzHF2K7dyENCL5QaTzOuiMcxpragqVG/gKolilJlw+tYedFjKhwWzMrMHtDLpU9piytw7U/g3kKd
3MwEwRIgGh9pl++HZI0j0iERrNjMCR0CMKl2tDUsBttHQXak/zTL2vhaQI+YDzPRit7BIuzVGtZG
TeKP1TLzPTqkfnybIyWcDZPvY+7X4eWg1dFtyy74EHn+Ax385jHv2tepGJfVPzEeSdjpg7TnOhHC
s1CxaiM5+lVtfu21kPSknCz2q9of3Ht8cEBuGQMd4LJpYNuHxljzXroXdli13paJTXkz9owptrNt
PhaxVwfVSJb2ShWQ2u3JbJCh4MhUq8IKy+vS1exvuWHx52u+WO0XEftm+M33hgTJbVOH1XaGppKv
zCjrkS3LTLskS6Ln0hVhvZo7ET0zSKz27GA9hhMWsABOaecaNTBxhmbypRo9apG6E7Q60ZivMZVz
WxsigDdAXmwWCzuP2uvWk9NhslLvWsNM+dgWxMUFpJPLNz1nJyZCZGKrzJl5aBqazdC6YflHo7Y8
Sj2TBLySlXFtmYvCpkHhL1epz9+jTH6N02GwkgO3Zp3nzB9WuE75TS4jvlVSoz/EeFLyCI5W5F86
eZ0UQWRmrPetavdTTAjDWolIyh2mHO/Sr3NtnXoVR075mJCj4NKqIHKWd0kQXbL7IKsBbUt2Vjjb
r/OUsuB/LIEuOU/txtWWjspCsIlvu6HElN7Xg3059L1OCpKYFZ02Tb6VFs7ylYH42OHL2ohXN+f7
KJnVDkHB5BqcdVPRj8g74VIxTOxrdn/+LKMULRPrmFbmMdQ0Pl8uLauLJm/bPXlq422nlg6KN/hk
JeTldDQHQAY436fCHq8MJ6KJord+9TKYTR3fmELxq5MCpO96UDOHLFsi8042IeKSr4VD3hYRinHU
0PwZYFi4Ls0l2zn2mYSLnjRiugf1L16c2GBhnVotvRzqdoQvn/f0Ca3eiB4GdybyrdJz59KeLU+y
LrrGPVkm+rHuY+29a+lhxv1AD4PfTJWDxsF/NCHR46YFh9avGyjCD1bbLF27diSyrHXtbGlzJcsV
JYQYLo5gRr7ua4+uIiOCrrwPlzuaMq16nfuCJy6X3EbNWHhZnTnrOHEF4PmEhCkR6o9w1GAHcp0o
Le8di9b2PaT1HEkbXdso9k7EZEHXINnPBxLFp7GZkkXioUXGl9SjWo52IwHcK9eg3MjxesNfAwWw
DvMiCQAYwJpxGO4Xmk8NQhaOfszQvFxbRaeYvMTMq+OJODiEQsecwRTReXFzqhgAHTIVa8/0DWnj
dcjIgN3y6Zm8Yh9h3VlNo4t5uB8+krKcAAwsODPXv7BJ6WXmYt0xzE4Cq436raFDJmlng7DvcWwO
leqiVdTlxqm0WWJI51vCdlSbrAwM36vOKbJ3LbEFNOcq3CO/KJD5NMDqeQOHNavCe9ky0cmnG3/E
ksBzTWHQN/oNU1b9RhSTChj8rB05FfsREc2G2ji8H7Fzb1M+okHaxANAAsZ1emdfwWkr77jbfJfL
MT/y5SuIwgPeQ5oBSSP4GSM/v+qxwGC5iqcbfaqjLzV2cILTTOu6UkVara1Ip4AESZX7OT0zRYK5
caLyIyAdTsm7YD56tMitB7JJBEuKpaZ0B5Afey2dv4vG4YbYPa/wFkXaEAc0cfKKQltTpE/yBSaJ
oVfLCkLbnvZu3LMadml1wahJY+g1NfWVzHIe0iJmtUkcRsHrWeGOIb86j+XtlA0pclTK7k+24suu
4wd5l+0BkGLDIWgsGLQgzrf9szJTny9eva/FR9GvRnqI7VL4/n679tPuhwMhuaeXwbYfUeaZZs0P
4w5sRFfvc8aHyapHjvjQyFYjPhqHxYVjL1uXj+Xw98c9Ezgv54e4EZU66OjF5XO262JLnls4++v9
mObOa6cBZyvkmI9bENSsX1VRTifHiVmLG7VUub8/+pkK9ePooH0wrJDQhf/47KwnyehgMJxqD0Sd
DcjstWglllU3dSWrfRdB6V/pdcu2ZKm8ceqyuH/8hP/v2H3SsTNMuhE/3K2fOnYES7dRgt7z+0dC
9OHtv//rr3/n/1zjPKkYwGmb07Yhvv3fDTtP/MvBwUkzHlfe4jDmH/2va5zG2l8NOkv/FxYl+iEL
gJImnvmPTOL6+cOEAhMQFLRlRJ/oTZ2lg/eD7NM3q5LUJC/fEyT4MmSA9DrJ5ABZ/3OpOfet0vbl
otTyCuOZIaSx7d1pC43iSG6gt2EObx6soZgOctF8lSQGHfxFB9ZOeh24izasU377PtGqCaoY5Vi1
aMi0RU3G66WftA+F2aI1s3KUcLWXJNuQIMdNH7mndNGmDXMSZF5XXJRDMvC39YvIo2k2UjPNYFr0
bcjQeM+Km0maguoPDVyKGK5dVHGC3XZQuYO7NqahfzATP1uT1RAe4kVRZyOtGxaNneyiJ8fme2Iu
+jt3UeJ1iyYvXdR5+qLTMxyJPGrR7rFt2NiI+XpEff2i7psWnV+B4K/qDQhPqFWDdlEDJosuMFsU
gtaiFazzhqHeoh9sFyUhoV2SfBB0TTkyw27RG9qL8pAwLXsBNb2azHwXYd2R2U6xLRK2Q+miXZyJ
ACN6zCezAV1jgcCxQ+g4V9pNuCgfe60Z97WFim50K+PkLwrJbtFK4qTbFv4AA7ErThk+tcskZ2u2
Ipwyoyzo86u2tqJhY3pqiehosmcSvpI7rDWwmKTWrcGuMriuI9XeN5YW3tOVEhd2NjGF0grR7qPO
aZgT1Ml1W+XDc+gz4KCK9R/HwspKQpx6pFYVOrVY+cVGkilwaHD43LnDwGQit1i0clOJfWfRU3CT
lJlS6qr8sSQV/ELQCdrRgzKuof0vMzojR9IascoRT2Z6/8PemWzJbaRZ+lX6BaADw2TAsh2ADzF4
zCSDG5wgI4jBMM/A0/cHl5RFsaqlyn1udFKpYLjTHYCZ/ffe7wZ1SiFNkHrGIHCI4PjpjLqkSiSK
QGdVOuUz2oqu3LilbGjkVpNGG3eRwk+CALjBAffGJLOv0kARDOYoLkNc3tGnzEB0oxCvCOcirZ6E
YstmOjxUrU2zQaDOvtb1Bpr0hNyowGoV+yKDON1jDbxf7BGyU0/xzm6IrTnsoNgeVkCmR7OfWLFt
AttB27jWW6ObIDgxpn1rB2meNNMcMj/uej7VtuJnEgZBfICaj5WUzSV0LvHMII1Ybs+vJOUE31Nn
sHdvxFya9gDV62gzCdriuUyOJLw2thjVVu/iDGjCle3QBkO/Uli7Ob9QEPlvQoqTy3AZC1CSfcFc
h/vvkDKY3ULLTLWiOeV8IJM+/1SLMj0v0M7e02YdD2Iw6w97ZgYcDVV9d3lnGXl6l3GO2DbDTNEf
4pVCKIQpm6qEKHEfrHkzs2l98SPfpNXSLofnLrPoQnOobOBAz1/8Yi0hddG/0GvAD+ZRZpzskYdI
QLB+CXWvI+A7WdnXy5WW2T2vthJQBd244DBIZw4eruVVdxOQasxDcYYrEUvUJwRW4/NUbs7jvrDk
Q2vH1qlSzM4EKmzQtvgIjHiQ1rEe+VKHwSrpT9lSTAakpH0+Ff17L5P0XOqVc+cKZ7luWI0ftwqq
x6nRijDhilQ7SkSir56Bs22yiwRDWDTzi0aXV5QLJ4ecppunaiWnvDro1E3M2aPKtxH39m0VU1E9
pdTiuH6norL3Bblpv8r45BZp2Tei6axoB3qMXjW6ndgC0YnjQ17lql/5B67tVxeTnm9wKPHZOJy7
MjmPzXI/aN3z2DBJHe3qa5niQSucxffcW6MfcOLE98moq13eJ8cia3/Yk3ftmRV+RzTs0pCPc2ei
9yeH3lk/xRwbA1uf3RsHSy52TztUAJCMeql819i6KFnHoB6bkBAEDX+P6JUvncg4xI48w5Vw48CR
tekLSV45LZZzOnvBNGdBR5+fWcroXlCncSdmChUZLuGvnlwnOTiVAoLG0Ddc4J7tJEmQI92etd8z
U04CrRXvZTz7Y2N8NOXIoTRJ6+tsHbqwNApxMg37eyv6Y+naD3j5cqDXg4mSHEevYPu/dJr7fRk4
ba5lV+zzMe/Jr9HhphXmwuRhxfhhtBBva8epnga2iT4QuvW9YBDHcBorDkmhfd3PT2U21AxXFdad
PvFte+ULTh1qopoBvWhaFBQW8eIsbJGRmU9qXooTHHDzOPEQDnR3qEOOmFvV8YCBZK33WlW9NjrN
SHNZ6TeL0iWYbUYA2eJwhgQMrIui8QGl7Qax/KCIBYSvKz9SA9eaNTX6V4nNLhBKPfdEkN+WRTND
7nWqLc3G9fWB43mENfXK8iJa6cZ15XlgjvkxzlYTuZk6Dn/l1OVFT03BSG3pI6oF3eVM/GECuxJj
nvbL3mAeWq7tEHIaKG8q4Zzh7KoHLqs21CGm3tPUaoUTx6wKdZr+FVWqOrA6bYTAZ9QfnQ0TDTLd
Cdg4VQB1/Tbk9BM1tJcFmRi/6BHQO71itfdQ/4luD9+Bqbw2CW2eSxO9TKKGhmGqccfZSdFaRRak
teyXCF6B73Ab4oUo4y80IXR+2ZlBzxHjBvBiHLJJoMNV2uOjxBXxopZm20NIb8shOMvV1EcTHkID
KD3Zs+wlk7S+WJ1VfHSRzD76ts2vvJbyIyiSUVCNGiYix5r2AIWvprgwQzha+llGWfVAoS/BwKRh
Z2XiS2RS4Z7rsZ6+lvqSf50MYZ63iYdvs8PatU5Kbw53EU/yPsXvmZR240c45L2dM2fxzYi5WVx1
VG/PdEOsoDq9ZtgzGSh0bon4EyqMducINA9lYnHkS6SLPWpjLRxVNtxIu2XeIEqgY1Vj1zSorRPL
4DxU5wrI6JVFMieMGmaWUddEnzzS1Y84wtIsXLumLLG2ltq5j137xE5BHYReNWE65xE8W7ti9tbO
P0pAg3eiiPuXqU2nY53I5rPT9AQpeBYGGDlwo0jY0ZpVpz4JyZMq2IXh+9Su9IoHWC2M5liRLPXr
ts9wZy8RTnXh8rZygktW/k12gMe7Nprox9P02zYqW1BmVXuAaTz6w6Totq3b25kcDZHzA/UcOFfc
9TVr26oOsnIkcjI1NIAIJSi87/J9wTjAR6O3DmtFAUOaQB3DhL4zhsjc23k33q+KPZ6iW4iVa3Tv
FgZzT03WUeBpKu3V7L0zeNPuY5IpGxBn6fde7cT7IWeqqZlNjAksTYOB6tcdCARjcx0/soJWd6Wc
Mfl6w0J32mR/MuuZkc4cB525Pi2OKZHmDGidrpsdyDQfHEwhfi44fo5V/NHMy8HsWfJo9crDMc2G
cNbn+SodReczCotOUCZv0rh5pLPJDmTkZqdldahoy8ibY0bWEiVCjJiPHvWKhbiWAzzDjcwDdLs+
qGLK4gfTyZqAW7ibYkz4kzUyyNcg5H+K40bHn+Lp8YK1Z8qX+TSz/11vbLYqys/iQtkhB9kxmN3a
wJg3KI7SO9btoQoKJyWv2MVjsnxPlIt3eOeYUWUcWQ0/43550HRv3NN6t5m0humJovc1FMvaneOM
Xs5stK1brEBfmtVMw7V2HumQYoy69v0jNStGkHt2dtfI2v6Ghr74mVGu30Qn+tuJltR9KsaPluq1
cLKN8dYdRzOggsm6smZOP5htunusWcbNJJ3mMWargoSASXLR5FfgVBFTqyF7m/p4YYrWWohBUXRV
aCnVhpmuw42nYX4c09mPcASxVNY5BBYrPeiM6z2tn3e2sq5Xk402Rp53aVB5aDVFe3aE8vPK+p7A
9MRFm3pXSwxaHTVy2/THmJ6+6dj73qWymXhOZcc+vrOOppMSx8m8Jx0Mjg5Qd1w10i29Oq1rBMJu
3RQYi7zMA6rd+jlv9fy2S4rvHEDpWayMZkCA6zdXVRlVAQ2535uiYNVHI3yXo7M9s6K+3w9lOu5b
obevbF+c0MAr/NhH3oo2JB7NNMP0ka1xtxNGbl7pFuV2clm504Zy+uQM03Dd1NAt13x0QcQsfX6n
ykbaZMzM5BsRLh2RLUvnfSESlgLd2zi9HA0r9gG55767sc6DY4xt8Yg72P3ctxIx1yzKb2tCbAJD
rWlpPPIlHcCDPpXP5RbAsbcoTrSFcjoejKErVnD8BHbqLbrDBFed05g4j9iCPU6zZXxoyQVZm1Gw
hjGx4hIC6H6XXfJA5RYNwma3xYTgeV9SQ+yetxDR/HukyNziRfi6xh/JFjmSW/ioxep/pPfyQ23B
pG6LKOGDvaHcreCcRXzJKfTxPt4iTeYWblJbzGndAk/2Fn2iWiUNsi0OxRt74eAXBZJS6L2WEZrK
L/mp/0x9LmOaf5j6bOOYvxv6+BWswLf36uepz+9/5o+hj9ABfzPq8Twb7sqGC//X0IcQLExw3L82
0yBvwwj+a+hjgQoUsN9ofPGgtFA58l9DIOe3jS2IpUoy+pX8kn9nCnQhvvw0r90sU7QwkcZlWwkg
4lc3EZGkGgbOql275GYzsMvAxpbhS4t5omyv8I5vSxcJApdaRMntkto3ppcXE1UKnmVLqG3VQqBz
2zG6yrwtNRq8YIVofRITPt9EkxRDo6KxLTool/BOemPH0wg2eeX/jYZjxCnSs150e+QSRwUYCqyv
2JQLe1kVu31J5oVorK+NgJWLK/gHzFbJTuJw3iB4o/5qlAS8WIBJvixPWbMyNubgF0/ygaDdkHh3
aQrUmDQCJzigtVrh20OJnyRn4aXqUy4a4khMKsz9z6z0j+HmP9w1Nh6qv71r3nLI623512np73/q
z/tGWL/hN4OnA0KSeafNL/yzQg5apqVvDkYL/ib3B7fUH8PSjbJP3hFOK/BUz7jMUf8cnhq/YUZ0
gTdAC0As/fcq5ASv8bPOgacRGJ1wuAsJiFuG9cvwFEJbVW8S8RniuhfSdsFQkYJmqcjXTuMD6+Ny
ReFRqUJdV1STVtb4gmK0FZp6ZfP5p0/vf/A//upd296NpXsQA6B/QN/crKU/j3KtkmOwlwwjiP5S
nGPcaFgsKENOsDMBW6am2Bpe5YjGuGsLFy2oyTavTbR20vJdT5bvXt8TPWFQMgRGnosX8rbkYhbH
jj7EopHe/ft3fKHM/fzc2d4xqNONFGNLzrS/kKisVCZ8t0t/Nmc7ZgiAL/llxPNo7nu5VByycJ2Q
lmNzCtXbWQjvKt08FGOLFwkjWf+ezF0n2GnVuNnp/Rh3fZGgrtO2rMiPVFlyrwbvqui8pAsQdLxP
XdJcKw4kc4iD2rkFejcWh7//W/0iSvE18PRB0sR2y7UBLOSvXwNPkhgbRt6dcYB6n6oYcszOAqRc
72qqFu6nufWe6kjkX/7+Zbdr7efPUuJ6Ea6k9IFrkX9sb+unQT7zl9iqKRY/ly4WVKGS4VzCLoLz
k3z6+1diRfpvr4TXENsrNBTWjF+uM1Jjy9q0SXV2a53R5YQP7gBqZzF2qk5CnaHu6pv6ArE9Mzm5
/tNF8wunamvOMzZ0KHBbh8X015eX0kyTGNfpmXZr+63IBvtNsT7nB5sGx9Bpq4rEFl/9YcqbifZh
VcmPnkrm0wTEGbC42erQ4rOKY4gsixezrQ2TPutl+agRVgNcxIX0bQ8ExJHVfB3+AX7xK8Vle/+Q
nTm74+WyuFc3ReanL0p3Bru07Ui7FUNUvKVtj51KaKovLUpzlzK+mpJUfcO/U9/Ma5PsnYp+dB8o
h/zRc9Kh6hvwjA/dYfxIW1O+M9xP5NXff8XWL+2YeIuZPXARwd3j2crduaG6fnqXTuumepv05m2G
9yLy3AA4yMpZZTa9PSLM4Ldzoz8wK2aylySJ9FtR4k1r60Nu1YavaN57rHO7mOGxT/HnKSMqhLkK
Uqjd1C9kO5gnN2VExj6DdpD2Jl7NKOvK81RDL2Vab4ZxLDzMpWuEGcQYk+JoO33+aGTxfbzQGszS
LZszG5bn3ig0E3kdEIdIwZegvwwrpJTJzW7yxHZfI6ZlV4njihsqeaH9T3piFezqlpSuXGyhu2lx
1wDxSgvWbP5ed03/NOgafcKMeeWeecdwsiLDeG4SMalDJDVB5XOisC+Zejvu0rLRvg6FLIK67oyT
qsr6JODqvadjDeuiNgv1hP11Zn/fWLD9opZMO5/DQeAsv2umYg6tqW32QsyCNg9bQqMfJ1LsZFGT
KCzAHAVD7d3RaRVTnyGq/shSY0ykSzI8Kb3Mv8yFnlwbrVc/2WZvkx4hpghUv4Ay51T0sOszDR7U
KMR7bZ71N6PLpx9dXNecsowef2MZG2O8n7EPcHNMU7jE4+Du2yraXD8mjAR+dMfjvAWXNhaj5Lyf
ZZovI9JlsrLRwayeWY9JT1JxaKHyczRf9IeJ7A7hVs6VkOOspt+jfMA7m/He3eCXJgP3MExNXxSg
F6D8t+8Qqwxjfe0mbaYBaee1PMqr78ZSZL1JBq4fhlo/96qHYn9F8nc9jB7myRPlcPgcLnKNjkPj
lC1IKP7AdwAapdG3WoikgPfCcZz1sEcAamhJm2Ldb/OeKA+lA46sjmqR+CyWOff6G8KTJlfUFMFM
myhmIOHmaEkW3Y3cOk7ss1OEyyBMxXgYy2fr7fKGxSsCPpU6hBGhZ9o7aCrMtCvAqThOvYE2+CmX
OKm7iF3B3i7jgvJvQKwrU3VlbfG7zb0wdtQD4L/SCg7hcer+INhKdUSgVwZcUcsd3LOtURpwVZqy
l3bml3PXrMux03m6JWEdJ3Kb0o34ab22KzEG5U6xHPWuo9HCNhbM0XK2F2TatMEnx9dqfNbqgpOu
aTqK4gRV6BpBRV3DqdWTgsKf6xUns/V6Sj2S3nmkpsQ095lWGeI6oT2eE7lMjKQ/UHNDtSmLsXmV
xatB0W3NOwDeQD0Nh2xgcz4j13q6LdyFS1vjVmmDSIjhqsX/nwdxZMbD1lLB15le/AwlCf/1I1eY
vQOXN1AE5lIQ4xV6ah3jVGJWNZRqaCStUhAhQ0SOTZva2rvPwFpaPozZbKU6MuN8g0/G2sOqjTFG
JZ6sGRsla4UaLCbQMJ6VIHDycztBfJZhQRObG0MFbueun1Pta1uSv9Z2KfeRcaZ5A5/3ziXabj4v
OWOwM3BPktKl1/S3nC5YkuJOKv6AB0rG3EdpIspXlEsMwcAnsIt0k72m16KP+2eLJNYbCBTcYC79
OCYzlVmaYedQa4iJUGyGMZNSOt+dojAVafOaM4/C2R5n41NnO9O3uk3M4ygnRhCuAgJK2ivi99h5
lc37i3N/nWvTerikAESv8ROTo6Es9WLBCUsyM2MkMRvGdCplTOzhYnsr9Wa7OLOMSJrMgXPcEwbF
bK43E3vHZCp5Y1XHQ/eaFcz7REyGq7vgKdkGrvAIE/adFxn3WTso9Wi4wC5Os5VhSO+ZVrP53MpX
oXoygammgpeuqhUP3WwU/Ur4TW5/+S10MPF84n3VJMRhDvC3GBhEUzSpMI37nhq5deo8VimUdLnl
aklOv/1uKBdGXyZ3jbCWFlZBDWDzlEztPNwCvKnRPDA3zPtZp6Qa6bPB3Me/dw2GUsEDZPbEtk/u
y4I4jelduWOKVOYmtuK6WGLnbSpN3sbcZsuj2c96dx2zzc2uq7pU2ZPLaoFpWxfnxoubV5h99NQm
VpIaV1iGveE6Sqp4DBYAZji65WIeaigvisl3s3xXubLv56HTaWrSl1F9BncRd8eCJOaPhbY+niFp
g0GSc4BrhqmxbHKTU3ifNZCDMKTquNlJ5J5waacEIEPfXVP9kdmBjWwV89iDKLwbEwMDbKaNcZgb
JbfJqkU0MVtlJZqPggfyQh8Yl1Q4bU9s8qRErPbzCNGNRWZqrgUYE4dmlrwfWWnNUWfr3WRfqWX3
nrWFbfrV6vXocH2H3WFXCCHHUzrR0YSeLpLVt6bYiU/ATBLO9pCK8TGMY387LzJ/QpFqdq7sjlYB
m+q4Tg5fjtJFtx5q4tnVbenM1o3Wg78PE4Ah43W8THXiu3ZXJM/sRPDzEqtg/ifTbtyppJu6nTeN
bsMqsDRPedyIdKv8M90RPwHF2C91b2oevwzMVZhITcVXWlRP35hiUMiZS3qtTqmni4e50yIqPAkS
pGG6DlykqdFn5v2s8tU+Fw4Msm3Wqju3lkis2cdsPHUh0VG+tcklGQFwAc7Bzu26PBSzObfBmBtu
eyDiwdVPe2csgyWCU8OcuHOaz5O9iOfskitmpdsyFpRY3pdeKXjAGvQu710CzXg+hlcQFZMrdkqN
8gXPMLaRyY4xNDL4cMfHBmUPxETMFR3imeDb5OCwzDep2avqRrZ1Yt4bM9bYUzRXHn+vedbiW9Vq
mxMYKJhBrqAY+luUeN5/6ykIiImrEuRaXT/hCOC+R72XpEyiRN5edqX/cZ39wyRF6Drb7/9/TPT/
5m/f3oq3n8ePv/+RP8YorvUbXGVLgPYTOBEYJf5rjOK6v1mSIeN2qAJt+VfPGU0l2Dhpn9lOWpD6
/mv8qP9mcP5inIkD0ua4Kf6t8eNfz5OcLhwihbwL3WBEbv4a3MxEbVidaWlHtCMLz0K2rMfBs7rn
nz6T/2E+8ssB+fIyiLT43QjsuMavlSQrlJmFJ5d27FaLGFyFzcUcdPeumEYi6n//WnygPx+Rt9e6
kJQtFgVSmr92FfNdZLQxmdFxEZV3pzvtxoIQ5pW16vj3ycH8E/fW/PVYeTmjMY6ydebIcP31X07l
s+rsRsg2OkIwRMKNmqq/oScJQ0alFZXNgIcYF6M009jDI0PVslGYFkwUE7H6xo7xxYwjXvBhRv+o
s7Q9etXMqIi6KcAKc9rS9dd5B+C+3uESlcEvYlBqgZ0F0EPxkKvcO+Ra278Q9yuvvJFWQ42HxDla
YHcA47DppCU9cWA7XpwIry1h03fFAySU9cMjJPEpwYH+CTLQrT4saTjJnB1YTUn9apjqFvOi4/oJ
+YYHowO6sJprdUciJnsx9BTgHju7PQVlpQ+VEaG3KqejXqFZNWtjHNxRrxBflikUyVzjajG7ayn6
6tzW7kS0S5lveh5rx9yZmmBttenYAAcgxDZ7keO7G3Stc4vixlmL+cGr1mTYsf9h99+61l7fQG2p
0iA7BVggJKuW/B3oRgBww7slZZ3t5UV+mi5SlH6RpfRNoRo2rSrbVCtsfsajd5GyJr3z3jO3qzM2
opvYVRgLwheUkHnfIg/j7t2UMZUQFQA5YOV39OshnTnwu2/kpqctm7LmbhqbilIQa5vuBlUJCc7a
1DjMco/JnKL+z2xckk2zI/javhayGvcVXD889pu4N1dO8d5uil+C9Le0WR3E4DSvY8KB5EVWO2EX
woeTlFF+22wKIkMFaozZGN/oF4Gxm4U6OeWoIzumWQQsotKerE2VjBhiHsdNqTSXVN1AuRve487p
v6mLpLle5E1tUzr5CLogiZzvDTTQSUztucwZ8s0yf8dlN+0cJNNo004VpZtep6VcpOiq2qawrlox
+90MWqqC6ut7EUqsrPvr7CLOzptO6+hu9oarJeKHJaFi1Nxk03XnTeGNNq3XYdcLDxX5FxnF4tLm
7gEHOt6ayjKQYME8bcqx3Wr9rdrU5H7Tlflm7W/gtdQdZwlsTpv+3Ni9hjfGfWwaLw1BW33RhtY8
YxiC7rop2NqmZU+eMz2VF31boHQTlXkgJPdZXkTw9HdFHBgw8nh5kcqji2wOGmTT0JeLoL5u2jqA
ZmR2tk1I7stFfncvUjwk9U2XTy4iPamdeP2kflfvST1sWv6qVU0AuLPLnq02cwllbCVA7jg9y4W+
EE90Mg5seIWKc65KCchxfN55vVuWB2I7jiQfYsXunoi0YZ9I/1BblgKicPddxq7VwmzWO/tYTWv8
OCqbnwRnN4Jha7b656poy+k+RsCkwbp2mi659iJtxPdCA7v9atQJ0JudTslcErKT94xP2TBp9r6Z
mWO9yy2it0v6pNeuFKGMoX1SYESK5iC8Tr3CXlFP3ghkqsXXu72YhOGk42mU0aK1fmQa0bKbBgdw
zDxCNwEIOQHN2tiwNmfeq8mIGvLcs31k6rRZIxW+zaBYPfFMbTaZ145wPjORyImelmWYvoMPY35d
4gHZW4oUYJVjIoHuWi6BGnLrVMNhuboYFftiWMmtbq1OZDsnHGsW4GSfhnmxx4BcBReDpl17+Ks6
HSaMRrs330DkfZ1b/lfD8OUJnAq2T7vUNmzUOBUPs2nVHxZobZIs0UZCMSxy2Xg/12Bw4jwJ22Wq
TpzbvLvcTp23vGh4f2Y+CgZfsnjYWmsQNGgiBfTp1Pw3ezNtsl3NP5l6P9/DXnNgRa1YFWMsjkSQ
UWMEDw+8pty3efCfXeD/RoU2TabeP21D/lv24PmD3uqu+/j4eSP4x5/6cycofnNsdIItePATKsQj
U0AXCIIFpznTvejTfyYPnN+Yi+rgxkmcCJI2bHX+FNMsKquZYmM2p9eEQlDr39oFXkbKPykYSFZA
F0hGUIRADgI1+a8jZ7m0JKkmuzxpo+rwGIGNY7gRRtrEGL8vdE41wsESc9Mby+IXIAED0c3mQcaR
PDaFBUzRjroiRGQX566xnOdZ6SqkJQRvWezQ3jC1ZljEzvylIHDWBAsAojcvLsXJqPXcHzx7Ii0d
W6GM5PtQ1v0JO0Z8sPEJBqRhGx9Db+KvKx1iC1gT7JqmRWjZm2GXJU3h56VLLDFbqi9W3bhvZdsV
p2GO1z2czv3QEVTXe8z1Y5bGdwLc4rFk6MlTwxxBtXcW8TfTcKovEN+aA0b09aqjCpu4qeE43yJX
1sluLogRMBGJ49uqXfoXJHX3hsmu/jhMrRGUuXzAce3d6pnZBG4Rx1/JeTFFxQZ5XOXAkpA2pL8A
JB5aGZXHKSVp25rLQ1VXFF0T6WXGqRZk+VHgP/Ou4lIFdjWre82NyL5FhsJYPblhHhPXHlRjP7W6
Cba3YXHVV8u68bK5Ow3dSjcubTdXlkq0q7yDf6iMBj8Qwbagy/TqtnESmYQNPEZcPEQzBOnY0BC2
vImjwj5YtSj2RmPa/NZufahHo7uVqRbtoMo9O3Mxf1/UwK5lyki6S9U9rBRpMMZ38j0G9znQ6nl5
ZK8jvw3R7Nfl8lWnhfsgajM7wsEzDsR3o0+jm+IXyyLn3U0dtdwOi5Hdgq3C+OzWM7opPvgQMPMY
pInrHjunbfckftNgwbgB8NU2drHL4tjCPfjmsmr9iKfF2696OdNFBlg35L6xHqxl6vKbJatfEgZ5
Ly67gzfNEbD+ytXWb7VKjdcw9ygNKHS+5NSjvbCOsWc5mEyDZFVUZehOeQd3trol+vWSzFrdYx60
miNsb/UwV/TAuqU53hlFS9aySanCrnMLKF4qtEIeB21Ilz1YcaYLHl1kiq6GebrCUbrPSmP0duvc
mntAUi5CUxMnQFKN4rgMLqNlHOzxzrAGvfQhDjN9ZUU0SEsyougEQ4DZWIt7sJpHz4aYkgxlc9s6
xhsMRBndNGY+J9e1yD87aSsfOYgcKP8V2qlLBxSVA1vxTDGH8qbS+44ZrUnDOFrWO8gXDMAHwy1o
siLbfGOVaBRuP7zY9Wzety6Y2CHMlXymNykLvXYQYZyX3tVUSaPYeZAFF8gFDt7nWSsy8qFgyI+1
JVX7YoDtVjOOdVX2BIyZ+0Ml6Gy30wg7Z4Z+x4OSz70Y63UfOVkJGLmKI/11BUnQYx/V4nOzyEJ+
1klnNWgrDGceKEwaondwgp1vpyuOXN3bJcLSrFAfsPBrka3wqhd0GnkAPWB4j1swU++97JvU2Hkc
XTbJ1ckmOqPtKncYYLhdUBjRnAzWLcZh79OF0qI4xXOl6IuITyLp2Qgz45nvy15a74vFGOdgwK+p
j3JpZBmMGm7mHQpH5IWlrXjJlQi8sytmEiQA9GGbqG5D4+sTQGGefcxkexVtMQePMVpQxGkGkpId
bHVHiN2oHAg4eKz7i4quBxX+Zpg3s4xD4K/O3UxIeW8z1gt1ziTZrrX5jH0HKO8zxCfjumXi3AIu
axvdX4kjHTK0lFumwhjfU1D5YPajwFa51fvGYMrDIIzkAE3dPVTsNu9LI0fCI2yza4Vd3cyJnVxH
dS331dRbCQwzBPLdph2wfaWge9dnjnHlyvZgayU8f7fPeH7FThq2cWVqex1R5UnmdcYmuVsFypet
7RytLM/E56tHd5TOmVTT+GoDgl5IMHjXC9wIhJ5WBGq24kPf9utmoxxyfVd06/K9WZpvrFE4Nhmq
kAeNyLyMqe7uDL3Rn+g8iBg2Z+6LDa3jwbK0iMWhzE+UPHd34J3JTsNruxo5z35faZi9XyIRdJIh
KY/O6Ag8Uf+ipEgDQA7u6ygaoHl9ZNTHzG7ma/Ci661lG6Q5mlkF9bRkXxOAYld2U42cwec9O0Ry
A72+Zn5PGyaSGWpWCKl8vafRJQOnQm16XtYvVFD1p8UZiWy05XqwsWI1u0xME7w+hqFTDvwWbdvO
gnY23OvU5BGPK8EOalrndhOv/zTjDdsZW+NCTMPgfb3Ekz+imoaQ2uMDo2pwQZ0aOVtMVsKjcbW+
mGZD3nu0vfptdI3+VshVfIyDUe1tzDahEpE4Ol1jft4AoKHhVXFQiy7eA4qpoWD0+VnpU/Np4D68
HYCI3tu28G7IUZY+mYzshnwjp0MzoSisgnNpG7lzzNfxKxms9AYMa/I5qgb9HEXC45d0DjuBYs13
g4tTvipM/dzNYJvp8rbdexvW5oG6yvbNlaXfMBwOiAP2D21nA523Ctc5FUxMHpSTrNciU9W3qWMm
X6PUhmqp9FOix5+jtnR8UeLQz0tJkE5btlm+at2dLkjZl5EeWtAjb7HM6dem1sHHYPUnmK+ZhCUY
LsPYEf2LZgy9Gwwd5IidxXTd0zCpduPseH6D1u+v+PnIHsVG7ze436Sz0wmdkBXbRHIG4NzU7dgH
4C7tN2PLZc0WYZYd6FOeBG1LdzB3lbMk8sn84zwYF2mcPHfOUqcP/9nf/6/291tH7N/t75+2muj/
48NhzdPyL9NeRPTtj/6xyZfubzb/LpnNbvv17dDwh2nONckOM7Dl2SOd3//Ln9t8+zdDBxnqQiZB
7b3YUP/c5m/eVVe3cZoyXjRIMv0723z7Ukf58zbfA7Fm6xbuId4H4f1fTF8Dl3fZZml1nDnXTqGX
4OP0SxzUDJmaeu+U7DV8sLjug4dAMe6MlKzhROgSjYRdWNAC8XjOotT87HTgyCvO109j55Cys4DS
1cwEWfym1T7yJEKbQ68hB8j4IJCqrGZ/mpVTBOTJsm6XMC02b9xcS85KVDS5g6sxrwbygU3IgCZe
2dktk/DZaib0Co5Z+aMrBhZRiZVor7TOurv0KKgksnytmkcN+5NmYvBYSgJpjl1mgWaii5/YziBE
VYtza2htRETNiMzTgCx8NeFy37jWehkSkRhf9YI3FTRF1H/wKgKeiFV6goAuIaWdW29nc+nkS3hh
C1GZQXOycvpKhak22UdWGqCy5qoXP1K+8CMwG7hqpc2CLNY0el8dm3CsElP3uWbcxe/lnX22arv7
XE6Q4z3FgJqgZ3I3DVH5XHduddd37bhcz80cw5gdoMah2kp2p3mRw47WBUB93BW1+4D8xVDXqfkg
4chHBXmWlJyVlc3UMqUrtQTx/2PvTHrb1rY0+l9qToF9U0DVQJK7uI+dxPGE8EtDkWIvUqT462tt
So5lPb8gDgt4RKE0uBPnJubR4Tm7+da3XffGZ6ZkNm1xW9PmPlo6XJ1i8b11kxXQnHPW5kkuw0u8
G2sFpn0Rccucrli/43VWeBdM9ylOusWiuVjUns50F/HMCa0UOlcr3FsF47GraEk1xNu4cNkaI8ES
v9Tu/QzgOIR1+6DEIU1olJHXy7JYK3edmWyObCciW1lxvxUx/kPzkNrt6pTyYcUzM4WDmmbxj6ZL
iq9lnelfcpVYa4a5PjRrP0KLMBtFPlUn9DjkALctIozpZmN6d3oZBhRhuhZsuy3hJ6218UiMxlHN
zrP0ebVQmieXKJ9QjNsqzw3miiGeQU/dRml46jtF1Z3VJCebk9CvlQudalgzo42aHBlglynmw4YX
VWe0pa1mGjR5/dFBfLK8WBitd5O7TBGZaqVtf0q1jXm5wDq2wWA3NrGQdaOIUYMEaLhLnQTtRsWW
SwFxgJ1TWAg8iawwc79is7JGzu01BT5hwDh8P4qgKZ5RF82RyMuPg1LrdJTcGVXQD5Wd1+pZXGBK
80XPBSa0+ODyz/Z5IK1X7jZNuUK34V86CZ3bcF2tvpBCX/meEVzEdRJ632g2R2udoCvJGB4QJCrh
rKPH6ieLqTLHjLnBWKaruiMf97pj5OaLaWWo8Rn68eZzWJGkKcAQl3hh4RWQVx+jWmPaTZzrFIAj
RMM0hBfQJ7Yf2Ke83sp9Ghj+SVaWHTIjy0AoQ8Ehn4cRFmj2skU3VWF2+N1K+R1ON2oIm0VgUjMK
p23PGUEUnRE5WPMNUwAZS31RCWIVCWzluQxRaQTActowPjIFymKuykmjmMp3q+OkiX0MDGgo4xUK
yhUCdW3yyrlabdo7ostgzhSnE0JX67NWMn6JEQVMiQBNvcYA6SMDSUHGBB5TULnOAxOgbC1omSuQ
GfbJUL9Weq4KgRZtnCu10/2vRblsTuHc4rtUiLVI2LWNUGym8GzoEo3jQhi3Rmg30+6uwsLdIOyD
hFsIE7cROq5V+L+0JbXlsIfnlmB0mQ+2Q+vkusvLS0bqYpos3N2yJ/CExYt6Kk/4PFtIvXCFs76w
e6lQfGHP8wnZlwrjlwntB6QYzmIhACNhATcMtkHUHDxmISBUoEHkLIUd1L0airDKSpSGBa0fYQwj
IkA2RgPmB3tYl3Z8sllEm6OqbKDnNd1/NJYWrT/Myc0zO8JInqqrrp7V9MSWp0ZiWucpFk/H+IfR
B8sDJl7kGP58oBICu6Qozm2dUxUOMa6eRwkcfmWZCbvC7pyrTY9Erns80hVS0tsyk9CThnCU3L2L
K6Ky4h9phoaF/DtcPuQow461el1OsR13j5NVBSrcrfOveeOrXzwhNas1czOyJu2Q+eLQuSkarGfw
jbs1+MHlSgjPFain00OfmvCfgZCgZQ+F1j0gagkriqcE2GggBGncw6TLHiwthDE1hTa1hDtdI4K5
MnwsnLpk0TJVL6c36GS+e+LkzvKDUgbxvKTEPi2UmpHeubr6wo5Li3lYN/m5apQfbcFciYrVK/J8
JrBUrHQdsw0AYtVWx7mfGPZUZ/iIVMAUXD5BaA2BaeukRIi2MBDIrXvithT4liAZDjcSJNcWODdD
7w7VB7DbCrqbe4V7Ufj6o+LVP5meETzYOqUQRZjflWl9SoUC5p1azugpYgQojHAntHBQmogSo0cf
jJik3gL2hCzuhDE2ws0DEx69eSX8seOUT0UC/L021DPSieVRqUErU4JEt4Eebs6M6Qibe8GadSGc
O2GdsVQtgeLhn1NAaGZ1pBeJsNFJj0nrPTLd9Pg0JZXuKhCmOgeurqPFPYoyQinii1Dw60ZIbEej
jIZLmF5MyTCqD0urkGAGersyy9W07Yluiv1PCOPuFWqKFG3gvhdCgGfCgpda+ZES308fSNxFBDjz
FOdrGmvqnA4VozeEKfdICi9y4cwdo/iaBZDnHQh6Iyw6dnE5Y9Hg011ayaeRMOvGOj+zhGKPwNlD
4dpj9vw0DWHdtZLWsR5RCsjV6KQE0v+QgcabwshrQsvHYPP4fXbfKyHpK4OaCXw1VmQ9aO8Lc48a
aX2Ey2I13QiRD5eMcRiQvh/oD9SswN4Ly7imHx/P8FG8LUD7gUq+JcL6I9JZHeXC/+fiBFBjCeAk
DfCz9n3VmwXU4hugpQLt5hQSVybVSObK4OciTgP9FGwc2YL5Im6iY1XcCHTxJSgxKCj50rO4PAkX
6tViszJnlngZROJqsGG40bwUpwMDy4N2CYsq5ZwTHPeRTTvijVBTaJhF2CWAU/J0tOtNcVJQyCfn
iP8+V4xRkmCz0NLrzKkCJFPeuZ5nP60wOC30BA9RxoX4zeq6i0Oc8arVDOebaZQnj4xhS6fdqr1v
VvVNrlXXJP+XRGsYQdiAiXFFZZQOFeYvDG6YbSJec6t3krCM0ELUJgYTqVhN2Ak+Pgu7nOobx1pN
lWXS3eh4Tp7/f+L3J4kfJBJijX8t75n/iJ+ap/JVW2f7/zwnfNi5Q+2hakFFg1DHfsGkHGsCnWxb
PSK1RQifMz5vQvOGTI8mBfCNoekvjR1EQaamkSfa1IpEk/OejE/zhBV4lfEBOKI8orGDDMljYPfr
xs4ywhlD67zidEOU9lBFDDSd27lBW7WlaThjCFxSHeeYknDAduJBirEDgA1RgJqDc4eU7pB7aA9+
WCMJT1MUv8jwmh9tZStzl798htKV5C2oblIaCqg/40dTKV30PVzfaYDgfMMk1aOy9aASWURi6sSy
7iIsMZlZV3VXMc4xzdStma/goP4zZ36UlB8o0S/ndUYKozgx4eUCFxdUyCW5EA1oOzFiBtFY0UnD
L6czB8vOzxySrLMMFcxH3J+Yx7IKHyOnUB7COFHugyJlJnPRpsjzdS6rIKe/jczjumtX1Jvb1e3a
JcJUljykz5NqC/3W1IluPQ+FHV6yjLoL0upEDZY/SW5DpjB5FXpjwuAji7mDNEyq/Ljo+NcXa/3W
NloVDXV1CZFsTGtdvyXIuudlv9R8ToZFm95BW2oXbYPQJF6mpNrA9vwnYUhOcmG6+YPPBTXDMaql
lR48MnL0zKaSOMWy6pbA77HAVAr1f3bXRkr3dRmn6jw3Fsxjd/P6uEa1OuMO5jz07lsD7wgHWGHp
2/IrFFPb4q/2CunfdQ4196WiAJYs6SGvvPhztqnNz1prpCdGysnM8W4wPJGWd1pVaGhJb1ddfgMc
2J36ZAcVnYOnzNTKe5rj6+kiRK07M3JGQrt6fgPvdeq7HcJdqyquN+tF+WAu3Xt7FWYnWYvrr4be
/sL2l4xjcTzt1CtscrnY/RR3uVJMTaP5FJg+6ViSMXMTbTSqJc+vvylqUaYzp1CN2wqFzRUmXQvG
nOiL1p1mi6I7ihfpnQE3d2SUaYlUNzM+rvD2OV65WAAbxgLpLG8ORiTrkJuFsuo6afH/KQsjX54F
uaZNAxnUFFG3wedhbWdXutbW50GAYdpxUyrWJxS+4bmZ2Oojg3bW8xVaqxlzQ8h+LNYyO9ZcYJOp
QWJ33hA0VWdZpCLXsKJq81NJrU45cQGm/J8bz2kuY700KNam5vIodkKjnGpxMMuTSLv7v3XQ7wSp
0mA/6g/w2/pHufn4Y1XH1ep5Gob89CYL0+o++7s/9Pu/6M8YW2HIkGW+ujv6X6r/jX/3d8RPVVjV
33/813+AywJ5Adgaptp/uAjiLA12P1aoJE4ok5tQuHTl5bP/bf9uGX7/hNv1/P2f+d0T/Oi/GnFY
NCwElUNXwZlw5RkUPgWE58OyvloFXWUVUMmICkI+239wb6v8q83w+yf8X1wFW1eRTAzaC4Y72VZ/
NbQYb6yCq05ALoFM1e0i7HTJY1oFmMxDh873vhEGG56ZOh4mnNtVYFn39wIFdhtVtIXz3fbnW3X2
qFZB1XmNB+0F05wg/wa0FfXyq8fXJzZps+iot4+/VSWN6PEZLW8MfXydLgoeq0xo2j6kHHv7q+Dq
E+kmMzeOFoZ8xrcJTL6lgZvA8CaCAaMM4/SXz+HloKEowzZER4PU/1Mj2gW42erbL+Vb+5/Bj+zX
VfWey1EFnbDlbd99OPb3d4HjkEW59FSc3d24PYFHtApvyQbffSBaE/R/nodpxnYZDnaBa08EFwcg
wR9ZPqO7HJEUinJx0IGoeVx+eOX0PuP7m0CzrImlywgmHAZH+fhYk/zTpLn3bgLTmHjMioMQQfLZ
f16/CvA7REhoRQEHR3cUAOIc9tbf/fwqEaLoRfZe9f1dwIXATwiOsPbuP6O7EN6aN/juVSBbwF7E
pK306yn3V4GCE3GoFHwYIyif8V0LGsHdwKOAOJngEChklwwcXosewQFGJCjxdtHD6EKknWRk0IFo
cCIA/zFG9CUb2N8LZAuMYqRNqu1WYXx7Aa+c7Vfz9yGChEgkhihDXkKA/VXQNCT0uLRJF7x/ZUZ3
OXIuDA6XDey46AaCFthvngsgBBMuTzJHMexh240qRNLEumvYu6BNTBtnMTb79vkPAkWPXcKZSaC4
y6xHFyjSOR1aPsCxEJkYJAnzXp+3+v6r4HBF9niJaNLGtQeID6TkM2gPECExaZeE8fnxDxNnWR5S
KY9Rnf1new2N6E2Aipbm0bBV4Cl1h6OA6cPPT7m/CXgTCBId6o27TTK+W4HW1+AIga1OPc7Bs3D3
eR0tuyQT5Keqqe/iqBGugjk4TjIlMcRADDhsuxcOT0X8HWHIqNaM71Ug4R1aPTDICwF8TCS3bz8+
hUbuRJqZu0Li6ErrOi3ioeVUk9I6dyMX/65eeFBJ48Lk7vTYA8+lttFdDgigh14OpAzw/g52vq8P
AscmbaTcThy9PShGlzYaNvTn0EvBnDAzXOyPd0HywSpwHDpER7i/jrWaimB2G7gOyBTEh4WTENZ2
+1Uf9BUka8RLBSXs7rQcXZQEODy4x2SqE5lYjvhkt+H/eSvwz9g09Z6vzrEdB/QE9MF7AY0NShNJ
CN6+GqgwuAhmyE+3e2V0NTUPdmPgqSBnIiQIFwPny36MSFld1QiUyai2T789f0YUKWtIrYaGB3TY
eD5CYfGpls/BeaBhf21zIuJWPcKTwBt8JYpRN5MMGSaxUx4c5EueQXiEw7e2K6uLb9XYskYs6wa+
BHIeUhbhbtxVDgiFX70LbALSCJ2hkdvP+N4FaXwMXAWDpjIOEMxie7t+ArpmmphWUE7cnpejC5Nk
lw5cBJt0iKdkNOguSjo4FsHvJjplGozcuDTH9SqQxw1+ftMiXbTFL+3l0tt/FWxvgqU6szAgi/vP
6F4FmDpz8LWgT2ikYuHGodB/Dq4Fh5Y7BCVzDEYXE0hXYXARkUqywZdMqWz7+Dzl/iaQdJFqHQfF
TugzoqjgjUkx722wSUyEnw6E7K4wdFAyob8K3usQPo/uBIQbH6y9ooSMCxGZ4C7wO4yJ2PwWLpUo
e3dHxPhWgc07ODvgOzYI/H71lA7eAcebaC4tJUG8+8/oIiNSOEZTD6sk01nDJJ1xRM/5MN/1/kmA
7EQMqzxKR9tV+HdFyd+yOq1EIRyEWbrvvqUDy//RGhz8DS/qXNaAo54Qmfug/xysAdV0skQOg+fy
0fiuRLq/2+3595UTMiWcFbGgxTP8rSvRBXORBg7DKrY/H9/7INLhP9sLT9+TMGUoQlWG3yp2/C+l
tuhSdYcWjfXSQ3z1PmDi4DL+p3dVkM3y73ofDp7gRan9Bur07vuRDU9fBWnfS3lofxEQoJiIlEwD
2Kj/jG4RCGC2l9bfvw9kS3LXIrs8uBg4EgnDRZyz2yKjyxN0RnNtf6m/f3w6CjyjSLHeLhzIUD0C
BE3H6GR8edJwrYE5oV9Ar/ZZY3WwCdDboNAmQKLD2N8Z23BkRHEydf6he4DDULdIFjnx+2cUzen+
OcCtg1zToRP9XF0b305AOz70SlDx4ORAsX/J1F+vgqfRcsDbXXdfKgp/Wjf4g/0CDSV/6lv846n8
7/8BAAD//w==</cx:binary>
              </cx:geoCache>
            </cx:geography>
          </cx:layoutPr>
          <cx:valueColors>
            <cx:minColor>
              <a:schemeClr val="accent1">
                <a:lumMod val="20000"/>
                <a:lumOff val="80000"/>
              </a:schemeClr>
            </cx:minColor>
            <cx:maxColor>
              <a:schemeClr val="accent3"/>
            </cx:maxColor>
          </cx:valueColors>
        </cx:series>
      </cx:plotAreaRegion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0A615-FD4F-5E4F-8791-76A937FE4C89}" type="datetimeFigureOut">
              <a:rPr lang="en-US" smtClean="0"/>
              <a:t>4/22/26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63100-FC19-A249-8E65-94EC721B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1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63100-FC19-A249-8E65-94EC721B53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6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042C44-3DB1-4F47-8D10-96E8E8ECA8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C4B226-0656-A145-BA01-2D269DE741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6AF7F7-A548-3F43-9DA9-E2F5D2EEC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3275" y="2284043"/>
            <a:ext cx="8716125" cy="2387600"/>
          </a:xfrm>
        </p:spPr>
        <p:txBody>
          <a:bodyPr anchor="ctr" anchorCtr="0"/>
          <a:lstStyle>
            <a:lvl1pPr algn="l">
              <a:defRPr sz="6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0C6E0-9F98-1447-9D63-90585C8AE6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3275" y="5444475"/>
            <a:ext cx="8716125" cy="481762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1">
                <a:solidFill>
                  <a:srgbClr val="00A99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F9D9CE-5B46-C14C-85DE-785F4259B0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02" y="605718"/>
            <a:ext cx="3854899" cy="922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341E03-E579-9F2A-FE9E-543D26D5336A}"/>
              </a:ext>
            </a:extLst>
          </p:cNvPr>
          <p:cNvSpPr/>
          <p:nvPr userDrawn="1"/>
        </p:nvSpPr>
        <p:spPr>
          <a:xfrm>
            <a:off x="1724629" y="4966219"/>
            <a:ext cx="8714772" cy="115747"/>
          </a:xfrm>
          <a:prstGeom prst="rect">
            <a:avLst/>
          </a:prstGeom>
          <a:solidFill>
            <a:srgbClr val="643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80" userDrawn="1">
          <p15:clr>
            <a:srgbClr val="FBAE40"/>
          </p15:clr>
        </p15:guide>
        <p15:guide id="3" pos="65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B899E8-7E6C-8042-8453-78254033C51A}"/>
              </a:ext>
            </a:extLst>
          </p:cNvPr>
          <p:cNvSpPr/>
          <p:nvPr/>
        </p:nvSpPr>
        <p:spPr>
          <a:xfrm>
            <a:off x="0" y="0"/>
            <a:ext cx="12192000" cy="6877516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010B85-3B9B-D74F-A1D6-76782C7359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758" y="1"/>
            <a:ext cx="12203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B899E8-7E6C-8042-8453-78254033C51A}"/>
              </a:ext>
            </a:extLst>
          </p:cNvPr>
          <p:cNvSpPr/>
          <p:nvPr/>
        </p:nvSpPr>
        <p:spPr>
          <a:xfrm>
            <a:off x="0" y="0"/>
            <a:ext cx="12192000" cy="6877516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B81D5F-3C17-B447-944E-C88BCB3E1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4958"/>
            <a:ext cx="9144000" cy="2387600"/>
          </a:xfrm>
        </p:spPr>
        <p:txBody>
          <a:bodyPr anchor="ctr" anchorCtr="0"/>
          <a:lstStyle>
            <a:lvl1pPr algn="ctr"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5CCB9-B1F3-1249-8DFA-49A6670823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203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4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7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6C262C-FFF3-66B8-389C-63B535684EA4}"/>
              </a:ext>
            </a:extLst>
          </p:cNvPr>
          <p:cNvSpPr/>
          <p:nvPr userDrawn="1"/>
        </p:nvSpPr>
        <p:spPr>
          <a:xfrm>
            <a:off x="0" y="0"/>
            <a:ext cx="4803494" cy="6857999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25A6E0-79FD-E45C-CC49-7576C28942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979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E7BC5-D481-6D47-AA98-8D289725E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523868" cy="1600200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E67ED-52ED-CC4F-8935-D8E73029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16F43-F950-5143-AA9D-9A4D934C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404641"/>
            <a:ext cx="3523868" cy="38115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42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1F48-A1F0-804D-A7E8-9B5F10E3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8B749-32DC-6A4A-AFD4-20D70711F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A18F9-3FDF-414C-927C-94F592138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5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D1870A-8D9A-C540-AEB9-1E4863E4B7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3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46520" cy="132556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65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D1870A-8D9A-C540-AEB9-1E4863E4B7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43A932-C15D-1B4C-9A16-27D8FAF67755}"/>
              </a:ext>
            </a:extLst>
          </p:cNvPr>
          <p:cNvSpPr/>
          <p:nvPr userDrawn="1"/>
        </p:nvSpPr>
        <p:spPr>
          <a:xfrm>
            <a:off x="7936671" y="0"/>
            <a:ext cx="3327400" cy="6857999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A38DCD-7E6A-0B42-A4C6-E1B258D294F0}"/>
              </a:ext>
            </a:extLst>
          </p:cNvPr>
          <p:cNvSpPr/>
          <p:nvPr/>
        </p:nvSpPr>
        <p:spPr>
          <a:xfrm>
            <a:off x="-1" y="-2"/>
            <a:ext cx="12192001" cy="1573308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67AE6-8348-CF48-AC76-55EDEB5981DC}"/>
              </a:ext>
            </a:extLst>
          </p:cNvPr>
          <p:cNvSpPr/>
          <p:nvPr/>
        </p:nvSpPr>
        <p:spPr>
          <a:xfrm>
            <a:off x="7510013" y="0"/>
            <a:ext cx="3648973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2388"/>
            <a:ext cx="6671813" cy="116704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10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7B723A6-88CD-F148-AFA9-606C8837739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510013" y="1"/>
            <a:ext cx="364897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E77B20-CD6D-B54C-BC19-B97C5866F3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A38DCD-7E6A-0B42-A4C6-E1B258D294F0}"/>
              </a:ext>
            </a:extLst>
          </p:cNvPr>
          <p:cNvSpPr/>
          <p:nvPr/>
        </p:nvSpPr>
        <p:spPr>
          <a:xfrm>
            <a:off x="-1" y="-2"/>
            <a:ext cx="12192001" cy="1573308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2388"/>
            <a:ext cx="10337801" cy="116704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37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E77B20-CD6D-B54C-BC19-B97C5866F3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C8AC5A-D1D3-F833-294B-92949606DBDF}"/>
              </a:ext>
            </a:extLst>
          </p:cNvPr>
          <p:cNvSpPr/>
          <p:nvPr userDrawn="1"/>
        </p:nvSpPr>
        <p:spPr>
          <a:xfrm>
            <a:off x="-1" y="-2"/>
            <a:ext cx="12192001" cy="1573308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4114B-F731-BC4E-B076-71705F65B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13614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7BEB9-9355-EB4E-AF70-C1A2623D3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79800-C34A-8244-8541-BC3820205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FA972-D90C-5D45-AF1F-595066FCB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1087D7-EAFB-4F15-BE0D-84DFB72075DE}" type="datetimeFigureOut">
              <a:rPr lang="en-US" smtClean="0"/>
              <a:t>4/22/26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755C0-2981-8848-BBF5-9287B1AD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5E78FCC-C9E9-0A48-830C-9528CE3680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FC43E4-7D2E-A132-560E-0D1557E5C7B7}"/>
              </a:ext>
            </a:extLst>
          </p:cNvPr>
          <p:cNvSpPr/>
          <p:nvPr userDrawn="1"/>
        </p:nvSpPr>
        <p:spPr>
          <a:xfrm>
            <a:off x="-1" y="-2"/>
            <a:ext cx="12192001" cy="1573308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9C175-2B9E-9242-A955-2C120910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093"/>
            <a:ext cx="10515600" cy="133394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972D8-52C0-8E48-8EBF-B677335AE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A9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DAB87-203D-C14A-9EC0-703250E78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F6788-7030-114C-9747-3BCD5B879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A9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87F40-6ED1-474D-BBD2-AF5E746CF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4E2A29-CEF4-634B-BA6D-B920CAF9B4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3FE05F-5DA4-2943-8488-1A9B890F2AD6}"/>
              </a:ext>
            </a:extLst>
          </p:cNvPr>
          <p:cNvSpPr/>
          <p:nvPr/>
        </p:nvSpPr>
        <p:spPr>
          <a:xfrm>
            <a:off x="0" y="0"/>
            <a:ext cx="3327400" cy="6857999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2BF50-1B6E-AE0A-1CC6-72839611B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91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F114B8-FACD-F745-8739-26E8B7C8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3" y="2515394"/>
            <a:ext cx="2874993" cy="1325563"/>
          </a:xfrm>
        </p:spPr>
        <p:txBody>
          <a:bodyPr>
            <a:noAutofit/>
          </a:bodyPr>
          <a:lstStyle>
            <a:lvl1pPr algn="ctr"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062405-54AB-9A4B-A687-DF0022E56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288" y="1255257"/>
            <a:ext cx="7097619" cy="4351338"/>
          </a:xfrm>
        </p:spPr>
        <p:txBody>
          <a:bodyPr numCol="1" anchor="ctr" anchorCtr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B780BE-6A88-C847-BE44-15C4FAFCD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3F13B0-EBC2-8D03-7EDE-B1107A25D229}"/>
              </a:ext>
            </a:extLst>
          </p:cNvPr>
          <p:cNvSpPr/>
          <p:nvPr userDrawn="1"/>
        </p:nvSpPr>
        <p:spPr>
          <a:xfrm rot="5400000">
            <a:off x="-1006997" y="4287937"/>
            <a:ext cx="8714772" cy="115747"/>
          </a:xfrm>
          <a:prstGeom prst="rect">
            <a:avLst/>
          </a:prstGeom>
          <a:solidFill>
            <a:srgbClr val="643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72EE60-BB10-2F4C-9650-DA00764F5DB6}"/>
              </a:ext>
            </a:extLst>
          </p:cNvPr>
          <p:cNvSpPr/>
          <p:nvPr/>
        </p:nvSpPr>
        <p:spPr>
          <a:xfrm>
            <a:off x="0" y="0"/>
            <a:ext cx="7966895" cy="6877515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114B8-FACD-F745-8739-26E8B7C8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67" y="1152421"/>
            <a:ext cx="4923765" cy="1325563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BE13CD8-B227-A641-9B5D-930D0F3F9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67" y="2550275"/>
            <a:ext cx="4923765" cy="3427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63A1052-7EBF-3D49-A44C-CD422B951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5251" y="1610246"/>
            <a:ext cx="3648973" cy="36604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1483C9-6F13-0F46-BF9D-65B7980A797D}"/>
              </a:ext>
            </a:extLst>
          </p:cNvPr>
          <p:cNvSpPr/>
          <p:nvPr/>
        </p:nvSpPr>
        <p:spPr>
          <a:xfrm>
            <a:off x="6875251" y="1610246"/>
            <a:ext cx="3648973" cy="3660494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105AA2-C65E-8945-AC0C-582F3E3BB0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9AEF2B-2161-8479-3153-BB0B13BF822B}"/>
              </a:ext>
            </a:extLst>
          </p:cNvPr>
          <p:cNvSpPr/>
          <p:nvPr userDrawn="1"/>
        </p:nvSpPr>
        <p:spPr>
          <a:xfrm rot="5400000">
            <a:off x="4927680" y="3376676"/>
            <a:ext cx="3727050" cy="122014"/>
          </a:xfrm>
          <a:prstGeom prst="rect">
            <a:avLst/>
          </a:prstGeom>
          <a:solidFill>
            <a:srgbClr val="643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318F2D-B0F0-01AA-49F6-762BB023B6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2313" y="1585913"/>
            <a:ext cx="3714750" cy="3714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1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68E55-F78B-0140-996D-F949A4EB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2802E-69E4-5342-B9B4-A87FD2C1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121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9" r:id="rId3"/>
    <p:sldLayoutId id="2147483663" r:id="rId4"/>
    <p:sldLayoutId id="2147483690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25408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mc.org/data-reports/report/us-physician-workforce-data-dashboard" TargetMode="External"/><Relationship Id="rId2" Type="http://schemas.openxmlformats.org/officeDocument/2006/relationships/hyperlink" Target="https://academic.oup.com/healthaffairsscholar/article/2/4/qxae033/7631507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ensus.gov/data/tables/time-series/demo/popest/2020s-state-total.html" TargetMode="External"/><Relationship Id="rId5" Type="http://schemas.openxmlformats.org/officeDocument/2006/relationships/hyperlink" Target="https://www.ama-assn.org/about/research/health-workforce-mapper-app" TargetMode="External"/><Relationship Id="rId4" Type="http://schemas.openxmlformats.org/officeDocument/2006/relationships/hyperlink" Target="https://www.medscape.com/sites/public/physician-comp/20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4/relationships/chartEx" Target="../charts/chartEx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9786-7889-8181-9E95-760859EF5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3275" y="2284043"/>
            <a:ext cx="9144000" cy="2387600"/>
          </a:xfrm>
        </p:spPr>
        <p:txBody>
          <a:bodyPr/>
          <a:lstStyle/>
          <a:p>
            <a:r>
              <a:rPr lang="en-US"/>
              <a:t>Demographics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F87ADC-8A16-350A-0034-CD28713C2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3275" y="5444475"/>
            <a:ext cx="9144000" cy="481762"/>
          </a:xfrm>
        </p:spPr>
        <p:txBody>
          <a:bodyPr/>
          <a:lstStyle/>
          <a:p>
            <a:r>
              <a:rPr lang="en-US"/>
              <a:t>PATHOLOGIST WORKFORCE </a:t>
            </a:r>
          </a:p>
        </p:txBody>
      </p:sp>
    </p:spTree>
    <p:extLst>
      <p:ext uri="{BB962C8B-B14F-4D97-AF65-F5344CB8AC3E}">
        <p14:creationId xmlns:p14="http://schemas.microsoft.com/office/powerpoint/2010/main" val="42343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1B8C3-71F0-F70D-A9B0-02AC3E178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Compensation</a:t>
            </a:r>
            <a:r>
              <a:rPr lang="en-US" sz="3100">
                <a:latin typeface="Arial"/>
                <a:cs typeface="Arial"/>
              </a:rPr>
              <a:t> 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102E-E921-4A87-2B3D-7DF011936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288" y="529116"/>
            <a:ext cx="7097619" cy="802143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On average, pathologist salaries have increased by </a:t>
            </a:r>
            <a:r>
              <a:rPr lang="en-US" b="1">
                <a:latin typeface="Arial"/>
                <a:cs typeface="Arial"/>
              </a:rPr>
              <a:t>4.1% every year since 2020. </a:t>
            </a:r>
          </a:p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2424CD-AE8B-F18D-42B5-3DA49C360F2D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3</a:t>
            </a:r>
            <a:endParaRPr lang="en-US" sz="1400">
              <a:solidFill>
                <a:srgbClr val="00A998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5694502-3174-E93C-CD96-F59AFE97B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560270"/>
              </p:ext>
            </p:extLst>
          </p:nvPr>
        </p:nvGraphicFramePr>
        <p:xfrm>
          <a:off x="4283242" y="1667434"/>
          <a:ext cx="7299158" cy="434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62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A0AF-BCA1-5112-8559-236D222A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F7093-995B-2171-F833-2B6E5D6FC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300" u="sng">
                <a:hlinkClick r:id="rId2"/>
              </a:rPr>
              <a:t>Black-Schaffer SW, Gross DJ, Nouri Z. et al. Re-evaluation of methodology for estimating US specialty physician workforce. </a:t>
            </a:r>
            <a:r>
              <a:rPr lang="en-US" sz="1300" i="1" u="sng">
                <a:hlinkClick r:id="rId2"/>
              </a:rPr>
              <a:t>Health Affairs Scholar. </a:t>
            </a:r>
            <a:r>
              <a:rPr lang="en-US" sz="1300" u="sng">
                <a:hlinkClick r:id="rId2"/>
              </a:rPr>
              <a:t>2(4). doi: 10.1093/haschl/qxae033</a:t>
            </a:r>
            <a:endParaRPr lang="en-US" sz="1300"/>
          </a:p>
          <a:p>
            <a:pPr marL="342900" lvl="0" indent="-342900">
              <a:buFont typeface="+mj-lt"/>
              <a:buAutoNum type="arabicPeriod"/>
            </a:pPr>
            <a:r>
              <a:rPr lang="en-US" sz="1300" u="sng">
                <a:hlinkClick r:id="rId3"/>
              </a:rPr>
              <a:t>Kelly, R. US Physician Workforce Dashboard. Association of American Medical Colleges. 2024.</a:t>
            </a:r>
            <a:r>
              <a:rPr lang="en-US" sz="1300"/>
              <a:t> </a:t>
            </a:r>
            <a:r>
              <a:rPr lang="en-US" sz="1300" u="sng">
                <a:hlinkClick r:id="rId3"/>
              </a:rPr>
              <a:t>https://www.aamc.org/data-reports/report/us-physician-workforce-data-dashboard</a:t>
            </a:r>
            <a:r>
              <a:rPr lang="en-US" sz="1300"/>
              <a:t> 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300" u="sng">
                <a:hlinkClick r:id="rId4"/>
              </a:rPr>
              <a:t>Medscape Physician Compensation Report, 2020-2025. Medscape. 2025.</a:t>
            </a:r>
            <a:endParaRPr lang="en-US" sz="1300"/>
          </a:p>
          <a:p>
            <a:pPr marL="342900" lvl="0" indent="-342900">
              <a:buFont typeface="+mj-lt"/>
              <a:buAutoNum type="arabicPeriod"/>
            </a:pPr>
            <a:r>
              <a:rPr lang="en-US" sz="1300"/>
              <a:t>American Medical Association. AMA Health Workforce Explorer. Accessed in February 2023. </a:t>
            </a:r>
            <a:r>
              <a:rPr lang="en-US" sz="1300" u="sng">
                <a:hlinkClick r:id="rId5"/>
              </a:rPr>
              <a:t>https://www.ama-assn.org/about/research/health-workforce-mapper-app</a:t>
            </a:r>
            <a:endParaRPr lang="en-US" sz="1300"/>
          </a:p>
          <a:p>
            <a:pPr marL="342900" lvl="0" indent="-342900">
              <a:buFont typeface="+mj-lt"/>
              <a:buAutoNum type="arabicPeriod"/>
            </a:pPr>
            <a:r>
              <a:rPr lang="en-US" sz="1300"/>
              <a:t>U.S. Census Bureau. State Population Totals and Components of Change: 2020-2024. </a:t>
            </a:r>
            <a:r>
              <a:rPr lang="en-US" sz="1300" err="1"/>
              <a:t>Census.gov</a:t>
            </a:r>
            <a:r>
              <a:rPr lang="en-US" sz="1300"/>
              <a:t>. Published December 2024. </a:t>
            </a:r>
            <a:r>
              <a:rPr lang="en-US" sz="1300" u="sng">
                <a:hlinkClick r:id="rId6"/>
              </a:rPr>
              <a:t>https://www.census.gov/data/tables/time-series/demo/popest/2020s-state-total.html</a:t>
            </a:r>
            <a:r>
              <a:rPr lang="en-US" sz="13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822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A30F91-EC96-E4A4-CE37-BC42ED80A7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40B837-EC4B-D6EC-8121-BA0E1C2BE9F8}"/>
              </a:ext>
            </a:extLst>
          </p:cNvPr>
          <p:cNvSpPr/>
          <p:nvPr/>
        </p:nvSpPr>
        <p:spPr>
          <a:xfrm>
            <a:off x="3386667" y="0"/>
            <a:ext cx="547035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0E8C987-CC24-BAA3-FA53-556EDC59863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4165"/>
          <a:stretch>
            <a:fillRect/>
          </a:stretch>
        </p:blipFill>
        <p:spPr>
          <a:xfrm>
            <a:off x="2680814" y="0"/>
            <a:ext cx="6192253" cy="4625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AFC167-5E0F-080F-BA4B-5624BE0B8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784" y="5120566"/>
            <a:ext cx="5241072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</a:rPr>
              <a:t>The US Pathologist: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Who Are We?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07739-4C9E-E4D1-52BD-B22A021FD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02" y="4458526"/>
            <a:ext cx="2358191" cy="71387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GENDER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7F0E4E-068D-3840-90B3-FB08A19FA048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1,2,3</a:t>
            </a:r>
            <a:endParaRPr lang="en-US" sz="1400">
              <a:solidFill>
                <a:srgbClr val="00A998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13C7F7-E54D-CA79-40A1-0849D19F7169}"/>
              </a:ext>
            </a:extLst>
          </p:cNvPr>
          <p:cNvSpPr txBox="1">
            <a:spLocks/>
          </p:cNvSpPr>
          <p:nvPr/>
        </p:nvSpPr>
        <p:spPr>
          <a:xfrm>
            <a:off x="800043" y="827773"/>
            <a:ext cx="1976845" cy="1249680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bg1"/>
                </a:solidFill>
              </a:rPr>
              <a:t>MEDIAN AGE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3500" b="1">
                <a:solidFill>
                  <a:srgbClr val="00A998"/>
                </a:solidFill>
              </a:rPr>
              <a:t>50-59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50B604D-B0A0-D30B-1F65-14E0063E8C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326188"/>
              </p:ext>
            </p:extLst>
          </p:nvPr>
        </p:nvGraphicFramePr>
        <p:xfrm>
          <a:off x="187262" y="2016903"/>
          <a:ext cx="3160059" cy="253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BFF33CCE-F8D3-9F1A-7504-CFCF81F4D75B}"/>
              </a:ext>
            </a:extLst>
          </p:cNvPr>
          <p:cNvGrpSpPr/>
          <p:nvPr/>
        </p:nvGrpSpPr>
        <p:grpSpPr>
          <a:xfrm>
            <a:off x="196172" y="5154048"/>
            <a:ext cx="3204753" cy="1489167"/>
            <a:chOff x="7663543" y="195942"/>
            <a:chExt cx="3204753" cy="1489167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85037125-11DA-E6C5-E6C5-EC39D3139746}"/>
                </a:ext>
              </a:extLst>
            </p:cNvPr>
            <p:cNvSpPr txBox="1">
              <a:spLocks/>
            </p:cNvSpPr>
            <p:nvPr/>
          </p:nvSpPr>
          <p:spPr>
            <a:xfrm>
              <a:off x="8845732" y="195942"/>
              <a:ext cx="559525" cy="76853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24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20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18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0" b="1">
                  <a:solidFill>
                    <a:schemeClr val="accent1">
                      <a:lumMod val="75000"/>
                    </a:schemeClr>
                  </a:solidFill>
                </a:rPr>
                <a:t>$</a:t>
              </a: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F58A6244-EFB2-1598-1600-BD76453DAD2E}"/>
                </a:ext>
              </a:extLst>
            </p:cNvPr>
            <p:cNvSpPr txBox="1">
              <a:spLocks/>
            </p:cNvSpPr>
            <p:nvPr/>
          </p:nvSpPr>
          <p:spPr>
            <a:xfrm>
              <a:off x="7663543" y="511628"/>
              <a:ext cx="3204753" cy="11734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24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20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18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 dirty="0">
                  <a:solidFill>
                    <a:schemeClr val="bg1"/>
                  </a:solidFill>
                </a:rPr>
                <a:t>AVERAGE SALARY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sz="3200" b="1" dirty="0">
                  <a:solidFill>
                    <a:srgbClr val="00A998"/>
                  </a:solidFill>
                </a:rPr>
                <a:t>$388,000</a:t>
              </a: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7F65AA-12B2-19DC-F98D-21C1C862923B}"/>
              </a:ext>
            </a:extLst>
          </p:cNvPr>
          <p:cNvSpPr txBox="1">
            <a:spLocks/>
          </p:cNvSpPr>
          <p:nvPr/>
        </p:nvSpPr>
        <p:spPr>
          <a:xfrm>
            <a:off x="9336503" y="2848978"/>
            <a:ext cx="2630905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</a:rPr>
              <a:t>MEDICAL SCHOOL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4D4B52CF-67D5-899C-AC49-806C0E1C6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824899"/>
              </p:ext>
            </p:extLst>
          </p:nvPr>
        </p:nvGraphicFramePr>
        <p:xfrm>
          <a:off x="7878015" y="212651"/>
          <a:ext cx="5349437" cy="2679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24D455E-0981-05E4-B66A-4CAA56BFB906}"/>
              </a:ext>
            </a:extLst>
          </p:cNvPr>
          <p:cNvSpPr txBox="1">
            <a:spLocks/>
          </p:cNvSpPr>
          <p:nvPr/>
        </p:nvSpPr>
        <p:spPr>
          <a:xfrm>
            <a:off x="9259857" y="6206069"/>
            <a:ext cx="2839453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</a:rPr>
              <a:t>RACE/ETHNICITY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6939A802-431F-0283-B68C-F7AF9383D4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453852"/>
              </p:ext>
            </p:extLst>
          </p:nvPr>
        </p:nvGraphicFramePr>
        <p:xfrm>
          <a:off x="8588595" y="3617684"/>
          <a:ext cx="4168029" cy="269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350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45B-E310-3EFE-E790-61170FDC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By The Numbers: </a:t>
            </a:r>
            <a:br>
              <a:rPr lang="en-US" sz="3600"/>
            </a:br>
            <a:r>
              <a:rPr lang="en-US" sz="3600"/>
              <a:t>An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A6D06-4F64-3C73-AB39-B11DEA2C2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091" y="3111978"/>
            <a:ext cx="2938232" cy="53255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600" b="1"/>
              <a:t>Total Number of </a:t>
            </a:r>
            <a:br>
              <a:rPr lang="en-US" sz="1600" b="1"/>
            </a:br>
            <a:r>
              <a:rPr lang="en-US" sz="1600" b="1"/>
              <a:t>US Pathologists in 2023</a:t>
            </a:r>
            <a:endParaRPr lang="en-US" sz="1600" b="1">
              <a:solidFill>
                <a:srgbClr val="00A998"/>
              </a:solidFill>
            </a:endParaRP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8478E416-5D3D-74D5-EF69-AECB8D03D6C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3398633"/>
              </p:ext>
            </p:extLst>
          </p:nvPr>
        </p:nvGraphicFramePr>
        <p:xfrm>
          <a:off x="6848569" y="1609725"/>
          <a:ext cx="4500749" cy="366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4B58EC9-4101-A92C-0E34-48B8EDF21031}"/>
              </a:ext>
            </a:extLst>
          </p:cNvPr>
          <p:cNvSpPr txBox="1"/>
          <p:nvPr/>
        </p:nvSpPr>
        <p:spPr>
          <a:xfrm>
            <a:off x="646610" y="3035329"/>
            <a:ext cx="2331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b="1">
                <a:solidFill>
                  <a:srgbClr val="00A998"/>
                </a:solidFill>
              </a:rPr>
              <a:t>21, 244</a:t>
            </a:r>
            <a:endParaRPr lang="en-US" sz="360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563CD78-F55A-7E45-E2F9-4031145E3430}"/>
              </a:ext>
            </a:extLst>
          </p:cNvPr>
          <p:cNvSpPr txBox="1">
            <a:spLocks/>
          </p:cNvSpPr>
          <p:nvPr/>
        </p:nvSpPr>
        <p:spPr>
          <a:xfrm>
            <a:off x="3344091" y="4038600"/>
            <a:ext cx="2938232" cy="53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/>
              <a:t>Total Number of </a:t>
            </a:r>
            <a:br>
              <a:rPr lang="en-US" sz="1600" b="1"/>
            </a:br>
            <a:r>
              <a:rPr lang="en-US" sz="1600" b="1"/>
              <a:t>US Physicians in 2023</a:t>
            </a:r>
            <a:endParaRPr lang="en-US" sz="1600" b="1">
              <a:solidFill>
                <a:srgbClr val="00A998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AE7379-DF1F-F2A0-51DF-17C75204D6C5}"/>
              </a:ext>
            </a:extLst>
          </p:cNvPr>
          <p:cNvSpPr txBox="1"/>
          <p:nvPr/>
        </p:nvSpPr>
        <p:spPr>
          <a:xfrm>
            <a:off x="646610" y="3961951"/>
            <a:ext cx="2331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b="1">
                <a:solidFill>
                  <a:srgbClr val="00A998"/>
                </a:solidFill>
              </a:rPr>
              <a:t>1,010,892</a:t>
            </a:r>
            <a:endParaRPr lang="en-US" sz="360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0234A63-06FB-4C74-1082-C81A4C3377C2}"/>
              </a:ext>
            </a:extLst>
          </p:cNvPr>
          <p:cNvSpPr txBox="1">
            <a:spLocks/>
          </p:cNvSpPr>
          <p:nvPr/>
        </p:nvSpPr>
        <p:spPr>
          <a:xfrm>
            <a:off x="3317965" y="5009606"/>
            <a:ext cx="2037806" cy="532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/>
              <a:t>% of US Physicians in Pathology</a:t>
            </a:r>
            <a:endParaRPr lang="en-US" sz="1600" b="1">
              <a:solidFill>
                <a:srgbClr val="00A998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9B49A9-9B85-65EB-1696-887EDF9366FD}"/>
              </a:ext>
            </a:extLst>
          </p:cNvPr>
          <p:cNvSpPr txBox="1"/>
          <p:nvPr/>
        </p:nvSpPr>
        <p:spPr>
          <a:xfrm>
            <a:off x="999307" y="4932957"/>
            <a:ext cx="1861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b="1">
                <a:solidFill>
                  <a:srgbClr val="00A998"/>
                </a:solidFill>
              </a:rPr>
              <a:t>2.1%</a:t>
            </a:r>
            <a:endParaRPr lang="en-US" sz="36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7B487B-657B-FE31-F8EE-D86BEA1C0A5A}"/>
              </a:ext>
            </a:extLst>
          </p:cNvPr>
          <p:cNvCxnSpPr/>
          <p:nvPr/>
        </p:nvCxnSpPr>
        <p:spPr>
          <a:xfrm>
            <a:off x="666206" y="3801292"/>
            <a:ext cx="500307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AD77CC-72DA-3D77-7B84-A3973BA37479}"/>
              </a:ext>
            </a:extLst>
          </p:cNvPr>
          <p:cNvCxnSpPr/>
          <p:nvPr/>
        </p:nvCxnSpPr>
        <p:spPr>
          <a:xfrm>
            <a:off x="666206" y="4800600"/>
            <a:ext cx="500307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09E0640D-5185-1260-EF22-52AB36E94274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1,2</a:t>
            </a:r>
            <a:endParaRPr lang="en-US" sz="1400">
              <a:solidFill>
                <a:srgbClr val="00A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0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E5A0-86AE-31FB-B532-A245138E0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3" y="1651794"/>
            <a:ext cx="2874993" cy="1325563"/>
          </a:xfrm>
        </p:spPr>
        <p:txBody>
          <a:bodyPr/>
          <a:lstStyle/>
          <a:p>
            <a:pPr algn="ctr"/>
            <a:r>
              <a:rPr lang="en-US" sz="3200">
                <a:latin typeface="Arial"/>
                <a:cs typeface="Arial"/>
              </a:rPr>
              <a:t>Number of Pathologists by State</a:t>
            </a:r>
            <a:endParaRPr lang="en-US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3" name="Content Placeholder 2">
                <a:extLst>
                  <a:ext uri="{FF2B5EF4-FFF2-40B4-BE49-F238E27FC236}">
                    <a16:creationId xmlns:a16="http://schemas.microsoft.com/office/drawing/2014/main" id="{C7F8CC70-98E0-8151-0F3D-97FBB8F1AD7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41989870"/>
                  </p:ext>
                </p:extLst>
              </p:nvPr>
            </p:nvGraphicFramePr>
            <p:xfrm>
              <a:off x="3176269" y="561704"/>
              <a:ext cx="9015731" cy="55272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Content Placeholder 2">
                <a:extLst>
                  <a:ext uri="{FF2B5EF4-FFF2-40B4-BE49-F238E27FC236}">
                    <a16:creationId xmlns:a16="http://schemas.microsoft.com/office/drawing/2014/main" id="{C7F8CC70-98E0-8151-0F3D-97FBB8F1AD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6269" y="561704"/>
                <a:ext cx="9015731" cy="5527201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33D90C-0FDE-0642-E56C-80C58264A99C}"/>
              </a:ext>
            </a:extLst>
          </p:cNvPr>
          <p:cNvSpPr txBox="1">
            <a:spLocks/>
          </p:cNvSpPr>
          <p:nvPr/>
        </p:nvSpPr>
        <p:spPr>
          <a:xfrm>
            <a:off x="339460" y="3594205"/>
            <a:ext cx="2648478" cy="2143592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TOP 3</a:t>
            </a:r>
            <a:endParaRPr lang="en-US" sz="1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California: 3,605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New York: 2,689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Texas: 2,472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BOTTOM 3</a:t>
            </a:r>
            <a:endParaRPr lang="en-US" sz="1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48"/>
            </a:pPr>
            <a:r>
              <a:rPr lang="en-US" sz="1400" dirty="0">
                <a:solidFill>
                  <a:schemeClr val="bg1"/>
                </a:solidFill>
              </a:rPr>
              <a:t>North Dakota: 67</a:t>
            </a:r>
          </a:p>
          <a:p>
            <a:pPr marL="457200" indent="-457200">
              <a:buFont typeface="+mj-lt"/>
              <a:buAutoNum type="arabicPeriod" startAt="48"/>
            </a:pPr>
            <a:r>
              <a:rPr lang="en-US" sz="1400" dirty="0">
                <a:solidFill>
                  <a:schemeClr val="bg1"/>
                </a:solidFill>
              </a:rPr>
              <a:t>Alaska: 35</a:t>
            </a:r>
          </a:p>
          <a:p>
            <a:pPr marL="457200" indent="-457200">
              <a:buFont typeface="+mj-lt"/>
              <a:buAutoNum type="arabicPeriod" startAt="48"/>
            </a:pPr>
            <a:r>
              <a:rPr lang="en-US" sz="1400" dirty="0">
                <a:solidFill>
                  <a:schemeClr val="bg1"/>
                </a:solidFill>
              </a:rPr>
              <a:t>Wyoming: 33</a:t>
            </a:r>
          </a:p>
        </p:txBody>
      </p:sp>
    </p:spTree>
    <p:extLst>
      <p:ext uri="{BB962C8B-B14F-4D97-AF65-F5344CB8AC3E}">
        <p14:creationId xmlns:p14="http://schemas.microsoft.com/office/powerpoint/2010/main" val="366680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B7D24-E9D9-1AF9-FDB8-2FBE88ADB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C1C3-25EA-5C7D-8AD2-B3BA17F7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3" y="1770327"/>
            <a:ext cx="2874993" cy="1325563"/>
          </a:xfrm>
        </p:spPr>
        <p:txBody>
          <a:bodyPr/>
          <a:lstStyle/>
          <a:p>
            <a:r>
              <a:rPr lang="en-US" sz="3200"/>
              <a:t>Number of Pathologists </a:t>
            </a:r>
            <a:br>
              <a:rPr lang="en-US" sz="3200"/>
            </a:br>
            <a:r>
              <a:rPr lang="en-US" sz="3200"/>
              <a:t>per 100K of Population</a:t>
            </a: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3" name="Content Placeholder 2">
                <a:extLst>
                  <a:ext uri="{FF2B5EF4-FFF2-40B4-BE49-F238E27FC236}">
                    <a16:creationId xmlns:a16="http://schemas.microsoft.com/office/drawing/2014/main" id="{D9FCD312-4264-E39F-B5A3-3B0B69C4B38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62111469"/>
                  </p:ext>
                </p:extLst>
              </p:nvPr>
            </p:nvGraphicFramePr>
            <p:xfrm>
              <a:off x="3176269" y="561704"/>
              <a:ext cx="9015731" cy="55272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Content Placeholder 2">
                <a:extLst>
                  <a:ext uri="{FF2B5EF4-FFF2-40B4-BE49-F238E27FC236}">
                    <a16:creationId xmlns:a16="http://schemas.microsoft.com/office/drawing/2014/main" id="{D9FCD312-4264-E39F-B5A3-3B0B69C4B3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6269" y="561704"/>
                <a:ext cx="9015731" cy="5527201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7B2ED77-BC11-B617-EC12-EB7BD91206A0}"/>
              </a:ext>
            </a:extLst>
          </p:cNvPr>
          <p:cNvSpPr txBox="1">
            <a:spLocks/>
          </p:cNvSpPr>
          <p:nvPr/>
        </p:nvSpPr>
        <p:spPr>
          <a:xfrm>
            <a:off x="407669" y="3762111"/>
            <a:ext cx="276860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TOP 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District of Columbia: 25.49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Vermont: 21.4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Massachusetts: 20.3 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BOTTOM 3</a:t>
            </a:r>
          </a:p>
          <a:p>
            <a:pPr marL="457200" indent="-457200">
              <a:buFont typeface="+mj-lt"/>
              <a:buAutoNum type="arabicPeriod" startAt="48"/>
            </a:pPr>
            <a:r>
              <a:rPr lang="en-US" sz="1400" dirty="0">
                <a:solidFill>
                  <a:schemeClr val="bg1"/>
                </a:solidFill>
              </a:rPr>
              <a:t>Oklahoma: 5.32</a:t>
            </a:r>
          </a:p>
          <a:p>
            <a:pPr marL="457200" indent="-457200">
              <a:buFont typeface="+mj-lt"/>
              <a:buAutoNum type="arabicPeriod" startAt="48"/>
            </a:pPr>
            <a:r>
              <a:rPr lang="en-US" sz="1400" dirty="0">
                <a:solidFill>
                  <a:schemeClr val="bg1"/>
                </a:solidFill>
              </a:rPr>
              <a:t>Alaska: 4.73</a:t>
            </a:r>
          </a:p>
          <a:p>
            <a:pPr marL="457200" indent="-457200">
              <a:buFont typeface="+mj-lt"/>
              <a:buAutoNum type="arabicPeriod" startAt="48"/>
            </a:pPr>
            <a:r>
              <a:rPr lang="en-US" sz="1400" dirty="0">
                <a:solidFill>
                  <a:schemeClr val="bg1"/>
                </a:solidFill>
              </a:rPr>
              <a:t>Idaho: 4.05</a:t>
            </a:r>
          </a:p>
        </p:txBody>
      </p:sp>
    </p:spTree>
    <p:extLst>
      <p:ext uri="{BB962C8B-B14F-4D97-AF65-F5344CB8AC3E}">
        <p14:creationId xmlns:p14="http://schemas.microsoft.com/office/powerpoint/2010/main" val="400289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9D6FB-76D4-5DFA-A59F-BBFA2E71C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/>
              <a:t>Top 5 US Pathology </a:t>
            </a:r>
            <a:br>
              <a:rPr lang="en-US" sz="3200"/>
            </a:br>
            <a:r>
              <a:rPr lang="en-US" sz="3200"/>
              <a:t>Specialties</a:t>
            </a: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FDEE65-8AC7-24AB-496A-B7D9F060E2BD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4</a:t>
            </a:r>
            <a:endParaRPr lang="en-US" sz="1400">
              <a:solidFill>
                <a:srgbClr val="00A998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AB468-E06C-D45B-E2C8-A9F2C56BBA87}"/>
              </a:ext>
            </a:extLst>
          </p:cNvPr>
          <p:cNvGrpSpPr/>
          <p:nvPr/>
        </p:nvGrpSpPr>
        <p:grpSpPr>
          <a:xfrm>
            <a:off x="4787153" y="636362"/>
            <a:ext cx="1035424" cy="1031073"/>
            <a:chOff x="4208929" y="605118"/>
            <a:chExt cx="1066800" cy="106231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CB399A9-3180-1EE1-7306-D6129D5A7312}"/>
                </a:ext>
              </a:extLst>
            </p:cNvPr>
            <p:cNvSpPr/>
            <p:nvPr/>
          </p:nvSpPr>
          <p:spPr>
            <a:xfrm>
              <a:off x="4213412" y="605118"/>
              <a:ext cx="1062317" cy="106231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411B44-69BF-9C2D-245A-03318CD68FF5}"/>
                </a:ext>
              </a:extLst>
            </p:cNvPr>
            <p:cNvSpPr txBox="1"/>
            <p:nvPr/>
          </p:nvSpPr>
          <p:spPr>
            <a:xfrm>
              <a:off x="4208929" y="914400"/>
              <a:ext cx="1062318" cy="412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59.6%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08E657-FE7B-C67D-2083-396DDC694EF0}"/>
              </a:ext>
            </a:extLst>
          </p:cNvPr>
          <p:cNvGrpSpPr/>
          <p:nvPr/>
        </p:nvGrpSpPr>
        <p:grpSpPr>
          <a:xfrm>
            <a:off x="4787153" y="1765914"/>
            <a:ext cx="1035424" cy="1031073"/>
            <a:chOff x="4208929" y="605118"/>
            <a:chExt cx="1066800" cy="106231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B4C22F1-C419-3B7A-5F9E-1598A1A9FF0C}"/>
                </a:ext>
              </a:extLst>
            </p:cNvPr>
            <p:cNvSpPr/>
            <p:nvPr/>
          </p:nvSpPr>
          <p:spPr>
            <a:xfrm>
              <a:off x="4213412" y="605118"/>
              <a:ext cx="1062317" cy="106231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CF0E3D-288E-2D2E-D616-9BE98189E438}"/>
                </a:ext>
              </a:extLst>
            </p:cNvPr>
            <p:cNvSpPr txBox="1"/>
            <p:nvPr/>
          </p:nvSpPr>
          <p:spPr>
            <a:xfrm>
              <a:off x="4208929" y="914400"/>
              <a:ext cx="1062318" cy="412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6.5%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C4BA91-9DD9-0FB5-14B4-CA338CD838CE}"/>
              </a:ext>
            </a:extLst>
          </p:cNvPr>
          <p:cNvGrpSpPr/>
          <p:nvPr/>
        </p:nvGrpSpPr>
        <p:grpSpPr>
          <a:xfrm>
            <a:off x="4787153" y="2929085"/>
            <a:ext cx="1035424" cy="1031073"/>
            <a:chOff x="4208929" y="605118"/>
            <a:chExt cx="1066800" cy="106231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54ED19-97E8-0A27-8D57-2FFAC26BA269}"/>
                </a:ext>
              </a:extLst>
            </p:cNvPr>
            <p:cNvSpPr/>
            <p:nvPr/>
          </p:nvSpPr>
          <p:spPr>
            <a:xfrm>
              <a:off x="4213412" y="605118"/>
              <a:ext cx="1062317" cy="10623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481A40-CA6E-0A1A-224A-0D0DD8286450}"/>
                </a:ext>
              </a:extLst>
            </p:cNvPr>
            <p:cNvSpPr txBox="1"/>
            <p:nvPr/>
          </p:nvSpPr>
          <p:spPr>
            <a:xfrm>
              <a:off x="4208929" y="914400"/>
              <a:ext cx="1062318" cy="412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5.9%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9E41DF-7CCE-B1EF-446F-51FB0787C750}"/>
              </a:ext>
            </a:extLst>
          </p:cNvPr>
          <p:cNvGrpSpPr/>
          <p:nvPr/>
        </p:nvGrpSpPr>
        <p:grpSpPr>
          <a:xfrm>
            <a:off x="4787153" y="4065362"/>
            <a:ext cx="1035424" cy="1031073"/>
            <a:chOff x="4208929" y="605118"/>
            <a:chExt cx="1066800" cy="106231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0D008DF-EF2E-8014-005E-CA21815B8AA8}"/>
                </a:ext>
              </a:extLst>
            </p:cNvPr>
            <p:cNvSpPr/>
            <p:nvPr/>
          </p:nvSpPr>
          <p:spPr>
            <a:xfrm>
              <a:off x="4213412" y="605118"/>
              <a:ext cx="1062317" cy="106231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D1C28E-E63E-ECCE-0BCD-5C90F120E2DF}"/>
                </a:ext>
              </a:extLst>
            </p:cNvPr>
            <p:cNvSpPr txBox="1"/>
            <p:nvPr/>
          </p:nvSpPr>
          <p:spPr>
            <a:xfrm>
              <a:off x="4208929" y="914400"/>
              <a:ext cx="1062318" cy="412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5.1%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B58162-A297-A4DC-4E6B-0DC73C261580}"/>
              </a:ext>
            </a:extLst>
          </p:cNvPr>
          <p:cNvGrpSpPr/>
          <p:nvPr/>
        </p:nvGrpSpPr>
        <p:grpSpPr>
          <a:xfrm>
            <a:off x="4787153" y="5208362"/>
            <a:ext cx="1035424" cy="1031073"/>
            <a:chOff x="4208929" y="605118"/>
            <a:chExt cx="1066800" cy="106231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30ABAAD-611B-85BE-17A1-D87916C58910}"/>
                </a:ext>
              </a:extLst>
            </p:cNvPr>
            <p:cNvSpPr/>
            <p:nvPr/>
          </p:nvSpPr>
          <p:spPr>
            <a:xfrm>
              <a:off x="4213412" y="605118"/>
              <a:ext cx="1062317" cy="106231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3BE1C7-3798-D0EB-7F12-A6F91468D533}"/>
                </a:ext>
              </a:extLst>
            </p:cNvPr>
            <p:cNvSpPr txBox="1"/>
            <p:nvPr/>
          </p:nvSpPr>
          <p:spPr>
            <a:xfrm>
              <a:off x="4208929" y="914400"/>
              <a:ext cx="1062318" cy="412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4.4%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262E07A-E85C-84D8-B338-524CAC1990B4}"/>
              </a:ext>
            </a:extLst>
          </p:cNvPr>
          <p:cNvSpPr txBox="1"/>
          <p:nvPr/>
        </p:nvSpPr>
        <p:spPr>
          <a:xfrm>
            <a:off x="6096000" y="5530775"/>
            <a:ext cx="7066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2400" b="1">
                <a:solidFill>
                  <a:schemeClr val="accent3">
                    <a:lumMod val="40000"/>
                    <a:lumOff val="60000"/>
                  </a:schemeClr>
                </a:solidFill>
              </a:rPr>
              <a:t>Dermatopathology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E2CD44-96B4-0D92-D96F-0D08D54ECE9D}"/>
              </a:ext>
            </a:extLst>
          </p:cNvPr>
          <p:cNvSpPr txBox="1"/>
          <p:nvPr/>
        </p:nvSpPr>
        <p:spPr>
          <a:xfrm>
            <a:off x="6109448" y="4373887"/>
            <a:ext cx="7066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2400" b="1">
                <a:solidFill>
                  <a:schemeClr val="accent3">
                    <a:lumMod val="60000"/>
                    <a:lumOff val="40000"/>
                  </a:schemeClr>
                </a:solidFill>
              </a:rPr>
              <a:t>Selective Pathology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ADB4AA-22EA-49DB-3CA4-844C615DBAE0}"/>
              </a:ext>
            </a:extLst>
          </p:cNvPr>
          <p:cNvSpPr txBox="1"/>
          <p:nvPr/>
        </p:nvSpPr>
        <p:spPr>
          <a:xfrm>
            <a:off x="6082553" y="3198167"/>
            <a:ext cx="7066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2400" b="1">
                <a:solidFill>
                  <a:schemeClr val="accent3"/>
                </a:solidFill>
              </a:rPr>
              <a:t>Hematology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78F77A-9A7D-3DA4-10D8-7BA1641DAB2A}"/>
              </a:ext>
            </a:extLst>
          </p:cNvPr>
          <p:cNvSpPr txBox="1"/>
          <p:nvPr/>
        </p:nvSpPr>
        <p:spPr>
          <a:xfrm>
            <a:off x="6096000" y="931440"/>
            <a:ext cx="7066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chemeClr val="accent3">
                    <a:lumMod val="50000"/>
                  </a:schemeClr>
                </a:solidFill>
              </a:rPr>
              <a:t>Anatomic/Clinical Pathology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012D9D-4966-0057-4B05-6E37A079BF7F}"/>
              </a:ext>
            </a:extLst>
          </p:cNvPr>
          <p:cNvSpPr txBox="1"/>
          <p:nvPr/>
        </p:nvSpPr>
        <p:spPr>
          <a:xfrm>
            <a:off x="6096000" y="2020652"/>
            <a:ext cx="7066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2400" b="1">
                <a:solidFill>
                  <a:schemeClr val="accent3">
                    <a:lumMod val="75000"/>
                  </a:schemeClr>
                </a:solidFill>
              </a:rPr>
              <a:t>Cytopathology</a:t>
            </a:r>
          </a:p>
        </p:txBody>
      </p:sp>
    </p:spTree>
    <p:extLst>
      <p:ext uri="{BB962C8B-B14F-4D97-AF65-F5344CB8AC3E}">
        <p14:creationId xmlns:p14="http://schemas.microsoft.com/office/powerpoint/2010/main" val="190185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3855-C5C6-8C9F-3F05-0FBE0F991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 Profile (2023)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43B5514-6DAD-8239-1506-07002295563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12879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AAAF77-B7C3-BED5-5CA6-7155E7A1CB6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111673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6BA53ECD-42F0-3CE0-E82E-A28FE9EF143F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2</a:t>
            </a:r>
            <a:endParaRPr lang="en-US" sz="1400">
              <a:solidFill>
                <a:srgbClr val="00A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3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2E188-5318-6B8A-4D91-AEA559956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2AAF-C8AB-1AE4-5910-B93F8EB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Gender Profile (2023)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992879-D080-7FFF-EBA1-CB4DCA6B9FD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473515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97615E4-A4AA-07C0-B6BB-CB3D48EF2E0F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2</a:t>
            </a:r>
            <a:endParaRPr lang="en-US" sz="1400">
              <a:solidFill>
                <a:srgbClr val="00A998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E549950-DFA6-A85D-8FB9-731144887CB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3199687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36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D0D00-CE5E-0A30-271D-B3778ED47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Race/Ethnicity Breakdown (2023)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5517F2D-56E5-E523-E97F-97E1FF1C16B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0501343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7FAD48AD-5DC3-F5A3-818F-8EB399473A9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102501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8109173-D0B9-EC0E-BDF6-CDDD3D6CD2B9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2</a:t>
            </a:r>
            <a:endParaRPr lang="en-US" sz="1400">
              <a:solidFill>
                <a:srgbClr val="00A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2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3-210340-MT_Executive_Board Meeting_Volunteer Program [54]  -  Read-Only">
  <a:themeElements>
    <a:clrScheme name="Custom 8">
      <a:dk1>
        <a:srgbClr val="000000"/>
      </a:dk1>
      <a:lt1>
        <a:srgbClr val="FFFFFF"/>
      </a:lt1>
      <a:dk2>
        <a:srgbClr val="44546A"/>
      </a:dk2>
      <a:lt2>
        <a:srgbClr val="C7C7C7"/>
      </a:lt2>
      <a:accent1>
        <a:srgbClr val="24408F"/>
      </a:accent1>
      <a:accent2>
        <a:srgbClr val="00A998"/>
      </a:accent2>
      <a:accent3>
        <a:srgbClr val="AB1E89"/>
      </a:accent3>
      <a:accent4>
        <a:srgbClr val="5E2C91"/>
      </a:accent4>
      <a:accent5>
        <a:srgbClr val="EF494F"/>
      </a:accent5>
      <a:accent6>
        <a:srgbClr val="009CC0"/>
      </a:accent6>
      <a:hlink>
        <a:srgbClr val="515151"/>
      </a:hlink>
      <a:folHlink>
        <a:srgbClr val="007F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B6B8A141B96942975BA4DE7669F446" ma:contentTypeVersion="11" ma:contentTypeDescription="Create a new document." ma:contentTypeScope="" ma:versionID="af4b63cbd0d79e056066b663a8cc8db0">
  <xsd:schema xmlns:xsd="http://www.w3.org/2001/XMLSchema" xmlns:xs="http://www.w3.org/2001/XMLSchema" xmlns:p="http://schemas.microsoft.com/office/2006/metadata/properties" xmlns:ns3="fe0c5a4a-5205-48c5-a4f2-d5754d4136d0" xmlns:ns4="48b6a4ea-6954-4daa-aa37-09ebb2a4771b" targetNamespace="http://schemas.microsoft.com/office/2006/metadata/properties" ma:root="true" ma:fieldsID="37fdb0f6145867e3564a932ae3605551" ns3:_="" ns4:_="">
    <xsd:import namespace="fe0c5a4a-5205-48c5-a4f2-d5754d4136d0"/>
    <xsd:import namespace="48b6a4ea-6954-4daa-aa37-09ebb2a477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c5a4a-5205-48c5-a4f2-d5754d413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6a4ea-6954-4daa-aa37-09ebb2a477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C16CF-4702-4FF3-AF53-347FB564A6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725DE2-F52B-4CB9-9FB3-FAD4B7EC2AC0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8b6a4ea-6954-4daa-aa37-09ebb2a4771b"/>
    <ds:schemaRef ds:uri="fe0c5a4a-5205-48c5-a4f2-d5754d4136d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9BB65C6-DA95-402D-B7DA-FB6D4851C871}">
  <ds:schemaRefs>
    <ds:schemaRef ds:uri="48b6a4ea-6954-4daa-aa37-09ebb2a4771b"/>
    <ds:schemaRef ds:uri="fe0c5a4a-5205-48c5-a4f2-d5754d4136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23-210340-MT_Executive_Board Meeting_Volunteer Program [54]  -  Read-Only</Template>
  <TotalTime>1613</TotalTime>
  <Words>393</Words>
  <Application>Microsoft Macintosh PowerPoint</Application>
  <PresentationFormat>Widescreen</PresentationFormat>
  <Paragraphs>80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23-210340-MT_Executive_Board Meeting_Volunteer Program [54]  -  Read-Only</vt:lpstr>
      <vt:lpstr>Demographics</vt:lpstr>
      <vt:lpstr>The US Pathologist:  Who Are We? </vt:lpstr>
      <vt:lpstr>By The Numbers:  An Overview</vt:lpstr>
      <vt:lpstr>Number of Pathologists by State</vt:lpstr>
      <vt:lpstr>Number of Pathologists  per 100K of Population</vt:lpstr>
      <vt:lpstr>Top 5 US Pathology  Specialties</vt:lpstr>
      <vt:lpstr>Age Profile (2023)</vt:lpstr>
      <vt:lpstr>Gender Profile (2023)</vt:lpstr>
      <vt:lpstr>Race/Ethnicity Breakdown (2023)</vt:lpstr>
      <vt:lpstr>Compensation  </vt:lpstr>
      <vt:lpstr>References</vt:lpstr>
    </vt:vector>
  </TitlesOfParts>
  <Company>ASCP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Task Force on Connectivity</dc:title>
  <dc:creator>Beck, Lucy</dc:creator>
  <cp:lastModifiedBy>Abby Cloos</cp:lastModifiedBy>
  <cp:revision>49</cp:revision>
  <cp:lastPrinted>2021-05-22T14:22:41Z</cp:lastPrinted>
  <dcterms:created xsi:type="dcterms:W3CDTF">2021-05-10T16:15:42Z</dcterms:created>
  <dcterms:modified xsi:type="dcterms:W3CDTF">2026-04-22T17:20:35Z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0x0101008AB6B8A141B96942975BA4DE7669F446</vt:lpwstr>
  </property>
  <property fmtid="{D5CDD505-2E9C-101B-9397-08002B2CF9AE}" pid="3" name="MSIP_Label_4dfd4032-9be4-4836-8760-5b03795e722f_Enabled">
    <vt:lpwstr>true</vt:lpwstr>
  </property>
  <property fmtid="{D5CDD505-2E9C-101B-9397-08002B2CF9AE}" pid="4" name="MSIP_Label_4dfd4032-9be4-4836-8760-5b03795e722f_SetDate">
    <vt:lpwstr>2026-03-11T15:45:05Z</vt:lpwstr>
  </property>
  <property fmtid="{D5CDD505-2E9C-101B-9397-08002B2CF9AE}" pid="5" name="MSIP_Label_4dfd4032-9be4-4836-8760-5b03795e722f_Method">
    <vt:lpwstr>Standard</vt:lpwstr>
  </property>
  <property fmtid="{D5CDD505-2E9C-101B-9397-08002B2CF9AE}" pid="6" name="MSIP_Label_4dfd4032-9be4-4836-8760-5b03795e722f_Name">
    <vt:lpwstr>defa4170-0d19-0005-0004-bc88714345d2</vt:lpwstr>
  </property>
  <property fmtid="{D5CDD505-2E9C-101B-9397-08002B2CF9AE}" pid="7" name="MSIP_Label_4dfd4032-9be4-4836-8760-5b03795e722f_SiteId">
    <vt:lpwstr>c0c799d2-8588-42b3-8c1e-83c4652bc813</vt:lpwstr>
  </property>
  <property fmtid="{D5CDD505-2E9C-101B-9397-08002B2CF9AE}" pid="8" name="MSIP_Label_4dfd4032-9be4-4836-8760-5b03795e722f_ActionId">
    <vt:lpwstr>8c0a06da-1d1c-4260-b4ff-970015cbab42</vt:lpwstr>
  </property>
  <property fmtid="{D5CDD505-2E9C-101B-9397-08002B2CF9AE}" pid="9" name="MSIP_Label_4dfd4032-9be4-4836-8760-5b03795e722f_ContentBits">
    <vt:lpwstr>0</vt:lpwstr>
  </property>
  <property fmtid="{D5CDD505-2E9C-101B-9397-08002B2CF9AE}" pid="10" name="MSIP_Label_4dfd4032-9be4-4836-8760-5b03795e722f_Tag">
    <vt:lpwstr>50, 3, 0, 1</vt:lpwstr>
  </property>
</Properties>
</file>