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67" r:id="rId5"/>
    <p:sldId id="468" r:id="rId6"/>
    <p:sldId id="469" r:id="rId7"/>
    <p:sldId id="471" r:id="rId8"/>
    <p:sldId id="490" r:id="rId9"/>
    <p:sldId id="491" r:id="rId10"/>
    <p:sldId id="473" r:id="rId11"/>
    <p:sldId id="487" r:id="rId12"/>
    <p:sldId id="474" r:id="rId13"/>
    <p:sldId id="475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E030E-9AEB-372D-3158-B34E91CC57F7}" name="Jason Kearns" initials="JK" userId="S::jason.kearns@ASCP.org::c498ad22-badb-4045-a66c-dfdc50efeb53" providerId="AD"/>
  <p188:author id="{9785E85F-0D30-5551-8CAA-8F8C92F28B1D}" name="Brinson, Jennifer" initials="BJ" userId="S::jennifer.brinson@ASCP.org::16d10da5-02ba-4e7e-9d02-6e07ad7f8d69" providerId="AD"/>
  <p188:author id="{BDC18669-942A-5D65-608C-5C4498357C66}" name="Ali Brown" initials="AB" userId="S::ali.brown@ascp.org::0aadcedb-dee5-4a3a-aa4f-03713d851941" providerId="AD"/>
  <p188:author id="{F963F6B8-3BB1-5A52-D530-FE423E27B328}" name="Edna Garcia" initials="EG" userId="S::edna.garcia@ascp.org::9da2b29b-6e62-4f8f-a065-b495710e7477" providerId="AD"/>
  <p188:author id="{C888F1EE-11C2-2266-302B-43E87D5D05F3}" name="Elena Tsai [Contractor]" initials="ET" userId="S::elena.tsai@ASCP.org::0c3b64f2-393a-491a-95fa-93f09f75c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009E87"/>
    <a:srgbClr val="30026E"/>
    <a:srgbClr val="C1F4E1"/>
    <a:srgbClr val="00A998"/>
    <a:srgbClr val="643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84726"/>
  </p:normalViewPr>
  <p:slideViewPr>
    <p:cSldViewPr snapToGrid="0">
      <p:cViewPr varScale="1">
        <p:scale>
          <a:sx n="102" d="100"/>
          <a:sy n="102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715771446039"/>
                      <c:h val="0.24513086491506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55.9</c:v>
                </c:pt>
                <c:pt idx="1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C-7641-8D16-FE0B9F96F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C-7641-8D16-FE0B9F96FB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0.55900000000000005</c:v>
                </c:pt>
                <c:pt idx="1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5-9F45-AED2-96AD3D1EE4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0-C944-A15A-AF4B24E501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0-C944-A15A-AF4B24E501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0-C944-A15A-AF4B24E501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0-C944-A15A-AF4B24E5014D}"/>
              </c:ext>
            </c:extLst>
          </c:dPt>
          <c:dLbls>
            <c:dLbl>
              <c:idx val="3"/>
              <c:layout>
                <c:manualLayout>
                  <c:x val="3.8521885132005558E-2"/>
                  <c:y val="0.142446070610924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00-C944-A15A-AF4B24E5014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Black/African American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0.57899999999999996</c:v>
                </c:pt>
                <c:pt idx="1">
                  <c:v>0.21099999999999999</c:v>
                </c:pt>
                <c:pt idx="2">
                  <c:v>6.3E-2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0-B24C-9E4C-564424FFB6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Physicians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1-AD47-ADCF-B3F410191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1-AD47-ADCF-B3F410191E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1-AD47-ADCF-B3F410191E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1-AD47-ADCF-B3F410191E59}"/>
              </c:ext>
            </c:extLst>
          </c:dPt>
          <c:dLbls>
            <c:dLbl>
              <c:idx val="3"/>
              <c:layout>
                <c:manualLayout>
                  <c:x val="6.2315308012968876E-2"/>
                  <c:y val="0.17509832607809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81-AD47-ADCF-B3F410191E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Black/African American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0.56399999999999995</c:v>
                </c:pt>
                <c:pt idx="1">
                  <c:v>0.193</c:v>
                </c:pt>
                <c:pt idx="2">
                  <c:v>6.5000000000000002E-2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0-1F4D-89C6-AF6DAC707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Average Pathologist Salary (2020-2024)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Pathologist Salary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&quot;$&quot;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_("$"* #,##0_);_("$"* \(#,##0\);_("$"* "-"_);_(@_)</c:formatCode>
                <c:ptCount val="5"/>
                <c:pt idx="0">
                  <c:v>316000</c:v>
                </c:pt>
                <c:pt idx="1">
                  <c:v>334000</c:v>
                </c:pt>
                <c:pt idx="2">
                  <c:v>339000</c:v>
                </c:pt>
                <c:pt idx="3">
                  <c:v>366000</c:v>
                </c:pt>
                <c:pt idx="4">
                  <c:v>388000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2-0948-917E-707EDFF631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9553264"/>
        <c:axId val="529168256"/>
      </c:lineChart>
      <c:catAx>
        <c:axId val="5795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168256"/>
        <c:crosses val="autoZero"/>
        <c:auto val="1"/>
        <c:lblAlgn val="ctr"/>
        <c:lblOffset val="100"/>
        <c:noMultiLvlLbl val="0"/>
      </c:catAx>
      <c:valAx>
        <c:axId val="529168256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Medical School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593537816555025"/>
                      <c:h val="0.332981315523985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US</c:v>
                </c:pt>
                <c:pt idx="1">
                  <c:v>International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Race/Ethnicity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43694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159-434B-8EA7-050A8E61F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59-434B-8EA7-050A8E61F1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DE2-5A4D-8D90-7B27EBC0880B}"/>
              </c:ext>
            </c:extLst>
          </c:dPt>
          <c:dPt>
            <c:idx val="3"/>
            <c:bubble3D val="0"/>
            <c:spPr>
              <a:solidFill>
                <a:srgbClr val="30026E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E2-5A4D-8D90-7B27EBC088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59-434B-8EA7-050A8E61F1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59-434B-8EA7-050A8E61F1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2-5A4D-8D90-7B27EBC0880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2-5A4D-8D90-7B27EBC08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0.21</c:v>
                </c:pt>
                <c:pt idx="2">
                  <c:v>0.06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9-434B-8EA7-050A8E61F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Estimated Active US Pathologists</a:t>
            </a:r>
            <a:endParaRPr lang="en-US" sz="1600" b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US Pathologists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99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2020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19100</c:v>
                </c:pt>
                <c:pt idx="1">
                  <c:v>19600</c:v>
                </c:pt>
                <c:pt idx="2">
                  <c:v>19400</c:v>
                </c:pt>
                <c:pt idx="3">
                  <c:v>20000</c:v>
                </c:pt>
                <c:pt idx="4">
                  <c:v>20600</c:v>
                </c:pt>
                <c:pt idx="5">
                  <c:v>21200</c:v>
                </c:pt>
                <c:pt idx="6">
                  <c:v>21244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C-7546-9251-7670FF9785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0306399"/>
        <c:axId val="117519584"/>
      </c:barChart>
      <c:catAx>
        <c:axId val="177030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19584"/>
        <c:crosses val="autoZero"/>
        <c:auto val="1"/>
        <c:lblAlgn val="ctr"/>
        <c:lblOffset val="100"/>
        <c:noMultiLvlLbl val="0"/>
      </c:catAx>
      <c:valAx>
        <c:axId val="117519584"/>
        <c:scaling>
          <c:orientation val="minMax"/>
          <c:max val="21500"/>
          <c:min val="15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306399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>
                <a:effectLst/>
              </a:rPr>
              <a:t>Primary Pathology Board Certification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Primary Path Subspecialties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chemeClr val="accent1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C-A849-871F-8DCFD56187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74C-A849-871F-8DCFD56187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C-A849-871F-8DCFD56187F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4C-A849-871F-8DCFD56187F3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4C-A849-871F-8DCFD56187F3}"/>
                </c:ext>
              </c:extLst>
            </c:dLbl>
            <c:dLbl>
              <c:idx val="2"/>
              <c:layout>
                <c:manualLayout>
                  <c:x val="2.8707854744680138E-2"/>
                  <c:y val="0.122288027860916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4C-A849-871F-8DCFD56187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AP/CP</c:v>
                </c:pt>
                <c:pt idx="1">
                  <c:v>AP only</c:v>
                </c:pt>
                <c:pt idx="2">
                  <c:v>CP only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0.90800000000000003</c:v>
                </c:pt>
                <c:pt idx="1">
                  <c:v>6.0999999999999999E-2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C-A849-871F-8DCFD5618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5 Subspecialties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Cytopathology</c:v>
                </c:pt>
                <c:pt idx="1">
                  <c:v>Hematopathology</c:v>
                </c:pt>
                <c:pt idx="2">
                  <c:v>Dermatopathology</c:v>
                </c:pt>
                <c:pt idx="3">
                  <c:v>Forensic Pathology</c:v>
                </c:pt>
                <c:pt idx="4">
                  <c:v>Bloodbanking/Transfusion Medicine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0.22</c:v>
                </c:pt>
                <c:pt idx="1">
                  <c:v>0.20100000000000001</c:v>
                </c:pt>
                <c:pt idx="2">
                  <c:v>0.151</c:v>
                </c:pt>
                <c:pt idx="3">
                  <c:v>0.13100000000000001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A-8A48-9758-0D57D467FE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2746944"/>
        <c:axId val="749704000"/>
      </c:barChart>
      <c:catAx>
        <c:axId val="752746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704000"/>
        <c:crosses val="autoZero"/>
        <c:auto val="1"/>
        <c:lblAlgn val="ctr"/>
        <c:lblOffset val="100"/>
        <c:noMultiLvlLbl val="0"/>
      </c:catAx>
      <c:valAx>
        <c:axId val="749704000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7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3-EB4E-BC4C-D797C5012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3-EB4E-BC4C-D797C50127AD}"/>
              </c:ext>
            </c:extLst>
          </c:dPt>
          <c:dLbls>
            <c:dLbl>
              <c:idx val="0"/>
              <c:layout>
                <c:manualLayout>
                  <c:x val="-0.10311525397560599"/>
                  <c:y val="0.188551199653991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3-EB4E-BC4C-D797C50127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 Age 40</c:v>
                </c:pt>
                <c:pt idx="1">
                  <c:v>Age 40 or older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0.10199999999999999</c:v>
                </c:pt>
                <c:pt idx="1">
                  <c:v>0.89800000000000002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A-3A4D-957A-9A453FA15A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US Physicians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Physicians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B-4F46-9FA3-33E949E18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B-4F46-9FA3-33E949E188A4}"/>
              </c:ext>
            </c:extLst>
          </c:dPt>
          <c:dLbls>
            <c:numFmt formatCode="0.0%" sourceLinked="0"/>
            <c:spPr>
              <a:noFill/>
              <a:ln w="0">
                <a:solidFill>
                  <a:schemeClr val="bg1"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 Age 40</c:v>
                </c:pt>
                <c:pt idx="1">
                  <c:v>Age 40 or older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0.16800000000000001</c:v>
                </c:pt>
                <c:pt idx="1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AD49-AE19-19D7CBC635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US Physicians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Pathologists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2-0240-B250-D16806DEF7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2-0240-B250-D16806DEF7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0.61899999999999999</c:v>
                </c:pt>
                <c:pt idx="1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AD49-AE19-19D7CBC63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General" name="# of Pathologists">
          <cx:pt idx="0">384</cx:pt>
          <cx:pt idx="1">35</cx:pt>
          <cx:pt idx="2">572</cx:pt>
          <cx:pt idx="3">249</cx:pt>
          <cx:pt idx="4">3605</cx:pt>
          <cx:pt idx="5">519</cx:pt>
          <cx:pt idx="6">515</cx:pt>
          <cx:pt idx="7">84</cx:pt>
          <cx:pt idx="8">179</cx:pt>
          <cx:pt idx="9">1937</cx:pt>
          <cx:pt idx="10">734</cx:pt>
          <cx:pt idx="11">131</cx:pt>
          <cx:pt idx="12">81</cx:pt>
          <cx:pt idx="13">1396</cx:pt>
          <cx:pt idx="14">479</cx:pt>
          <cx:pt idx="15">266</cx:pt>
          <cx:pt idx="16">230</cx:pt>
          <cx:pt idx="17">355</cx:pt>
          <cx:pt idx="18">399</cx:pt>
          <cx:pt idx="19">107</cx:pt>
          <cx:pt idx="20">955</cx:pt>
          <cx:pt idx="21">1446</cx:pt>
          <cx:pt idx="22">952</cx:pt>
          <cx:pt idx="23">701</cx:pt>
          <cx:pt idx="24">193</cx:pt>
          <cx:pt idx="25">659</cx:pt>
          <cx:pt idx="26">76</cx:pt>
          <cx:pt idx="27">210</cx:pt>
          <cx:pt idx="28">181</cx:pt>
          <cx:pt idx="29">150</cx:pt>
          <cx:pt idx="30">763</cx:pt>
          <cx:pt idx="31">228</cx:pt>
          <cx:pt idx="32">2689</cx:pt>
          <cx:pt idx="33">838</cx:pt>
          <cx:pt idx="34">67</cx:pt>
          <cx:pt idx="35">1187</cx:pt>
          <cx:pt idx="36">218</cx:pt>
          <cx:pt idx="37">348</cx:pt>
          <cx:pt idx="38">1515</cx:pt>
          <cx:pt idx="39">140</cx:pt>
          <cx:pt idx="40">369</cx:pt>
          <cx:pt idx="41">78</cx:pt>
          <cx:pt idx="42">714</cx:pt>
          <cx:pt idx="43">2472</cx:pt>
          <cx:pt idx="44">279</cx:pt>
          <cx:pt idx="45">139</cx:pt>
          <cx:pt idx="46">707</cx:pt>
          <cx:pt idx="47">665</cx:pt>
          <cx:pt idx="48">167</cx:pt>
          <cx:pt idx="49">573</cx:pt>
          <cx:pt idx="50">33</cx:pt>
        </cx:lvl>
      </cx:numDim>
    </cx:data>
  </cx:chartData>
  <cx:chart>
    <cx:plotArea>
      <cx:plotAreaRegion>
        <cx:series layoutId="regionMap" uniqueId="{3361C5FF-7CB4-DF4B-981B-FA3813AED9AA}">
          <cx:tx>
            <cx:txData>
              <cx:f>Sheet1!$B$1</cx:f>
              <cx:v># of Pathologists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projectionType="albers" viewedRegionType="dataOnly" cultureLanguage="en-US" cultureRegion="US" attribution="Powered by Bing">
              <cx:geoCache provider="{E9337A44-BEBE-4D9F-B70C-5C5E7DAFC167}">
                <cx:binary>7H1pc9u41uZfSeXz0I0d4K3btyokJcuW7diO48T5wlLbDgnuJLj/+jmy5Y2tm7jnVdWMqkbd1V0J
DeEQD872nAP437f9v26T+1X1oU+TzPzrtv/zY1jXxb/++MPchvfpyhyk+rbKTf6zPrjN0z/ynz/1
7f0fd9Wq01nwB0GY/XEbrqr6vv/4n3/DtwX3+Ul+u6p1nl0099VweW+apDa/eLb10YfbvMnq9fAA
vunPj18zXd/fffhSr+p78/HDfVbrergaivs/P775yY8f/ph+39/m/pCAeHVzB2OpfcAR5ZJRiR4+
9OOHJM+CzWPLtg8QVlRQm9kPH/Y099kqhfHvFutBqNXdXXVvzIfN//82/M2b/O2pNrn7uChuvpb9
65eHl/3j7aL/59+Tv4DXn/zNK1yma/W7RyB6qjNPm7rStzX+8+O3IYe/CJ5W5RGRNz/0DxFh5AAW
WhBC2SMi5C0iGMkDzjFjHKFHSJ7mfkTkHQJtx+J54Bvp4Q1vPv5mM/6/CYw2t3lmdPa0PDuAhh2A
Iticis3K22+hUfaBpMTm3KbPyvSoqBto3iPSfwHnZegUnqO9hOdaV4HO9Gp36FDQC0yUTYV81Av1
Fh2pDoStELfR5jmYutfovEei7eC8jJxgc/1pL7H5kjd1+MFbxXm9Q3wYO2BUYMblZv3lW3wwQgeE
ImZjMXEy75VnOzpvR08Q+uLtMULuqsoTne0QI0oPbAS+nmBAY/2ZhAMKHSibIYUxftQx8VaHHtf6
PXL9CquX8VO03L1E61OyMvEOURLsAPw/k4hs/BDoy+ugDXNyQKStmMDgoV7buN9Lsh2Xp3ETPD4t
9xKPyxDixw9HJllld0/rs4PoAB8IosD9q0fVsKf+B4N/UgoJxh9/YOJ/3ivVdoTejp7gdLmfMcLX
ehXuDh9IdSihUgoCkfP6Mw2sMQAoFSFETKza7+TYjsjjqAkSX6/2UmM+V/dBvstIGvwMVUIJKjbK
MrFgBEGSozDiDKKE1xbs95JsR+Np3ASPz5d7ice3lQkh66x3iok8YBgDF6D+S3z2gIlgCrHH4AC/
ReZ9Mm1H5/XYCULfPu0lQmf33YfFKi0Ap+r+aaF24GTogVAc/DrdGLFJgCbByaxNnI3sZyP3Wn3e
LdZ2nCbDJ1CdLfYSqs9xsgrzdIcBGuUHXFHGxAYkBKryOkCzIVVFCkiCp1RoEqa9R6LtAL2MnGDz
eT9DtfWGO73v9W2+Ox2ikIgSTCVm4lFHJjqEkTjAAI8Nec7TrI8Ezvuk2Y7M67ETbM5O91NvQr1D
VBgC9wPEpi03Sc0kfFbkAJ5QSSHvefhMwufPv5FmOyqPoyZ4fN5PO7beYTd5FT/t2R14G+CiqU0Y
peR5zV/bMckh5UEI/NGmOjAJnN8j0XZcXkZOsDm72UtdOdVZdm92y6eJAwpkGaNAaj58pk4GWAIb
nAwlkOi8jgHeJct2WF4NneByeraXuFzfV2me1U8LtAOVYQdIcgL/TLyKJAdCEGELcCwPH/406aNv
eYck2zF5HjhB5Ho/U82jBCjNXJun1dkBJOgAE7auYm6sFERbr60YlG0wg1SUqw0xM4nG3iPRdmhe
Rk6wOTrZS21xV4n+mVe7LtsQzoSw8SZjmZgxYJoPBJYEwrUN5/y0Mx715n0ybcfn9dgJQu6nvUTo
7P6vardkM4OMEhZ/TZw9upkJbQYdAsDTSKhXb5Kdv8UAv5doOzov7zLB5my2l9gc3udQ81w9bd//
uWGj4FKYIgqigK0RgKIHUCagEgo2j88nIfM7BNqOzPPACTCH+6k0pxABrHZZRmPyAFG6zmU2PRyT
WAAjsGkMqtWCsqft8GjN3iHKdkieB04gOd3PKOD8PsvMkLSrnfoayDGVDa5mow5oystIeaCoUrZ8
lYO+jpzfK9V2iN6OnuB0vp+qc3bfru52adKgSMMFNDfR7SwAxuJAcE6VhEra+oPf6s/v5dmOzdO4
CSpn13vpadw8yavV3Q7ZGaqgK01xjtiGCYB1fx1DQ6XmAGo1607Bt4C8R5TtkLyMnIDift5LUE5X
xqxuw8bc1/UusxtyANExtG8C5f/wmfBmUBEQCHo8QWXeIvNuebbDMxk+weh0P83ZqTYmbyr9tFI7
iNHUATSk8eei2bTqbJMDJiWQ0WST3UxogfdI9F8Aen6XKTb7qT9PTbcf8p8fwDY06V87jaXBwCEw
YHgdkb22bBATIAwFNUE3fR2TiO2firUdrO3fMgHOc/fS8K253OP7ytwPu1MriOQwFGigF3eT+kyy
UgmtulJxaM9/NIr2BLX3ybQdq9djJwidHe8lQqf6NtTBapcNHuxASSZtUKitXklxaJVGNnQabJ5P
WIP3SLQdnZeRE2xOj/YSm2/3pv7w0mH8mI7sxC8JRqDZA5NHgCbduNDpKYD0AR176QR9nQq9W6zt
KE2GT6D6tp9h91leQd/0S/fqzrCC2JpC6fM5KZpgJYHAVpATCbGh6CbK9H65toM1HT9B62w/3dJR
3u0wcYVjO0hCw4dk2ykfm0LLB0ICo83zCUa/k2Y7Mo+jJngc7WfsfQWUDxwOu99htxT04SgG9g1t
yIJp8K3WJVRK1uWFBzJhyia8S6TtyLwaOoHnaj8rpctVZlY7zFuBUWCKSbIm2x4+E0bBhsRJwdlD
OJ347KBeO6Dfy7MdmKdxE1SWX/YyOjjK7vROqWvokl6HZExByvrwoW/TIVAZojDEbU8tIZN89R0C
bcfleeAEmKP9VBc3B2t2W+vbpt5h1rPu7uSYQ21hq85Aj4GkUBDCZILKO6XZjsybwRN03Ku9VJs5
8KN6l7w1UQccDn5i6MzdfCZqAzSPgt41su76XH9ArV5bs3cItB2c54ETYOb72WGwWHUrvUP67aF5
ACmJKMRbr2kdaDVc17XXdPZjQAbu5zUgvxdkOx5P4yZwLPYz+Txd6WyH8RjjEG8JqHy+8umvQRH2
AQEVYhBJP2rRhLX5rTjbMdkMm0ByOttL07WEXdrcxjvk0tYHp4kkSvANFTCpIABXQ5QEkhpvbNfE
ubxHou3AvIycYLO82UtsPlV6zHfZSACt6gQiLfDoG4WYZP5wDhe6CuFAoeCPqf/Eir1DoO3IPA+c
APPpx14Cc3QHJzyeDPz/nDyDo+xQDYCmp6eWtInGYAz0M9wCIeG6gadZH/s7fivIdjg2wyZgHHl7
CcbVfb/TRBIfMCjOMDiU/hhaTRNJaCmABnbIM1/M22tP/1txtkOyGTaB5Or7XkKyrjKu/y2KHcZe
0J4GvAp0ajy11dpvQzDouwWzRaClYMO+TCixdwq1HZ43gycgne5nrn+SN9rsONtHBzZ0byLxnLe8
hcjG0DCF4Uy0erlp4LXuvEuk7QC9GjqB5+TTXurQpyreNUUGRTToukEUbzRo4mbWvQPUhkzmiauZ
OJv3SLQdnJeRE2w+7ed56ccKxs5vtIET0+B64Jjg5kjHxMCBYoFrWsdvT6zA22DgvVJtx+jt6AlO
Z/sZGnj3CRAAuzwwDXwmAh8koD19KzEDR9gY3EPAKN60d0x06D0SbcfnZeQEG2+2l/btdFUNu70x
Zd1UCJknIPPW60gBRz2hLv186eCELHuPJNsxeRk5weR0P/UF7uX5a7XTk+sQs0FCCZegTDJN4P0V
gy5CgjZRNGD2OhJ4hyTbIXkeOEHk0/8lAvO/3xX5fI+mt6pXs4cLOF9dF/nrpw/vDleDToZulnBr
Rvq4ukd3cEmnsNdwPF/suf6SN4v/fHXj38bcr0z950cLqs4HiFMCZ3gg4MZQ7/z4oYPGkvUjoBAQ
h9uiKBwkhcMiYP+ydR/Dnx+BrYPmDwJ9BQwq23D2GsIP6I58eARxo21LcHAPtxhAweH58tPzPBng
rpjn5dj8+UPWpOe5zmoDX/zxQ/H4U+u3g5sQoD91fY4VDkTAeRW42gKe364u4YIT+GH8v/ymw5r7
ZXfWpHeBSbww+evVamyZABbrlxNAovF6gqqnSVr0MIGKhBOq1GnslW7PtO2G6d2vp+Kwkm/ngjue
oCuNUDicy9eXdL6da8AGJzxh+DTiyYCiwkktuPVODI6tSFzyHybqA3Ub5r6q0SEqiLFG6Hbkg86O
EUVlkN7lZa5k8DloWAgdVId+FaDDQWXNvVZI6fSkqZix2BKJYjxKjB351ZWK0LAUzMr9q6Gs5xHR
/NjUET6PyjzSzhD5ZVa7JCOBo2jFa4e0wuqM07XUrj2epGUYfyltErSVK1jWytwDIdLa0WIgxska
clzhQn8d+qRZJn7ZSHdsh6Sbp61OaLqUNY883ovxTOGYdz+sHAkntoJUO6omlQtHZhn9zCxZjMuo
tkPrS4cszbIZbQPftgq3jqO69w9lUmlz+IDIRk836D9ut9u8GCodhJvrdp//+J+rPIV/H+6BffnL
9W29L3+CvrHHa35/+VNw8mlN5JjpD62lef4uEGYj3VpT3/zhb2bjvxiGx1uD/8vD91oNoUDTfmE1
Xu4UfW03HkZt7Mba6oPFgJIj4ZDI2wg0Z2M3IPlQat0YazMgXyRk8i+GA1pmFSXAyMATAsQxiPFk
OCBlAV4MGjfBySAFFuefGI613r4YDgYRG5RDKYILCuDbMFwm9VbXCEZh3PBQLO0grxZVivtzjrNq
MQ5DPLp1Zfjq1QJtttJrS7VtQknAFsJVFUhBpeLthDG8dUGKlC8pJ8rDbacPR7vpz0WiykUwGAzF
7GdAtsy3tnzTFwTb+3AcCQ4mkYkxsSMxGvANbCnzUKwiGyagUYSvDG/1o5o8Xo68ZSow5tOpAGrA
mgOVLBGbvFoVdmHQxJgt47TjKy2jasHrUReOIAE+q8fRvpZxhM8qn/eQJP7Dt4SdBPfmQZsOnJnD
Exi7Mm4HZFVsaUjEjjJVYOJYPFNe2gZZ6v56Mgx04PRFYQdim8C1FXAF2VpHXjuDPk9MKnvNll0u
YCJZVKh1uggl2m1rGQVORqMiPE773ih3qMLWfGc4T0KvT7TlIpLZELn8s9cH7h6a9yCPlAIqkmtk
Xrm/CId+kwQ+W6qOwevaaakPkRXDf/7P5gL3Dw4KtjBsnMmGCiKKknAY2JKaDp81zDJ3sk77yyYi
xc2vX2u9jm/3rgCvrhjnEgFB8eAoX72WrovKEnnDlq0f/jTE2LOGpNZv0Py7gsAkYp1fw//BSk3A
RG3EZE0Sthxjky8j1YaFo0RhuXiMLe38+o3wenWmrwRB1MO5TVhCNUFK+RS3o4XpEhxsnHq0hTmx
bxnhJJUpblQZ8xUTAyiptvvLIazpUdD69Og3Yvx9BwvEwOyhtapCrD4RwyeY+L6I2bIH53pM4wxb
Tunb6qSwDOzQ0k7TWRyTSjjD2AzYe1BeXhh9CBakWvxamm0IwCFjuB9+jTT0cr3dvXFiiz6NC1De
1u8vgaHvnC5r8iUrKnv2z6cSQPVzvD6nAXdsvJ2qL1SVV7KkS81heW07AJW1kh5MvRKAxK8ne2vq
wXxDI+f6qmgGnmVdx5lMVoR1npRlYR37EMWNjmVVxU1Gk+Jm7FR/3mYDWIdfz4jXuL1sr/WUcIBu
3aoAt4QAwGuP+toQFPHI1r2K9jHyK33IVGYljqlMfyk6q7/UxgdcKR/781BF5EoHoFJpX+dLaWVF
5yktysVYgvt7sCA1iwsDG4Do0fFDa8SexvnvFgmuPn8rMzh+ue5M5gLuDaZwv8kE/kz1EetTyo5N
gtI5GsNxnmthzQNs4sbJUTr0gZskUZX7bh4Vg5gBnykuqspK0tkQJSCjn/oApM+D+m6kaX3Xkxi2
rh2OoFektMDyoirCrcNxFwcODmy2KkPVXyairBYogmEVEvRIDjDOMxGhRx2JypsaotilChg9riJY
QGeIo+E80IlVzQSUi67rMbQiN7T9Ei+w4fDVRoZV56V2KGIXAlGfOkGjqThMshLmULDSwoTDeVlC
65zDWkZCp9EFPjNhDjukYLi4GXJZj4eWP9riuCtovjR1kFbeUOEsPI6TsL6Lo6S8kUVGiuMU6+ES
K4haLFJbrTMWcaB/4MEGyORIRRw7ner86zLJYe/VsVjFmsBuZxHhqwHb5s5AUA4eum35Kh1icluM
Plm0pSwvK1Gnh7yTpSt1wFoH7G/Lnc7m4GHwgPGVRUtQ0l6pE+bHlkt7Bivqa/96YEQf+pSau8rU
yrNygq/qkcD62J0vL40JxmvScnNX2AxwSkVnX+O+MndxGhDiCFrbs9H4mLpqqOzrBkJ24Vj+QI9s
P4NvSaMBX401rBtrkCkfPWoGnnpeGJFQZ0jDKloErK8TZ5ASdjYLBRucNBtGeRyuAxMrkv15UKb2
CYpIfxnng+hnCbIs4fEswWelLmHXxBTxlRQxrOYQRUXttrkaMrdFvhTHxdpeWq0szaFhbZkckp6A
MHA9ZpzOqhr8oshD0L8cBUMwS0eFz0IrTQBKntbK9XNVdp4cGPibOvb9xMEZhb3cRpZ9bZAPX6vq
Rnm9RfvzAivwRXUt434+QGpInDrjhLoFDcbTUSZj4GKd8lWbl3wlwsYmjskqO/H4gKsvAR3JYhy7
QHokEOxH1rbZlRr1cJqUbeKVps+xE1kJVnOsUXWsk7w9CpIBpjFJ37tdNuaNh4wvrpJk1J2DhMpi
R/JoOIOEEi1TFuaQpsa27WpuqNtzi7lDNg5XsY34rMnDojiO0aAhMhJx6IzIZBd1YVTmRH6T3ue8
qn8qNuZHQPY1Z9Cr0GTu0Ed+7zYxWCZ3TMBwdaioYBGsofgukrgyc8MHcduPEnumzrKT3KAqmCM4
xto5dlNoD0d5dtjmTX5mRy3u3Gw04Y+AWtyReV2cDiIUh2U2+Es81LI8VKYTN4VO6/mQFeMPEXT5
MWVpMDh9x8YfWVLGM87J6BrcAozK560bx132IyoiWXtZGxovRpU8XAejxpF9aYhXVak1KyEGdFoI
XuapIvXaMPlOliP/somNdZTFZXEUVaGZD7wZ7v0g72ahpa2Lwc7T7zpumZsMWe0UmY6dqDTakXG1
kjUD/dCj5fkkDd2mrfA8LXL4ImWdsT5EYP6pn+dOXNEQe0ImNK/duLSBTXUqOPoWQIZu+qI7gUhX
LQjFA/cy3XYO832YiCW277EmCI9UXhgXfkFN6I35YM1Imjdfi1iUhdtmZt7weHCzEN0m0uTf7UQT
R9u4nxvLp16TgBy2X6cX4JXGGIAfwxPBys4pAgSIyoBEJ7m0s3NUN8V5YmrY1BawSfVq8Gt8ZpEI
VMIYyBhmeVGTaCl6HwJsQvu6dMHa1ndBhcAg5aONrwY0wpZFdWtfV7Lpg5lqeo5msQ77zKnzErVO
Kv1kdAm38hsfs/486UvLlUNSLWpjgz9WDfe1kxCWL/MqWX8b7gtzGOsaTBBYYwjMihysbQ95lDER
hHCiHfFVWzBQ/Sbk5YL1LOoXHMfFTVHAtnVz2ebGiZMsuSF5GUA8Fzadg2lOctD50BTpDx6Fqvg5
FC1zTCtrf5bI2syyiHX3qerKwOWxxb/ZwrePqtA2iyQfgtDJ+kA3ToKj8C/T1quo4HTGmQ4C1x/A
fHxPRquxvuixyOlCkVCdtVWkXZHoeBZ2XbmILDHOgRYqvo52kEoH7iLpvra8Si9FUPwkyfi9h/aV
z3FN6gXYVZm4xK6aGWsKchfUYXA3at19CRoJyIHGR7OyjQPbYYHsRqcNdTw4ZWLkseDw61+8vkuK
1DUC7LgbNyboFrXdoyUr8+G0NDW9FGOvLadK4wY7AlCIXAh27Gsra/ts1uM6Oe2rin0e9Zh8LjFr
LlOtSrfKsbllrZXM8nqkf+W2aJc18FrE4T7RwjGKajcOq9DpmrGznbRMwFzYPveiVLHjoWv/8gur
+9LVQXyBmwadAj3Ef8SdiAO3SkIbfGWGtVMONDiz2aBPq57TY8vubCAC28CsiO6KZQrn4GaZ5s0S
C2T5DqtNWh1iMHlzC4LZ1usxIb6jmS/7eZhk9ErERbFoMzp+KXTon6ChGS/qEOWO3QbdDfxCqLKZ
IWOYPu5133NX5cgSjvI7FZ+JHnXFoQ03BSwgy7VOIjnmX5GuiO1acZNmDrEkihcNbJ6zDjz8T9yW
5rQpivawB0e4zCKTJl5hh75xcgzpRQjG7TBmPtZuAZGF5QatbC8C0nbUySKfF7Avk+om7mvqQI2H
n/SagBmlaLBrtyzarPNIWjW+m2Q5Oa3lMHJnsEusZiqRDAwi7u5zIhp/blvlOA+KgB0xVpIZTcS4
MI3UlybF5dcGD+ZaJQObtf0Yu2PUayeWgjkMhSF2+jGSHi06qV3sj+EdSmvwQzUaWte3gEf0GCzV
eTtCnpIlo6xcnvv6M0Gy/4qqzjrluqaBo2lJ58qilXSyIuPz0kjeuTnRtjlsYO/+9JOw/1YoWt92
3Jd3naiFnqNCNMY1CeaJG+WJrBxf0fznWI+l9qpwHJqFrIufPOyDcxOlFLwc/A6oY9r1Ye7keVZ6
Ya/LwWGyqtwYvPNnK+miGUHCrz07gJg9GIe+d1CYy9DhDavVMm7Q4FhMtt9DMeSNK4Mx+oykL5Hj
F1nyObOTpHYy0lsXoUUBtQQIJLZIiy7pm+s+LHufPWaw/58L/W0FBcjGV9nY3yso207ZPtZeHkZu
+FC4DADoP8jP6JpsgLNj8KUbPhTup1030D780g3oYAYi7YUPhbO0FEop65vVIX0V6+rLhg+F3lvw
z8D/SEig4KiasP8RH6reZuMcggIhMXAuUkIPIkg5SSGDgXVJFoHbB46rWeYq42ACSGGWdEiZl7B6
7cwaii8NcAZDGiQO0r32EoS7BdhZcAO+38h5VdvVF+gcshybJva1VnVyGNpW4FDd2OBce17OG5HW
sdvHIT8yPqjrvIkaf3QheOwge1M84Q6LufBae4g9XqT9ovTZcabipgUrFFROkKrgK87AnDvgt3zX
FtF3u+uusUl8AXGMGb6OdQvpTpcMc91ayKtZ1FxAYIeP4WZ8HTp9ZrpZ7VtJ646WX17yodQnMAQX
XoVke1jk1oX2i8iA9kbdooKU53TshszpDUXfxqpql0CIDVd+MdD5UJnwnNhGlI49rt88yWID8ZLQ
kDlHyRxu+WgzJ+yG9EsQcj6HKKZwIwOPJSrx0sb6ax7n3AlU3Z4qNsxVm9SuVaLcC9q8hfRSs/pL
DNHmuZ9jeuEDxdM7uagYnudDA2+cKGv07Ma3HSVbNiNFC750KBMPZI49amrmstxO1/5BOn5PvzVx
XCywDk8kG8ghbsLPgRrb2iMDYokn25C4jHfMyZJgZCe1VbU+ZBaiBopsrCHvrhd2l9VfmYH8yCn0
iGdWC9UaFg00dSqTccCDNyejIos6Qjca8k6vgXeZxX597WcDOra76usQD8y1B5T9qLpoOMZhIZ10
UKEHseUswDX3kigILg3LaOZBUp6cqigtz5IsTGGpkzSUTpHmAgpeRpzH1PI9K5TtjV/55GKA+tWM
B6I/GcbiHuJLiOchDxQzv9TB+dhF5ri3EwcyfOpSyKRPEhH7EFUJ32syy7/AtP4emDxzOWRfR6Go
/GDZ1ShpL3qoGZSrKgjMD9SVzU8NScaFSAu+jIKSfokFizxwz80JN6YUbt2msGRdkVanDUE/up41
Z1ZBIKDu0D3Qtj9k1+XGTXlWHgEpCZGdpujzkEhsvLQa1I0KwuYKYrrcjVo/mYnSTxp3TJsmXSDW
8GjuizxLwAV33Y8wGHPk4QHYhZmxIM534qjCzggozzjwtTOdmRZdtPmYuDEK0UmxTgzcHg/+RVuQ
847jGygc3KCqcSoEsU0lUVosbKELiIhkWFaHrYEdgwIivnFfXQV+cY9I4w9OJJNiVsEvgVjwpG3V
5zBhhZPZSrtRKMgiAJtzCd8QOJKa8MyUeqmE3R31OEshGhEshKQvMB05hYB8DA6V31eB2wB3lmqr
aC6repAgkplHVuOft02WO1UZQzbX0tYzrejnDbIPB0bDozge2/KCjESli8bHqQ3h/RAtIauP4pk2
4EGdHuX81HDqzyTNw6Mw9fGsLOrOEdKyPFwI9Y1V6cCdelxmSFqLAPKgw1glgeMLYs25P7SOjYZu
njEokwZ9En+H+HDw0qjslkrLOcvq1Cn8ATeOMiyGdCziF/DLBOJZIeLWEV2YuqqNmRuVaXkcxXT0
8qYpDltmoJyA0+C0a3kHKxCN41WZIH7Ea1Wd9qi2rrvAC5tk2aA48NLEFImjg1zNgDJI51GxFEP/
nfi98PLKkKN+9McZh59aJhzlpzihpXY4s/rKKfOSII83nMqjWLQKLFVVXlC7oldwyjN0hSiUF3Ic
du5QjMOhb/m5dO0kjm/GyG4c1stuyRmOHDAQP5JYRRAaN2HvQNdANV+XUSB0a8+Aphh+NuHYwlMp
5yEPWOJIXTSHvQ9BvC9KSFNDO3ZCkWEvJ6g58tMhcfPcr0500vwAxyLmXZ20i2wsO9BSP7dGpy66
TrhpqutbKHfQZAbXipgTlvr2vA3wl0AKtaBWipYaycKtMhUdJtJKnXCsFqZQyIELZNUsk/ng4sxq
F6TK0BEaJHZ9Ow6PRMf6GeTLaCnqDkHeXqm5KRA5aSBxXvaZ1LOeJJe+GAdXmkAedgVkkg4QsD8b
PTQ5UFCKOWkBtrcD4sCDbr/yqLRxOjpREJce6ul5hXPXynsyuBxU9DQsAn2mUa/cOIFKxDDGtseJ
xsdDXfrzrimXfZqWMzT25o7nVe8GEPLNoiQpTmoKEe4Ihf+jarT/UnadHgW8uivtoJk1cfdXmjLI
K4C/mzUNuBtcQX5fmWDRdAn1Uh+SROxf1iajZzQlmaOall90TKfzyjJnwRBdAuNmXXRhdN7Duh77
PSegjclZINNx3ovYBtcICRQCStGIOR9N5bHYDjKHt03tVqwfvrJ4GCAbg3W9LBsdiOMxqofmdDAo
yGcEPGflEN1ToMUQXee5rMsHNBOZGtEs9O1i/JJqZFvfO0P6wdNSqtED2om4qI0zOTp9jJOEzWSN
8bAouP7CZSUib2xHCGVMnLCzNsYVbCuOqUOiKMohy6/S+yHHPXdQM5afSU6s0CuiavxGi6b/luao
P5bQDrFsyswcloPVARkIRUABVGjcHiMRd2D6kwzWoA3rxZCicYZTsJgqtsRqiFTkQTwXHbfIbqgD
LFd6qcZGH6coNR4c1p3B7/no5gNRwV1JGuvQ1B0/N4Mq550q8ZxWdZQBfwnmNS4pLFA8ABMYoiC4
ZoNfeDKCTouqADbJsYFKX+hqZK2HRt44Xd7gzgHvNnZOzgq6rIomDWfQU1Fg45ChsZUDngvNuQHf
5qgBSgPArDTaGYFtPoaEIgu8UZm2OULhAL0bYWwdWWUpIPDzURM7CNpYPmNuidqFFLzU85iX9ixX
9lh5IW2EFwclujHAcWCvj1B0ocKqvIzsCLpHbDFoN8c2PzTa7+cV1JcXIw771injvkUOGv43e2e2
HLeRtO0rwh9YCtspemE32aS4iRZ9gqAku7Avha2Aq/8egLbHkmZG4f94ZiI8skZUN4CqrMw3nzeh
fJQ0Nfe/FOBE+7gLrUuZBaWLRqPnT4uTiqPXuVdOHw9tlC79MEdBRdXa5mm862pnPMnUmMbISDt5
cLRR3onZWxUkw2+LXcn72M4iFeYvcZxkO9mYcbKTgxPkx2aGYmG59OYuVX3/ieC90DvpvJs6tD4L
H2l99l2zjHiicRsVyJs6ClWeHKZ+yOZIDa6963tvaXbCS8oPVdsF1g71czj0bnLbuFNzDKeyv0yD
7549BCBkNDpXD12hhvzQIUNficpTh5CHdh0MXTvui0rMX3UcJL+G5Nwf7dnzb2KRVN4unUf/0iGr
evtY0uC4LYG5dvbsf+pLp/tljpHNPemKY2GgFdvIYmdlz4vadVnmvTqNGKddFzTqlDLRh7PEDm+L
bJ5/s41Y7vo2td6Ip+l1OhnWYW6F92kc8w4hRyGoHY02TYJ9byK6yL5UyKfIOYNVI0d5UxXVs58f
cpGGV6Euh4Orx/Fm8cfpbkYFeuwQM6OsmvQuc3M7qvMmeZvbSbeRXdcCQbruUd6sRh1ae+x3ZY0k
4MR9ezCQb4/2aPpfbSrgC81J2KF2aZ6aifb1jnie/V73VvccVmbxSVpmIZHDs/Aa8Sy+Tv3CvDab
uD36rNcbsCnvwVn6aYfKXJ/txeQDFteILF80h7nyLXJ/00P/jQcUvT7JCc1ldZy8xr3KCqM6a5Nc
vAmL6Rnh0Dkapjr0TZt9SCXaU5aV412Gv+iGIDHu2YBsFn+0SViIfE6u0l1itM0hLzPvMAurrHeI
yG1Ulx17XYnspknJUYrSBBIJ++JLknvucvKLZDqk7eD9Pvb19NUrdRLsmiLUt6Nta+c4KVEft6L2
f/X/z+p/NxB00f+iMn6s/394odpW/L//2J8QJbNnQ16Q5q2oiuMy7vSv4h9wkckLtA0hIf9W96/s
OUgjrVFwJ1zPfIU/Oah1XConFOkyFIZgtv0/qfu/rfqZ1cFbJSxeBbKOFwKGEGtj+W+oxVIv7WB0
g/dQjkW57KpUDw8KOd6j99F2WDr/ujH37/3ovzNQ33aptw9bp7bR6Q95wegPXXjpalEg3QtEq5m2
pKjt57lHtH9X2cFPm1eJwfstHOnU/X989GpCDhBReGHDd+pGauQW/W5LPCyh5qNDZYSHcZ58ffAH
z3p2AnTaiD4SbQgkiZ/yH9/2utcrx/EJVAaoxPwT6/uPt51UVmFWOA9FCZ6zC4yRNgatj6W5Tuv1
43RJO/W/X7L9PeyxfShLRViAURbvF//22aJxxoNsQvvBJVA+c8Y4ZzSJhcgHmvfS9C4N3NThwwdr
UN1V0g/9V29lPQoDU8Su9er0qvElXY3OUDI+LMsi3rxgbXbSAjOtm3Etb/YYm1faoLHKFXSqHOcn
cMO3CO77vfM2UACakKTiO04gmAJn0H5io9LTIc2HQpxhSUmDgk5bz0U61zc6p6n83+8eUPrfiIo/
PjVke5Dgo8iF3y0YzzD9TLvKeoAfsJ4rY0mvWr9Kfjcz3T7M1qIfXUEjmkInoUmcDD+D6n7cmLjm
GSnugwyybr6HSMYwpD2Ya4QFw4PgWDfMvPKCcmx/hgpa/2ahQHWxszCMBUyc/S4IxLPfV6Y5WA+c
1frRaJIqP46pRWt6a+brXIi3EWiY3WnS2Gr8ic2yddKzPPmnXBar1uFd3kTLFTb7YdXaoMhhS4b5
MPQtm0TQuKsvdl/SxEur/GcE3b/bJD5hj33Jf3n9zncYmNVkZmo4o/2wIQvVnNAmFFLXN4Nv1jel
AivcYK22TVnlYbFYd+UYQqbMmWXQzsuW+sbwRv0oW5fOY27awaXPx/Bg9R64TTLS7K/mjF3mBpWe
rsPEHIr3s/k/ApibNvsv/GdbrD7dDAE1x7g/Vuy3Oz2DARyCObQe4jgz2yOSqjpt60b3ZfO6tqJ3
RTAR92ZuIM2h8CDppqW7jl7NqZlLksQ0F6AMy7TQ4bZis/saKPNntOa/iYIQvYB95jqn4wfA3dD2
MHqxsB7cxeeGbLeZBK95tczYQuNQP1vZ6wn6zS5mfjWrmjPXXKlbTAff3piyp89s5nP3sBE1bg8q
EYd6/YdDLTCYIBbK8aCFwFdidQAKTKpomubwKR1y+BinmvuvTj3q+8wkAtCJa15TRxA4V4Bvu0Ud
p4YXIaWGF3q49c0M2nwxQNTPts8F0R/6GTrFFXx/WVwJz3l9EaENR/U9iLoEeei36SwfalbJLmxI
6PeZb2QfWqeY+xNEAml95o8Zgq5rFJQJYxknxzCRaRYV/N0mlAWCnp3Z44Fmmn8cF2n0p8TrBmtX
WXJ24G7ceNmbDj1ielOT8bExStnvTb+uVTTJOXF3IvRBH6AN2RlZNw1UvonXoDgWdSSCpnoYqj65
Cboyu9hlUN+NWey3+6BW5hA1dmF8sqgQPlj1XHwx887aF3TbE0rThdpppp7+OrvwOdf9nFT7tOf8
voYOL6nxwGzvWxpm5U4ndMcjAQKyd/0kaCMEJqN5Gaoim/ZO7PtPYdgmZtQiuXiRsscWFsCVaqEE
DWcsC70dfIYUU8EOGbLPT4teejtqh0Gos93OqXGOGbFxseUAr9OMMSV/GD7RPrZoy4lRqgdjciwR
ZS5kzg7yI092ZSKb5t6XQD87HYok3gcZqBMyLsduzhrx52Gty+o5PLRlMkkkHKRW3+qRyMradd+6
UJAmoHyAOok1EI8Np0CXzvzY7HcgSrFDtzbo4kJEmh6DfwlyPx84ma3ECprdUg2IXteONLP51nPq
9mJoujJHOddlkqPYa+pfmSZIImH/BarHqyNpA22YaaaQqkp5p2yhjipMI1wlzetkmssnqwvSa3sM
9B7oyv4893W9c1OIJT+046O9OPWvZdi5n+qVtWm9JvnKQtG/ySHO+mhJZLU3Bx7PLon76krJxt2X
lj/uWFiliXwVV1oH0WwY1PJ1/1W0pgdSlMrm2XCDNL8Zq6DLaQRVRVg++2NcmyELoICc25d+GRi0
hGfYAQ+IxQ1jm/+17Ml2mx1FqGElUTobs1fug9wKm09GMnoOXzfPKtCsdi4Darc1+Vmg1Os8504j
CtY3pgxIhojgsIPB5DuHrpgamDIZFx+10fHENmKlnGdn2I1+SFwJa2JFOrMqsQxZHKaiavk7Qstv
XkPV8WQ9a+GhplkNdGuqYD+FE8sLVxOPPh8J2amQDwMCV79bZk+8xe40RRIdUx/6Aog0W0l7DSv4
Mtk2MN+SiLM3eAQeQRzyRQnfqZK2i1p2aIBG6vDXz63Ll6PiqG9I6+KXAcV3n89lfZNXuf3cmu76
h+oivPT9SHwmnMVorSIs5d6yen5HLpprGldykcEM/Mbi53V+DOjcvSmbkzrqoY26SCVWdjdULSEG
O0dwkS3AXejX+hFNmEM9NYioW4wkhwsuscsh6mcwmcBxHZrleitDulvPXTfwy+3b0u+QWeS0wDs1
aacdDW4637dbLpIXnlAfqjJXJylH6PQFhmgUZIazPUHpWEt4sO1sfhxSyg2ngIHNYpvjuYeD2s9r
9ohZyX2zypmLYkvySTn4/te0ZjFk669GNUMkyYzs08yBJoOCUzRcWcem4LRFZ21fwYLIfnXazY9b
orDkUGbXOiu8N3vFJbMOCFi1fBltB9lX4RRAlinp0LluDfPOTNjSXh2bd50q8vrCMuLZ2eu3reqW
g6fDqrIiUY9mZpKE1zV62wYc4QLgNAfjhFCNbShXr1tKeqM19MC57dSKF/IzIzzCNOtLayjQqS3B
GdZUJUeI/fpe/Dhr6oNYkpV7nGWi2AkjbzOsDt4gbid3Di5J6Yq3xHdUccWxwxdsbA3DGhgVVENT
WvHnwqCdElXbFrJiN9PHUas1DeLk6fdqegjE1H0tVksKFURAcse/htLiAK6ES2yr11IlT8r0ylp5
U8KAc/Z40ndVR6OCy6lvnNHwHlHZUZSNpODbjkOqTtPEiduvy3ODOU0J3BjlYuBvzkbATxFkyC7N
JI3kVCYxNaDlVaxaehOBcwj4z8WOXRbwOwLd4/x+0WPqP2d50BaHvjXTKwBg1kiRFO5bUk7cU92U
XP8WBPLCAd6nxRbsijwNL97sOkj+7LDGWz++nABA0Z1Jx3qrec1WrHozIJHutzS5HZ5qanfBvuAg
5z5MpKBhBVlrJLO+17P03jaYODdXLhI+G2xVuux4pTq+ybYShc6s7mZKCQGuBe16QPIm+AjZyu4+
1LE9AfatDyhrBaHJruP2VCqLVn2/6BBcbjG6w+L1K0Id0EaM7EmWT5Ds7ttmILKNgBogzChDYICt
58kByI4ce4azJs7TUp3TsHkFJWOjt9ak77cr5CQiR+5WCRYUP73aCt5lMqDiLYctKilRU0K3GU2U
tM8DavczgCCPhW6Avl+gmYv3jHE7NmeEumnfFIZzdoKEa1/cJrxUdmBEGbzlXg0Dlcx611Qz6nCf
TVax7NX6dRIPGxQqsXhrBromMIwyvBR5xbZaZife+87iHAeAnyByO0k4SnM2F541omPSKXoJCUt+
YIHjWkjS2HMOEzTwaU5dwHQ3HAr3UaupUrtqEjDXhgImpv/BquFPhy+VNilbi0Gc87Y26gNzPKbi
uhw9froYErt9wlo7sUTinBu9rDhkmm2xT9uZcVVLiyBPKiLXklz01CtJCWC+3YD3WLQW7uNqy9kC
q5I+J862dmOpOdY0/pqT9tP5s+IYetjWp6CFe5UhBFyNVSvyW38IWCKBOaiTcGl0JHJWwR8LopzK
4PfGH/NxV6pxZaqr8FDMjfsmmRbzvK0KT+dsityOrTtcoWzktrLuMndVG2hWpPXOqyoLONOtiET0
uYAxWxsRQrkZ0DUsLlXVVLL6UgV3pcTE/zeTCKk9tad1Z+ERObHkrGc8fPW0twrJzvLjlhOGV944
x7ph0QxZTbR3UuuD69vLw7svwDQse9j1E0F7i4Ai76E569jnZgOErMd3n3GXHH9i26wHUBXN0pmn
XTOCLke1hIU4tkYQEq6G9dtmQ882cyAFHQi3WT+W84q3g2WGL6GeSfxcyXUP80jPcbJFb+wzobQV
KXKh5Wm0glSf+mGskg9Wl5n1uSKM3uEt41u4Qc8nyLRmtZuwb+q5dweSEGnk4QswIMBbo9frpY10
LwbbfxoCXX5gpsWXxIiNXR5mHf341qSZQmTHBpH9Lp2ujny7jSPHo6QGbnfYwJrjMUsbTqQ5nbBA
VrIPyVBm7wX3A/c5bXigtTst+soYMudoVgEtcNnWPV1dXZ7TpsluHdFZ1o5TszxT2etTZTXVvCua
prqNa6i5UBfkC54NrQeDxAqjQd3TuNZdb163a/C/zmKJEBmC/d2Vg6ipYCBoz5uXoEJlG3ZtEU/G
k8xsHo8qG/5JU5WbtPlbNhdR4Ezq5Kg1+LeQCPtyTek240cuezI8Dfs7tBN7Zi2U84IoOzkhWzVM
2iqOTMXXg0tCbLLr1UQQT3xTvR0mcULcXty0zoHXQ0JSHjbhIVvPcMvI4pc4WDHlrTCUpqyaawws
DSGvJ6bVnvbjG/Q0dfKTOrykITQkTWPrTmoXJ4TRd1/tZQ72npOLMzUYz7XybM5P+F1WaymJVouX
2s8jn7zb4maY5QRHDPgO7RkMPHax5pubRaFUWL73MSjQM8xJ85oXmk5gT9xTLVuoL1g8aWzk10bt
Hj25RuZlqTmBqO2Sk+0m6W9i9Mzuxm0GdlxvmLC1cOQX4z3DwAQyGJzMZV4F4uz7i+mfKdg00DD1
DR3kQV3VfTcci9WIRq3Su29mDjSNORjJzg2JSug83BIf6wNaU2xTSZQeB4s3zt5zgmK9X1rfOTeu
Zj8scg0HW8pM++13T9r03cKqNI8yL/3g4M29feSTk+dEDfqjTrzlkgDufmwGmdOF9UOiM9XOcuRA
HPzI90rT3s2iMe5Xu6HekU5XwcFRjj7Z0jW+DI3jfgVzWH4ryCp/rwvdkW5PICDkVfaN1XTmxSIp
uyoQV3B6mp7aDxg6kqhtq6w9tLVur11H09L34Shk5qW/gAPIJ48cH9ilLOZ93rmrRd+d70KniT8m
hp9/qduZv8mtzLQjU65CaKXKoGItTDlZO7/H0xSpcPTeXZf/6/D8tMODB/xv4vAPHZ7vX6Hy3t/Z
fuhPuJM5p7zBARcbHOU2Rfuv/g5vUvV8wBO0EIZtudsojD+mZDBgCOMj6wLBBfs0r/b8q8njeLy3
A+ATuNNnhhrg6D9p8viW841gxJfi43kPL38l34ImyHcqZzB6dU370zoF+JiKicog2CnEFHSCub2k
k3PQVfzrXMFeRgO82UdzaOROmNjQUszdd07tpTS5R+fo+rEVQ4W5wX0yy+ZGeVXxXFczcROZ9dzG
/XOMnRP/89C+mU5Di3OvUiU/dsqoXuxVFG3KNZcbKVa+unEFE7omYGJGlqvMlnQGOxW5ZuPxh2xe
zP3Se7XxW659/TF36lL/tr4byM+u005Md0DTB1V2u0Dq7Aa8qwmuvDGuyEqF7LNIGoO4G3rbsvZ2
UhvPhnCbVYmoxkMTEPD8VuVRV6at2JM26DtL6WJPLz8AZioCGw/eGHBbats+WXqSl6xB9hnwwCSR
aTv1IQ6myT1arSmiuMs/i3KpbuREnHKDRexdJfJPKusqMvFY7A1GIZDVOdPLVosi9FjyLDpaB3VT
NvdxSASFiKKUN/VovPZdke6HTuuPiYkHJ0+pPaMWss1/oUlDS9z3NBXMohYSUzxTCL/xZmz1yQrt
D23q0OoxYLCeVRuIt6ERdCo8xItXIVEwea229awnZ73LucW94EiynsPcJcxvVbNMeyqhollVgd4p
yLEVbfW7jkk/SF99Ry7kgNKVh8AdKceDhFhMstty/mw23ve6Y/slXhWea9x4pEXtsKV8ScnPAMzl
/qWpaMnB/5CAodDGL5kIOBrcVc7oR7EVWxIT6nZIBnWOIFD15NG0g3pO1gCqlKWJWGBbq75RDgw4
mPx6WK50H1IeJJw7jS44W0DrMZIp3S1UVauEMJecRAwp4OjPxMIF+etNsdu18d7nC9mIEax5+2S1
aPu0wigEyjFuXoupJCWQ8Ujq6M7KyfaB9guxD/zas+/isZjiY9fHpjz3zbgmcDUV9lb4pTlGFsC5
rRyoW6roIsuolGr8Lh1YoLHKKhh414yDsSxMQVl6Ei9clNxBNWl+ZzsThVfSB8PuRenT9Wu9NRgU
6w0XEYOZ3gfp6F22T/T8tVlGvYy7tbBYm+1oc3+zCQloUjl5syNcLIJissflSilLvJnzTAm76fOe
iT5PvoDORYMDfSXNXPEgswHZwGmT+pw6qeoOsTeQnLR2yt8vnWIVB9aOZhIX3i+iz2bjZfuWQbEM
8oTPI612tEn5sm7jscoYdGPdhQpuGqCmI+PuvInnnJdjuzz10yoy8eJSHum77EQZb3Z3PT65m3D1
b8+q5t/DOUW3CUKqzMhYJbi83tL5dSqCD9weR5vGJErTggpvm+L3ZXFZkZlnrGvKspGtOfeD8qoe
RrJD3yr1sEuaXO+0n/fTvg9tTCuLNz2am5M7oynnsNKcnQlsFSAKVKUV4XcHxwvARRo3mCPXNtCc
36cYlJVESlSdf8cgjfgmCykOSHC8BBTMtxCa5p5jXnXNay+GLj76eFSfRlbxVTYF5XEBCQB2k+7D
kPbdl8xg7nZUcOi8FGGhnwLPKHe+rVjYtpoUF8MNuOAXN7i6Mq+daKndqltrH5g/N6zI9bhl43LS
TEs5TXTuv7RA5s7BqmoSSvJeMmgbyfUs5doHq9b7O+skxmbnE0GGth75wHL6MFmuOKCG2/Jg9M6E
+Tq28Fwp0ZzJf5yrugiSZKc4MR7WkuCxQJqqojEvYPD8PLE/onX5OKbU/JvwS+c6Vn16ysbA+lq4
/vISSDrAR5MQeGmVl/7mtHp6Hlx3PjdltZnBsYinxkdSfvWS2KLbV23e11EBfUzZaGQRVpniYulq
4vd0dTSDcj5U0lx+o4uSswOmorsJMD1n+HDx5kblEjuv+L67mx7rcrtjlIp1HhaV35YMvNkjxyr0
at3b9FYoFS6ubO+UB0zoumEiDkugRiBjZOXrqtfBXTEZjxbjnPTBBO3ABxSMnYXoQDR/WFZkGT7w
ql8h5mXDmVeweVoR53yFnatREU3An6uNhLaq6pNDKgigtZHSSF/Opckr0/4YY1V8mZJCPRWTuE/c
sX3E2y6jSXbWY8x4j6cKhikqBt0HH9qV1YaHag6mTMxP0p70jQDpXla2e1gpb9watbpyp6oO2R9N
gXFN6XXjTyfaR0iIEOO4uusI+j1x8VEDlE8rWo4PsTcfcLfXSJ2+ecDFb0Vd5ihNsdgnzaGYzMrc
J3Ey/Ro3uix2GPsg2c2Nase4AOFuWKI4jBgvdgHQ87Nd5cFraocmZtsVkB9WVL40jeaMjs+qnpzs
V83xfjMVw3DXr6S9CtrbplvmPkL3abydX8X9pfOWbD+K0H6aQ2Zh4Ta2HnLL638fhVa/zhvbrzfO
P92Y/14tOabovNo1rfpEcyp+oDaN9/lqF4Dq0Zexx7FedKQ0vqeuh84xPijVe4du8xzMfvlb0U+o
rkuKR8ad7Ycs7cdXhi7Ee0nD7J4K0v2gB2zaUb45G2hqNne+Eee32MHtCtbbNB4EDpG9L4bpwO3y
o1F4+rrpyurXdIAwduvmYzw0Jm5r9dKvRotktVwgJ7xatjxn2B0uxuyKT9MkcWj4Ob0vK+6sQ2wk
yU0nhfzgBPVwO/jqFAxTj/sOw3JiWgNRs260uExJL7hCWEY7Qbney8YeGAA2Gwg8qyEAL0k5BfVa
gf4SZ8KPZOFhBbFrgQ7W53tPFwVgPcaUzm7EIdFeyEkR0mOUovUiiEfcLEyMgqaz7cZ5YP6Cd4/I
0j/VCjtypKqx5noA6PJFHw0fq0ytcjeiuvvomdhoKmVg/V6tNbKa3SMEdPlEuYjzJltNODZuzj3A
dtYdGlMb0dB7bhvNXZLcl1o5R9wB87O5Gnvm1eID0E6A8mR9SwQaT6lmCva+L8MHpzexB1UDnc/e
Fs2NUy7tY+KC9+F8x1Q0bP6iZLUaDavpKE09c69i7xz0WXCpczl/NDebklsOL8mQfMqYYrFzXSsg
odCj/Dg2YRv5ne45cTvn2lv9Txq/RSTCBEJ/8HgOvcqwSpWlGTLBBIIJ9nJ1U42bsapZPVZis1vh
Y5X0gMriqplE8NKEXPjYaPUUZ7V/7HQbZweOw+kUZF26bwsY/ICej6mV9ZjEXkUrJ0vEfplld1ML
zBW0gmGB9coX0nkCNeRn9K2/AYg+8eZrtlKJwcYnbqhislKLjY8+GqoQknFjGle6sVg5x2VDHouV
fkxXDjKrRuioIRhuJ0Y57eMZH9RMz3afrwxlvtKU9EQa5yPnW37bV4WTIEKCl95nfYpal7v141Bq
6T0WoeGslrJQRWOPRwk4WHzOLduUxxDtkQ1kkgvmnpV/QEh4kmOhL7i2ugOt2RAmtQvih4404NZG
vSLyzo785JdjVe8XJyPHEuGrBHV9XOJpndQnk2ObDzOWH9e9ayt8MlHYtsZ+qN3h2qmL/kZb7XwV
ANjdW27fPSdTed1O7U0TLHrP/Lz2Q9nV3RePaHkFHKaurdGN6ZEGLyRq09GHpx99JR6ycS4KoHq6
K8dMY8O77pJlso5puCzQ9UI1GUMBqzqLSttbHgfHbD7rvES0IOQV9AiqErGvQp+pnHi55IMyyi/z
qLt7I5yXDwbmiPQgGxzNn4O+eW6Gucr9SKWDiO2r0iC4nXGWXLWJ4z/WVvFL4xQ6ucFG7McXpzLf
+ilsbrVLIpcGrIVzPqVQ0ks254cgzxL/MbQhQ35JS36lpkjlVXzPnIH26KaYsYxi5zbTL7Qz651w
VCD9e2k37T2n37kvOUGnn3CB3yIp7gZYBg5spuWBUgrvO/RJhtMw23JV5PCYnyeHStRNE/t5ocv+
NVTWT7Gub4mU9QPXgcEug+d8U5AqfAflFQnSlmt29akqFY3WhNS9IzC/5UYPP2fXw5ekYMTanRyD
wTkr5Tn45rFcJiVjIbOCyMfGPnhtRcMT9R2RFDd/c61sOjg4EKAa85oEUCxVTNpWet1XU5pOSEEv
+uXJ9gx6Ya2mUZpiNnrtG9o6tTtO/VMHjd8daZxaU7erPM8Rvy7UE/kuDjSFnYxpZaWOXFV9IsYz
xnegAHzHX1ky1e+YB6snJ5Rk9H3b8ec3mtMshdYXSW1krLHTpMCysNbRYRq6Y4ioyayTdf7ezB9U
H0TdWN4VvWNGsnRWUL9utfAmCP5Nvvk3HOqqdvwLl1qfgb9StbTzXECkd7zmb9BrToYce51Zn9x5
HQTlphm1wWChr/1k3ta3nM4fHxR6Yn0LCwP+vl9dgaKCw7pVn7Z2IeIEXbu+ank+7D3x1qVrT0nW
miJk4ZR9F/T+Ixb246evPB/zzQCumIj8PXTaGLPlY06oTypr7GdvmoJ9CjX0aFWMvai1wad6vU8R
8N5p+e/32PoWKlyvnTfX2xCvDMFywh+ufcpczGKxqk/MIaAoHCdJB9nPW5rZWUfZLCyPi9+a9L1k
fBGyezVQ+FXSL9YZPtbz9oX+J2/+TN4Unk3U+4vT/kHe/Ni/JX9OZN6kzfcf+BNdN0HRYecYsOht
xnU20x++dYt31ZgeU53BcgUvG1ip9j8HAPNOW6oJC6LyX5omsz1XqZMKx3fJE233n2iam2T5t02M
hgldseLARCLc799P8ARKSpN6DubbsFoMZkbAN87zcZsphdcNfkCv493okjY3nSu6r9Y803VO0R+3
RglAAtLPOtMlGwioZWrRzJ1n977EHmU6EWp/Ggd55EzmQIVclh7l8KPhz7pi4Es4BqH4mMQ6xOo1
lHaGyWYaV1WwiI0PYSnG8rpWmepg7CyrDn53Gn9Oh9NE7NfMWPIHK43PzAQxsmt4znZ8IjE2xZNR
1b59QKmzxUFmk1puuJfMvw3oNe9MPjaJ8Cp5GOBt2UZSUNs8qlJQiU1FeseUtwRKGQ6L0U1e/FyV
dvK89IyB4aLqPdqL8RnbacrQX6HaXVMm2YOu3bsePONMU0seGS48vMEjo5J1ZZxBheJQ8cwMeKkm
8cD7ydglu7rO5Ji6Pg2jfNL2YQKDaG9sfykra5cx2O0ukflonPUEbrLPmeY7PxGMhsXcmzLP5DEW
DVa4K9x+CQ3n2Kz79mSZkjEkBdOkRrjnR69grslto3Fg8xQouu1yfI/O/4sIP4sIDIBkW/7niPC3
NxD/bbzv+0/9ERYC3h62joqgs0BL4a+QEJr/D9nO4aUJAVF/7YT8FRJoaWA1YUIYhwI9j80D8eco
C8G7ZBhVjnCPrXgdJv5PIoPwf+h24F/wGFNqWg70PLNhv6V+fQRZI5nc6mxgVrOwVPuxzEZK3Wli
gFoJKBxZjNqYLr09z7uya+e91WnnCijOP7WlSCPY1w7AxvXRu1vhPevczA9ealZ7KbEd7iblHErp
6U/Mem3b/ey4zhtmV+tsN2ZBeGCuTJtIvKiMkRmqpj+PTievXOaW770gbym9wUQXXItX88hEQAYl
ijrCmtId3aQtsfIHOUjtXH8STRu8VWzGM3OtlqOZeqApvr83+9HcjVkqP1gqDk7VnBbPduKMaTR2
AlmcZKT+lFhDe2WPxnLNFJ8w2aPreJ/jwG+Yf1E2RYtAJyVV9Nx/ZIh2cIHjMh+HSdmgWv7DOFjh
LVsfYreU8tci6RJmeuTjafGZa5Sn8APQ5upK+XF1mlKBKdCZH+qm9s+qsqujZzAIahlG60O1Drmp
GOVR6/zeCGIj8mMbOHOegkPBjIVoYLz5kzKd6jC1wtyZixCXMNPdeegW4xQzgvJa4DS4LroKr5zd
grwY2bKqG/Vt6yV+cmgDA5VvmoZnFG4GYFiuf5Fx6V5h0iiPduu4/K3d8tCMdnfrp0bMLBNyIl3q
L3M+oNVMWRLFft49LDlxb5o9xnYMtd4bjZ4fRZr5nwdCMDTDr2aZdldW42SnAcFz5cHil/9j77yW
G8fSrPsq8wKoODAH5haGVqIkKuXyBqF08B44ME//L2Z1/d09Ex0zfd/RERkdlSmSIkGcz+y9tnKz
Zpfnsf2DsU6x3tNU5PeJrBhnu+2SBgtC/Mi9WQBxTLpQtfp+19lGFq5CN1igYKYG/kEDtPaYt/t6
/pUgQt9tomaT1sUVGyTXtJ6sdR7KuzVvX9JJz1/cpVk/NRvTjF9vUtxrTaHO7m1P31SCDznzmLS1
iTv4thFj5N8KjNvCrh+A0TLXmPWXdNHYh2mm1TH1aQpOg0470RmqB4P2BEgX5yWyMivvg0zXKucw
aVO27tCwsg/wJquA1TTharCzbZfXhvL87TZLSa0W4aLeYeLuGqM6rBPe4nrzJP5b0I11wAIeCO68
4YTMO3YPg17hgTK2ClWoPHiygwWAfvS+t41PYKr0lgji6DNbOk47650ryzNoBGBmjsOfrWk5mjmN
qgJL4n3HS9/RxcY0tNuttR0mUBDfvd8dr0XvW7vj9CIRzjz27oRaICoL5wvYmDwCdKZHSVl7p5mT
uPK9eGBL3yJrv7aLVuXzzXGbHFp8wP2LwZC1WEIpCnTuYW07jXOqB+kOWljJ3BAP3Ch53yvVbjA6
8pupt0li8bGlHTZy0WrJpWM86LwJ6bJ0wvu76k/1gq/4B9j9gcZk83zucH6qW5oVial55sqVzGi8
CpTcbekFRkeVlNdi9PJvjAxX7eDWCg2RbJg5+w0qjAJtZE99HXPYouFMKu+1uom1Cuo3rhSxsoXU
U6Zaft0hj6tHx/rBpGcs9jAkVHtwVoxPIYJghkOjHsfwzuTNG7GVCR1EtdAMQqNEi18MJfuB36Ik
7n084594S8A4dLYViyMT6bBXNw+OuxqNfdsQp+Z4LspZirBplOYnzuIkETpY+2G5DcOlhTZewFxB
8CB5j9FNx+uXcmYz29vagEW26TsBC8Wb97ll2ve1Z3VHlJd87xcZg5GBWxQYk+nsJ91I97Wj3H2T
9sVjbZR3W4Ii2+912dwtqUzPMYOeXTOPqOvKWySzzzCq7aDBAKYbc9s4uQ7DcK1mrcwsj/tXYmdR
nyB23wknE89M0vPINoZNZ5+AhdjW6vripFNzdZkMX0a7Ux8S3fHqG6Z3XtHs+GXX62GxWMl+7Mdt
QIAzlcKvmFl/79buG2dUf6H+BX7hIObKVCYQ4YlOPLMQjXeLyN0XaSXDk2VpMYcDQqkycYaHZnQ1
HN9QdlQt4u+bYcvHNYZ/59jJkVtnfCB9QbwXDiPRofLcD8WCs/HH2GgPueyWs7M52z3jCxeB11KE
7bzmX1N2dCfJyufCYnA3ajXOA7zfeTDCmWz9XJlWlK/x9mh7eR6lhbcfyhtjEObmcbXVtNf7ettL
VTF2zfUZuOegqWAum/QB9QQpED2q6HNmcov30K+Fbc8ecOb5n/FQSN/AYoNFIU4f2zWZA7WlRWTl
XrK3+QV2LZIaqIqzlXJr3Kx30+wY7ynptZ8K9OY9FEr9p5qMZgea3owKPdYP9tCZb9rC8xlek4TU
/ckOBRwQm3osL4WYu9eJ7+H91I/9IwNa78519DpAPZDfFUDd9h3TxwtjeeaMRmkfyk19ZdOe3cF2
Td/iZhKXmDUYDzLYVALVdtNWNCJoKhOJ94JqM8j45j9KVLp7Ouj+03VqLCQ2xCZcKE/9IJfKtyrX
PuKq8J4KO6UfyIvm2zxQ/bM2gXG5NuIID+It7qEBgNIRFA8wnvBQmBHIX0SbQtfeUXeIyMJxAQov
E2dTG26Vdp90N8xsSy+eWjk+kvFFY6jvojpIhsG3UDV62txgBGBYH3RSkN3huTeaa2KA/4Np6ti+
YIYKG5nvvbuZN9lHD0YK/J78U/O+WCkjI0fk6Az6voBBVSt7TZ1n9HluwpFH0keSfhnstc2e/tPx
/84O+l/qe4bYgi79X9f3RJH0Sfb5j03/337mr+pe3CKbqKAdYfwu8amg/9b0E+nMiUMN72CjvhHj
+Ku/9Ez/0OvTB+C8swm25zvB6fXvFPTuTQj1zwM76Hf8TzKCAKoubZ7oH13qnkETiDWkPJhu8jHz
3fPHoWiA84j3WrOfe6UdajF1726lv68z0/DJWdluKKxjCAM3rTOO5lytx6H0Nr/WZ3n0pqLc96sA
oaJ1NYwur/+1xgpkUuq4IS4UcaclZftVwNG/agYLrk0bp9Askca2bpbtYq1eoilxrrnK3Md5y8LC
HatzPWczjzYxY5+7DgSXYYQrU/mTGPugU9XDOhjsrEZr9BnmHpECbE8ST0fYOLMTUBFPX+BRFmgw
l/iYZkzILE1/mjcTUsqYvNkWdZIxz+WenU56P4pMh0PHaxKizh51e+gjqdndo2s6kZWVr9Oy+hM3
E7w/tjxUjvpEqMCO21RzyHJ++ZYhLzwXYI5909saSr3O3sthFlFv9RCNYNUHs1WCyDbNH2POvgeN
cRxmMM6olqdPAw99oI3qlHsFkOMMlXK+IffekA9HtHv+nDr1teqG3QiJb2u0hxhyezRp3XJoTW/2
F6fRrx5mwPdRyfZNqnzHYf606WN1LXAqg39yQZHlLtyVAJvLfQ/6eo4Ml/anY8n/Pm1N9lSYiKbM
QRsD08RkC2RY9c8dPLhngziWs1XA//a1SiJf4RS+i9M2u/QUSO+xh3uKyan3Com+AFnSTHNoN4gb
UoVcdJjRPnRT6T7BaCuA4ZlUNaWh5GE03fbDoS2wbz7L8rUuanlGvuztBQvQi1Wj5fI3/aZ2TkTb
3zkdqS+wPFgcZ55BQZFOXXfbhNanfsC1izRD1KdO26DZdG7twLQpCwo4vamyi8Bnd15dU98ZKBS+
OrR0drjECV2BgTkkR7jyDPO5YjOcNc86C4CLaaP2tubcu0uWJf/atjHCIcodZjwokCBG5xpWMoFI
fiUQBolcAappYuwasefk85srFNRIH1g1ZWoNfyvIOmGWr2u2im89EvSjZpoT6Jxh5F3tG/5NqrBm
NciQ1LKicfIElaFCcXJaRh4S6fYKTLxO1keD8+JVwowrDpLsh9zv1mS9AmbhNd6IS9eC1us8NBKa
vrnyObRuyQPqI2RTNohZHa2qWkN6qvYj5fu3z0BkOv6ygE2PsV/ZvpOO5Wur19kFaA02LmRzQA7N
9icSJrTdU9M+/H5leZy37o5Ol4cvDcN5SkD7wzLvpR2Yceo+YWbA7Mtu5he0QayHsp6+DPCZAyTA
NtqP2y8+mtV6XSc5vjhLxT8s49w4SiSWQwgpdo2ENygEPFb+9feVhlOUZ6P4VBMtsCHP2YKVjHFn
8zCD5k193GdTILeufLW82Xiba/wS0VhZzlMPOe3Y3HwnqBEbGOOjEeBMdaxDC7pyh2m1PmlIV1Dt
xGCGUKmNP0YnzS61gJJIks56RphjXGMKx+vcaVWUckWC5/Zk/NUz+s6fZZVyvscLD6RcntFh/7cr
E3K3QIWo/WbnzXOXdB6SHpZNvz8t/CA0JmQYuSxgY9LCdFSTRDbwzq3YwO/0brBi32YprEI74eGn
eU0Cp1y46jf+yFwYh721BgYzXcBE22WoMaZ26yNoki+qQ1+iZPO1zqhGKxu/s3tvjNODmJPHVAla
7BE3V97/krN39ti1gopHrmI4V1idO1Ole2BMr0k/gPgHrXZns9QHzCejGzXLaFf0JUbdXEfOsYnK
vKFQzXT7arX5y6DnNzE69/BCdxndOK0Z6E5tBVm1XjJsRfMC3ysGF1878SMS+eVBx6SzcxuIaSQw
2OneboqbJg0o59oWCC8QkRyUKsktYw6Uhlqv/6iTJVCd8bND4XDu0qw959sEBtyo9KNpyO+9jqUb
QBQaX6CNajIfjC6JP7TEeB809zsG88rf6qHalWBD4WcibtUqUIT5sJUFUjBDBa1tN88T3vxAUY79
qJQMDOpYX27Q59txea7zqWUSXezNnDZLyo0POLP13dIhAMmBiN5R5r3YK7MFx6PFWtbqKFzDPMzc
hEPhTi0KYgQxQLFObbK1O61pPjqWjpBWG3G3FsI59Vz4ewwlWLVV/CH0is0THM9JX3+ZK/115jo/
M8PJDtbcia+OrTWhXhRfRkwxn+uqmUha1HCjOLuMwpEmxIM3niwvtnB9s/wOF1OxOcpRySG/FVaw
NSGzmeeuGn4grIujm2PlsqT93EYm8+sRGakBZ7neGAAwiSBIQLcvJff8Jy4rYAB2rD+aG0zq2UCK
FVSTlh9wylIu07j4g260PwdpFNFWGUdctOwK2vZzKhsj7NwBy5mu3kW8KcSBnPae0cm9Zk/fYSN8
0PfuxdrFL7OOldhkqIYUdi6CxpLafW/Jl3itBRapePFzZobv6B3ZyQ5mOOrCvZvdKYkoEtwfliPV
1ZGZ/lJg7qWGYJAYDOQIneYxniUaa5a3ML3zlxwRqG8NFgF1sZP/HPu+PHlAvG6e4zik91Y7zvR5
B9zrxIgAN8k2iouDTOQJlvESJmlHZXWzdc9t715a1c5fa7GWX2dDNy9IUjCCU2H5qPO2EL9hw518
zAj7S2uJKb2oXCYZS57cqWUs9NOAMQwp2LDZF8Prpp2LQ1jwlUgQey/ag63jxy8wEHV8iHRMBBlq
LLbz6c5BU80VU8eYMDrZ3hbdM8fgQtZDw0j6ZMkqhvAqqygeuvjV67LxOiO5zQkW6WoMZ16tXcbE
lUcqhQJQe9NF2VICMJ9lgyqpX36xNTEe4G+OL3OfzYc2dbo3u7upCbkXhsnmpcHszEOoWS0GFmc7
FiyPzpVS2kk03MAQrnSHJpZD0ELvC3Kg/ATbgESPO2DreGq/YeB3/aGP54cCve99H9f9Dt90v+8M
5CzTXMQMh0B9NvnO0rQ9qkobfsf2kfd904ZoZMoAOlOPA6jQ/Swdyl1lCcBifWHtITrdL1m67vsb
lQdXH5L9clCPW0GNV5BIwMkFnHWdu/K5yweUP2ahfZijd9HrdvgJYp0CBCvNzmvtZDeVcct4sEN+
1Weo0XsCLAQCcB8r25UTtGG2ixWy9cDvDWKWr2a77Jd5ScIBwP2KHeECMZ7xiQt8c631vT1jail1
BmGqSX52y7o3R4481TVo/bA5RotYllOm9AHw6RAf5y6+y5LuasUS9Vvs5kcQvss5zpGbj2GupYUe
gTi8egV3V/3sTJqdqYgUtpK5P3l0efJk2nkX8hUe5uRGqUCl6nualnAkJB2zd5JKkhXdLFqG5YhM
HNeQpFQpgjypChmtQw7E321Z8Ul01DkMGDVNTQjcGWrdQKjDCpTNnZXlI9VojAOn4dtSWU+a8NSu
qr0pSBDtPcfOBhly3YBp5pJZsZLW/Si39w6UYbS19jXzGi3It3G8IqQ3wpKJyEPntPIbKS1rkBv1
9o2A0PF+rhxtl+nqZ5/A9J2loe5dpcwQhLh1sha6H1+mOH3n0ribHbu7JpQqkRFPZrhqzlc0nzEO
9yn/JPlgxV/UI+qq4/hUaRl7xVwIskIGsm5UhiOqdXGaxm2JlN4Cf+J6XzxtBO9aEJtmUmjjbvvB
kEr5VlcxqWIcWTYWChZjCOMx805rstl1lOu3oh8H6fhNWPP4A/JefjfPNYxs6IoHXIjy2Ofes1CT
B6qDWkYLCzUWx22LGV6DnVohVfXaE7ka21sJdvR+SKvvNKBJFTVGN7X+PG7yjAmlCbM6/d7dFqGj
1lU/HGXf7lnxOO4mQk52vS76D8oXOzLwe1zxEbBLMPWriaz9wcy3ZIAZUZonFt5dSJwB37Spnl/t
aZ7OXWvWd1upwGt061g+FHUHbxDnePqt7oCYsg7Jll2lpxwFwusd9IOZ21AHIEP+4SaCGwfabf2a
TYn7NvYORkKzqr9taSMQQsSmhfufVUkdTGKuv9QU/ZHUN/ccN2OD/hdVjKtvx2yNa7+dabKabCsu
WTLNH4BDSHrpHLPwZZ1mQZ/njG0MnvyhSyhK8sbF+1Fn3viFmOYby4tUlBpcB1O7bIRfu2D5VL9B
4WCfu0H9SoeqOjgmKmwW5e1h0WocOBtMiDVmyG4Od0U/gTdOeveKjU49JgiZrmbubWExd1S3uaX5
8sYk7mMzC3PPjU+8sBcaPwzWXtrsNGI4jqWtQXP/z9Tn/zT14ZvLLOZfT32OMCDqJhv+aezz5w/9
NfZxiFjF5+TqklYQ3dDfxz6e/odk1uGiJ0LRc5Nv/P+xj2XwVzRYLoodtFS/ZSB/LXbBHuJ+g7nn
sREmA/bfmgPZv1Fv/6D5IBaWzHfGQAygbmww74aK+wfhVmZnVl7qQ3paOlpZShGg+ZKK8tx2jkZk
3aJboTVxJ2mLrqMPiCUwWKFcSQEzcMkfer2K48BtSuDDm2OhR4WEPvujEMsT5XFl7UEmrNoTtun+
DY0dhi3FwCFH0F5CNmJ5qO7oquAMlbGcYJDA+2US0kw2+0r2P/6AZuO46Rsa3Rr3ebSVjtlHSs9Z
AppzE5/INGq5Xbpa983LV+f7765oxLQSJRsLUNgCJC4FOEJRb+vJbBl3nsFyafAq+35GzeZXaroO
JQhyZ9Bh5qylEpg5bD17bvN8fcIRNF76xKiutxa/jpyl0dIgd5dE+rUEZuPbeXstJZEwPHwX6Vuz
HpLZ9k4GKVtnPXURyRi9hh2MlaasaYSNIWUbPc7YxEK2KmiLR8d4QytM4hMYkGfdWOwI18PXRK3t
A8gmL+TeYj5ORt4fVbNaYaobYBe2AVOr7UTaykmztFr5aDpaeTHr+SoFokNZ4htirO2k3202EXvL
aXB4O3Vx1itia1hFdlfVmw5ve5ol98M0WJc5JVnRB6Q43Yk56kDHXuK2r37lyoYCXpClMMjMDZLe
Ga6G7X2XMUcEw/84sLW08+2BP1K5vXmM2fDjV6j8S3nC/UNFwK7qGQmPeTUXbzmj4Jkfs0F0T22R
fssNM/2UjT2HW7KcobOvoZzw5bJotSiCWw3E/lI9l31RBXVRDhfDZONPkFV/g4s/9WU+XrSlmPDK
Z8MLt1YgVoOxXNZsqEIE3AZhh7xSDdNhKFScfNncG7qcsGDMdzl+DB42z2lS2lY/m2knTquYfpT8
+wd0duWTo2oAIgwRvauTyfbJNUjy2/o4j7lpb9vF0swxyFul7QuxNAw3p/oqDK5ox57GOwPi33kt
DZ8dDCheLvv7ZjG3D4XvM8PhM6Yn64Z1bq0CFYFpKivsSETbsy5JoAJPZ9v0hpNI7Xulho5BGCZR
NsEsgd180Q5mXSpsl1yD4SJWMtVjJnf2Nr5qWrmjKbi6DJl2sXO2lLf41O20HlP+mJr9g8ZcR2dJ
HnqldcV3WUaE/n4fWsc5Vnnzupo0tVQfXyunL3dkHo7oOzLjzCKxDOizz+X6QyOygPSjkQ3mJN6s
CbW3Wr340M5Ku5/RU0YYKZIwF9YHN8PhwUCAv2PZ2MB0SeRxZZrxatnaHCy5Q0JD3AsqZNILc+3k
xKkEJWd8oDjposkhCgrEj3Eka2IbyRep8N50WLxWBlN1TKAbE3SfCqwKqyUnFg2ew66Y8yWwcB5d
CY0tn1pXJsRC8DZDyTCPCF+Wp2optz2pjkbYtm2/34rFvrd6dUL3Mh/7lVRGKBnD/DRb4yvdtXbQ
ulVeZrY8NV+wBt+soOHXSHoLO703cnaDs1nh3JEXoAHfkNbJyLY370tOX76zcN7AscriR1aW2QPF
5WdttdZRkltA1pH+abeKXPi0F+PXoedXFlVKikpbGmcW6SR7GpJLWiQl4HQcPSWIxceV266fLtzv
yqYHIuagq9gmWGMq5v5MgT3eZeuyfvVWoPI+2PfuueuZUggiVhLMkQ9QzCyPbX9JBlkiYwYl7ZwO
+xZcXuuX0En9YcubY1tACYMbOZZh09bedcydX20j5gDNv76bU7ecmBXo9DxgzF2/teuKtFGw96ht
ggZHEr3NLZNUv6WTskesduuf4UqEE96iloCP3YKXVlWPp6oW6cTZonXfCy1vVp+d2iSiJZ0N+4FF
XMMYu1ncQ4EYYrtbQIQ8LRzYLMJiviLFzKV37JmCvw961p/SrVrRUjP4/zZy9RN8NSGnCJBPO5Y/
261z7UrNxSJBQXtq0OGeujXWdsgA6uSA++q4ItYmg2Mqn10tN9lzK83ZpwUiqMDb5vSjda0hUoZV
EQOTpJ83ASiOPZfSkeXDaN0lJup337FadnzbPMVH1bp8P0yllM9GgWKcW/uvurCI7UWhOd+Pahge
18XoROiQQNEz/q5BX+SSBYRvLdv0JmKz++x6kX1wJjNvnqvpnj6xeohZ1P4S6BO2MMUgfUW3pd40
HK+XCqgEdNvyJwgz+4esPZnR8ZrdBP5L0VN4VobUQR3BgxMyR/2whoT6uTfhBu8i/O3UfZ3UKkl3
GcofGhh6Op3JMJDEtNn8FHeW/co54kXtstHurquhAeh22jigt06TY0+w2PciyzyLmxGGWa+oFQkI
HdV+tabaY5bbA4gks+o/2H0XF7Nsk4SreLScwPCqjUVTV/ywxq64UrM/4xKbjSBDnH8sdETQepHy
ZW3RPz5sndlBrp8HPKMGVHxsjZjd7lusNB9yXuef4N+7r2QPq12t5dhatMRLPH8hk+DU67l6rCX3
G9/EZ//dEuvwsPZ1AuJFcwdANyu8HEeb269estRsabd4OrY6Vs0wz3LSyTynyt86N7Ms0HvmeM0t
li2+tpgdw522PPKdy/I9xmJo9au1dD6v3ItMpxcfsQdThAw8gRRGV5rcQ+jNruQ1CBbkqxPU04Rk
gsU4EwAzzaEq6aoKzMJw7tZ57Ej9Ge3Qbi0RrmoaGB5xwSGlgAPAUDiCStcFdm6MkUxRd/j60AIC
HsYQow3YJk3Rhjh0SOHi5O1xcKyevISyJrOuz0eHXJRp0IMJGel7sbJtiUbLw3fU5t3206aAuo/F
3IamYX+zktR7cdK6+myQpO3MlGkquQXs7f0VT4UWzF7BHVEuqzhmjnDuvc1yvirZl4yIkCQwiJcb
qCBzNb85c5+eR4JsXz2mG3i4K3PBu98zvoQl0BxwRPB/i20q3ENupusVfW+nAB+k+qfylIHOTLZf
Eysen6THyCrIF0N8TBsFZJSIeeJaEsPNwuPoP7zO6PAVVnaCcqvJ43e6vPqF8Z097Mw6Xc7TMK3g
oDSCLbYetT/OjeIIDvNRbFP23tUO8R6KvWelAuVqEdPFNAB76j1ZoycuLBeSMPEqJ8Mx3BoPdklt
6OrEnXS07YAOemV98xwkJj7+jeSVpAKHLKBqpgHUMSiTrTJkZIGCULmQ8rkxTN3io5GX7BIsOYYb
BqLdJMR0h8clsicstDgXJ/Rmk+38tPGIMB1iH4DfcuxfEvAT32yriXeqEXS7fJrbbc5mTfepseDT
pMxiMBxLOmqgE7mFB9rKf7TMYuobM4XOGVwctxZzvgd8lr6V8VJ+yaRIMTBKjf4gnu76dvFyLnCb
IL6+8oJEUCNWc3JyNwxQu7rvpoObgRX1ayMp3gc24L2fxjPi7DSTDJrb1rCjLt62c6Hp7Wm2Lf2O
37C8M6ws+x5v2ciqdBwPVdupHblI9bErEzMkoPkNfNQ8Bbqh95+J2TmPJiayn+ix+/9on/+UKv8v
2gjEAwZy4X/dJT/+rOuBpumz/meBxN9+8G+dsmP9YXs3jbNNMN9v4svfBRLiD6RAuo5gh4YCcj8O
r7+7IvhPtgvaH9426S7oHP7qlL0/2C8ZN0GFbuIY+vck0Mbv8PR/6pSJBrgxAwQFj67/D0JwSfjH
VrViPUj6pzXEqZjpoSxn84Koj77UM3JMy2Qn9RXBSnbnceb0/dFyG13sto44tgAfGnu0bhhLGaZs
LjV/KJIp7L3vgNDih9lmm1ituiB8cwJmtlWu1H2+IMNt3odn1C6N2+wY71rkbCsyUyNl9xhhKCXm
XDea135Y+9Oad+lFR40SOdq2vcSGZlIWExMQ9Z5ATwfkt3tOin6pD6LzOjfUF+F8brlp10GhN2kO
jMm0iaZuvSKkbCO9La1xtW/ZT03Xk+/zpmX3Cz/zLtcmn0JP8ywYluxofd0ZABEzcMC6PcnEiBpt
lo+em5RnZXokeDTpeK/mQdvrcQ6+RMTEVjWjYg43x7gv4YGoQPKmIO+dJ+p4G1xKhRvV99pY+KqU
5ovb8zbrUJ14CvC6pxpOR1Q7tnUwWOIhPOOdJ4dGP82bVz2Ommnv2FZWT2IrG5wpbv+QxijqcasW
9QmKHbmB7hYHBbqKneEZTP0pdu45BxIRrQ6hYjgqWzR5tPpvuuOMd1NjvQ8yGZ/1YajdvdvHpIMb
cDEwrU5usa/7yXwlvczY5ZPp7qsWPhniuji+t5oCfbIpCrJX6u1eSjVcHZsmjt4glidTm8WvQWO8
a1X61VGPFbGHIfP1bm8l4tGaJih/Q2OYFx2734e+tslLzzn4oIZcBowzIm1wxwCNNHLwlMh5lBvs
pMo+vvPavH6SYrTuC8t4y2aLLKFGFOFqT+uuZvf5zLa9i5jsVodZVCzYdFzhRZ5f46mDDKANDjoA
az4mdrMvctONKgu9YToRqBijVEUJoZr4kJMGvCOLsvhFduR3Pfa0XWNZ9AuIB/QrFznBi8j7jwg6
WbCWHlwMEBGEwxtWaNfyqeFqYx3snUn0TimdO5v4weF9qzKJDJopfWoQgCZXl1c5gMtOJuoxHa3B
qVSp9m45TnKkvOuuEovx/WpJ7+S4Q3fbaqxRry8qKK0+vZiK7r7mskUtYyNEatcUtyLT1FuLGhfs
difJZBjEHeUUO78ksxpUkVYF7+nFjfEx7QZPn8nVYpps2RMszDRJ2f/jyLcBbWueOz0bRiHnZ1KO
hLR85Nep/gpjMckjAZDxbPfCeRpdcA1vi7UROYWIiKybmpUFKFQ7W3l+VCRoA403OGaN8Mtc71XA
8DftI0tvNPm+cM7lx7kx0DSVzZbz28BUt+BAN3jtn1WWWfPzWGQTRUWS0LJccOSr/KMoIDDUpHj9
zvhKJXlfa2szaFbMS7izTQRff1T0MMTzpnrG56M1FZfn7/CwZd10ROj671gxd16dhETJ2nWjrkLg
nBzW0bU+cOzP43en8DjyP3iPvElByIA2no21KRe2I8VIC4OjirpJNCiAASNMI/4qnANrIDrKx8AY
e4RRhqYv0X/m2f+XeTZHpM5891+f1Jef83+dfvbDz/UfJ9p/+7G/zmnzD09wqnq30xD4mvN3q5JD
js4Nx3YLThCc0vzNX8e0/odJXorjEvthAE2zEFP+dUy7f3CuO0LwN+LmYvq3uGwcyP9d2Ii1ElQa
OYNoZS3d/W/5BIj+68qc0KV56OtB0fbmGK04ootzSk98XkSPNTBBIHhqAGxMR8Uo4yltNVVxXyOB
LoBXUZJoWHgZ9NPJhP3EENJomV6Ah7WyJ08NYu8UteknXpcH26LNl4TO1gz1NY6/LAZJrXatPksK
dRgIFXKbWPI1bLanofe+UNHnCIrbwuKYLWNwTRyaPryr7X6aLUlOYO7q18GGLTS2o3j3IIkBX9Iy
41rXc3EaEANHTUUGKBOLgbmFo0VEEC+XCpB4qHNCX+ONKNRq0LxfgwHGySe1nsUiman9EeECHa21
FO2nqfQx2mb8lJs15P7vN6rYKAd6J/3G558Fmjbw07Ou+qMs+o2jTkfWHeTVdNyK3Aocc+IHB0l6
YGjULfocu/Iq703lW5cEdemKd6cat3umWR56bg/Pp1i2A2xqhtjaxLPrLhB25mbMlLPRC+asMSfO
Cq8nrjhDa+3PDDMwW7t4W4w20T6myZTPWAWqygePpd/17uCJ/Sx1ZHRFic5UJZP+3kOuh0SxCB4N
kdny4Lal9mtLZ+D2jAROyF3TH1o5LJcWQeT+9+tjTNAfubJ7Wi3+PBrlyIdRV6hNIArW84781no/
gZwNGhf3SUauYcRkYYzqjYBO3xkzA1++PtkpIBRGt3cMrqF+xiUsNITx483EI+EG74EhN6wJ400D
h98Up81qjqq3yEgYczXtxgwVUqsJ194hZXHFnktlO0xjxbXgtsUpn4Yh5NmzwBuYxEfsdeRzgxT+
tdfM8jlt+/W9a9PhDtMR3fVGBmlqGr0dMlw0kdtNyZkZTfoGagu3hLfKs9byYbv/j73zWJIb6bL0
u8weZRDuEGYzswiEyIjUmuQGliwyobVy4Onn8+Rf3WSSQ3b/696UVZWRgQgIx/V7z/mOmxHnkA+S
qNSaH5mt0tjJ1e6rg2R4tMllq7NcA51jlTXrx7WagW+IPoDVaTuvs+vMDaqSsqw3lrMqbY3L0hwk
gTkkV3nB4JW3QNHsXXBuNGwEHe6U5mRXe9luiPP+LiqD5TJd0ew4ukxCLBNdlm7JzHyKZ/9gDYEF
ZjRxngpdZJW+MmA5uQm1lxrS0j/kltnfD9RmcijGi5JqDdvswpyJvBhi40YszQheiktiBsgA6C3X
3ae68BO6BBx1MRi/1YWpLhFXXSzCNSpve11AzstS3khdVI6kTjHPptAsdcm5eu5AySnWUyJaKtLc
nnEK6zJVWa65kUQvK/JLKWNnXdAKXdri5Eu5qXTBW+nS164HqmBTF8SjLo0ZiveXoy6XFUqS80qX
0IMupskgQd1vvtXYJGFQb/u69C6Q5Izo5ijIGfOnl0Cp4r8Xuo5s72qa11z6VZfy1VtVDyGdCn95
q/bNt8L/bQ9gZHo/EOutQfu2S5gnK9mNycTewcir9VFJkkNXvbWYnKY7rWZTPxmuXA52i+R95ywG
2GLsEKaxIxMa9wrKOQEiEkmCM1bsY2YWCmszgqnaTnqjM0dNfZuotX8O+P3OUUQoF6GP1YwA3DUG
+xRlSUi8xIjKZvZzdHiVJpqY7UhWc4LKmR5304VdgSXb9SCPhYrhUGh3ZXYOoCZfwqnD4GJmNqRN
hxiukHaFOmDtqEKCw1/qlWTCLl3sI30L74rYb+MhzwsWf/YV6z5AiehwiGIg+8NfO4xteX7yKujH
NUSuWxsDTrnt3THCfcbKAh4tgsZc5qei5gmF72eZ356ixmXRUkiXnzoGnVvXMFlWJ7umuwFc1wEC
6VYHvKjdEfgjNvUhnu07S+oDDcintpUN5ytkwLNezuY8wUyfjaC64m2/kGuQo5et63XY9SN7io6y
9fx/yqX/UrkkmPH+rly67r7GdfVDqfTtr/yrVKJL8BfjJgb/NqxY17H/c/hvkVEoodFqXkrAgN+l
b/FPreT+RZ8Dbwapfv+UUf+qlYT1F9Gs7GIc3xV4QXB1/N///QO8pH/3399nB1Iz/1grsfEgts9j
7k33BP2m/a5WyvsR2gAzopssJ70pgB9p0ofuyPW5DqJG4I51W4AydWEip8OmCM9mM0+pG+bRVM/q
qqXoayCf4S3th5SS/o7xj1GoZ+lPRo7ckmbfppmq/CxeK3O+GaCmf8FHy1288XrUx2HHdNxEU2fV
7CnqxIbid6gDweqatNmpzCrr1YmrpN4Efet/NjRlU7l+fPJyJKp1HfPMD15xJ2kfHHBMrlsnKMzr
PE/BKFaOO44bGPh4hteioaZYEQQ9eqbx2VcAIkuJv5l3JOjIZEqP6bpmFwSzpUdvkuOnORvtnaAH
QsZR5SZ3nefniAZqtdxM4xoF28aey27nIKSne0s8ir/r26LZBib0t5a1HT0sOEF0AJ/TeRoe+8lN
sitpK2Pbp413nXYItwh2UIiLCneRIapyZHtkaQUoYc0hXe49OQzVliuxfIiWutpo/duIJCOK7z3h
RMGmrxmQhAtf/wj6LjlfZ6U+8Fq1JJtVZR7jypl2gZsjPjOtrLT23uDqtPjUaZ6XTnVUtAgWwZ3B
1jB6FO0bUoGaMSyj1QeQMXvjxin0aCJbU9R6nmKSvM1kDznLRbr5cRgxwdzwS2wztPOpVMyQE7VN
zZFMH1NbWY0seWVujAw0TvOzPhXjHloesnH9yhpxBt22q1DxpkrIXbdJP8KSV9LCqpG3m2Vr3Roy
mHfVVLqnSCAjQTQp3S+I+tFN8NBceSyzrIffIpjiRecxtZXRXNAvIaXJ/BbZxOx9RmEWQOpkn8qJ
EE1YTknV3AgE4/URew1xU6YDuJJ9KHbzDhVKD58vyiHcbZLK8gFmNJZwBOB7zt4tbj6u1WpN3n3Z
VOyQPbKgmqeiI7ViQ9oJg5dEp2h1b4lajlL6nWYzBDllAHxIMWni5EvZMkMKCZrCZF34S2lcTABD
ek2Hqq+QoacXzECTczeq5hf7WwyYTgRb4I0tR/UWF0YzqGJsVbhmcoYgkDkIsKwCcai1DFY4vyWQ
mWiS91WcpjepImUxTFoE65u6i0qebNAFDLSaJSVFJsOpEyJNnKaLdU3Hlq23cMKajbmzbaZyskLz
DZqevQHU3TeYeleOpXep1nJG5g13vcu9cZvEDjpIE4c1ZaTmtBeGl14hXy+mPdNoaO7SMuGxlxry
bmvc+xCoNj4Js79bFWze22A0/jbe2PG0w+DI+0iSgKrUtGD3Q4vNcx+PoBwUeVVM1zSgfl19uz4I
lCrVgf8JtTgwKgYCrETLvWgDRRKxfAtKolx1D3A17fnoZRE047rpXmdDPL7hkZ1U9gRI5DY2bWxx
FgVUtBDO1RiIQgimu1yxotyKauZ5jAShPruM8RFCVrPaoBjPDqty/FMG5Djf+rMBq0tZM+Bbp6/W
LUfKD74f9bvCirX7mGtVE3ABPtNehXNrNIs57Z0xKbY4fu1z6gImgn4Gk9pIYctsRQLEqVlFusU4
pEXAuYizz13rZS/U2cYj2qHpYw8Pp9t1NN541oSatoAdYGtYrjEcoVOIsMBl1O/cpI+7c/4A0E/L
QDsEV9dl6rZxGcqgRukNaRMkwvaiMQFnFKSgKzY3aJdcRrXS7WJt524mpBCd5nYPzHOGDTkVWOLr
qhl9hmlR8WCR9PE0zeuz4BYeNmmv81LIkbbPXLK/bl2k9tt4iPD82El7RKsJ27QiMG5XGJLA7Brp
8x3CDnFVlDZdpBJFkXU5o3C4XAesMwe/rZ0P7aA+4MoCljCglre2oIAKP5wmc+g345Sp8bLUASDr
YvWIuGokQ8Q2qfiWjmDU2ZtMFMu6nJWON3gyC3F+E2uNKGX2rwTRZvv/qaf+K/WUBTWDyc3/v/20
R5mSfvnRRPvt7/yjpjT/4iNMVgfqn39JJv8x0Xp/UWC5kmrLBvv/1pb6V0HlWFCycN4GlC+Oidzx
P5tPugqzweRoFJf3Nlz67xRUlHM/emqp43kHWFIyb3JMPab6XksZswVb/aYeGUSM8YC2KSjLUNiE
SQm2c5D6ZFdh+hlTXuoJ1f135+oXCD7t2P1uPkUNJzQdiPMDIsy1dbH5/dHbFh/FxPJ5mEciKL2F
cYCV2sV28dLy7N84FGAh02Qmxql7dyiaVZNllXI4CIvcKRYi9Co9YBRksO2/8as4lYGj53guwIkf
f9Vq0apahBiImAEPgGKu3XbDkIeD8sZvA9wf6uPv62FK7p9OoMNvEqbDTUHj58dDqWnAwSw5gQGZ
UpsJqjCTHPcVbMY2rqIsRDtpbNpIzwdMzDm/P6Xcg784uCOwgDPCYPb348HxYUaR0wzDwagF2aeI
W3eVJdo/BFj/fI9Im/sS+bBgaOt7747Sx77T044cDx1x4h33ZtUPG6laTxs84H7/4Ue968VyS0qb
2kjPZm1uE931/f6WlGDxAVmAZIoXlv4k7756jv3q02XYWEVJZQPn9b97GqVtM6Ujn8Oimfw2xP1O
zhwlOVh3B8NhZkoZVkzmuFhBvfv9UfRp+vFR4ygg8og3pvUlHX2avzsK6XeWjpIeDw5OXvRAxkVs
oA6ybDtUZin/8Jt+dRa/P9q7i4amm6A5WYwHf6KBEuEDiycGRg3RHJs6COi65Pnn3//AdxnOBJpw
5XxyPSU7Tdrz75eyJUGqMc88dlbiCjCioniKTRRrbr36Z2NN+s/Y3nnTAkqpwA3sDqjlGumcjXFX
HyaoertR2bBoZ6/5WykIt0RuMhCPhvZ+pcPKMDpGDtauf1iYrJ8fI+kgl2eKACXB/umO8/vYpZ3G
Y5TOoJQ2wpgprpWS+DcNx6T6sID0+cSbgTYCUlIo8clcPXLNSHi98tAGhnETB9fEiMd/eBbkL78a
67N+wtn62+8ehiwo3HyVxYDxJ8E8lMgtQhwVtj4dxJ4kwUeo/lloohtHWVmseLyrrLvooxIXSalA
V0+6xNSt+hYr48axmmgbVeyekcws5/Fod1fgiQ1a8/iY22kYtjOlW9gOHbyUOTVgmPtRGDhpG3bC
8PZ4zui/Op0PX1udhryjR2kAiUfijwaukOeJyB/H2e+v0Hw7qLDWfN85Y7qdjeG6Rp901qIJ2OC+
czYqKqILONYa8o2lOatIn4PL/povzt3gDzliuDg/Y/M5XPPJ1f73d+vPDwg4LwoDnnqhzRHv3ruq
j+UoZ33R++TKyBFbpb55ZEL5wEa92Y0jERL/xhEli7U0UQiw3vy4AASdgla55sOhi6Kj1QtdzwPD
EhcAdqC2Be6H3x/v53XbJ/Ye1RMtFg2/fdeo6XG2V1ybAa9vgTZy0oP4mogh3+6W7e8P9fNtCjCQ
BpRJAwrfofvuNo0RgWbzVPMW9BmXIb21jvVMtte/cRTY0JQpDmPE95esNCOjJISE1x2D8A6eemCc
ocb1b35/mPfIXNYxfo1vWQwePdpw8t2FylNAd24T9AelwHXW+J73LojvrduTBAGejHQghxvf9Jz4
1PnPnR0fapGnf1qW0EO9e2EQGUIzjLkk8iVLvLt+bVuLNZ088nJU4UHkC4o9kPNhj3WPJpgjVnG0
oJTtOrP+WtSzd5cP2XyIpTldluvqnGReR3+4Alqj9fN30q1EQJEBNeu710qMD9aIEqc/VPFYHc1O
7gITBNpaDe1V1NMFSjxw1oXkUS5aY7kem3QJATba28CH2U5j/GvB/ukqJ7t6XedPY2bYIebg5n6p
xnTTDKk8k3Eyn6qluDLM4U/Fxa9/ALIwZsDE6TBw/vEhjKwuYLwyc1KRe2JHafYMUONHmuO89NkS
bwljMNFmugNvrK48Lcn64qfeQ9+5wXFsUMUjhyXVwayDW7JS6gdfrF9X8rNO5J8G+7mJl+2cZwbv
iqHYd2nb/OGVYOnL/mMdwW3x3S94d3fOA7S7uF7I4UQ9dIpoeJwGqSrkKuZ2oK22cVBDoLg2aVIw
kusbUf7hLnB+eRfQgdZONBvx3bvHncBJMS9y7A9IZPBvAGaRnymrbjzR4yQIzC80bdQzbbbk774L
B/iMYYbgBMkOtpAp7ve22YPNoF29mVNrRjlsj6SRc8CDkgjf6cRYX7EpWyyV3j062Z00s5oZSPBM
XFh3BpMfLhDz2zNs6S/eZN67CweKBalgzUzy+R/O+c+lm++yGxQ46+AMsVv68abRVQ80ShaENiue
q+jgYQTZGqtJ93mVzh/qxF8s2y6VFDtPhojUiu92FH2Ru1XHonNo4uo1SImjABOZaeV+8Icj6U96
dydxJHyEAcR95gbvHuY2isfGwyB/WLr4IcfF9kw8GNASclNd9FJMtTama8CqdAlt//0a+4u3r2sK
JBwOngRGCu9+5BCnrQ21tD+MdISjwdda/jtkVK+FN3xmy+v+4QX1Vnv+9FuRC6A2YMPtvl/T0XX0
Kk25ZdmGV3ejQ92zRFixK5z+zrR+NaPyoU4LDIpLQ3EjkEpMtLq2gAX+8NN/eTNJtMY4PD3x0/yE
mJhJJhPPLyktw9ZskNkLFF0b6DJxKJPs9fdn+hevZtekcvQDVHEauP/jvUtLMI/RY3KRad4f4gbL
3Tr6yR/2iL88vxadDO4kTq/Wzf6wu8l6K65RqvUH9shd6E/M8qeK6RDgTeOIIIOncxLj1iBTaDcT
LRvSDSh2ajLO1xX12+9/88+bch/hENUyXHLPl++f1xlZIkCVnC8zDSZTBC/e9916uUzYA+LSMsKG
wJ5D4qGeqHO8Qb8/uvWrJ5hqiJNN3e6DZ/zxXAzxFNlOBZJ3sUTyufE6bX3v4uG6Z8hSbmbUDG6I
VxUXqUH4EQW12yLuNbMGKycN/iQPZ2OZL6fEQaloD8NohTKW/Zfff89ffE0/cF2k0yYEadw7P37N
hGHBghG0Pbgq6vajWKed6Imy13bdP5ySXxwqYP30wD/RhvPf935SotAB7njtYVij8lVgR7ldiVhi
CuGa/8bPogYlUcLVLbWfVrWmatYBU1V7AMrV3QLNd/f1olPeuoEu4n80Gm++rR7f935+sYhxJNoi
lIgeTa139zwGipjxB0ciBysGtFA192Xc2jvebuvGBD6BFSNZ/rB8/PJUsr8WrgWFTwbvrlocm9UQ
JBKCiW2RuSMRaaVZaW+Zp/V/OBQqeW6Bd6smlQbsbjzevsOK9eMt4ueiHkGccouIjlxLd1nA56WJ
mNctgJeqCN0OGZdLTV6ELTA7Y8/OcVQ7ZLdOeYsSnYcL/9saHCPE/k92M+GG7UgQG8mMR7CKNbxN
XuoZ3E7u+OSexIlm1/ZM0HB18JPQUiB19rfBhA5kPzums5xLA7xbunTeuqsR5oKBZeTy4I42PXwG
jxIJtVVihXaCJrE/BLOVlhhYaJbEm4YdTHIOe4h8+Q6ofvLYF7W1HIuK7tohSa1S7AyzsU7lqpRx
6Md86q9kWY3+pWBuGd3iVSqqPf9tzPtyhr+sNqPAjLat8knEl4BDpbcdpQMyBml0cT8ZTPROHZKt
M0tn7BBh3tlkEiXpU9lDlN0osrWzoxfPcUPgUg2nbskZKe7KZqm6i2xiO4loL8DmeOh7rE9bNUlG
S6QAROY5Kv/IpO9A+va2KTFmadKFb794fUS/xIsGhQhF1N19I1Nch6RAZ8sNOXrTfZWKDomj0Qbe
nYkwMN6hUYvHI0Ws2re+CtK9qGKs9oiP1zXs+yxAoq4BaEWk238m4dP5pu2l/5glLXSOosQk3otk
sjZZ08A49Mdb+rz7cQInGGmwIDZJ826o3HkTlZk6MzSLxGmD6xEiIdyOvdKIwghW4SSSeJczXz3Y
IkdHrJGG8TidHA05tJv+Bc0Z4ugRne+oUYglTESBDH43aUxir4GJrkYn4kl0DxiTIAZpsGKmEYu9
hi16A3xEMSI9BET8srYgGScNZ4SXB2aveDJNF1G7297IgGG9pZGOGJUQWmnMI/Tw5NLR6Ed2C4A4
AP8pjYWU8CHTFFF1opGRUSBAQmf5SFHRe1CDBCFwGjJJ+vex1djJdF0k/8ivc7pLahbdiaQMe7ua
ebtTA/7gDOlpmHt5eT47yRbmsH+D1OyuNBK1s2Y/2a9EziIbB4cJyxgwpkZkRhqWWWlsZqUBmsuA
GF6ZQ/fqarwmhMhm62vkplfX8thpDCdhfOromKl97DWkkybFybbUHk+Ztc/l8qHUQM8qjc48Ke7T
cfkgVQQf3gQa2Y3Rh/INHRIDljpOo1ftJ00WQQX4kGvWSK+pI3De/J2pSSTFDJMEWDD2Us0pASUz
3bQx7JJ+hLA7gzMZNNek0ISTBdRJr5knvqafYMcvz6rSn15FPyBn+MZJyb9RU8Z/QVSoNDVTpdZ8
lfwNtWJz8zyXtgk5y3vDstia0JJpVkvDub9qNb8FwygC2tw6mmO87FCk1XtX8174F2ITeSBIC7Tl
gjZyIQKs/7gkUAzwgYMYmPPt2tvdR8Ny9mYW+zEJqnzng2fY9d/KW/PmzMkLe9xi6PWmzVJbIC0N
PM4ZwX4+0ZXFMknjRHuWTKaobsG8dJwpRrRVsV39ciJ9PVM3pOXZD9Dn8/Q4Z9DLZZC2V9Zs+wCt
mJJiPqUZlwBF+OyaEfUk/d0Gs49ZnDe8ZP8eej92MXzHyHBnSUilUr17L6Yc6RnNfSCHFZJJAEOT
uV3RHj4yZypfu4ZMaaJ5e+tTpbxuyxZNXoNEaj4CZJi3fdIvh4GK5cFfRPZx6vmcBRnPrh7s9gRi
tAhTVYmjLZz+mS4cY5CMiLQ9UFbuhMQJ2g9J7LcknYp8nyuj/eARW3uWddFQEFY65HvgA/2zJIWd
/WE9wwONZDlsx7Xn4QC8IcPcFPk2doGDQPN2jmMr861HC3nHrjToSBLE4Iq5r+bPo4+dntpojlco
/0DANkE8R2nI0L8NwpLRICq6BBEfaLX5FAdZco97HpeR1432Hr5dYzzheuUnek0eJOexvfJV3Xx6
mmwSIy/jKIqvUx8dNAyh9RLut38hEtJvGqdJD4K4iPtpsOW6oRJpT26TJNfZ3DefaN3BjgLgdR13
PKq7Cknufh0V0c21EuXBw5tyXRTN5IXkP8trHqKWh4qrSxO+PeVlIK5RADWfuynubsXaWQ99yvlO
ETIe1qVCbJtwUkEbLOcGt+ZtI7vms9Q7zLByV8APeZulB85seiZVyccaI8F4nWhPjQW0dJ36Bt97
032YEs7r6nnt37UVA6hc4fXDkiAf+RTTjTiMwQDBFbnmtVhbA+F4HcTXKpUA6me3LJcvWMUEslYE
UA7CVWeGIH9h8VputnOQxaGR+C1MgSrJKlaoEYl7W5vIFqxFXqeyjh4bREhXrhzrT24MmXsYkzXZ
2MYaWRqC1n+Ro2Pv4sFvwS+YJHoa43Telfx4UDvqEe8962IcpWdOw99GcBpfjwGQMaQ7kgq8Aqtz
LZy2OHY5OZDw6WjiwNedoxPCEf5ANAVgL+O5gHa2NjAEVp5z2lhV/0xa0fKKHKr/4sVChhFpiUer
G/RdPiYN5AISQO/TMpmeRD2A4ptrvmRBWsGdP3RI6rPEvTcCOKOEAs7J9eIS37PpRdV9KNpV3fhu
Pz6ZjcrvUn25bXJGLmRmRXetmDhQjg4+8FDTal14ci16zppPgvGNGRvLqwmW92AobRGgaR/d2SUB
wi1k/wuk13xiveZ3lOzqEQlQ/2WdJ2Gc1o6WOOjKZHn1Gtp88H4T3Fj0WyD9VxA3KqAtNVgtkWHE
BV3mRnciYcu1aca+XY4g+JCzJyN3EshnpKg0kLjTWLOS6yLPkOCW0G5uDIfUEiam2s5g9j5yNNep
/QqB+vBa+wZ7pskss7At5/bVqDPrScTNvMUHaH11pww5L49ee8tqsb7Wdoam17Ur7cQAdPDVRlsH
AWQCYmk0DafF5U3eH8w5xyL8lri+2oVxFwwmq5nnTl9V47e3QwSDfmzt5mqAoPORLPf21gKGeB25
RFcPAVjbtPcdMCJJ0O0Wn+e7MuLhuU3TyrztcPizxtd5KY/1ApOBitq7ZE8c7ZsRjTtIF7KWqnjA
X9BGjv9p7f2BrKgmPkxFMZ0JlyTxltfmhUNePTwML05vXNE3+6YS/WPXTEjD1uR1iGv+Vw9yZBtN
jfNZBrHci4ZY8kYsoDYdVYVycly4Qg1+TCnFFusWz+EbH9cqAe9ShOCgEFn0ZBda2mPU90MgLqGl
oJQ0zZS9TNdt5zHIrlr6PyaK7lNWNh2HReVpzqhiEq9k3XBI91Zmalwq12iuiXuN7kEG1cdAAVdj
0S2hBVcMG1tLmkeZDqdpWSAI8WxemvHcXRAyh4I+qZYNpT4lYMD4jxbqS0D8zjH3KhDE9eR8mQpx
alPTYknz+YfTt7sKESkyTnEOVlk8U2+bmwWCzudg1nOmetgndJaPbVR7TMsSCtIJFMizD8fnzqwS
gjxVc+YSabINZgO0SdrWZ/68vtD/Kz/mpbd6vHM4SajZYhZ6djiht5AnEGZ53h9zwyRDIzIQjSIL
3PfjyODLGpstFep8g/rHhN+a9fdja7gsdUF8N/YcZJSRdzOaAbxX9jEbNqXiJUgD9wmjR3GWpt4T
VrzyQLsURIBJKQdxZak3dTonl6lP46a27GPkrNbnxIzmPZQA8zCgZdz6KWq7eeJh7Jtk2ADaDMD8
weOiuBDPmZCHSqqaVOeMBbiGR7uJsRoDAwiC14kAnmfVCHLfy2BFtVCKhyZRWQizSOyJT5HnJeEr
TyT5eLcLyLk9BlTV7j3qwk03dACzlGq+roya4CXEQ3rVZtwGZGDEmABIdWBZwyq5ESWiUdWgomKA
sAkQa4UjRtnQRoz2ki0qP8VzdTbkbQHhURgX9ZKp29W0n4fUKPc8ivvUWTMKNSkpyLzxqhQyeizy
mjIDFgfBtGa2afwhvfPNDvxd6fjn/UK+fWQmu0RC4M2dTl6XjYRzg/Qep3RVrMdlqadLF1FvRY1m
5DxwbgU5V2XXBUSIetNma8FzB8Mj2xQGsRQbZmjTZRAN2YfSFlDaLRrwtNZq3lhrQ0tjTA11E4BY
uVhoZrOr86Y03+AHy0/BnJp34BJPXeaps2gaID30+WXBVT7vq9lj1QebvDDg2VRzP1zQ911gY2Vn
ljKCDwEzU/Y5L11dobaFlhW2javFklXib6ZpsD6oRXTH2vY+W6v7lczH9hMVa/Gp6MuaRatHxlxI
AxQz3NrBG8vbxaViKZbOYugdDGsYk/SJytVUZ5NNMsnJcOpZbCfP7L0zL7eIqQHFVl8bc4wcr1q8
+pr2DbYE289gOY9FwSJUWzL7VCLCvrVbv7zFlIrDJSUH6JAlMCeL3jY/V+RHf2kjc21CG6nmdYsK
4CTRkt4vZHjOHzoqHq4bsZx79H8FbwnDdY5F4/NGCVTzkbclvbO1sIBwxTQk8WKk9gP1MTvTXPPB
41z1X8q8Hr5AJ6OJ0C9j+ZqLiq5Cvw7RJ7PPrM950vGmJ05Z3fStij6R0sEmXEQpdvtmjUhUlQ2s
L3udAm+35hJsTKtYGPoE6Pfei4n33gv4nsl2VAm3R2KPFDh1BQU+cUcisYO4jj5JS/J3ggabydbL
glxuBSLYBg35Qhr31PMtdxlgP39bodLyNgKxdwluWFT9ebrKgX2jWWGrCedmhhpP8conrwZy36OA
K0qcFCQV42AsugQYmJBiSlZlcJElpqi2LlbvMSwil6tkrLzqQnBJ0aepm5Aix2OKST4iH+vVHkeO
OrbOYm1n4QSfvp1MORkxcm7GkykxMSbKNM9aSahhP1EfIATGodO6Pc70t6aAY4nqXqIfqw5FmtHu
QVkAuqjKVX7WWHSBAGZLeE/wVoGEdkN9L2cUFVxC5q3hHLX8vtyT9EO6xsyz8x4Vw3QoyTtMLoNp
mF4nl94oRhvZJJeuYSUP+TLZB+JKq+fSCrzbHCZ2FDaNbz7MSdMvZ4o2fHQtRn70mT2Z3B5U5Xzr
tMKLQDtLVQbzv1oCJTNTnl16/8mypS/DWZyMgT+/4qP5krJ7STd82eBi6af+a5r1WXEIRhCdFL6a
yGPCOFNhgQGdepfLuZ5V9P9OUHYN0Lb1QEUnSePKjkiYaaJ0zFYyFhcI9zzqgg03L2HeX8CtTTjw
lT8iq7JXtRbXmKmIWNAlZOFVZMEXaAMfrQz3VFvU5omZdHcGwMm5LaHZEKmQp08r1qLHGdLct7b6
/wQ1/glWYlm6zfofreGfolsv078hHb786Or59pf+EaHafwl8rh77ORmgAIHA+U+SC1mNgqjDgIkf
HRr5g6vH/8sC16l9PY5LT1u36DEoDMn/+V+4enQQi+OB+9SIUBzV71w8v3P1WO9a2QgqmIgLxhUa
HMrY5F1XuVWGGtqit86rRhB7jnsSD+VZRybFIUpM2gP4bGCrX2S5ZcyPbxt7xVu96TZ9QIaZl06V
bZGilzkTWOLMXRe2CoLAOrbKLSrxIKp4ZbRVTxX+3Zn+RRNef7PvWtQ2SBLkpJxaMPdS63Lftah7
Ilejbu3OnZjECtB6BgR0/aDy2rpijMI88/cHJD7zp0MKE1O8oHSmEf/T+NtIC6cx0LOdu25wUQ+e
gTcbbat7yISIW5731iBHtWNvEaDaaFU4iolsiMAdp2iPugF/QOSlrCjr5OkXqRuN68EeXPZ6Veo5
O97vCsqisB5QyQ4rBoWqPmfCRmR4nGIchomEO3TTdm1J5BVgZHxDM+X8ueFO6q7QdmyqQvnCQIKq
JCOTEdIG3cR410GSL7czoD6bbTngj5CoGs2iGqhh9xEJ6JeLy6u0sxxugtkp5EvnUOgvwmDHw1zF
ugKgh5+KvQlN6jkNCIaz9Dc3E8ELjrBN+8GyDII1Ug/b6qbvsvYjHA11E7sU2htlp77aIaVtPtoT
dWrowo1OrlVS8o2wFTtwxa1EPXatTGgCtoZtPdjwJPpzu2ZcfoVODaCH6y1u88HGIpqchq7n/ot7
Sg/D1hz+tavsB0zNtkIsQOH0ybEHztw3DwFmIV6cnU4Ax+gJ2S6MeJHYGwoOvm0DCAxrbTax+qq1
NSfcU6DrbiI46C7ul0q7KWaH35+RM/OSzZDoxsUNnqa3ZD9GDV25Javxlvc/H22yGyYhYBFcBVcM
Q/8hmTE/nImVN+mO86hbb6l+taRGQUtayaFd7xfIKAQma5XsOe/MIjmt+pJ4+uRg2oVWNzdOfR4g
r7G2aTEYpIFN03yZxPN6S489IaxA8fA6yCH8bdumOPb7jtYcygyLH9m53uwxQLCLnYg0iEO2RBHZ
s1oe3MEGhyoD5YVlFgmQ3/RbXuJskJfLErtPxkQQK15SiLFOHr/Ys0jPaPQJP+Sd771UpA0/N46Z
KUCN3LLJbKqbCR+bHybZzBnHfpwvJ1u5lPCy9oInmuz9cGunK0E6kt06PfgOtzue/tLtrs1BSQdw
bGwwaSopTiytHASh7Wwz7kj777lUXDuMaWJ+XbIF5RH/WmavjfZ/pCWdkMyFxhxCkpMvvV1RLiZ1
YD0str7yRW60QBKimWubz2tR0t8i/J0zw8PlZRUPZd7Uc7TvTaPpP5AOpe58lvhuZ+DnUmep3WAK
ysmVP5ekeDQkO/Zk8LDRBEoU2eoGI2V7Rp9qURdONXLqvXrkKK7KiWKzeNqCHbtXXVQFji7bZFef
42mzu4d8XQ3jyRi9tSUctzM6gI4B36RY6E8+YpxagsdUmGV+F03oYVSJgjKMJsc5rhNz3M26lJzL
Ds273tDPlJtBEHMiGrPsgAv4hdpD2OHpQfJEefx2I9OD5cLVBuifrTvph2LoBJ+iZoc1tBK1/ZCO
NLpD3/IT94Mq/NG+zqAOtqEfE3b0t0dT7ypx2Qts/KLkmEYOxOiM0N8u+9RZHSMupjbx8MWJUHc+
d6wQlLUqWmUHR7SqXH+jYoNcS6+IjW4H5phPwpyRnfrW45oPRWddZcht1bM/Rm3+FaYW9KYNIaN0
/Utzsu3rkvfP2m7sMYvdY1TZfsmIv3ZNwvlsZ+00N2PNkVrE5qcUF/kmTWP/qnLM/8feeWzJbWxd
+l16jrsQ8Bj0JJG+vGGxihOsohECHhHwePr+QIq3xaKa/NVjLU2oRVZlJjLMOftsEz67Q0+DvYgH
f0imMRJl3b8DxTF2edfKLQujjew+kSe7COOtHcf0dCXgO74FQJRb4BD3aLSjN17WTqaM9H0inb4F
l3E9XBfrZp0xFA1OqBSnT1juWpFdmh8Moi03XbU2p3PFTEiOGJOK3Eo+FuSDfJkSOyYnTVc3XeFd
9qNW8y4v9HRHNFbywbWHaleu+E5dtfZ9oOLqA4QDYnYrMrwjYsDdjdn5+jZMwMUArpVNM4OZQdok
xTsra2lLKIn3JKpNG2OYJnxPwMeHciSVqVjKS9cZ+l0/+sUdx3rzIQt7+TA4xe3om1N2oPh19qRj
Tojl6+ow4KD8kLRe8W4sHRIcdVdVlyEX2LaAsn0ujDDfBzaZzjgrEBpT+BiHp4NdP3LpNM+VWzYS
ZLWt9kFq1u8lkAuPtkzDDXxzMEgPYP+68SYMVNKh3JIQ3f6RasYSRe9g4rWQZk7SgnXtJnhPbqXp
gimhXJRYYWlruFC0wIegUDPuRER8nHzg7H3iirssrpvDanm6xay7ec5yDWg2WYN3qkjqHHZzCdTA
wC5+YJrsHYwWQrPLUDcyMmMJ9oAs3jXjBnXBgT0fzaqaT6MhwtPS5SOhFRr6m+X0kWLaeMTWwHsc
0mH5TJZqdoHD+3KhKw11+9cVyk/FnANDk/9oecKQGO835CpFsGWQFU18njrsRpk6FzDEbS4hx9AB
blXEG6Fx0Mdfv+rKdvixEPN9111pwFS6vvOW3owTAwHQI+ZZ9CWgqk7KwdB0FjXGr1/nDQGCgs/H
O4VXCan2vkUs/lVHMcja69sQrZ2TrxWGb2rO7ApUgMEkB8Y/fzEf6h+PU0B6fctTE+xhI6EIPAcF
4WB1Tb5dCyIRGWn/Ozbez4Uszr4Bzy1AukQ9/6aQVUnoN8Zkemfbm8V11VN6k6RV4KbbgQ759e+k
X3/zeoI+RLBMTM9Byf9j4SwwKQWrwKIL35X46dsVVEkaWcaBDF4RnM883l8/zjeMQ747Phz5CFwq
Dl/e22J9LhOHyVwHAIYSeNj4xho1x4HKDVxNFncgYA73kVEO/Nk0Mq6PX7+BnxdpAPmP5wzliaGj
+eZD15WjTFz2vDN+ZfTNo2Gfvkpt/z9eBR9J2FWYSf5E4Sxia6xi8u/OCVYcR0BIYvcYHv/mYf7d
Z6GhBPCEdc/Ge7PNvc4GTjH4LKFqMQhJ/SKymGP85jD5m2XiMtmE50S3Q7v55onlGAClTVq7ZytG
tof6hEUBzE0m7Rx34rprpmH5TUv38/nFmb7ucmwrbP705oNhdBPPY+E5Z6OOvWfRY92wmAOlCKFe
pF4HM0iXh6/m79jtP58sKxcWqj2fFjXY24/K8CEFknStc96zu+Oac7IjpGm7ZF7wG77k33xEFgeq
HmpwPDneHpZ+MWpeqrTOk5bopUtRXyxtB3PeYcHkaweHJ3n6m+f6d58PPiIiN4jbDIjXvvYvCrSB
YGobhwFxLnDogE3B/KowA3mg0fntTv/KHvzxOoAbByfEgfUHB/OnnSYDHTBpMRkntoxOoWS5KN59
s7gnV0hf11kBXSmeKZOnkbpupNZqCRscppiwrdahuajd1yIBfROytak6gevlbZB7pCD9erf+vMIZ
bhJXQZq1xezvrcaqSt0xnclzP1swiewojdPmhXgE7sshg7+7gfj9u7vyreSMgxBmIruK6xklxU+a
yqQAL4m5484Gk04Ny8Smf+imqfscaMGVKZt4Xe9ZKq7JPVUvw+BCXLHBa+9VaynIR0m/QMgjx+vQ
zQIM+p8/E05K1gqkXvMnkrKpoGoMAbu+XAKKbtwnP4jEsM9tYVcEviiY279+wZ/WprfKnx0BlMMS
hanz49pUKaH1hp6X8+AwFWsh0+A3pcA2udl/KzH9uxcDN7JNABqOmrdrM1hwdE9UOJ8nZle3CM/C
SybQdDn4VdMl/fqT/XRM88mw7EFYijiO4+zNrsNXVTTQ9OYzLAsayyTtWFlsRLrEX7/QW/2lFaxS
57V4cPlwKDzXd/KX/V3YMp3w9xupILRsb016uD5iKt3l72KjXtqLJsO5YOckDrm6oywnOhLfRkhV
rNdgraZ7mebgBMZIs4TZ2UIylq/10TQ8oCxQL0hORO/SniNjXQ4jEsLbjgwUlLm//iQ/fz+uoLwD
MA1RZv5UCqXVHDR+2bZni4HvdqxIoS1HmR4Sc/7HVZfHgI4H5wOyQxl/e+Z3iWl1kNX1WUOiPwVW
xudXNSxow1qTeytEir/5cG9qIIdrDUtLtr6Prgvd+JtvqVpKWyjtOmdPTc4Xz7OGs3bi8OkrIOL5
LaiOWgr3XQ0d8DebzHq7RGDDI3/wPJtXRq3OHfDjEnEK4uCcMc3OQoAkLXDOA5x+DrO3QJ+JxikO
PpIelzP0q1vRXjPBYgfapJgfrY5Yt41lZfO92ZegiEu+4jWwutfGotf8efFZR7pkYHno+f23fgeJ
j980IuoKjYQAVpGjs75zmUA/6XV5FQaXwQFSMfbsg56bdmN57XTrjhPQWBvn4H45wFHMfH5I/G2Q
EH505ZpGjjCD3Ia7EbThWnudcZgge97WszCWA9QU5plDV0HChlNG6qmZmVXU+m4fEgaim0scUHyM
4Ag3GLf1rPBYqZb0PAapiODUuCQu9EIq5vQ9E5oO7Nskieh1HT/X7Bk8d+GCNqIQn0fs3QDFjYz9
wmByBUNn2Mi3A/bxCU7aaqlRPwNRHkIdxvLoDTldUaUW/naBkPit+ISIB/ISFmtdw0iXMOWqgFIE
Wk6Ieb7SrVDS6inEVz8wpnsiMkp5a5d1UV/mCaLdu9Zu+UIsxDwEOoqyye+xqeO+0H0n1B7FOzwK
hECXcOVq+D6NaD9PrcmnGO3MXb7g4Y39ilbEO635i3zNcDr4QT66++qSLLs8NKtVxi63Mudy4GlC
c2lgOZNh3eXTHgMYXh4cBOSqWyRAeFDOnr0byMIuI+xfYvFxGVd7/SnrjYcJnQ2z63zh1gpNpl/Y
+hd2a91UIwE29yLFvXmbs1zkLf1qrYlj97GJxM3UOQ2Dbn105N1gRAtUf1iBFke4uySsoKoaaCQs
f0z9S2eIxXiSk8H0vptWV2RogGBaARyl5TAV9LAbC+6FJqfJnPSjqEiQOAQpQbJXzNM969pINXfD
1zoAzJ7VtyRIx4/Sq8HNiGCDiR4DhARw4eZ6+oP5eXwbLAMj6q8QHNp73owt8d5xmN69pvh6xtjt
tVBav20rrD5XY0b2zOjbWfC6GhXCunFn8SgmIdMjaC/YvNU5HOPac1lF6L7pzGTh8lytdsXM7azt
P84pnIT9lILDfxvNYOT+Grv2WkgkDrVdUPvOaymyFYnVwPNw0mh/JmGCwH+9/nyvB2SUYFf+JdkO
q3uimU7ZvobL0l6UYcI2LRtjzaCeHR6sEw+Ovc9CIsTv2krxRoQJdrInbai9r1AMTB96NADk8xa+
m8N0q0P8dNypgKifZcidex2n8xcYFyzZjDQt524WDSiwnKmNbfbf6Jfcx4wBIGFI4ArWisM0hwgk
p7P99xTmOcbgzE/rBkfSdGjwZYtjTL8jjnA3Oxe6Ba2fC0DJPQjaEgBJkKZyLk1zAmoDIe8CALIF
p5/x3znp/yzUAYyE6ub/PSddraKvvkzpp/oH/8NvP/bd/9C0cd4h0c8O1/qMQua/k1KEKP8xXSah
bM5vU9T/+h/aPj+Epjdc9aigX6sW589JKU4+thWSvUDWAxwIKsx/Mil968iAFoaXd2mGXcaxDG3f
FqrYPnF6V9mltvp0fsXlwqWcc/zO2ZkS+7AQwhexDfMxBXErDeg4sM90FAJWH7kJzQNjt/mztpO+
jJCauKgE5mG5mEjk+6J04ZOv53t6Uceqg+e6jiaKcXYeDApy8qY3Q28hgfgMFwD6rTknAEloJZZM
hjfw8DqfvLt+EPau8eCWzg92BZ868pjBmC9sBZhGm4XJCeeJrM2qPKcIWVA0+ySwD6U7g40ni5tP
8tIbKtUED9Lyl5oQChNchyy80ukA0bOqKdtHmJCe2AWZYxfm+1Thg9EfqmYI8P+CKVKZFyklBone
pvokiW3b+6qZb12rqJhXzWPGj3qzsXxoKtNPr76uqn+JCr8jKqxV5e824PG1bFqZ6i8/7sGvP/nn
HvTN/3jYH4h191kU53/aZfkkjOK6YAHgrUgQsOF/95/j/ofdCuIVApQ6uNugq//OVLBWpgL/fM1B
AR427X+y/950U07gg0TaK4ph8i6gRb0pYA1vSlSAjwgDWKI8F/wSLS95+stD+RtOwZv+49uL0BWA
qvE5f0JnOnLYG/p2DLRzipPJx8BS+isHP3e63a9f6o1U9etLrecJSAnGrT9hMnUZTypL8Cuf0LJs
0iLNLyyLqY+oG2ImaRaPpdCUtwt5EOQ6/M6U6KfHiR4agC30hVhNJt6CzlaxEKXhEZSeVeOjVfrv
g7Td/voTsij+OhdwcNKAmIGDP3gQdgFv3ZW0NmZITUIdXTE+MtB9IgWjjnrO8Y25KFbpf++Tv/nm
gE5+fjnQA85neroVZXlj8GAnRMlNmJwfGdQriIAlPOE6NMpz7sYliR/OOyceVbmBqdHhtQ1zuKQB
DjnWSoxnNWatMZw1KxH0ClmQn5h/EfI51EOITKso4Dm2LeF+G0sJJkWlDDdEZlskaZX2R2v13xjg
r1cEy6bMX03raYYggyF1iO1zblT2tVR9uLVlbm97c56e5izWl6mH/m9jW76GX6DC8tFzi+R9CsFy
A2/dvosTFCJuV+X3K1N1MziwyRmkJtf9ALEsKZlI1gF0XIxn1B6j2eWUB8kV3hr4QpbobTG7rVPn
k7cEd50mUnV0gvLcmBNJsdjJhmVGCIzL7ywJFNiSW6MOucLSXVdkFbXZ+EXLEJfFTN40s2dsSUgH
RLDKfjfWo3eNU1MehYgAzhamjb4h4nMm047EIp/wr2GgvTDCx4lmZjuLLLteQpU8dp5TRFiyR7jT
JkxX0TlPYzwcl7SIdxnzuKsKFwd0B1icg5xfuInp5btRGwSJJuOchKcuyHpkarAIHpUPSIuOQ0QW
Vh2XDZwNEyIT8bL7atLae+dUvvFe5oO+qWrB7wlorR9rkQ8XhU77I8wrJsFa0+mBqMuLuFT6Cv9i
d2dVKkfnGbJESpXdqnqNgB8rsRtmdEFDWphoOnJ0doOakLCkVv/SE5IpksicxSU0geQxlWohla/G
hAuC/1aufMnV9YIRoUHGThxLfdcslb5FoHAZh7P9opage3R6Oz8qQ4orMdnesaxYCwoiyL7vqulA
WsULzmjuvCGoJSECyZ6OTpuGd6aXZAcDr/UrbFzrW7SVW6vt56tkqhsVhU1h7ilO1EvtueQjpljK
bsTkpqu1W3+RxmO+YYyHO6/fYt1sA+zEnS82oUg+ZH0uT/zY+2nAdLWM1ZZ+966Z83eIu9G9kWx3
cMpquOhaL2eSPQCf9sl4B79CHCw7NY8CcO04lx2RpU2rLmbieihhEre+KWfuDVY00CB8jMS8s2M1
v7ZGba4kjepySDLjgnLIOhABLLERNlz8TqCo7snr87fKVLxakq8JCSGWXVFtgSLHjQTgM4L4BRt4
aOBBEh7QaY0XU4bFCFSMEV2tIQ/tYMbs/ZISCNM0/H16aJhuTh3nFeN5IQvwksycYB9nEH3qus6i
MseMESrqqx3b70OxzOiOOvMep1wTlqn9wed7NYIieSAtiaREnydtp8u5Q0wdDXFOIqdjdFuC6vKt
CqBAeEt2ZbSquctUXGxptz/DSmgD0m3yeRPEyXCKoeHuhGHeTTNZD1ONJsHooRWgCyZ2ll+bIFF5
R2fnlxxPo7FtlK73vVXbr+0Au6CWjbdrUfY2if3ouk0YVSLX1Qn9a3vbG439yrkdnNJytA+mkOh5
B2ntpOxXTNRpluu4yDFLsONmfleLoLjkQFpOAk7KprHcF12PIDdhYGzGICaft4ktWMuSZAtcFrgA
NuVgDh3yKZCcohTVdbuGzg/WO8jasMcxxouSQJ8dHRi4AhlYlOVGgKgu/xITARgtqt35veW89qbT
fMx6e7hpnLYMN7D6gy1HgneToha4ZLRRnLzS0kcCcnMM95fxGRGHTRzgyvQ2Cfqesc1mA22Masr+
COkU3wvA7MfYX5w78B1vC71DRPgMZi2utIV98AvZ7Uhmadkn3vQZJZtxkytilInxinLtZ0/o8qrj
HKY1EniNFZpwJidicODuSIkuDv3ik7Zgp6PCMnkZbso2MI6CyiZSyv/k47rSbYaQ753Al+wUZIH/
SMaIQLGRljttOXPkDzPwGxFcOxoSeSTPq76opx6jpM51bzwI4UdpJMmHwN2V0PIOJPvy+BHsvROc
XFsLL/k9D6l4tOHpRK4pkGQYpBbjcIzOGXjtfTfnzgcsK+W1p73lfVvZW0h+Y4qUW+vrXjTdPi8z
Vt7sZ0eypjVhUywyLk+CZ1trEyud770kbk/cjyMxyTZnhppq37voRDnjJ2oVbf+trvi3yP99kW9T
sP63KvqJjXz9ZXj90RAXtHn9ke8dtnBwxCWJKTSpbRkG/qXDXucu3yMFLFpqWCTI0hwXbFxQun5v
qV3+Cu8nSnCHdoBG+J+U9OKtKReNAz077rNU9iEiuLdVqOycaah0Y1/5mKs9zaNDvLctDOhaS7G6
opdqvW3qMx6oSpAZroaduSTtDviXDWa16tKNzd56hjOaX9d+QeqrmgbbwS1ATe621878RHTM8Nzl
VHhdMiP7bBg9RuEQDNA+u4zcWk9Ww6EfZ4E7UFu/VEM83CygthiJG9XYExOL4wTKPT3u09LJj77O
ADd1jru+38zdwQMArjeNzKYci3yQNMxubEiA8+x7ezkFY3IMHbH0W+h/JqdY0WJpOef5ZwVOfJMm
7oD8GEbjTRzXXKhw2vjsOFDP+crnzP1TPWsHdbDop+bQsqnMrb0Syc7Mx+dbhSXIfIIp6WZbDqmJ
EFreIBMMEoMAsBW5zXcWPsN3IeZa90uWDzeq4PTOfBStzIKCJIrbGhfGUfvHNUJQcYbVS3IEJ5tu
NaYB1dZwNIyiKyKD33VN0/kL2t3YJDT5GAs37Q9lTAXoHwIXrvfe1wzTTZJ7S12ZUU6szrUNJa0S
UTcPxslpRd3jj58o6UUZg8iqyncpsQgEQbQN9qD2PUlz+UYDMjSIvtJ4mK5zNTghVL8i1SFCtoTQ
zCZoUN33cNs93JMMmcU3MVHrWMZjoTVGbgtLgofZD2QwwuMciBhS2DrXR7NFgnxhaYKut8pph3Xh
0FYSJ+Mue2PKKIXy0huL4dx1fd+Y12Ius87WG922aO5LKKPW2IrnJJaWtbxMaYFhx+duVF1Zblwg
mSK++7qL/z3wfnfgMdjk7PnVgfdRv7Y57j3fYMrT5//9vziW1h/688gLgSeAJZy/aiz+BDWEyWkI
7wAo4Xsy3fcDcAUiGdkGuIOuFIa/qi/Mf3LgWW8VBBybtGKCE5isFgguK1r546S2N8w5lsOlXeK/
La+WXFsWZbPtqGym3vVTZ27KE0QY+UX2BjOGHC36I9ZaHjGYXfxQlEG8bCre/hWh4x6q8Na7nGhE
8Y5gqMZwoJDDxrK1sWe01T9TLpVQ932VbQcr7PdhF6TXFrSDKHdxptowhrN2DUyLyJ1d+7pLSoTs
PpY/JlYQt3luVrfdOPb3YeWR6QH3P3/SaF3PK6Ow30zQuZ5NNcKGN6XBEAu4/76QQXmvre7JC/Ll
1ELFP+BCldx6yl3uTVHo+5XeuieyyrtZsKrZGaPdnfMmJJ4Fjn00eGQ4Itciry5FFfrYp9n06vul
wgykjinUF8YdSjXtLYCpfK/KvCc/os6IEU8Gax9KHy6vq+S9O3nZbjDJjYfOX02XminiZaDad5wj
jBCQNfqk2w3MP00qtMcKR+/IFNNH/Fh0u7GHvGUCPqSXKq0ytFmN235AhUE8mOI7RIGaldfBOEhq
LLmcdblOluRsQ6wfAn+drgSwX2IjvbVClJxGkdxgLZDtfe6J7SJJDmjhQR1NeunLSVb9ZWWI9FqK
kl6IdIT5AQ+XHoOMEPtyL7duAj21x9lS1ZWvzPESx8X5CJJnvwLEkhQSiu4BFKagh8mNfFdZDUa6
WlrBqWxI52YyY+6V8I0trNDqzuhM+6Gbne4FQlTxx2y15qM1YNfr5VNFqeoa13bqQ5Q1u2eeFaHz
aqrCW/hm5bOt02GPAzLeR51l7sYqhxJgkv9m2Hr6rMa2vRFdw3SUCyQK7SElEYaFQ46DEYafbDsj
XFxpQXy3sdgQ/KdC5jvUt/KuoiXLN16ocCiKkZCXZj3sAwDwDQzN18Eagouv9Ej49c21o+m2+4r4
WcNa4Pe3ybSfhBFOO7yXsktyL5xjkTTB0Ry84kuGjveWfJ6KNZUsNzkC3WaDXtn4FNR2QLubtAA/
avSKaQNm119UwPGcX1KesYvCt6KMM5w2C/cZryjzvZ5oO7wwx2TOafur1G/IKaXTHu60kSwvRPtY
LkkrzXSBA1PyiCmQexMoZ6ODVfU/+NUtxi/dvbV2W7lrd/OmH5Yco3NR+UTCKOZwEhEEzrOdT1zS
SKzbJg28+IS8nPT2UBCyOGfkJgdKYHEEljj1G4+UlieOkeZ2RuF8rLjwdkNfurvUaMwrX4pqRGPe
NJGvUgx/5KxuyqRMbrR08PJSnv2hSItw9cHW3MWx9JPNFPTzg+flGFyTNmYQ6Sbk0fUA1PplqCoi
e0imi/D+cYc9mY4mugBodhFtel5irhwkT75gnoAFQh0jsVUq5iRJm2W7lPXnQlBnbnqvnK7sxS9n
vhqX9o2xiPEEmtaGBFm7YYxCMpmgQImsjpjEK2tPKDD3MBXAdEc1JN7rNkYZnTSWbtS+8GrXnK6A
XgPu5o2dYIJo7fXQAJetEBKBULvJ7FvzAWsya/beJX7ZdPedLfvhSL3Ebj8vjdUaSwTUVE7N1hms
fHzQ2ZQEn5wkj2UVSb8wR/ddyQxR+buggY65N/q+yz7PftMIclv4ijQXF5fbv3XA7+oAASPoV3XA
VdrSoOj0hzrg2w/9WQcEDBBD6KzQx6E+0xL9WQRQH3DHo7NkT//fBujrFERgkYpTB2OL9cW/N0Ae
pQEws8+YhNEXtO1/Ug8wVPgRtGb2ghkukACLEaa5+9bzVWOEo3CyRurFmlUbYGYPvASDDmveNJ4z
vJhJ6aPMcuv7FGO462UMSZUIUDhFVdhnO+Gn5kPW5UBR2pryG0naKSeogfQk9PUBOzf73FU9ufBD
2qitG3Dzb2oMHsgOQ1G3nyWw51CM9aWZkEy3qa3ispE6vyW+gjByM5SH2I/9A72/02GhCUSDN553
WFKpTzm191Xfzvh+La00kMlA6NmUY2Bd+FM9fqCMJtdoQgcUrZvrgDFHdxyqOr6vlQP+nBrjdOrN
j3m+YOabFwHlEMjaRk9Bt+MfoDMcvAmob/Juxnhi34KDFGaEKQ2G7XPsHKmejE9jrdUffpOGNzbR
0lgClCTxTVasIlk24hZrtv7Q2ba+d8joOWc5pdlmzrO5jOzM+pIRrxhlLsKspmhshTFn4l3jtZhc
tM1ifCIvHqW2aGp4IYuqTnOqngfyp+6zcdWAyWB4J5uue8B5Cyezwlj0x1Vc96yNPA+j3nXwcQCa
xTaoCuF1BhXMW/hTG8tM9Um6Ye5HkLn0q4I41OOJMb73sFvnIVfFR6qU7hguabcXxLR9Wsy+uExN
fWMsiXvOddecdbwsF01cEF/ngtz6U4Aro8Z6gSBLgGrN95nkz1iNcNnylHp+G9aBe6u1i4tZ+HHE
UMDjgwK2bZCZ9pcidY0jMnZ5mIAkH6HNy/d5l67GpFVjW8TJYY1WetgQbSHOmpjeWXZOncbaOylN
ndHju9dGfW3a+WYWyF7lagVQJFh6RWNbyW2x2AL6RjiNf6SZRSnQTCuztCpg5zSZ5GJEJLhx1Oxf
kg6B3eQy9xtLB+VV0xnZpWVAN4rycsRlCQcHH+M+MpKfwPEs7M/6xPmo8NRrNjn6KzA8IMga7dtx
aRaIPIhxEwYmFdlOpRveJfGMu0Jg7DBLGyI5D1tPu9dcgcOnCu/pk6lh4YyZYWBpC5Z+cCo54Vrb
eS0EmK56F9ZZ/GyUXoKRm7JUtiOOSlAAmS2xxCZF87CMdczIIBcvXYh/YpRUCnfEvlIfNJwvYPlR
vObaJql9mLv5vkVyFRwdOwdV1UFYozScW8Y09uSAx0uZbsgSsUE0THAOhLcfe08R80B0Gv62vl6K
I9bRwYcM39er3AWVPlE9ho9Et9dGNGd+zPRLFkOxbZK23geyKl9hOIXvdOp8NMyx2XqNtq9E781f
XIKBFWtC1NUuDuLqGe+8VkSFzjqfL6vSL53vaGzi/Kw5gf1229Kg1tiATIaX0pq6bdPpOxjNhAFT
bXSY1bsqmgPt7ALod1FpYVe3DH27nZwmJaoshDEwdlibYZV3djEeiRabORzPwckOdd9zoml79iMj
bEx8k5yU4slwDxjo5dPWCLvY2Tm+Nl+sXIa7ZY0hHCyTujWsVpsGv2uKUzLbiniKGJpfWNvdvQ5S
hwfrl9n7PM3UvFGis0cOs7g/xclUBQBAY/NhIHhPHx34tEdloj9i2ja3+G1p41Pt+phHtCIbbmc1
GxwuC3PB2shCrD4d3GmMQKoP3jiPX1Qhx5fZqcSVjXVkuetG4qBx2Jg1MRuYxtzIOYxJgbOacuvJ
MUa3aJB8zOzkIclb3BvzcLzQmEggps3V1qv8swP6hNlyVdyFsi0Is07jU5ZzbGLIrLBnKh8TApwP
rR7hUULBJilSI51DnjnjttUN3g5NzPJ5QTpZ7gbhqS2B2uXOrOWAMNoMiBSmXRv6C6dQXtVFjh6b
9P1iJAW4t+9UuflMcB29yUZqW3Tdc9/PbXYTTzEjlbW7ExnSVZJs9b1XFuY9aGBCSxnSD66dIUHN
T65TVfcKGvV9L9rY2pgp3lTj2lXaXxvMiizts1y7zuBrA9quvWiQNtWtidnJLW222rdrz0qgqANr
tWyjeu1os6/NrVj73Kmc0+t+7X2hD9AG22tHnIU0Nr2XG3vxtWFu194Z9wDaaLF21CijaU6nzrpy
3YqGW6+9t7N24cRUj4/J19Zcrl26vZB2gBtYXx46Q9VwTuf4Oqyb5mFhjZ9IXjY/NalaTuOsXdJc
6OmmWC0fciebqGeVsRwTgRNq5szWZhJdv1Nd3CM+dTmP+lQsF1hX+ieZyjoqR0aRRQ88qiz7Jq6L
1uGQzeP7cYkZ0WVgAoyI6qhaHJ+91te3CYLlw/o8H3U9icswWzDRJ8/lkCnNPCMfBntnWaN7xyBc
fo47dN3pZIwkZ6oJjwfav/k8L/58h0fOeAjnMDwNom+fdFyXtwOpw0f2E6kDMLU1Yw4m5jQrZJlC
jZxJJchw3Ip6LB/vcPAtMU3N7DBaSQkYMzEYzIgDuunzMr5a/HA6tVyMMBSt8boKg08mdp6fRGtb
9cZtXfWc9oX8YJKyeWprozlApDcCxswcNSw/ySVNtIwb2UDb+3TI8ts4pARpfB8j2U54L1adBjfW
XLHz5HpoorCz0sMyju6y04Aw9UM1h8/I2ZEUDzKQzYVqFf7bZhVYMkIbG76kRpw/wCpv1a2n27Q9
QktTxmahP3LRzdNhX1pel3KPhaIyMQrtZEoadBXy5GsY7Q9aJdt1pDjvben5e9Ji/Uiif46jjIHp
Iqw6u8ABti2PfWfIZ7ex3ZQBHVs8QrnOYEmPi05ghnk0QN6VEIQYdgfylVKzP7NkLZ2f/QGnvvZV
xcsLZe/0PmeO+ikbJuspxIPwUaikOeMN8Kgqf96VtipPvmppCfsBDnA93XsFae1x/4eTytes8178
fuw/wmijgnC0i7GD27+Qv5IdPT8obhVe7qNDGClfDhxb3eSnCqbzH/biDtWma1TOzFsxldukfVoc
dT13d7Y7krbd945Um0aHSfIYeL3elYu13MmFemfTYQzNWPbf7ul/EqRorZT/33VPNFBp07xtoNaf
+95A4UgD/xEMC9MnrKv+6mODI81X5tfaV/0Joa5Tp+8tk/kfjGqYInF4Eg7mu/+IhukFb2lFcLPW
FBRIhgyNaJ14j3+FUFM/xe4VP8IT0ZzLFUlRoPZWC7NxKdFAup00j51yqTGxUEFLJBQzTlxJrQqB
fj2/Y23jN4oxBNOBOveAdkIxwzXPYxRpFEI4yc4G+pcm14vFgZX2y0Wckry+q9qG5Hp8Wa5C8uOP
vEso5rN0pvyaeODhi5+tlrp4Qi57LdcER4A57x63Dh9vyng6EJEGR9zn/Ta2nA8+gqdz7U6Ux141
VZe8Tcw6Y+rsV5Iqlj2i4Xxb9bDEZzTkYuNJx6iaYzFjzakfRLz0jHomOQockxHefh7I0fX2Y4gF
8ZM5xEm6K/tk0hgOS8N9kWY4kwUXjiEhwXVno8fYjKVqxltl+T3R8glzKig62LHu63wWyf0I8wbZ
T14CW6VJaQa0DbBJt4Y0bffEJcK/TIQM/edJ5011oBRF5GTkqbvxcErOo1i0uIyIMVjsgPg2TyTA
MaUX01xjCJR8LJc5uaG4qne1uRRcDv4MUiRg+T0v/dQZRBqOE/Ci8g+9t2w7/m8VZOhPbqaGaz/I
aClyM7GPBbKXuyW1aqZS8YCJ3B0K++JQ6tK8ogKF3R/uGz0EWTQggMQcdtwrRzWMznKLBdP4/4e9
M2mOG1mz7F8p6z2eAXCMbdYbIGYyOJMScwMjpRTgmOfp1/fxUL1qiUqTuva1SJllpshAAA4fvu/e
c/Wgp7muxFrR/Qgc7JnTQ/aZhLIscPMStSE0FLXDsP9W8oEHjFVzQEhwsykpae4SoPWoknzxmtpK
4oNwfSNdRBbgkvuTFeUH0zDyhyRPs/txho6A/Tl2w3Jq9poxOaeuKtmnL08oe0eCEXy/e7crMK9F
lribWQh5zGKHbdnUF1fYKLttB+skhJKTP1cjpOYGINoenY//xYmplwdt1KZ3gPOat5gV2oC9uOg3
/uKBze1TQzuVMBbYuOsKXdrVy35qmvVFmPlTqtXmK6fVOuYgmn2RpmNQw+elQlFn7Qhts47I6sYA
/1JxbMX0dxR13ts6Z8bWryt9CcYk7t/atduSAM4+I5kszmHTFVx3GwBsl+8IXBFFgGCgOrT4E44w
WZwzqE7jdYahd2Ow20PWOfVHwkvyY2ktHKGB6Dx1QJduxWRXh0wU4mqCK3QDzGQ9FHFt39d1YqCI
q9PPDRjhV55ovp/nQVwNFUciIHHwelcr/wKkkqU2amP3JFux3jV2P14XPZ5boCXsjqPacx+WtMd/
gJiIaUXM8uwt6PDADjopTVpe+3xu2d7WnpQnagPidvCG7npshfyEs2YeA7FM+rkGUH7uk6x5GrJh
epTorU6Ac8qtNkv/lXNr+tKOTn/V2ygUt/Pgpid95Qi7M4qkuMPGHh3rdZ5IzSBfQk/RcbTNaH+z
x7bZ4zNbPs2pCQHb11htaRf1dnSGRlNuAPbq7Gyg7BhlTJm4vlo4rISRLwIkrMPXoZwQ88AYP+gY
IIPSrquNYXTjvpWluzMTnXCu2Wne64gKOH0ducuthRiC0pru08pubpLMWw5VOyBNXKbl81DJ9QtQ
qfGeGxLdojUbPrFbNELkhcWG96TfVMWcHiaAYPvaSp0mKIYqe64lnhseO2+LNjU7383qrwI6+h70
+dwREKiLLaobjo5F29+5BqZZtmALDWMq5oHX2eY39FmUwnQQWgxl8Le+CTR6zsZzEhV39dj7NybF
j8+mx/u/2n6zm8WCK0VfpH52ZKaf/T7ziRkvzPtlHtFUGd0C1Ksy4Pvl823eDKhlDF7U00BVYbNa
Kp43mvr5KHFmnaCplpvYI6OBm1Geh6an4CaYajgbg+PCh2I2lkE8VWHTXuq1KOwaZ/kCDmlu+dJe
y1m+S9NDt3TNe+a4lKThhLKW4D9vKhPV3SiPhKRj+KX282S0afcQu717gx0PFdOAUzAYlqx57srB
v5ltdz2D7NbeIFTrrGjG9JDLqqFZVnXudTlNy9cFljKVk7ixD2VpTyctLsZ91Bnjzdi34mTmpkKw
NM3LZNvd3WxT1lss3D9Czsk9K1v96vhD9e71pfttwf+VB06PXAG+0Ncpm9MtyCCfKkUNwdwbrpa5
szcApvtQq7hOdKKddvQMAldhPufjW114Rg7sCtQYMjgN205iNS/RUPbbygWX49mFjELbSTM0tVjS
On9sPnlx6Thbq4qLdxHH3r6E3nkejMi7Gr2SlIF5pabmewcf+TY4VZP1DWxin9/0lu7fpl7RnTOy
7reD11WnptL6c9RjPUrpztxMOQxnbSyHT/RwMZPV/qgyJbTZCzoxDfeUTLzrVfOXv3Ux5AO1Jsly
7XOPr/Kp156SxHZeG8Rg+zkjlTeoOtCyatKuqXOsUbQl9LS6dTOUwFKPSqalcdlkXr6QmxHZHhWK
6jImJilC09dAsxmc+JBSeW8ZxICdLsWbNXTVWeNQ/+jFMcI0fRbXEwBnpsHFpAKx6ugBy7N6gMBY
BMTkHuHhUsqNnzbmeaA4fIzRBtIXLKu7KjbFs+v143Z2tXxH7KBNwCIej8DHw4c91ITggypcq0QN
nU3v7l07tr70SZtTEe1p4gzT6D+Cfa1Vjoe507GYPdlRmlhhodXWHRpNiL/mOPv3eVy6e5y8VTjp
4tpDS8NjLyz93OjGuUe4ffJ709tiAWzoe0twl+Qg+QcSYAHQasB0O1QzJPQu3V295vVdttRI1xFg
HGZhl+FqSy2cJg4Pe4L+3E/sBcynmQ4zfTWK8t+8Qhtei8qzd1FWfyafxd1So7kXdM9R61Q6WXbs
U7qDyZQXB2mfJqepbrWjU5odzDuLzhqLdrN+kXVbUBZDMHsyh3lD7XG6WmhzMTStblekmX0XsTfd
GZLFmvqCle4mEiCoOiDuBa3MJHyDA6jZdE37QlJUcQsmzarDaNWtPesdORrWkG2Auy07TRruwaxy
75b2OVZH7DKvbNCcDgQRvNlmiQ5DnUZhnGS+GbgGNN8j8nEjZGTDaqrqMQlbC1kLqJyK7evYAZHS
sunBadskmFYxHR19ATGVNRPvCd5xBofvfmXjm1B+z8x9Rgga0TYmm+mZnSoHOlOfHkc9j5/1rMqf
IZJ6OyvuViu0o6a5rbPev1ozh91KbEdH3a2pCMawIRUKlRUs8MboKIcRTDMSgPSU9r7fcIY35MAW
k3pn0Zhx97coUrejD5kBOPDqQDTedTQS8YBxrz3ZedLcc8IVZ8tqlxufTvLGz2Qc9nFDFkY5rduY
jf/n1fGuUst5ih05bQZT3oB7MPiW1qnIXOMviS88aJcc7Wbk0BV2C4Aj62geFw3A/TglYtMMWret
xfpGp/Rdutq9V9Nq9RMSvnNYhUEHmTyE8DrtdaGR4wpMduaIcCVzo9jmafzMYxG7AVw8aHt/QGHK
5kbL5e1oSXHubOvV6Czk7yO5JnGW5ZssI0GtLnJuDOUGBLMLAighyG2m2AYtvRE7Aoh2SVwuJ0+O
VAwt80W0UMRCqMBFqJPusDNccqVXbQZwmAEHXzlxUygnUQIEerDKVLwuONz3qYTBXPje3o9s9xYN
HDnlTokFluH3pnXuFrVe9AQe0jnUWrScbBQC5wThBGXGySJdqGWZw210lLULDasDIg3swA4Xi1TQ
usKiABeclZ0+yy2JB/km9fKtXPuCc0Ld4kyrkXf8cGr9BwvIR389FFXSRAQRdAL8MefDnw+GSWQt
uRw8eUwLlRSi0Xg6tdhcoK7Tsnq09LL5UrOXKlmy9ewPZhfOtz+ZXdSH0zCkW+hhVLxgY388la6y
bJ1lrSXa6Kr9sqZteV3LPLmlbJs9/P57Ko3QD4AVRYsVpNvjauT0S9/yw/eUjUwduJl8VI0aZMs7
soDpI+Tl799/jmpz/vJBFkAvDv1wasmL+/mGZhXg+zZz4yPxp8sOrot1dOilb/NS9ncof6FnjH6i
Sx568Va7MSfqaY2TWzjv6nAdJVzd7y/p10cMrYVKtesilMYR9uHsP+i9l/ScMjCUl+sZpuGyF6nC
i1q5Dz5Bj5P2yzyMPGejjU6Xz/6f7vufuu8MZ7xUv1HhVW2f/EcIfj6X5c9avO8/+p8lJNf+l2VT
AIKdq8yENOL/qw3vWVh1letQN7Bv8QLz4P9dSXL+RXPc4LXyELXxY/zUvytL4l/8VUDJJsRxHZDy
f8tgiOnu43g3YJMhzeNV9oC2uB8YGW42c9zI0Wqx0EDlMXx1AF+7GOe9ObYIi/qx1mGg624CY9Jc
YutYmpSq2cDSrw3NyYHmINa5yLaVXcUNmq/KmFo0dmWhBzrpyV8LaXvXCACtI3OkcYPTwDr21oBy
bDFx5+Q1LJJRGrgvphRJLB5gZm2kgt41HF+0yZ1Xv9b6ind+TKnoBViSvGsjwSJB8cC4KfxCK8OK
ADcnGCpkv3sThnq77TJN/cgFy5Ahxrozm56cd6Q64IDJxKHk2nnzQzzb/kshjfmhBWxxjDJF4BD1
7AJLMMusolzVVt7J8d3ua+dBWc3LAsjAhb3MgVNxRhVUf8lnCmHZgLkhqH2rZTdtxtBkIGY+KY/1
m6vQDVWlDQdB1OXzOsH3LwXEkU7oQEWcojNuYlPho5lVopfvLFeK1mBCXJ88Awrsa/c1bSV34Duf
tMtBwEaNPgazaPlrFgHeV0Vl229LzM9hMeICbGPiaqecT9MFvOI0Slg1B+EgMEPEzbe2FAXHywSA
EgI5osDPbaCqA3vWG8eSBZBWN7kRGX1odjJG0E5yPqeRHElcBtIBw5mf+c62I1oTJmExF5wvGNfc
4e8PNNdjGCZ06vwXc1BPGEPZfMcj7brPDiis+XpisjXQimMs3HBUyuS9Vph8BXIx+C1s6vjT61Ti
AqQJbjkNaq7xO/ACw7hmh64GpXmPHpn2TK2cNp9ap4PakBerVrG3Wb8lkaLS6mPpvyz59NCvnb0j
EdchEiYi1241u/Se+iS923xuSE01CvOptBiAqt7IqCVPBGWiNUQ7qpH8pjUy+dNNUDtyJQwi5IWQ
rC/kZ7cfGQ3stHmyvujBXF9wz3CTYI9AA1W0yLhj8GkmrIdoxDYfgP3ov7Iy0ctkbw5clhrVtKFH
xAOuAKnSavDjjkZIWrMXIm4WNlHm5zB2idRivBm8ltcV/RXr4KJIO2rpCKhlmQTXLdcBZE2BquRB
6DHMk3LCNx1EtLW+zrNSnZScRzHcq3Gy+PAlB/WIPNGLY2FzDPaMjl/WN7rcQ6qEWku8xH4ZR39b
W0b92rInf7kMYaIXub9Zh2tHvezI9erXyIHUPYmBWzIpjNIFREXrA8F+gmR0p/CXFONUOKwCXIiw
zj0GzMAW/iqns8MIUK/EkBMvhs6Dm7dwXtpTexVHfPfN6wXc1Ng1DAxncIwnCwnCi5bqI0Ur0jeq
IG0I4c0BgnOAr8AqrXgn93liTyPuxIKvo4Nb+Q7NVjpX3gddZ4BpAsB6l43cn6iFUD6aPd8a2IwZ
oJcSgFUr/3qqcrLDGkcxzS4UyYo0sRVZjNd6pL50ibijdosSQ2u7hfkUzPVGh0V1AHKiU2wG3243
MxnqU4IJZK4yvq+Y0e3uVpI8kq3PS0GBsC0U6lgwYxVmNSUPSzfXZ0Q2Psxt8kbEwruc+UzPXpnB
Wi6MnN9ziVmi4wkIted0qGNNfurteuAOFtb8UDPQkeVQs3vN9Kg5+Jgb94guAHBDErlxoDFESCbS
dn3soFdZh3lgihQrX3jOMkaU5tMj3ZBPZzwRcLLWp7hyKcSJktzIE+pRclB0UpMGy4S9Mk7gtXKp
iGcSvuKWUDTGFDGPDHCYTDzWtoPBrtOlBORMIPpTMyxQrW2qbhvsygLpJQU/DppdD55UUVAnChYO
9fXGuJGKdV0UOP0wS9aqoemrkeMaebWcLPJwgctg2voaZ4SEycRmdFMyehJq7LUck9Irqx7aw2Co
9vplzFumxQ/pPd85NDnrC5XhQ9FVjvCrYCvzPXW1jIyT0fT3Ix2amYpFx/zWdj1RM4lQ49FfANPU
jQf/WyiK4/cpDcC9LDa1OzGU7Mhrh2PqdfRV8XxMLdp0zbizHN6uPM/wBA4Tt1fAsb68ccXoWS9T
CegnnBu7TXaXmRVcq+FQbvCaF0OKsnyZYkjIn2zU5TLMLTVLGSMAPSvp7TdfAV7ToSnujWQwQVqX
X9H5+Me2rtViQIGCxZl2CmURjn0302ozkSFd5Q32Kq82gjmhA5DQW06WA9OPKKaNEQ9sIUgMwnYM
6X71rwrCU6mFuNEMiB3Dbn6/pqiSdZm7XshxP35hKQW51dsFj6jUeWuyYWau5Z1sNwlTDEFsk4lq
XDSt87Uqi5cqNtoTNqVBn4LFm2b2IaJ9Mi0kcL5aiDqnzJ8QXtdXrDHeHcpiPeLdHQXFZAFi3zD6
G1uHKN8NeRyOXpw8S7exKZyV0V9Nb0JCqxq8M74dtr0b6i41+SkYCqPQpkPfL8cuGeorN/XxWKoY
gCpEBPcJhdOurrtmpzmuf1dbY5AW7kOE1Uz/tDh5rSkaOl2gI9KiglmVKFVhOc5mFRi5NrWO/AUB
3FqGbtfTbnYaKw1R3xUHg9Z1Ekir9kLNysQuK83RD0CR7ZCCTCc7TbIsRI68YH8osQDvFocAmYPP
sCSDvBtQlZlu4l/1wlpvvbl3T13qs8zJGWPBrNU9ykXjGZUMJTZO0rfEhHon14wYvQZEfCfxqm3s
pTXSunoGDpm5wxWhqQirCaAQQafZ81tOpu/z4hbP4JSa/DpvOuu+yRLq/n03eaGFrWznjWL81i2t
/45YEzvpRPFmZZBtG9uVG69d2t1CcQrZejNulrkvtgVC5yS0LJSdONTSs0f28XLmfjlf094ryY3E
gMHZVyclYnr2fepxGQ2ovRtNf43Y2GyZuu9UR5aHxF7KjZEjoRaZC/u/t9v7jlMT25/S2dpzMX9J
B/NJQypGQazrzp5M1nsadXZYuUNBnrZm7SN/dK9rX1rbuOmeGn+ATNA67Iy2XdFUZ3BYTFEw5ojj
SOptzL7hNBStcTJRTNE1rbpj5g/WdSUoV3LTyu0IdOBxdjBxz03jbQl5wvnGjAULo8jucMbACfBO
2poZtywCiE2ssdxBRHOOOZKw+5gAYlGK8mBCm9kj2WbPupA7OMf+cKBVTKUGzOdrh0h+g6/VP6+p
fT9IorPpxekPWZt6hI7l/bM5m9r1UtQ5KlDP5ecm9q7v/ZhjPY/wep36uWyonPTV51SVOOhlIKtl
fJvZk0pnPLiT0G50GqEhK69LddfaDa6NtodswOMEmfhNy4rPRJ6SjGW4uUqiaLud5jJsENJNJNlR
sN0TBJSEtpdh289lTKZuzkIUJ/1xLO2vNVyvrUkvNDRqPVezlXFc0la8Ra2OwBcH4fwZYj/Eaq1l
Jyj1crNkerbtoWM8RQ0zCjN/W2zhEpDSJk0XP9ws9mSeLpvOxCZtT7kxXeM9wv5fiwH2OxMJ3pNm
09v6A9EduUFxL28RJroNprkHGRl4D4y0sPKDu3Zj/JXJPyaGz2xIsjUIK6SqTtZTEoHaqHD+7Hsn
0ZiYWukcPNpjLxpWYo9lDy4qMhGDoHD0+C3x0luASBXib94LKfrppcb2eVzpLgd+u2TkIPfrlo4X
/5q6cufgBXie4tljiAPJI9BSAs1AypYN4OS/QEyPr+OmuEnGvvtElPhwVbTe2clKAP/sBh6LwdQ/
+1PnEOXG2QVLUtMs8lPn1IN+LDLH709aY6zmcGDW8vEviaGZsCho7JxiDm4YEHt/YjcLMySYbVl5
r1GTM6lHaTrVC9P3QmOPJIJ2xV6eol6wQzO3yImKCYua4hC3zSBevaRg1SXIgHaXJz2Bo3KK7ALB
Z8t/hyywUuggENdj9JhkUtho27bJBc9MdhwbEQdC2xDKps6Xk26s88NiTsYTe1GyNBokCPTN2J/9
cOL//6m9kUjPwd7kAG26HKM/lIrgdeSy7mV6iCofll1RVYQ1rNY6dJ+tZQVYaxU+u5GqxLnvkFPI
4vv7C/i1WAXfC6sftmYl2hfmB2fdlDhGtZp9fLBnH2MouWSx3Ay+EZk3BoVKgu/iqN5LIZP4qq+j
tdzWThfdxGVPbKo+GDfwPNhV/v6qfqlXcUHCQ9fPth0szcd6VSmGqEpSkiRLMtj2dKtmvCeSqA12
ZMD5e2my8xkKsI4bbYzr199/+kcUs7oZfDwZUmALsTF8RJYR1JfRZsLLay9QtQ8o1Baamh3+gZQH
kiw24jUxeeIpcyPtaKjt9/fsphF5hHlrOcuYwdKEt5ccenWCrhsAaN8ugShTqaJL/nDBqn73U2nT
IEySfzCdodOjVP1zxXH0Y6kJCBoHYtoQ1vrLPHRh4mTQSlrbR0AMgKwkR6Vr3nBiLw9NT63ikj0k
q7l9KDAv/+GKVM3n5ysCE6xMxMJyhcEy/PMVaTYCzYF9w6FN4VDirACp2VOSeuko8XSBB92UkoIJ
rZqqpTjWI+eLEkdCvjfoLsiw62p1BuPO/v7CxD9dGPR+YOIeTpWLR/XHgrM76rSi2iY51E7MDjWu
OHvRlZym1p3ZFYmufKwT4uePS8W2FR1J1WWn0TLHh8EaEScl4+S/6PrCaRl5B/tio+cYe4k3IJaP
7buMMWDlEb0kNNjUekpf580mZpBqSea2UB2RTZHreDmUAhCZH4ZVVQHKpYYnHEm0V2NKjLHax71J
hVou185DD2iTSLL+4TmZH4w0DHXHJXzCAXBJCfGXvIbE0BpJ8pe2F4nNHGhWK7BOb1BHnXLm6pn4
/evF9EbtsTRXiiczQZpvckHe9Tj7hOk9xgKtUGiv5Jen2NCZXi2TP2eX/PTtpTwkzFo97JbQUjJZ
Bti4FVLoIsT9R8RWPMJW/56/A0uU4o1DSCEjhAPB18uz/59K9B8q0YaKyPjhNfkFgHFdDbKTbz8X
of/zp/6fjpH3Bb40NWaUMj/pGPGDs3jgCfccQ1AC5l3/dxEaRzhmbh2fGJgKny7ofxWhTe9fKh4E
J5cJPJz8AOO/4wgTH5o70NgEayhFUNdmJbM/LmPsiiZENcreWUYupYpUMx50SFJnDwPXrmpSrw9s
FGvvneZGT5xn2uNSlNFJa2V0Uok30I1d5MacYPaZtY6hOQK1CTwv05486I0bN8GRiuKu90MDZMWt
UWrD32lrAjtK4vwFKG+/RZwh2bChy4ZjlMyb0nTHDYdGiLyxjg68L1CtV03hPA4k1t388Mj+YSuh
2lc/zLjcActS5BFuA/cUVvXPM26KR4QNVF0f59aY75yog960DD443F59L67795/3oep/+TyIo3BR
IAGgSPmwdaFeo8+0X2vie1pBEFX+Hq/TSBoA9+D3n/RhjlKf5NLmAP/t2cQNfGxQrhwK8Mk5+ZHE
025jpqgTKIVqe09E8pFYNmu/gLF4+P2H/sPXo1Dq6obDYKJUp/7/D2z4VDe7ieJDfgTHjJ5RI484
6HA+QkeZ7XYJ/vufZluGwyzsWSjAP9zM2PcmWRYp8fTYY+kmU6nbzU5rTLdD7j/9/rMMRVz9MFJo
1vAhrtBpUn6MC5mzOE8KcMXHJplzzoAJcdWbpikqTtEkxiVLMt8O7WBcT9QtD2uOCYg0QOdPfedf
7zBBAjQj4Thi52RS+fkO58hcF3JY02ODlSHZzEi6NkgcoyffQRX5hxv86xii00W2DPAdogWorP78
YW3j56JvnfRYG+t6X3ltt+k13uA6qcG0LZ0EA+OWfub94XP/6UtS0TNYZ2nvQOL9+XMJdEMZ45Bj
i2x1rCmO+09UsacpKCXaud8/2A+fdYlDtdB460yqNqrzD59l4Qs1xsRHW0DJZ0PdAgt8rbfLVUwF
//n3n/Vhvr18Fu5ibqXn6uCOPjy8tOgdrdUYQ+uyTsamwg12yqUYjc3vPwcEyY9j9fvngMFU+zU1
XM2f79/g5F3rVLM8Rro9ppt5SvlS6H1gaI3CfkykLGBTA7XGOqM6CFu9iJPvdNwv8/+O/0auxT6k
Kv+jHIq7SpZ993/+14exo67BIHTE4v3EB61/HDsjViG08z3XMHbxpjbGhn3jqsXnSCzFqYo9Iqcd
sfxhPv/1FMIiyxRE+ACBJygJPjzOEUtztZJ7ekw8sHlt6hQndtvLTY07aN+KmlC4XqtQF03LjC46
moZlPE5o4r8aTt60X+rRB+IZldEh1sF50qDijzXV7n//hP7pOlHWsjUgPA1+6EdeKRiGaCLJQAML
6TrvyzJYbThCCOURQT1zOMOltRvQhXNRj1VTdtZHE+WFKKPoOGSVdeX36HZnjuw3SqXl7hwiy9JN
hUR+3P/+Wn8dtTTDVaIWRgzPcT5eqo6wvOrySR4LX0dcmZEAnYVl1/0JUvvrm+jpzDFKaaH0Fh/X
RqkhuIm0Th45Xaz3PnGdOHWzyr7CeWY//v47fZzOGZ50zsmpUMFWCPS9D1Pbgqy3Q67GdF61iJu9
aFS9IULMeVV2kYkqnXjP5QoMlvuqFWW8R5PW/+HGGt/9Iz+sKuoyBNkjlLXZFHA5H5awvK01kzcj
OuB8apejm5tMpr0/I4KMh5qkVTjl7zYHnFBK6poBjJCUYHEoIR6da92+6uIxOvl4Ie/60TcpnzVU
HcMmx2MQmtRFz3nSRadENubDmovo2zgP+QsanvW8EvEIlpUC/6PbzBm5RJ59NbY6E25XTObDRcdE
cw2Hi+EZ1wmCwWGj11KjujOt90sciSHAsABssNX7tzxa9HcoYNG50+oF6dpcRt8Kj3T7U1kQIRyQ
SRsd1o7yNiTRBBeIcKmrBVqVWXoAaMN6S/zI+MKUI54nhGggkTmX0wacI+tbPvbWtCn6WVD49dLk
HAvebMtmajHaUb4PCZM3QDP7W1xpnhmWBdtGJJw6xDHyg+MBvahj7SdLZzNUunP31YP1uC3Txn31
GgI2HipDdbx5+2N4nyAvsYshyrz3TJIgUBEP7utqRTatcj8+u+pnO7viMhZbWNtGTt3EOTjXnvD6
LmfWmfyFet50e7m9kTP1QF4T/b4W2EBO1Qrv8RgZsYMSWi+Scxb7cG6bNUnrrXuZrQZjuWp7bOTk
oBIuXFZUJcJKJ0shzHMDZLSEiRoANJVd2Op68mTN0vo0tHqu0W3TyzvwaS70UovfgxI2OTt9HaMD
deV7q/sT1p+2XeK9T/LvGgDath/BQ4tnr6TMF2gm97YQpnzP4wKbQFtZbym1Cao5dgeWMZLFem9P
hHmHfUZ8Bc2DGTamBfbMtQz5F/BLpiasuC/Golv5VqhxWNAa5oycUnpc6EVItP/4DzYkoK67cswZ
S26B2ymeFoxOEUevBZnISD/A1nQduxX7nCHBQRKmfIEuKFJsqCGET22rd0n9lii7RDV7jF47szBX
RclcEYvLicGxK+0JzSE3TI+t5RxriB4RQ2/9VUPniWr1lrpDs+tT1zjE01ptm4u4UKvae6L15FFX
+sMpRokolSbRUepEQ5TraaATji8T7WLcu9tKqRnxLmekW6NwjJTWsVjdPf3aOmxKTFkYjim5Km0k
ppq9rtSSWoZuUlcKSpMzX2goVaWv9JX43ZFaclfxUiK/lEqHmRoYgJQycxqS6uQrtWaiDfAHlIKz
UVpOUKVtSG8qBxaM0tNUms8e8WfromElbf0Wtp4XYMSdN6PSirLgiJ3dyGcHbjBJoihKc6Sl+oDJ
tFZq08wv4OopBWqCLWXjK1Wq9JOHDpmqX5tvtdKtplohNotjwateUbVquvcZADFZtKOo83CZwe5G
Q23+VSCIpZNu4JYHPqW0shmNgnGMrqoSjEVfmyuIowVlbV4wAVtqj1SYy40jhaDV0zX3hsy7k6b0
uevqXGduQ4ZTQBizqyS8TCIIehs9qw+LUYHBoLAX4YxV6l8DPx5wZCwW14Odc0FVbqEUHhdzfbZX
9CozAe8DoiuTph3dv1s2SlaymYiO3mQYoZ7JOYifKdpPj8tFnVx1NZVfiGbLOXNXsY0KTLZW1ntf
0wLaxpw78zGBss2Hsos+t7H+4NnT9EDPcNmKdRi2av2x0R2gsgll3RR3HbDD0OVNy4+Whr0xMLMK
agbS65jEcNbCEjm2c1FmW+UUxBbwEbx0vnuoU44+A+NvUyhZNw4iC8ik0nq3tVncdnr/4pLYvjEm
Od5YF3V4nFdeugH2hWrcTs3iSlNScthjtnK7dzuicONPPVbhK4H2vFci9HQa9D4wvcn/C21LR3fh
olgflXi99NvkJC6KdlOJ29exYGCm7B04IuTafb607rZY2s+lEsbrRT++DlbpfQPKCX7YKQ0TMLzt
fpovunpdSeyXAQ9eVA3sx0rapvW64j0hTPse2dwSgmGGeK4k+5yg/QO2Z3T8tTG0f9fYcLY14Rin
pgf2qYT//sUDQF3vmiInRF1lEBjcHKvAxTUQAYLh8K+8BEaCrUCTGtWHPvdPPFT/cbYH0CB0Hfqg
1Ebry3yxJ/QaVQPSkzZe1ZgbJLTb6OJnoH1v78mPz3eOsjtMcB+es6XDHt93IigiIz1GKQYJ7qDc
CFggDequ/ahsFJpfnimw62FU+OZd3OTQd8lvusa2DKOjXu3HiBj1TeFN1T7X8WnkFDnfhp6vxETT
hGOnDB0kuWLuyJTPI8HLhFx3MgBXdxFtf0wcN4PyhiDrY9vvi8pBqaPMI8vFSCLTMd/nWem+2plD
EUc5TmbN9qpNFFk5enUsKT3H8ete2VT6i2NFXNwrWlaypqOiasOyGu0bTuz1PitclwOAUZ1yZYXp
R8CeU1rkd7Vj97deNxMgTwigH0qMNIVy1EzKWzMqlw1JcdE5HUpvb8Vj8Z5hzXS2We03n6wYAL2j
3Dr+xbhTKw+Pptw8dZq3L25X/1Xwq7dtU8F/9+3VJN82Wsc3HVfYxCSAOyiulVEIZSYI+aS0N1a6
DlcIY2QI3G/LE5fbrCD7HQLIRiJJppLsi25bou04u8qaBGpsJNQ21TaezxrYJIKIMeVjsrysvzP0
sXtPW3LowQ6wajAJtFncU+Z1m8x+7vWhdLsvDr0tK9DJf0u+JdrS0KMBEMGL3Zcck3rtG+Km8jzb
tXkjJ3t41uJofLda6b3Ggw8PpcQSmm9mHd05y95S5C714bIoD5pjLSdS1PwYfs74aemB/emYazea
N+Z4gJq0CuSUGSG7qPhmMReX3POGqobZREe7QlLJVfXQ3stUP5PklmPOmVgzKpq26LmGwXHYXVaJ
asU288HAqnYy2qIeNr1lVkxnyxo/0rg0l3C2zeEIgYdlxKA6xLjMEdZg46Arm/s6ov2K58aisBd6
3Z9qOJJfas5GnDASMOVawV2AnfJXZKqhTEUJZ4Bbm5gozHY+OLpAjWCb4k0za+2b6QzTNSj/+Mku
1zQ0Kn7tbM3+s0Hca2AOdvtXVFuS7aTuh00nn9kYY5aKHD1Ai/XgiJc4XrGrrkyvWFAZVMULId/o
aT3twR1npAJuuaJOwYmyak7QliQFWJleBDObk43rJklgkG8eeJyxg1Iomcos37PcBOOmcU4OhqSv
WCrjgzlr5m5wpr/7Vfh7zvJW2NBi3WVEuYIcclAwQBox8KsEiKJ2cOUhz3qmtnEjhrOezgZ2ywLw
t/EGQM4Jkmrw9ubSEBhfLPne6uX82DjQJP4ve2fW2ziSZu0/9LHAfQEGHzCiqN2703b6JmA7ndz3
4Ba/fh66shpdNTM92233RTUSmZZkiWJEnPec55B1ja+yavwJl8+C7l9WDG1H80SWQo8gLczkU5cC
6wrygDmPYGKabtg3iYSVJcEUcsZn1WEjdLKH2o76IMWmNcn+oss5u+QAN3MXU4fFhivkUO1u5TTf
TK5ubEiruweHsVGoY53iaNLQo45TidJVcTsbPUnoAvuIL/tP2Wl11FAfuTdczEdlGwAt0spdtzTQ
vRu0AxXrx2zq7wZLe0tde4fjHxAnccSq7E+l1n6fSgXeQ5xk7X5rOnHFLRfBCKzVmaKjnxgRn6AG
3HtmtW/YTYdVVrwFerqS7REpPRm8gzboQ5AXwzbQDJoR4f+CpzHf58BgY6XF3OQT81i4nST/qe8y
/Ehz4mFSit2PcgyajVmiam8cjRNBPA2EUy31QeHK0cXmsmu9gp69JVjiZ73pYygvtPoBo2/w4C3Q
COvU2hsqGtv0ZR7nHihHgj3xm+6Pw2PrUxWZ9OkD7p8E4weUzq4dhxfN7PxonkZAZ5xhLsOA5wVY
5Po1X/STA1TzBS9utU/L1vW3fTJ1x7R1kUenbD1OeEEy7+vJYAuddnALlOGqixwdrdsl5XyPvT74
AcUY1JDWFAg6mzzAiL031yDlmV6zvs82bTLOtwUsRB7PbPPsbUF0xiKWGULCo5Fc0d6UQ3dB1bQz
udGzgqa0PsYbmrMfOnjW4GnXcpDYLqhiyHDDMCDbuHCTL0TN1sSrSbcCIEQmwS5fQJ6VEQPWPQ4i
ps9Bamv6NceimMt+ACgvCnSmdaax1IP4PuDciQRhul1Vm86ZINJ83bLGPfmtWK40m/4Rk7RVJJfW
1a8zzUnHSAYLx47B47Y0wZChxGA9nRjpPH5mypxuMpfWDYoh1Y7SxPyU5JP4DqwOkTu2PePe6B1Y
/g4MSPSuUX+vqS9xyGeP65E3kHR7JE7TP7dE5LaQqF193xhWd2Rvz0NrbqVFSc0Bfesssdp9hfH0
yZWvboGHKO3Y/oHVam6dTlHaOFKu0MR0F7DkH828ZyHtLXFiLIko0HPI97EEnb8mNV/PNza2Fi01
4TvhWsxs8mLc0yBcvnz9k8AvzXsaUNyHGqPd3nMcdTCtvHnrS8kZbO5MVALfmm4mxbZH47DJrEdV
7kOQ82amXeKQO5AtdX4IxU0xM0aZKZQfcv5YkHrXN2maBHst4CWWyZSf8J6Cciid/rlOJb9AmvGI
3EfUXY/wcktTofFSUpzI1j7Xec3EmY+dU823+cx+V2nQNxQdsVdABxYZ0mrfHekMEY+Nw7GvHZOm
BjSctbCSGs72w1B43ZYazInmEIUqgnjJzWDNQwi9C7a1PTrtMRd6WXL960q7BHXcvCH+pXs9z1AU
fXUOuo4qAqMIJJJMi2V3U8Wq3sl8mihgaKV+jfHfOdeZYkKmHMQrofLT13WnwfPdjRmfgKVk8VR0
BQgaMm8ck+Z13D9Qx/xTA2GOKMIx664Y1vekGJiygV2947OaoYePvG2IlCHub3VlVka1r1cpjkwI
fJJFTDeqmPxtTVZ+R/uNIu+6WmUD2iLviiJzH0hdahG5Qp9PqEbP90AuzLg1X0qdH8kruzt61fq3
teTdMtyZC9awvOVq5IGiBVOhs20nTX9JDAf6PNWcwR7TlHGfaGyvDQ+ddfslPBmaKX4qrDznMeNq
shQPuhZdviElUv3Acj5+k+bKiTImcRpJnLwJmAC3K7G62dBJw4dpDcwmJylOojHqt5zp/jHAsg1S
kcIRfdx0hTDuORzwG1YYOQfIuhS0hD5gkz3oV/PCuaV7ltS1pFiYi/w00MFKdr0276dcZuy0eOFm
nyc/sMU0by1Bx4alvB9PhVzEUSK50oHkgzgCHxLGOoqcbPm5oFsbtDr/fXB6YH4EcDeNbD4q3Q/C
gGHevh+JhOmST0dKwZd9ZlYqBggTfVkFe9mNMoprF18lEvhVU47iezfBxA6Vq4wzfeTGTWXRdUQ3
CK9ccvJxthW3Q8KfDuIHY1HgM+tVMDVIc07jICk4IODC3JecCScy6SfXU/o7edjmjVGkVofMYvlO
151DjROn092gc38MbN6pGKjg4xob/+mJhl8YbDfXYKcvXHlOI05pbOK+8a1FHTRv8Lee7xFU9t1k
/PRdzsnQRYz5pa/T+XWmzlvf9GzIO6TUJo4SthWsjE3WXkA/VIQr5PCY6pP/owFJ8xMnTXAaHQyB
m3hiZbJTCA2L4y1k/SuuAPqwxPfMhYu26UEXCsyZCNxbAgn1En1Jwv80OvwXRgesWqs6/p9H7h5q
9hr/YeTu14/+Ebnzf2MaC1CHEcHKbELf/wW+9a3fGK07+upr+oXE/cPr4Pxm4idi40rdnm0yX/2b
18EycUisBgmHSRI7eCZz//9f/jR+6v/y578fR1EF99ehmOfoDp4LHpM4KybLvwzFUjOvuiyt6cDz
jIlbYG5NYVWlwT4BGr0jfW8PIeBun9EDNyt6e6v0euL+tx2BzPvbzhrIRIjUenYRv25r16wext4V
r0yLCVXhbWvYminn0HSrWY3OOOecamO9BcNQszWec7dkfDpn2KFguQEmKLTkOjdqLYcb4VhArtui
jdogXTeHyzIZpNpcDBFqzKqffYnku/GCxd7lWm/fJEbGMkgMGeTFPLKDazULQivIOfDXTgVowErM
5MhOkvlpvbhXJj1gTShNAkoo7NZpUr515HCiV9FctLB/S17Uti2F/ORZANR0dkVJEZAMVAu/aVOw
TW6x/J6nmkXlQrFyZU2dhjY5h5Q7n8e6ppc/Uz7wgyPIebiQP8DoqlT8UK4DCCvH5v3cKNy+IUUb
/bPdsPRXk57fBzl3fjGnyc00iOqx6ZEoZN+NyxnYeMzxHOUNinDi+cQhysIQsPNb7jQqafy7Oed1
tW7DG8m2E+6obqUCrGs2e5CaVPNqxL5/KwrmShs0Bt3YioAc1ZYwRr3z2MfSAOMd56ZsbnKjDW4d
oubJJWN4c+h5/3YjTe2Xwk3bvUqS1a4cQAVPRhAtUDnqB9RC/04jNHGd5UkZAj9yDqVB7qkUaEmC
+cYRS7h1Io1vH8Hv1Dc5u3ftQdnlErleZpzsfpqY2eSDvU0d00E900rJ72xYO3C17TtFIO33jozl
c6MvNiXgqnXc0Imd/oehlX5EZFa6G39agru54SxGlDp4MLs0vptJiMZRMHdaEDqUhpli7rGJUW2G
IT3Rpjef4EGYg6O/NI3lxRAE9BgyTFalB+G1Uh0ZLZnLPhWDdjExV08kybySAA7OZ7zuUC8kZOHc
QY6cmuEeMpuTXxJrJo3ha4YF4NJ1v1XGYl8lv/uOrS8Tsv+7I9n9sifHwGPxKmu/nMtfNubly9Lc
ru5m7cvonDSr6Tn/MkBjRF3d0D5ujV2M+wKXtKg7TZ7kl326+LJSm02Pidrhfx3ESNzWoKG1h2Xq
eqQLgS5Yjud0dWcn2LSBFsWX4su6nf3u4zZ/d3XDImOO4q1ub0Z4KYG+FXe8esHF6grXV3+4tPTi
2CoIo6k0U/iwSX1F+q2Neqzl2eoxT0H0uxsvYxwJIS2ZnlxXxO6Br7f2WK0u9brrMKyDDykbWnDx
sYMrhru6ets1afbY3Ctew2GhLnvYjIM5bBc5z2fN17MjEB5nuwQVdezoclkPl3U0+jDw6/k0pdkQ
eaDpIxuk76at5/2k2doPR3GnKQSTQkFPuW9k+yU1gbvRt3NNWO4BsZ3CxHjaQ3FxngyGRZtsGABL
L0N9M/n6vWEBaIatwcfWk1iIbfA/YyFgSGAR3WGIDvvMqc561fSf2eJd64pjXNvl02Ge2uKhckf/
JhvrPoRExwSq6MdbYxDWbsWJEA0EWWe76jptfZrGbES6BOjsDk8BCSiNnzKY5oRp19UNwQf1HScF
NIjCu1FNdyWnXISNmbAbIua7bwUjlczV9KuuY3vs9gUkz75+D7jb7qvU8KNULGKHvTRjYOjAdDVo
KlXsoMNiHMHsklE+LwVJn8GLX+vU7LeQ6IiAesRbIL3Wm4LT1zN9h9MBH4X8lmEE5cKYtH3czT+H
zi1Wq9USyQ5n/GiY4tXKHeqS5jWZ7WZML0iAmDqeKeb8B6tkx1wRI94FQcfmr4mJzTVDbp98gVuU
k4J3NzQcozjK1iTu+nTPgKfkqnCVdw3gCeQbRuo0i/w2lffwQ8VT0Dp8ZZ2SZvh6SADv+e07I8U6
3yg6n14a0iE7A1IKkz3T35W9DPa1Ggl/U7z0HHQx5+ORzHk9VeoaQml9XpAbDqVV+ncWf3HVu7N2
06/9Czhf0fkCYlkofO51R+vevIGvlxsnZ87iS5CXfrABKtSSQ0sHlC7TwoXSuqnaQvECsE1/YTia
hnVtUVq5wawOwkprcAt7Nftqr/Fy7IdxQWwjHjatNmhPstH7Z664qkWpnZqzbnX3iPn13aw4jlkZ
nVI+dZDuUHAZ2NNOn80+nI3EPpgEaTYj3KVjJ7zs0+rt8pMp+8pEpjInHKWYHNZBl9Svx4odZktL
S4aTGt+QPsf7BOfTD0or4ghV2r+0wnzVguFnmlbxi2u6kLMWSqkwL3yrbEdbB1h5yHl6RN8moaGW
VnyLO3s/W9mrcIcP32ydvaptScIZL6WVLi/LuAQos7WJtAi2HRgzIzX9mCdzHnWG2XzGApBUnmk1
KoiVHUZzqOrQVIsd0Vls3BbkS6K8n/K7ynCvq1hWl1J1Q4QuA0HPhJ0rwynppibqjVJdx4sU+DH7
H0OWPII5YyvF/iJVFO1N1kjihnztlhI0s90AmSGz4rTrZqb1Q2l3kNRY5aKkEmBk8/yRKXK9taZW
f6XeG/dy6nufndHdD6Pxk+5T+K0poSPN+16Rb9yuViFgVrp3ChahLo0+2BvPokI0ZsyhguFE84vg
3tk0EZ3hoKvj0Tpk81IerbE5OgDON5lrfEunJb8UXPNYxVyEpg5Dp5nJJGz0bN+NRXOq5fxgq6Tf
GSqpNsW49r9m6gdBPTuU1lA/CH/GkNkr3mtRWsuWxq0xctxaElXsy9081OWm0/wPEZsvWMbEd711
rBvspSRefOeuNSTXlfNRmqVxJP7dA3xPm3NTjfV5aM1Pr5ygAhogDfI22Q68pNCo+ungNwKvpN3Y
UdomuNk5Xu3ZsXj3Brz1bVJM2U5n93hjVp5gul2fUEy3ddHt00S/TpYeKpLXcIkafrzFiwiZ38iM
a6vJvs15496LOUHUnVKHObtZ1fdMxusw67WNB5nbcSkctlnSL1rbu/iy1JMkQrxuNlujuqk9GYf2
FJzNpv5Jw8yhNZloJJp+I6YevQHkPjoGIWJvkzXla1eAOFL9/Dj1w21jyBupVVfs1sgnuIpqTElK
EMMTE3KqWyHF8zV3fIqktgiWDogiz3YuVeb7F7dsKT8hIcV8gu5c4mzq1uyq/PzPg99/h9UL0ocj
2n9+7vvXLlX1X+3t64/8Ou8ZOj0nUIEsHL+cBDmi/O3Ah/n4N59oBKc37I7Y2ziM/XHi89ZSE1hC
Pn6n9W94wD8QKwZgFurWeTi8ZoHxP2L3muZfXJB64JPtwYPI2snrIVXz5wNf2Xp9z6FromcCMbJd
N8jQNitCEm6tnxm7+2YZYgCSatjnXNE0LUlAT0aUE/zpH83SluzJYAPrUIi6rGOkHAK8bhv/IXXZ
17gyHNgnG0PYTLNd7WxrIp/BTG45ZNo0aQk9GaZZjsduKMqedAZ5y4oBaFUs4BzHMeUsE9BsRa1k
Np9qjfpagO+IQouNhplZLc4pzX3R1sLEqR496p7nYBtAwLt8LftwMehacZzcfMRLQYg5TQZg6kG5
gkfwtQfRZK0ki6JTfL1dDAn3Kh/J+Tcm40xMneNVqifwAMxETsOmo5EL2xb54mJfzYyB57ErkJmC
mglGGbfeNYnrkSIxNqH7VtNI0LprI6X8KqfUwItQgUJjZcOsfQf6nRpL76vSsqJhhqKwtenSdET1
XU6LcT8x2Rz3taQTM6HqMCbUuFCV2a+tmf3an4kNgibNzl6ehKLiNezitpmP6MlIU6LDfUSHMiHu
F1EgLU0OJM3eZLGz6duOoMq2Bk0JHYyIms20Z3tThCpAEhGgvnPE5+89weubL6acgn6fZnYrd0mP
os36atgcnjkH3bWUeJvcvMq9JQtBtN6ZFTEjOilSaJoaB6py9Da+a3f1lvXKoURnLA8tkyniwCPw
NHOapmiSVEmVsTnGu8Vk8Lvp4qZhsoelEr0t1d8U/OgdBXmr/CrWmRNOu7dyRVzvSLs7+6Gemwem
ismZA3fxUuuZi2A9ksol3y4PBYgqfWt2mI3wV2wHMxHUbdXYAYhkrR3hxmyMURzjcFrGeI4Srwtu
Zqdt2Bl3Qzi0dnzCeTfTx2OV+YML2J5hcjIUP3T2FUcpMvMoS49NkeOJV74N3bipmFa8ixKWHkqs
HPN9LFvzkVjmcJy6ErhrMXoEZSvRP/j2+IE9X1v9RmoLcWEpmcotuDxZrspwiWdkzJjc2aV0C/uU
J47/HTOFuR8ZJGEx6ZVBP/wI46s3S83a9qJ9dOyiu259Xb0XshRbOo2WJ+SR8iCU4CuoaToVMw2F
b9HYaP3Ngt/3unU4XoI5yWAAmOOK++ypdTaQnb+5MUBVJv0MUxBfnmVblPSySVHc53Zjhr3Km/0I
TE7WPtehJ+wBsTXX75ykHULOYVawo7vGnLizCNo+m8bPOMrJ5gZWQbDrXb34pAh7ObZBD2QzaVnd
5yXAnSQ/YDLYW4uOQ2a7KaHJIgjC2jbf8J4+k3tGWsUbOG+D0fSwqbYWfeprn2pLzZB7O/XUmPO0
ueMOS/e7L/6fcuh/IYcarmH+QwLZ+a3q3/q/b//69SO/lsXAhiFGNsPRfSR3SMCsS39rAUXTJGuE
4G6zPH6tmL+WRRs58o9l0P0tCDjkQxbCww+o7H8U8mLV/bPwiYkHyxA5ZUI5WOL/nX+bIZUPIHJ2
z6XJtCAEmmZMW9egJ6YNB8y6smVLCKmeC6m0anFdV4sBhcPRNYZiio2x8VDU7eqG73Hsd3OkKUyT
4uCLwXAhWo3szQBQKMDXiU0gYVd2Y2lP11LP02SGNebhnLR7iMvxTjK8dS8kfvuPPJ7uqAChF8ow
NS+015KKgqTGsuvx8mIFXB40Xynjor6aLdrfay5MqDxqb7Kx1y/VbBQOm1id4iUPzkl/KFp/aG+z
tTqja0XwnRGoBZf0q1uj68asOeOv5P4IiugFa7Vd8xQQcKL5q5+j8Ty6Oiw01IhDqb82sEPZXUs9
tLXeIx3t7FY50tvVA6Ma5p30gGRfnSD1Vz+IrKkKyVVZHOldTl7dniIRs187RYy1XqQO/I9iXq59
HRmaM3q5HPmPuBoH17pJnVQ/kBYwIplRWzJ/NZiMa5kJewx6TfSvipOvthO7WZtP6rUEBbwMfSjT
Wo1C6Lu8HYyhfwLXSGsjxal7pShTCSAt4Cyjg2WDxjNrGwGS5gAgPv3B9eDcUdJML8tYm9pNUuK2
mh0XNtpa4DIJWT0ma6mL8ql3qdeil3FmdB/aPmU1NnflZ+2rF8ZtqYip7dU6wVQxxPXlrWQ5dS7k
2iyTDvYQgckaIi0BkTBpAnTdZKkDpG56aZa1okaDhQESutD27VpgYyem+tDXUpukN6i3WYtuhrXy
pv5qv8F9s9zMg3JHw9jNoy3XXts//p/WebzIV2icDY7+VC9pcdi0Y2BX3SnDezFVIJL6qUCal6KF
rmB22j1qpT9hCJ2KHqor+yJD//jnOeO/d86AJPWPDhpXJLI//3RDpeqQn/h1Q3W5H679xSz6BFAY
cBJQ+XVD9YzfdHIcKPFrdbz/97WKHvxHaMG+F+hIH6bO4eTX/dUmX0vyH4QxGEcSJ+Rr/zJI+oeD
pT/fXUlyofzoPA5hp8Dlbv3nU8YCQZRG1TWiKiIAZ85yRZXV370b/0GUihPRn+Jc6Njcux2fLR8v
majun5+CjNLqPgrUYaSvMFf+qiux7eQt/dvh7n/xLOur+Hi7R6wi3WX8v04AJXQSnsWrXnvttZ4/
pRP+357iLycyL61tvKE8xaDuPP1uSbetev/HTwH66i/rne37BnlQUkQmV4Zh/DXVvLZrZfGaj3e0
qvvg7KBPERNnM8I4pZhM5QUsvpLxfDHgAel1OrJ6a47gaRp76PzTHu5292QmyF4hPpFs20nvznTK
0dlidpouAZ2H2M86fWvJmXLiUYiHVDfXXpNyyB4hdMNEyLzs3Lsj+Y0aN6rfgCT2+whE53gYsi6k
I4DyBBwT7jbXvOSqaFAE8xYx2U27GsfagN9EL7yz7iuXAJJXYadzluSKOZ+LQaBYQqXjvKdtZTzT
oz3Mm3yWxVZRAXEZglJ9o86x2CZNYoaZ1364ZukRZitBrWuQnnpPlXuIAxfA2/LbXC323cRqvtcw
RUe11WX4aChHLgbD3rFNZoMwN8aVj4U0yix73swYBe8tjz2xjePg4inkbaYP9IiOS29cCcG9vcZ9
GsbozXciG6ePQJbL3agsGBsuhw1O0hnPl6rPiUqqF/azXbYtSaN8I/3mWNtJGZ9dN3OoJKclf2qt
DZVqzgr5FJipn5DzlfbdOOo80PoGM5i+qvGBwtWSjFDcxXG3ZSMkYzuMtIC84jISzFCakNdHQQCr
eDgUmXadxfan7DWbPKAcfoCQ+GYr8zOoAoeWEAfZa9DSF0nlwFFfSBYAs2+NfTXZn6vlKtgkU6to
FtPnTUZ6bMaXpuTToPN40DibkAlkfioDp39K12YeVAjvXPpDguVjEijynbEf+im5mwoTWH5ljdug
a7rdREBuXwOBwnVMRQqVfYuIfKZkOL0KPz45pEIOuPV4AlO5Ydtmcj+Vfn6gWnR8yGs1PECd4R93
Qc+F4adUrsVLvdELkZ/ITdobm6IEsDCBfeMHvJ2b1jLEtiQssGV6611zKs6yY0YOaAegitVzbuHE
hkOH3QYQZ0z6K6UKthryebOKijdmwQgpiWN9b9ideGccYwVcJZq4NqeAEANwW2/Y2EY1UEAg7Bs6
e8ztEkMdmlVsn5amay8tc+F7ZOjx6AaNeyuAs+z7BoqjZ5TxZbKdJ2RjDDhe0k/YikedeA8O12Pb
QTYbhpk2cjac4l0ScdsEzYRiazEf2NfkjX7CM/N/4p+WYa/1dBsyqHxPmNFH8PFtAx3G1yONwQeB
g2B9P4Seu1t4Rj/AqvFO9uNcRElMGM7ojeXAEMO8FHFsP2JOYxS4+AzMLc0x9j7FOntnsqcX3xTj
KwOl5E4vW/0wpmbhMtOd8Y156UgSABv9h5H38tSC9roerHl66yzqPaoh5oBuKOsRlxmhpb7Hwzi3
2Am+IJ5Uxatd3HT+bZZ21duSONMddoH5ds4SeT33rXsxZvxafRs457zB5mdQmB0i1bgPzWL5W0n6
+ICFyx9DWEI8QWusN6/CFPKuU4w7IcSJnOJN13W2BEzr3Sgm/aedurLcJEWdPLRspRkhuv3BGLkJ
5VrZ77k0SMe5gbNrlqbnrDzF5bZvqHRgVbGjQbdbuitcleFUbpNHhaUI0WfkAM+XJqEXI+AkQGZN
nXi18aMJYOm05Et7JpyCaOwIpgWZC6twAxA2OPrsGHYc5l3EnTg4On2ACQ+zRtTosbYHUJUiM7ig
G0PmIvgoA11G+tJ1x99tiwmDxZ0AIRt5YlglML0IwlFI3oe5VsD7sOHdVkXH7L2VdBHXY35X1DaJ
ioyKG8ld4DVNAxUhy3kHaWYUcum4+0xizecvU95Up8wZfVK8b31eG+/Sq0i0FZjDfoLnL56WfiYd
aOg4KlcPn1m5zkOZYL4jllzidna81WYJMoPiThmNPnz0iGuYOq8FxKWNvYDoz/qU+Buw7ro95i8m
9ZjDrGJ1bueyf/Zm2W8xV/FP7c7SIpqBlqsvvygTZfOe2AHeKjupn8a0RN0IhmqP5VNAzjf0TaZR
ds/0JkB1XN1k9fBG65Q8+uDw8008ZM7WFzm1itPaurd043WAuIUdMnE0ZlNBCuxsHq8MTcYBvZH1
fIBEtcDSxe167EwLyQ9vc3nKegNFz6tdOawhDHWQqK/YhWdXHYIUL6pB1dHLVxQwtVfr7xcvxGn8
au9NK2hUNQNPi64nTrNCUjU6HJPIX9pjk7owA7SZj963OEjWHj7bobCSH1+Ww3y1Q5ad65yFUcP9
cHs4GW1M508rNH/PbrQ7WphKniY6jfdV1WJ0bV0tcuyOXkmJdTX+Miivi10fELGBZDjfTi52YstA
1KoDnDMJpuVbq1vsN6Nsi6hquMBdYecnxRUdQgmQEQGl6jNjDT8SLOwf+5zxCxdSfIs7IL6RkGYf
qoyckGszzEo72s/8znJfJBtSuaG+RFyKqYqX362FeDTmW0lH953S9PFzrIT2rfQagUWYPq4tHMNf
n1MuZ/Fz0XmxM8L1TrchH2O41R5jkS+3lrVGVwqTE5szp9+roccWVY/zTtMH5xl11H4eO81+zpxm
uWalcndJm2jbJU21LeZVTOpC1Fcq1rr7mlNlxNimjLTcmq+/3nXAowlxXZ+SzBwUb1VRqUQ7yhni
t4FJgRNmNagprLkQd7ODWu8R0omq1WxSLtKKmraEwdrpNl9i3EqnAaPmjfCN+EimFGfA17UMD5AY
uWbTuMV546z8dL72+kpE5GTi0LDl2KKeV/mN3mblkSY29yWg0m0vBeyGDb2v5lZXNh+/gogDWFkx
xMJhHU8BuiVJ+IRboLH6XsnU5nSEcVNYjmYjqhvakdU2rZ0hRh5tlied8LizqdSURYrW2h1dVBiK
ggWZEDLmjUVp3m6wcFfbQ4lJfQJkZXgTxvWumW8YY7B0e0kl9x7uCKgxqvTyLRKIgM1NJ17E2jQe
GdMrQit2T8JKFhWV7V5VP6IdV7uBGw57IBJHZ2h68qbFl46v3h3B7uAQxmlGSych5R08GY1i4rzS
Hntdx8LplyM7ZtvCdDViM9fjnq8mHOOM+d4K//DHlkgJyPk9VtfiScfLH5UN1mcrSI33r7StXZKg
tKdJf18CH4cuRDpro9lrKJ1YYpRi/SNGRaCc8gfv5E72Evly6Y7+YuLFtZaRJHYZuOO8kSNWqg12
NHWnu+RtoESDGA4Ff3i0tTamFAvr8GWguTtcXVe3mWVU+aZWrTjQmmzvU91Sx8wX0HoBN6+/0Y3H
pDTEXZtcY1PDFgCp84F68S4iHFlFqkk03BU1RfOWs5ivS7Ug7ZpV+2CNFjSGPNXORLJuh2ZBPbcJ
usBH//RbJCLDplV4IGtVZIu48GvQs6PX3DmduO92vt9NUY3Pdy8AumMhF/JMuhw5vmh1L2KHmJCE
cspQ4jQ0Mbti0XLLD6/SPjCV32BgsHbmPJXrvq09+olHJY9KH6c6UWEHJo7SrXbPGzGGEE+oDiMo
StDKf9EqsEoITMxuUobkW2oY401ukWjRfUmI02H8XHgNv2/VILJvBlCD3LHJoDXiqqmSOMxHiuXc
tMC0UeP9QGLKktd4GJ1DjhqnNtDLqXjyVf3QAF6Cxh3reARKMzknmdvcVlTIvYCxqzas6uV31EfS
XqMHgsAgh70tfDpdh3FRJzMN8r1dJMNBS3KH5Fnc2re236nbLHa7hyZO84iIqUfAbF4NG4qurtmj
3lp0CYPzQGW7sc05kutFeoozg153Q7bvQafKsxFoFsGBwgm67QQkdEJ4GuBqn/vqne09/YBu5V8Z
wSD1sDOd+m5sMyRGsx6mW6EWZiIL/ptMw0QgfTK3ZllSTp9DuoQc2PEpbmfhvNuJ3U7hmKjlxjZk
dlc5st4NMLe+ux37qw0OFPN68QP5PS8S75TbafUsFrDJ9FUO1pO+rpCuUTZkKvzkMFfVcE5SHx8d
/pznSloOzRHtdCqceDxP2pJ/SOZsxLQNPlwcveJ29JryR9l7eji6BuzvPqtNviKNdzIQyC6YBinP
BEiFm36k9gzPAyrdokn7m1Vh8SNASmVeOo7Jda0tn/no+S9m7VEzFig/ZA6hdtAAsjCjKw8CKRWR
YZeURAIHbUZfpoD6nGVFdsiakWoF16Pur2C1PS2cKuCUWArd0t/GPdVefVo+4o58mSu06Ji7/Abh
BrRhQDAqN5rnzsqsbe4SHCCW6LXD1mFnvK8Dt3wEdltfpCrMI+4utlJRXBLAtQjlNf6gHax+0soD
xyVX+1xkQSR56ugTHVz/iQLtasO5099zipk2tCaIb9jtJaXaXnHLVjF7mw2r/pa1efvSDBRT7BvN
IQWVijbN98C3hbPJc7Y0tiarO7pDpir8MsHnnWviFuum7IQh5zOefEJiyDsXYKHV2WJn+1E1uovu
6QFv0vJrVY9FjZlSK/aSTHtI7Ki+5GMzMUNrG3ltm358TRe4S8trkfWR7zstiXL6JXu6M+75/v+Q
Ff7YgTUt2AyemRPHk+oE/ni4zaF1bW3oVU9z11ssXGjMRlWKu76x6ndLa17trJ9eid0/qAFgwM7D
2L9lcmvQ2624szeaRR/iUDww9ZhWJ17b3Ts6xdGhcMmJJ4O+U+O4zsSwVGl+be8TtPyLmbu4+PNu
QMKFx3rIMjN+J+PQM/6j2MSxtJhU4+w9ctRhPQGB8SpKT9828b+xdybLcSNrln6Vtt4jDYBjXPQm
5gjOQYoUtYFRUibmwR0znr4/KG/WlYJRjFb19prVrUXVzXQC4fDh/8/5jv9iEY1wpVeGueXfYkJl
ks2jFVvf3cxTd13ZjGDTgm7TpbireW9jcuP7U7/t1Nx1LD1vK8Nk1o35vBQRuC9uF1lPcVciBGxj
Pljlw1suOFONkeNvbM3eNsil77mDPLMgp3dDNTkHKR1gQX3jrKusCN4I3ZiIMui9nSZFckvmBk5R
mw4cEQGcbokglMuw64sj5MmQE672kOd5s2+8MX8IYs25dyX5mk7iwIiNOvGXEZK0XQLrXas2Dg9B
EbV3hT1E1xly2keL8KgCdcwUECaXFFTto7Te5iy39DRFRV9m0B+CoHV2GbpbksHSklgIkT02rLgo
7opq7fudvlVZS4A8Ms3B1Z2DCMtx2/TqS+QX7i4JI3YsDoIHFlINPZ/fXXOUcw+EbIe3RNGknH/L
4q+2SbqYmLjqq4Au81p7TYvNNARl8pVmdKJfGVUbXHl9kKyolvRMttp8ak1tGJfkFNj+bZyp0CQp
RsphIdBs2htZDBNXs0jh3xxV9lTkaIZye0SMH8+4KEpYT3A2/hwGKBY6ZX4Mj0Id9Kn/5tJ2xxiD
doNDFZckiWV1IutxD3fZWHOd2Gk4nw98//ZngtaecyzbS+JEwh2nwmxFueNbbcZYBWkp4KNlf6X9
umsH583lCjIk07Wt9AfOUASAupSJtNYzvlloxa8sePtrRwoKKVgJ7sLA2HW+FvwVOcK+p11mPtSD
/5ccLO2ZfLn6k0nTNlrZdSkxYKkhWNWe4S60wi63uj+0azOWxYquGFF1UG8ukLDeV0EhRLr2TCdF
SWOeguKcgYjNjiiMXW9Rv+s0inFxVTIn5Zb7eH4BZfSuRO3No/nYKjwMHiR0/1o8dgd74Jzkqt1Y
hrgAAfEs4pyghiysstXHFd5zQ8EzdJH3mDbN1BNkkg4im/KjwYNFXvg0IN1YhAieb3R0CH/3wH8x
kfxsGjllmCEdAp0IF5I+rs+IJ/VqI7X1kWRLkhJU0V6nWZPuHICsy4DJu5DhkG/Ljsn1+8+HvhUB
NdmfAMJOBrVBnJtaSTNzTHmLJrCDhaMo2XEntS4834lCiko57VKTluzME3Tozf76q6Us/hPBE0h5
x0gEiyzQEhY3L9mnJhXNjPLHfTUi4E2zKbpps2G4MP48K36mX/0YXwj6N3OEnqmfzJoxtKpIT8N6
5+UaBfiCB3Rk/+nj9zk/xOkgMLrpxmMxhvll/vqQZDM1Y+Obatc0lG7dPuIUEboiuM1MfYKhaw4I
6snbKiEcbz4e+tz8EaZjm2jRgBnOPa2fWyoEtwwGuadqLpKMQA5sMP7JXAgmtgnuP2Zum0x3NLcf
D3vu0xeWztmcX9YEL/vrsKL2nRIos9q5MskORt59Igxl2oUOs9Z3mb8fD3fug4REixaYMDUPmO2v
w4VK6gZtdIYDvvwkTUkWRDCsZeDqF1YZY35h735L3zYtbuAsNKceLh8I/9+/pTO1/bf6x9wcg/b7
gBkCI0JmAOTCUO14k/5GBADFJNwO/4NJK3zPcR1LADl999G4opmATSnAT6H1QFg71fyQJfb3Xyo/
4dy+QpiGEOTXl2oBPWutnKXnxyrQJQGtCAjlC8Min/bjoc59hZYOA88SVOX9uYn68yxNhzkdOEPQ
3+PMWAFn+OJ45Zf/vzFOHie2adCzUZPTbjY3k6O2lpdfQiqemxzMP4Mfh+nhvpscfuL1ymzUruLs
ehO2unkw0bIsJ9J3PkcaKwweeP0uVLRZKmSOewiRl1a0958exkKYfkAxdJ/SxcmKZhHxJLTSl7vQ
IBW0KRtn2RupvM60BGt55Rer332vjIeOFjGgDez39NuTXKu8sRJylxcDBxRnfHAjw71wlHj/gSNx
9XBpUto1keaefOB+aCCETTOSa5qwXdYVSm7Us9duQi/j48c5MxIPgW4Xtjq6Yvdkmvh1jL9q9Mod
Sxs2Fq2+EqP7VKnk+eNxzvxMhosOy+C3YuWy5oX7p163U+Wp8JVb7iZybFT2RgrAEp/I7Oj/O8jz
vz1CnKqQ2WPFL0Od7LHUqJwZDQaLrvMp3BcWSS6928Bf9TuYf10xfRrx72xt+h9qJS2q+zrapVcM
JNhuJrNZE2lEg6CmjJYrQQE8h5h/sL2kOjRigGTUR9MNKlgK+rIQ0EjoFnGvataZibr24HbZcNuX
LRXsETDskjJbsujRC194UFRpp2szOzh9PZ0PwACOdrLZkRGoCb9oead11Lz4eaHfGp13HB0nfsun
1j20ZGrNjv1XBUx545KqTc/a2c8BzjHehaUhK/wx7ac84GLUOMiny/xY9d7NFFBYyssUQ13aU2+M
hYsEOMGAFqKLXijEkQct0drlYJXWjt52v2oaIJCMk6wo4bnXqYWWIUn9YIl9I1r5Yb+c3HBYWew+
Pm/L1Lg3TrX+lRSj4sKmdWaumViAUXCwZ3HkP5lrqGQlp4+R95Jo9XVn+GLPrz7swkRBYRoC0e8+
ntzvDzx471zUhYgPQcSfHniAXnVdX+Xlzp9tT9Rb87UMVXPtiKrZBl7YXGOm058ssJh/Oyn+28l+
5vPlNKc7Dj5GYKann68Kx06LWoe8+XgcP3dOb3yR9HueICEnf/72QyLwYDWi1sF/To+O9EW5b45t
scs7RVcEYpiiXNuCJUkKtXfqNPaWNQ121HEmRfuPBz/znJyrBDknPxSep2xjNw2Bb5dFsasDzHmy
L57CYUZ1Jv+ocH/jjVrzIkX23Xy9wgn/60JFDagOIZNmO3wTL+NYEA7r4QBVmRC/PU05biCYQhjF
7eMdkLiqy7JFtJ6hK2j71eRQeBXJXd/bzobC0/fffYGWLngwE/YAXeTTbSvED0v2i+Sx7FzstGos
SnqI9HTqTKSXkOnvP0AG42jD0cCmoX26fUm0IZHT5jyZZj1FQnuBf/g9GcQTxIkLZ5D5W/71fMpQ
XEsdHo3txT7ZKXMRxWOhIcSAe7kW1Ep9QncXbtZNi2nGxWXmpdPo+RF9jqJoQ2fD868TREMM6pXz
iNLoDqlfvZUkNwqVSnAyDiat1ryQBfN+7mPeIXrix6mDEU9mpF1z72gCN91pbXsYs25nWeld7OgX
hnl/KJ2H4WooZoK5eVpQ6Dx9iGP+1btOM2ficEGI8cCO+PE8fL9UMoqhc9jAJOS8o0CDYBuKJDHS
nRJUtKj0AC1p/3IL5yGRDQ11b1qKsbywSs5y8nezZF44IFvYOKBOgdpBPoGYiigm+DZul57EN/Y6
YmpuBp8u/VTQxK5HFMkLrbRIZ3Mn2GJFrbvbZpDhPqOPvOk5FhGUJ4+QXsBXVxWHg/lYIGfKFbI4
55NvQhEHOWlf+OvP/jCQ5ZlxBlC60x8GSUKU0dnIdlSni3Uy+slBG6hzfvzDnJ1ls2zdJ1EF+ePp
h2RJtpGwJJupcbNFWXY7PSU6y20unVrO/RS+w9mWdYg8n5NDi+1moqhkwUI0VAIhSxDtB0cfNh8/
zbkVCBk/ZTj09xQ75nf603FzIhdjCFstRTwEMq1z2aYgTAJtqrOvXWL9/imaOyMyUbaMOYTj9IYK
XNnpEFyl3B2D7/O7I/zuIVfBy8dPde7jwaPguEhyuRicTuOhTgtjKvl4MnLG79PRoMUW2N9ptpQb
Fdretz4jwoFqYX1hqzq35v3wRVA4OnPpoXRKvLnVpbswNO+aQgPRFW6q5LlKpkc+xAujnZvwXHuw
MVrcLN8VyaBtIyGFjburwird5rigHnoT7OfHL/NdIAABGzov0TXZjrB9nF74/dYcWpuS+84jAfwZ
U2+50VAcL4IE5zW9Obf/hLe3XLZl093JsUhv7cwV28hD0zlBSaSxnFQrQwIxBgCGHqNtk0u3W+Ps
m3e5YfNlChA/J5+LCmrd7vOc3WawaBM08s1ofAT8wqv3seu9tAPVCcIsaWIUIn5O+67eB375JULR
MTkz3rPPrT1VJH/hjBohtxHP8fGLPPOt0dPmCOrOwW6cD3/91jKXvyEeOG4DK/heTQYohgoxZZCh
XxnfPh7rzOuAd8SHbc+FWk7dv45lgjfXsUJwtA+M7zoFh1Vu62/1mBU71y+SNaXy5sIJ48xHZxh0
7DjRsGO9O2JjyRyJqC55vMT+HMUhuHdUO/Qx1LQQ4D8/SdWTngmcdvf7z0qoENHMnGwMcbpSWjhI
YuXV5Y672i0QSUVVOnugGh+CTg2fgd6Ei49HPPdL8mopA5i4gVnKTt6uQ7extmS50/SQ3GwDPkVR
iOahh6q9yx0u0h+Pd2bP4QE5Qwk2Ng6L89/z0yoNrceK4pJXO8w2ycxS/UqXpVwJFLH/k6F8nFmY
Q8nWON1EK9eKm7zgimb4ZXFvZxLik9s4V3FrGBeWr3NzVPBBzT6EudJ/Mkc7JHHFRGVgB0HqCWz8
n7Ytn/C4qEUcygcPR/JvX45YwDBdmCTd0D45/QCNgV6bWU/FbjInNH5uf1StWlXUAS4MdGZhpqSO
/1xQecbGMf+eP/1e1QQOUodPtctC+yUchq03yacLU0Lw7zg50P8yxsmc8LUkTSyLMRD0GwsrjqtD
bdf20WzxpgZZX/MWddh7varAJiThp5JIRMRC9GpbT6UU/1rUkEVMp9caUMAJw4AIDm43Fo06TJYV
PZh+OCyLEQRgUOnFNq8RZ3G7JRy3CwPYSh5NCn2AhmnMcRmwdIzj5OeIrQoDYHuZE0Osd5jdfiTa
3CWZzumwnOnDaazuosGNtpjlxn1mI9HsRJTfdJrqyML1n+IyrZe84XSTUytSiwih4A5xIuayfqrW
QRvZiIXT/rq0REyMRtJuPn695+amZRDCyTzBWH+6fsLWl83oMDeRCb/JoXnzourOEtoG9hLUVnBd
H4937gvnzM1hj/I9DaGTb8GOxkKKcCx2jYzmmtNtb6b7vikuHF7ft9XmSD2IdtQyKdP9INH9NDEh
2kfYJP1ih4j8oarmRPDe+ybTTzShbxCkLFvb/BKq4sKVSZwflyotb5TL9emBzK/IWal6m5pIOU6f
owEzo6cs7QGji56t0cxwx4EEBPA67eQqKxAJQk1nIZdmt7dR+dtJr+2F3mobo7GKZYAwlAlXbel3
0sH2k682geWLfkAKSOZBuPIbku/jzp0gIgWPZgoo2ptsOG9NYqVgK+E/Jvw9EGyqP/F8GPeJl01b
gnXkBkcX//ecVOKobpK1Cxz7GXvzpZ/i3C/u4FAlRpEyAzSIX9eIWK/tvEi7YkdCzUg7cjH2+jY1
mkvZu+fWop/GOT0YdVWXZyW5KjvPzvRlQb1hmUfR+uPpe25DdATBaNAQcQZ58x/x07zSJfwVSS7I
jqaTtxxnJqZuvpQpuJioHi+Yzs4ORr2SOwtu5HfHXkexGOHThyUfOTk30WlLnMQGBSha6ia+8GGe
Wwgcyv7sFlj23h1+s3EUToKKiuBb9WDW4B5A8b9At/mzidEsRM6FN2mcmxdzz5sLLBIC97RPM9VV
xvvlnJYMGbj6yTQO3qT6vUktflUKLdpZlQQpXPniGOtBtBtDTA2guIobL/TSjV9a4ycXSxD2jIAI
2wvv4+yfx4JIGYn6rX+6MPZDUGtpxDGnl9Wfwg+fI7N7zAQ6ko9n1NlxXI+bItff2TL364yqO22M
INPlO26iFdWc5q0YtX5VturCRnru2EpxCtEGyV4+//PrQKL3cXCgvdw1eEaiGolrXzyo0j4knnGH
u/wpz/wLhYpzE/inIU8PrMlkZWj09Hyn9cM2bMs/fStD3O4cVNlduHOIc/N3TnqlFk2eK7WkXx+v
6T2rmgY3Z5kxxy9NVP1F6JSz7DLDAydHYtcMoF7mrMjQnWavgWbMykyF6M/v6hdc0NFLIIlNaU0c
C7ja8BlFjXoMJ598ySIDLRXU3mZwe+/Zs1k1SUypEUxpNXjQdC5tluZfem9iZwG4PVT6l6Rsb5Hi
VOuGI1/sdf0iH0W8bvPRfKwQXbPZm/aF2XTuLfizU5cSB/P2tAGbZVVdF/gTdlM17UEkGotGt16g
E19RM31p4rG/MOC5n3h2ZiGUcSm2nr72KjHCUXIY2sUSqHVXtQpW2Iy/FiHpDQBg0KR//MH80E6c
HAhRzJg8IJ8L18yTXzrUoAw6XpbvnHzyl1HfOo9WZHTLQoz2VVRm2TOBO4CuLZSTP+wCXgTrO28n
0k+Q9G0BA6Fc//iPOvPeOWzMFmgyi7lOnFyUfGf0ALqJbEc2mbWOFLTXIuLYOCZl/ZLAx9yhi/z6
8ZjGmSImqgSqPvOq7b67+4aDPVVBxxddTwFSVhFaGwSpYlMHqt4S6ikWzBSUkzY5W6GKliM9GZwX
1qWsS3FmDZt94cgxCGWl0Wb++u3pSCOcvIlzfMsJnP4fvoZYwFZHW13YV7wZd98kqJGxWBGDk1FE
BppKHxWAQ3ffi17fjGMAz9zi4G02k/6ZY3GxjXqmFI6pdIOoz94iyf8TQsGCJbtbW04SrdEKWyul
Fc0ucqS7hq/mQqW7MstUPKaiGO74bDGhjXwIL5HX+odMd191UmcuXMzPPT8dMDzo7tyhPy0cUW5L
sroRPH+WDo/k4KFFdYb4JTa0aPPxj35uKITXaA1wo7NtnBxAaDpJmc/bEil30aqS3uzmG6r04EdZ
+PLxWD9+t9Mvba7+Cm6vbIOn13/QV1nb5zGXg460h0VDwxiz12QZ26AqO0L8MuPKKPXgvhnM/tY0
tfABWBNgfJFV26ogL+DHH/QfIM4FIA68K0hs/0YJvAtCf/zBB1+9EdRD/ezPH0iI/ff/87//9Q/+
g8Vx/kAfRhcclyCyTQR//0VxoF73B/JDNDOwHWiszl3Of7A49h8/elukZM76pFmb9A/FwfzD4gaH
DGs+C4NFcH6H4oAekGXip+lGf5Vjta5T9mHOzR3XX5cRX6+LJgikdmVZRvcA2idfTxZegTyb0rU7
d5b1qTOPyDm6LRr3aW3A5txD8QF+m5Y9tn8nvxIwqtAxNN4ujfXOpnibFMgYDMBxThGt0yY8hpXY
ERPXYdVS2ZIEiue+Te97E+xn2ofeUktNMoSAESyD2vKhuRXELkKbChfSyszHppDRoqpMdzmJML+1
qLA+FQI5e+021mpsFdgurV2MnviUlMlftPwx7wftA8EzsIhLx6ZdbRPUJ5I2P8aEXh3KypNXoxt1
SFJkjrFBTPEqyYrhesTLuM+Rua6TZGoOGLt9AD4tkEks5s4q5HXeKoce2gLXVrDqBhDakAKkgECt
FyNlC6Wv9cqCxmtL+1pX3i7LzGOlo4IWjW/c5KlxRS5ivkoGv12EQGXWKTmNCym9YNPoVQ4nwSrX
HkkAyG3TnswqNPb4lZb8WPnV1FjpxrU195BjBMbzBfq7tdxqM5jhUGCZEXCM7BoANgLWR2kDiO3H
6Bm6ufmpz21nTxG7ey0MbDERbumVPs74o0qNpg6pIYqxeUpyKPQrXJRieiyUSNN2Hfelp31Ls8GA
cFdmrUbynlMn0JuLsiYbykZ/gcGtgSnW2Ml4lKLwbv3QJz2j9ySKMzWS1rPNzVrtTNcetm5ewOyN
yXO/G/KiOWpuQ8zeGGt51JCvUotu0YSxfe2mSofvCbEXJyXRlRjiqAPBZbbSW22MsaqutHwYwmlb
VtCk1U2ZZLEWYVPDEeHa+CS62vWXVTcUU3Fwg6Jx1GtpBvZRTZj4U5iuZUzBa0EwtEr6h6BJ820h
S88N74SLxaPfYLDT22lrTZVqjn49mqPzqdfbWn/UutHxwjVV4iwn92UmUpibmQI5xPwBDgfx4Ybc
j7GSGwz1Rbs0Mt14Kb1qeOgHObFPJsQ3bszYgJaXamhzOKSi19HauvbXMcKSZ3xgs3djcvEbNU4+
3KQGit9F4UuMmKGcVuTwBccii7RqyUoiiR9Mq+gZ7EOa32rJaBrLvBr1O/SATrfJSLGFaCCjssAZ
VhQHIouiXVlk7PoTOUvL3mvHR2JE3RBnvxpeUuLKsO9JR3yRkWWuyEYN72Q0yjtHxh6E5AruRGSQ
mckfoN+QEWivwSbq66HIph26gOreqVXx7A8SBYcryXRZWGNSZ5idSLowk4Rqn+cEe69yNUqKpEFi
smgGe2VoCPAWulG4/OQc9xeJDXJmQWy5Sb5G3Rzbzi3uUdqEOEQtHGCdfecnmOiDrBquKtjjNqTk
cHr9z4b4/8QzYqti9/gvts67DfGKPbD9lo4/b4aAgeZ/6F+boWf84dPaxvvyTx7GP0kZ/h+cp7lA
ma7vzpLLf2+Fwv8Dd67PnAZ5g8JK5w79b2Ic+CE4bzR9f38vNN4VsxBGzndZOloQjd5dq8ikiZQ3
BeEBVRXo5LnO+dAbpFEBOG22sXSJbNG/wjgd9pW0LGqEpecfQfU3XDTybiukIbd6E5MZ9dNrvP97
N/7Zj0FX7ddd2iKwew4SmdvOJlkjp+YPTFYjvFPP2budXZV3PrkRdxByYNcBfbPThQHAmZVUg6IM
2rsJaaBqVVdz9fbb4LtHyfOhRgwi1boa3dx9mUBo3o6RxNdmARp7pWjHqrjOuop8qc7RvFUGf0K/
y2vbq7WV5TSat4MvD60cD1BDfnHWWyn2VIvV+VMEYHNXDhrhxCBmMnn0gjobVxbhu5TQ0sI/eKo1
1qQoEjGpfHLd2ggat9974h6cS/vJLyvo90rm3QL9RxYuSGqTX/Mx149WIEq0AwTGJYBeMS8tPHyx
BmwOM8pQgpZZuonRcc8bgrAeijm3lsziTaGC54Hkgy18UXXAFwdyphX1N9Cv6s7PsdY6Cb7wsDxU
pVM/uUWM+dwfxq1bt80VDPbuMGidtordCYIc2Y3OrbTEeF2E0UaLWWHRGBnlkbzaV10kQBBg65cU
JbLosxlgNl0ADOhvtLDUHoAT+QM5RGO97uNuuA7d6VFvw+xOjW2MrR1P2qLuHWioXqpZX1UNGd+v
IsDiHCinZUv+gnPUvbQ6diRIURLx8nu7mzi6LIUy0htRZDXHHm6bmGu1+G4i5ICDCdl7uLee6NWS
oRuJAoVHZW+zLC82lduQ1GwoyrU1mji0N0RADyIghnvytYWYdLkedNJFranpOdiFzgNvXV55ToqV
0M30Q0gv7DAXaw8cFLJwFRR69rlqjPqpdDl/yd4gmSBttepR1vF0KwpzuBYUeL6HbuRsrKCR61zy
9MrsmiUhA6BIYlTj2P06azNJ9sZFxS72ljLtafCqYcm2oLDfh/1Rd7v+1od1d2X3NW1/FJ1bTOjZ
utGwJppkwfJAjThGDc6WlgSGRajiiCkNojXY9F1KjO4kLeczYTpw3ocMl6Hnt2vb7403M0yiZZ6M
458wMYIb7n3WysNrTWHUIgWk4cT1WpvjpJYBkvO92TmJWpW9GCNQE24xYpDFhrcA3F17C1PmrjlD
r7C5IlkFqh5mpNyQEa092fA9yLTTMrK9BmVc+ZVd2myaZGrQWVCYx40sug5Tp7gaop63B4BoWlpd
gtevizbZaNrJovAC61veW72ziLEyPE19VVz70FR5fZNMb2w7CTai5EBhevH8dUUeO2UIP7HbdiBv
8T2QMvLgFnpsb920dPZpoz75UT99dbtpWAM6t/a+M8emOqOfrypDK0mncPvXLho9tag8Z9QXOeGh
xoq+WzpjIop+XJS1coEAkRi7siXRjIuSDnR3S8wHylxjosMFmwJBttE1UX49QlrHoj123b4MOTOt
ahYRGNWEHd7ZZemoRUcW112dWf2Dowj5QFUIkmwG02d35M5WW8hRdANQRZfaRgFOxOmgJufWYTm4
4uYOqr0NsvwZsKM8xq1oSsJ/THETyF7Cfm8IhAO6r9/FXlI+uSAhs5XRQqjVS/7/DnPUB+0yRodu
stVNb0bRfWz26acqN4onz26MZTi2OeCtPl2zPLP4AtlNvyUhEGUYXDE0Bk0o576Ox0z7jAcDxscg
pX80BUbetavnIT9KpRy1sfTc/1NNQh6QhfavoRdlyw4NwJHejdwN5H6Qv6opQDRltNMB8BAmyrHs
KvK7ZOP2nXq0RUl5IjCc6IGbH32SLo+P7jjkxq5WdXhPT7kiG2ls0gzuUFR/Kbm05AvLAH2wVWOS
kedMoHskfQll24Bl04DDKBeh0dtccISXcrAdm+hOGxpy5O2uZrgsbLq/WN/9IzSAfiNdp/7iaD5D
cAGYri3W5k0yimSvUhM/Sm/LNWvDsE/cNPjcpZ3B/2LSsc7zkadQWLhJcSZdtFOkLX14mMUSMLZ7
bYS2Hy7c0YwIta8NefCHPg72XSNbkjkd0FX8bJixo6tcV4jbW8FDdoa7Bqr8LRF6v5pL1stUDuI5
Nppqn1Sue++LiJBPkX8zAZ0wEe1U3A0auPGApX+ys+tw9IJvQ13ufbfNF46tDcvQyIlAJudlXZGu
fDviAt1agFD5B6bBvCv40IGrxV5/a7emvjTNFpVMhGu+5Z61iD1d+4I7Tj4oUwxXls0lF4dJVLxS
K+i+YWiur1JhuyuVE10zn0u+ZlpafmOW2pj8Rzdm6UjczluPURBdg0oH38N2qq6EJweCnUTkiqVR
Ty4IqlEbrVWfK19sRqJVytUwtfqzk4DyIT5Kpl+txg1TKI4Ft7TQCs1gRUICEs0GShVE6MjtYQP/
aGGmcUcbt9PVa1xH6TPVDH6u6E2zku5O0630OOrOYwoGYpskOew5YcFDnyONxU0dE+fJDd8w7wLi
FvccscovYxk0m6bVICM0Or9XgDG55GNJii/Cljn/zrj7boIzAWMeWPMmqvIbT9bGNewEluOhHqcl
WBe4A5y7SNzL4FczQUABvBm+C2gDCADwAmGBKPEr2i6BxiW897DHiZEkGmh4WB/WWinzYx/pzS1s
rfEBm078CF1GFyunNgR4i8wEVVPXx9Dv2axtz76JbBwVAG5M8zrGjGiv/KGu62VvxQJ/fG4RPzWH
OwQoF771ySC/ejANcG1Mmn9wLeh3HDBtU63zpPTXo8GlfqF6Ne29BNcMbv7WuW5I47QWVZy15mLQ
JpeSRpJ019KYQJX3rCPJUhWWYy85nqgXMyGy9qETVm5tWzb9B75a0Dg6cyBAkJ05hy5R7ASoOQq5
SyXvczX0wMDYWi3OX2UmvMdhAANfSlermV+jc4WYg4U28kVF9cfJkhsFZwjdRuDmtwmwsGdl+vJo
iN79IgMv2ZYOlgsAMan2zTIC7eBBpCq2slYDfHJCpSBDGRNbhnTJ5Yjzyrg34zDKD14V+3dh61Z/
+YWOMjTTMaoBFJ+7ymWncYlvHX01cG8VBBsDySn/Jav5T53zQp3TFHxzP91H3l3rbv/s/9drqdKf
r3X/+of+da0DR8udDReFNysO6ElQrvyHVOv/4Tro2GfJnjfXP7nZ/LvGSe1xtidD3kYRNndh/yly
6n/MznOyMGb/MhZ0+3eKnO/K9zYSBRxagiBEDKynvSujw4Kp62G57zwtJcCqCO07ofrq9kfP7KdX
c+aqxj3153IqpVlHYK2j2zv3ZN6pwLpa1ybpGcXeFb1xO7F137L3+c8sQSQl0bRbfzze3OP6qXw7
j2fB8jVd9Jg0zE+7vUrDElWxDe3d3CD+oqd4GCySYTJum8ESe2q7jlgLks6e8L6ZF7rb7xpw852U
BhS9SAex+mmrQmp6PXDSK/aTaprv9JZqZ5FhfrtmORuOgEL85wCP+IVHPvOKMdpRNacCfkbZ16Cb
Ub3n5nuVE0DJhav53hX5nOERq+E+1KERf/yO3w3I6o2glUnk+NhcTs1Iia4NFVVLfxdpQXnleiQH
Y2Pw17kntC8i6JzXj8d7LzcG0oxokTIJmnl6myf9JlCt+hQGA8jcckBpgeauNudbnQ4xo7dIeuDe
aNx6GbuoO6bGUXZ28VxUldsTG5RyBwrd2j02I4cOXIJ221E5j2rwmP7weTS9C7MAhvTpJHRpwlKX
mK2lKCBP+2NATLwwyZt2RzBNaD1ptNiDqzrMdLkJSwmHTnJ4PBhlNHK1xyxvPPENjkfNzygF65Hj
HOKaVM58rOy3UNTKWeDhYS7VAZlrOTy7WxIyc47fupnl64IbwG1ucmhdyhQUHdEfdUiWnIpBrI/m
5G0qCgS3mnI1tW5dvbyqtHHgAA2RMIj9IFtMCoXEV68T1bhy1AS5i1AqM7lSYk7vZJVw4H92qb9L
9E57STJiQo5SmYopFyTUtReg6bjZL8wpMgx0KrQdQ4LS42QgdprI6QfIwv01ZKIsXjqIyxYw2C2C
uuaFgBwQvtOhq4d7rW+Gez+VylsOgaxe28SsXieliz0+hkYuh44sOnTu3b1e1yUJm3Ji+Rr0xF8n
hrLfPKUPx1JlBHmTMlO9iqgZjprUMB42xBXHU2y/2VAFyPcY/eHVKRuzhaZolPhsyCk9tpbiScFo
IpKglUoqWREHz2aSpsSpeL39lrW8R28i6R6NsPHU+vxokyf9Z+i/9pujOcMxDilTS9HbnC0JM/eW
/qARN1N3wXD8e65GSSjaZSTivr2J06H+niUl+EoYINWrCeau3tZ9l01LDZlndMANHOf7VGoybxbo
Ebx23Vhm9BJ1vf/sVaynqyZtIazko8U86QrHegOoWL0CqeXjl7l/7Y/KfybPOQkXhJMyMwgC05ZW
OJRXCvZNtgDuM9y37Vj1q84xeaV83dXrMCQkm4ZlOslN1yp+JD8C2UlKGgG0fTU/aw8OZ+GFJWCL
+f1bsF+WovXQHsDwW/keZLSlLHz99sd/h7ZascyBF7NuTNFO41kfIrfpVn3o+5tW1kxgmLDeymnS
vkKKBCH4yqg7vVp2dd+uuKRQXsSRYCixIKGJCJ0mI/jytpFOXUFqzLlLPVawYVUIvncADJVBaV0E
lO0FsKnY0Pe90bic38JcK6JDXTexth31NulXEkVHcKyqAp9eBFAIp1UEPO3anPzxFWln/70bIWZz
aq6n+L4fNbN/qXn90bYuCDCqzajo4eWmHNY9rgQlmRcLmNw277l+qkQQrYeYiNAAltnG5xImIzns
yWWyNhzqxK3tle2SzsouAO5w1YTl8OTkJLNFFXBHx9TGW8tOnWVNieUzYj+JnXl0Fs04GP+XvTPb
rhPJ1vWrnBfgDPrmcgOr0ZK0JMuyUvYNQylbEPRtQPD0+8OZOcqWXNaofV11UZm25QSCYMZs/uZG
c7ORVL0b0nBMpPOFYVhgs7+G2aLYFMul9DTYeX6TMhXTzaYM9WY904BMv9KKMs5uJbxTLTL3DNIP
+9VptdUV44uKF75gOhXCqhGHul3Hr4GgQxoP2pSKmM0dnOhbLfjn2nIIQvC9yYNVD2PNoML+NGZw
EkTfPdWGl5/JWx372M0WIRu0LJuu1yVbShV412YGvwiJy8sdxxx72UQESxxdLeGUXntxwFuo/exA
MXlAoGaimZT6lRM6UuJktWT0NTNyi9Y22s9qKBa8m4r5CYeo9CHH4uuyasziHhnbHAzMyocVKMe6
SHQMMwV4FsYsmzpYECR1zDHa3LsOE1+BM9fAY6R7w8LND52pVQ/+AC5ofKl6TQPWlNmTf2FVtCZo
CLYDRha90aOPC47hzzWVjgvcuziVQZtczVqb3iJrml2kfnDvIZz2UI79k6qWLfoL42Go6AvlE+u0
BDlx3mkNgWhba36ZNPxYojKb9euWSusjIj6FFws5XzjWpMnYmjsj4rv0kI1sen8f1GaNHwYcov1q
mw9VhuJ8swyMmGSVocilzA7lKWymZVhZSX2uPRqspWHx8y0nVv8J5X8z+TPwZ8GotWuTZr/6SBiH
ZoorMeqThXZVYe/E0lWYvK6jkz4qmKdHYdc+KpqWTqmMg6NntKDelZkMn5vFJxdpR8e/smahRYUh
ea0drqY7UQ42wcIu0/4Mp0Rd0BHxz+iFcSxUTV7FWukOX/UyD/BGcwhvSOKyabqJnTKkKAOmi7Zt
pSmtmb5nDT6HZkAs7VyTmJ4H/Hekyd24YxZcDTOvJiopDVFemHLuyfNBogm6FRt1pWYLLlYaXLmY
ylcMtQvifS8RXsk2h2eJXid4JgBIV1ibaFHuQyViAGcStDC4w/jb4vKug3TKwVOc4/jIioOVrPbT
qsAjRd9DIEUe/HQP4Uu2/qyX2e041yhcTO1sX83TpB+80sFzvB+14WuNHmwbGlbPjjBxen7ySs5H
9FaJ0xVknz5WXVNmCLIBBzoJRV1z+Ou2jNrpywP2kWQSiaZxfHk90b4r+/4o1YQwMCrk95U/Bztj
LWt1MmcTIGE4qcperg0XraJI74Pm82x2bYZbm+SuKU551lmuXLLuhfLQmWjLgdPCxau1wvsR1hpT
C19HCztKF9s9TcWQd4hpOOpjojXOZ8aiBFZ6LvnV3PaLQFBqygeODCO9n70VEddGL90re4VHRlz0
DAyHNP3UTpn2MvYdonDTHKB9w1dsxELzggfET9kWftlzknfA0O+tHstc+ttLXex7z0aqL13EtqL4
TqJC6iiO9an1HQ7MnlD1MdneaJ5bvKapYseVA69RM/A/D0dzAy6g2wZmc1fi6aU/IIsLjph1IrX8
6FpCmz5KFNYQ4Bdzlmb+XVlAmeWoaoPVwgM57ZTYK+RhU+NT7pMtp4dlHp0QBNdyh/qhgyGFneCA
WVYiHmewirOrzEOlBeQgnpnpyIH2GW1iSMiM8BW+OaqLF3pipzJf22tef3eHRG12UchMe1y0QJwQ
2t7MbDOOHvCAx5ReTKgWT9sDo3J4js6Na5DMMHKCS1sNSdRV1gdkpkVs9em0N/TUiPvVwNx0WboL
hnnIs4+lcVfbhJiQNKTH7KgXoVGQkTB/L140YTt7XzbJMVibStCAxe2eL3COiAovdd+9aKW6CRZ7
vmBfkxhMtJYD7HpvnApXIInAuDuo6gjxcZuCpMnHxZ3UPucQjfMum3eLbd/Y+mhfL/jafuBtcy7X
S3ni5MN5oiqwfdKsEZVid5cG5TUmycifs1Q3umrTT63mTp/7xrTOtH5BFSD5QwK5dKjDlujuyVur
Mu7I/FCn1tC3d9zEOVmWpC2EXm2Qw56oca5K0HvM12/M/Xkh9sQnvHcca87iClLFplqgyTbSOIEH
tG8RUice6UQIziuiIdZ/l1Nnaheupbr2eihKNmmVEW2E27MjV7nhVBMw6MOtKuZcRJK0O/59GbVV
ST+Vxhu6Y6NrwqOjBfG67KcpmAeceO2xBVBB0i8XzHL7LfH9/XXeVD+gEFFfopdB2Q+tbSsff6An
gA0Zp7wZ22NZb7rsEyyVexpe+Hkjg4anib2VLt/D4e+v+6b057qAjSESU5m+ZVdTkpdWjkfiEXsQ
92nUKvTsBtwg9rO3uVs2Va3uXBydiRRyy3J/f/U3E2muDmAMQFvgchOvWYNqyOmeGC6ETMz/zHD1
e/Pe36Ju7g1E+xHSMCy4tqcs2TJvFMUI7t9v4b8du3c6dvSxTHpl/x6I8fCNdKEef2zY/f13/tWw
s8n1ApddC1HLsWgA/tOws/6/Tbdsa+vw1YA64Eo/New2agxQjTeoRPgamM7aIGQRbrH/I2+pV18u
lEZn83ziDm2UMOhv/fxF+YacVtH4zhHvIJxtsswP8xTF9R/W5BetujffD0QTnpHuFbRNVmL78x++
22SSuLc1aYIxEfgI2AcBxhVL0nypRypetKusi5IZKtPdlXT899fe3tfPwYmLOy6AjoBl81jsny9O
f6NcLA7PY2oHDWi+fqAYXehnwaQu7nLDbJ7SoGqDcKgF5p+rEt8WiEJokPeuxSTb2CTH8aoeJRJe
FuUyyUeT3QzIt5OslYkTISaPvXmartfT4CV3uIzO8f/hIba2I4g0IgC5+M8Pofd2y1G9BseOkRen
VrPuKw2iu/Bm9amj9okSo/CsncaxFxn60n6eAxoTTpPiIziKgGYLuIBb6nc/1OWK83aQrXvJhPEC
lbCCM3Y27isxjXtVryMtnqoWh98/w5veMO8BDP3G1/XRXXtNpRhsi0YABlkQU0kze30t6c30oEAA
Mfz+Sr/oIlpwNlAIgy1DH/rVYjmMrRl3cCXJgXwkL+PluX536ker+6A7afVOgH71EaHQuNGRaclv
0htvuVSmQaFeaSXXS0X/gYjC1ByHnXfIl79YP5SaUFCEPo5axGv1s6AnXJR46hx7cBeMiPKXFg+E
YzG812X8DnH66TinCwv6i8C0xYU3QSFPYdOStvtHczXKi9UbAAEG7Bm19XFUZaE7iN7RgGjKyBhS
Un7BdSvwVjGSu2yq18vKcRi3qu2MdiWUCIrOrQw3sDFJyzY5NVQGB8He/CRTgBwRKBhbQ2OXkjy0
Uy6ytLa5Q+xEHAfTHf7A1Eccf79H/urX//SUCJeQTECjhVAVBM6WbPwYlMyknLK1X9A5sAyAFc18
4aXJcKF1PaTnYjBD12pelrLXYqcoAd8qLz/S65r20mjHfdH2/bktBFqvY23FHc2hPwwO/7ODqf0X
b66qP8joADPM5kcjQFGHmWNpRL2blPemXgR75Ozhp8ps+ZSltRnXqVAHVOsMYJVfCGcIAY+Ow6DO
dHB2ajjX3SA74jhm7qzUFUeNfg/61KLaZfSLD4PV+PekXHhqaRQbtdEB7SXhfaYwcqOKROECApm8
aUtjRqyZSeVV5VNRymTj0EjQOa6Nyrc7uU0ZjYC1jkXfFA/jUGMYATygrpR24wSt+qqUGqiLsnGX
FqN1cBLE3cPcxQZuLVo31rzVxrfY0u9BtFd/eGlWvLRG1qDxq6O2HwV9VlOMNMwnmzpbHj2/LmKv
Qj2XHj2+pipfrtYucG9cKp549EUdhFYl5psJRMmfdV5iL94NO41+RpQlxTet0PxrDVAtouACeLDX
n6rK5a5do9sVZnCxSK0+N0mbhEgxzSMVHE4LyD0d9Da/2tYzbko0RWAHMPts4NsblfXZydyZpDLT
L9Kiqq7spFWftLIAO2MwKT7Dud8y8A0eq3O+RHk1WwcTX68LelzWU5+4wy3ApqG+wLEIjDfwvPvC
3tdZy46QiBROnWU9NV3f7IvM1GKrXXw48Wbdf6rVgNg6fgG8GtA8jH3S46ymfZZZH8ykmnbENnkx
4ksSKnAhPn5x5lf89Kq4d432A1Ln1wJLsEgDfRXLtJziKSk25v04Rb1OyWvSlMA3xaaLsaT4/qTX
0Ju+ZHi/HbNx1O8Spsa7vHf/ALfyZIIcj2c6TJGWu8HDCE+GdlRvXHnLNJ9qpwjCBvRSxLgZKGHe
aeCH8ZfwwKYQomgwGVWdRzbJ86Xmp8GhGJY6UpqffNboM3IzS7LPoHVHWbFZhvR6R5XDYeTFHEPA
DVPfreN8FiKeUtc89MOgXTprgyGD1mCdsTjqKZ8H/cOEfA1AbYUKVwhWp71Z4e0QpgYD5oEy7IuM
qu5oWFjgeg2fi6spasAw6HDAQyYdoFGYeVlH24khPX3/+rmXdvqYJ8b01WUG8WjJfj5Vvi+ph4Mx
lGmLv4WOG283Fjh9J7q8mAy+L2wy2nCCbpxaoU6CblzUIgDYiG4OKpSVTqsUfAEegFKv98iSZRfI
U7c7G+uvKFdTEgYWZZ2BZMGVYOIX1jq1sNPwy80Lr42FuwDFaalf8ctSB81FyqsbEFjAAlG9yLGf
m7Ou0jJG6kFS/QEAoEAt4u+cQZFychgrXCdTn9qdLrGs5In7k+dCjJgZC8R0BhS0B334Yw1m+wat
Xv2shI4jRpGgmEmd0chvBmPBOCgRt1Z53j9n3pLu3UZ4D5kY66sa/PG9ppNflA09ngKNnihBmpTz
YtZDF/cN7g6jQgTkDJ1kRneLOyA83SPNkiIuUOCnA0NeqDmtOpQFk4HZ7oo9rg3TQzMO5UUnaO2u
WqYfy5x6PO83lENL+uWWTXJaA5v7UlZ7tjJ8grxha/POlmdELqoZcd5sxgUoeu4Y8WQ3IJ7m2Jks
c9chhbqjB5PerLhZDWFhr/wdMyiHP1IUBrEmpKU7F1OgH6Ska5Jo4EjDEd5CGo1F7uzgyDg3BoEh
WmtawC1dnqOeI4gKlCk5kas4UZu4QUge2Z8kY146cJl6IQeWD0L2xPXG7E45incMThzbPBjY+h2S
WnMux77R7hQXyL43LsM18WiX49bpfJlpXzKU2Fr1utfyb0hH3vVbIx9KpvHI0P9yKLBO9GTXHIbc
BKdCvmhdOot+GDuCgtFPFrId27xgmxww6thoxXm2b7bZQlNP96BLzGge4eQ7BY0eT+i3PeMGCR4p
lYf++6yC5feK5x4ngOwKWC3zjFw5dHGWeoJLUdHt6sGWJldBUtGosxfFUKH2TTs7L7O5VOvF9+P9
vwXrOwUr2I+twPn3Betd1nz99v8uhvKp/vpj1fr3X/xX1WqYCFnC9YSH7FO0/atqBYHCDBXt6X/w
J//UrDjPoya+6ZVT6qEcRQL7D8jEgFjg6MZW/vLb/4EXMlq/r8s5ygfkeCzugfuyXgsKdHQS+yoI
0GzCaQ3tkKz5GGAxK3ZMQJD5NZ3HuZLyGotewRi4fUS6R7vQZ+9sNlNZRNWaEQwHu/oQyKq+Rbfk
geCdirAtu3zf2FC710nDP9Dw4M4pzQNMiXePP3jntsT+AV+I25zW8BMWbdfuXF5b2nxI8EKNx94J
ognWF05mkx/SyHyZ9EmcK9aRDKClF183XahjOR8ujsl8QF8vm0C/dQ1c/IJ+fmqWGX9XrMGUjQ4P
Xf4X3I+KuEJQZmPdnz1rOcwCHeM2rV+Cor6eQasmGCMhGzTtbbO4ntR6C5jsUk/5qT7XwiUTT6od
G4Bm67MzMjaSxmZY/NhhEteUxKq+yiyUAewj2lsuqBaGzM2QrCEio2djtB4LWT55+mogzAEevC+u
txUYK4pLuyhf8pYieEjHfG+Vqomtaia3AXgeylnep9Z859eLG6FKh19NGTzPSREcDEx8cEy5LCaz
uVihMJOrDCwMZA7bESczm8xoKRhTZupubu3HzCpO6VI+9V3+1KzOmVkQnXm8Cnc2DwQK8AX/hVsb
utVeWSNQfPzcNBv/Q2Dc4QLqOayBmmOuxUKZGaQNIiZObsAhdqIIxohpV3M5tkLtUm1by6x6mgzm
N7rCHXecmR1s12ptfkDr1lvSjdvRnA8UD5eGTzGpSf2y9RotAlj7YpX8mGOI66JYLk1eztHHRSrM
MUPDv009rMmIDcbolrFAijMGIA9mATB0nHFsXfVOfkJZ56G3uyTMnOW+0rE8RZQXwRcs1NACfqoZ
zyO8vTz7zXopzVREedaLc9F5j2LR/4T/dxPMgsNuNvbKHI+rM/XHbpH3zHmOqEuNbFTrmFa8I02n
owFRFI/Hab10G5Xt5pn3GWAdAjyAnbDg6Rh2ZmWF7aA/1KnxHFik0NXS1/QdcX7w5H3XT/f2Ur5U
AEojHehDPFXLvZUYGeDEsd2X5MW71dWyyAC4EX1fd6PGJDKwH8lr8r1rO+eWPtceCOw9ANwRxrfH
VrTcR+H16rj5IIWasZxbEyupPIGB7eWZghmfyA+Wy7YrlzSJVGc7kQpGeew8JdEpdeTFULn+VgBo
NwWImF23ttVNrbVqD2BEnipG2xEIdOsZNsUXmBHulQHEnSHH0ogO6j1TsjymdrNir1jnp8RrKB3S
FpvdA6Yw9UNRJw/VwhAgXu0h2Jr6gEay5GzXxZceR76IkfFuyVxIEJaIW/pEu81lmikIneY8FOjs
nfyGdovrdedSy27rBjIqhhIPjWak0TA5zk5OzhMgl/65rsEY1dqmC+B2oe/h7diugbuvRDXFJvDe
W2PkxE1RG2Wwbj43RgM6BL2mMJN65C6msbc8qIjcxTaKZxt2iQHQk34xIxBvOiwmm04V3qOnuefJ
7OaLRPYv2tyj+l+8o4r6pkVDRxuVFhe6lcvo4HVPW+SuDTaiaI62hGZqTSjhJP5yFk6HFrvhvtN/
fNM64Wpw4baOkA7V/PV8gpHXVLvKq48pnzq1cXEy8Wilvn/Xz2drLf3cVIDShnIBF9uEdb6fXj80
FWbPW6wc9YCjSfEUJETDLRznxkyTAyxQc8G/6fsfDvBfdFffzge4Jp1i4JC0hfkn9/TDNVOrhmsC
45VOl5PtnEHeMxgvI82yj7PmlNH2vGjnX/YD0e33l7beqtd9p/CBTWSwCCrtVauNyQMWwsrftP96
i9y68m8VuegWLi5hhxdHbKie5wETe6oAecrlwHcL+p2qVT1nKNyltItQBefUxW4wCCpaqhMMJX++
nF3Ct++acAhs9mqTX9ewNipH3i1V+qBjOhy7i32efGbmS4PkjeM07ecUUGHEBES904H9xRaiha0j
OYjyNkjzLS35YZHNUgSgPez6mJnD3m6Y8wXrbbX277qy/GpFv+uzeg6Nf+jLP18IYpS/gMVkrwal
fTEgy6cMYe/0kiBcu0GOxVdxPcKJ+FBKdQuRu/qQpZyh9pq+dJK4vKUqeUECYZjLZaoNlJTzdK8F
7tnq5SHzCfcOOAT8FTP30C3m8pg6pjpUqdluSCJxOen9cFcXC25+HPuTKezTKPxqN7tjcwnO6yUR
jov4X8lbXPzmsGj5S9KsDz4z3nUcOLxb65gp55hltYjSCms4+huXhafBEJnWW08xYDDpLe5puXzp
nUJFnkGO9fut+YsIw3AFw8ANIWw6r+G6qwfRwNYspIJmjHxJJxYim9OabqjN1jvNxDcN4E1xQuec
YkyIhv5rra/eVMIrbZTMnELe2YM4YSXxTsD8/iW9iiwejA2b1jnt1zdIVfBRxVjqen1sAtnuB4Gr
rJ2sz1ukF6ulDmOfnArTPgaaeZ6TINt5dYludvLHkOd/+q6ErlfJnsZdbh1lziGeBUSnVlXXhpG+
rO5sYVQukFq23BX0iYWhpL4OV6Vwd9JvP/kjv+0OPm1EJTa3dPIWuqsj2Iiu3Zs9DRSLbsphWtqR
Dox4cWq2IDaW13IpToWTqsh3cxJUYyb7NdqoBogVSX28a2oz29nW+o44l/2LL5Z3EUCKJg4jwrbN
hX74YmuzHZdGVfXRKCkUZFaJSIwTGbxW8MwZKyBIt+JS+WeUGlrEMHo9BJ2AHzZ7GeLMjsH9tJ8T
KubRNZp4yvTHOW8tuEjoMhTSPScTOnJT4pyBNuUxyBgtapu5iXHAetDN+Xkd9FB48FssssOg44F7
bTkUmf6gSMTCNsnag1XOh6Cd71LHnWhlsD/pw6Is5SKohbV0HldJGRxMZ30I2l5e/8cfCWfG9r9t
gvHGuGBOO5A/M+KFs1/HpDhL6M3cjg0AMmnf8+5A6pYlf7WHfU5hwhogZmYzr4LoxurF8Aqt094c
6p3hDkiPJfkp4aQKDN7P2rAlV0WBBM1oDCGAPoq0xOadBHBqEpeOcQAgBr+TXeCi6ADKa6Tp5/9J
h+NKk/5NGVRDlAUbErVuLNqqw3OVr3dLqS4rbzuM2WapVTwl85alzmaUr/p1N9FiXBozIl3dyTH3
9yOv9Ht5udqLFQuHHww2BJ428jfaWe7bZBrDktbZxQJA63sRlNRLE8+YZJ7qab4XI4WkTysG+iul
nrPO9/2Y6qHaBFcseW8Wxm2nCdAgZGuGN8UwF1W8/YtW8Tsg3dmQ7SRxee6H3fYZDYtzbrz53k23
AsIpNL4nwLZlR7akJ/k18HU/9lp+utecxw7b9AhKQncVOMsznIF4nlhg5DquBaouYIdJxe3Sfswz
eTcDx4+shjlDXZ00mZ/WiuYcXiuUP2N5oig+IF0MvzKVbEy+Dncer0vD+ZINc30qDOcsBwCDWNBE
W2G0bMDKmd72JTPscznajyagrnfOY/cXnze5jrPNQwFlvJkplwD6OtN2UAfz1HM9yDs4vmfyCxYP
Km685V/fS+1mDIz9yIyTmRXffJ0x4pwHmmA5fw2AUlyM6GgHRRD7src8MG9IQTNqw1ljmdSxNAaN
Aq2o8IC0Bf5eZfrcMeu7bvsgi1fgolgogQGs+Q5w/LHOpkaMyUf1IC3SLb230OzQBc5B6VjAmSOz
TikMOQ8zC5crhu2MnfLpfpRE0N4c73r8miNsRK/lNN3ZDs1g+GQLYgMFQ6aZ2Vo23+cJAnCVoa10
htWzO6ztvm/HO8y7c2SB3LPkEKHInO4tgPhbNj96/5yv/+2wvdNhQ0qKsPXvG2z/Uz4NxU8qVX/9
jb87a5zdCHOYTBw31xEwPeR3f+FBDA+9qc2LB/EzDvjgB/4WrC8L8SrdJsF2CJ4bL+bv1prDHzk6
p5y1uVzqzIX/o/bazxF6ux0D/QuwGhhV4BbwGmHle1JVwM7sb5m+tvlLSfIG8HaeTajb8TjmpnrI
y1SM+0FhFBYNg3Kc5wUVmPrKaBhTmPtWs0E4Fp2vNQXKOckGCPTLgjFnr1do5ERAGdwVEn2ypMDZ
pSU7G3WFktYVoTaf4N+A4mg9iNd6q82fgHwBscI0JcW3zFaBMClvJ3R/DtaQAgANF5Fjsx6V88JY
aV/LfGhFpIaMxvk7c/5X5pAbJynAkwS60Ga19dYysRlIA8Zhdb61wywhKFR0ujbHMRsa9XUAYZpL
LoaoqxewfELdI0UGGDmio9XzPLUxp8unH/bWL2q/73XHv45UbomEE1E+Us+/6HCvij8vp3kOMSz9
itqRU1zTpUq/d74A4KMS5AoOvcoTmZHTrMevPCxy1PS8MGeOU9BwHBSR3pscLUc8EEpdtkOVZaWf
US68it1IbFsfMobWm3vqWnTueV0RRcp2VWAP6DCj1jt5wTup+8/pNIgoFhlrMZRcASfBPHmVueFD
vQitKOtv+qwp96NTC625q0pqjNvfr97PlfN2IYr1DdDnGGAq3pjzKIxugpX20lcOGNOw0JJMCltn
OMYXvlhebt/MA47McPFdp9TGqDVST94Vwqnfg6z8fJp9vxNGkxuyERoCPfdtSX5IViE+Kyrl3P0q
B793z0y+4IyHfaVZnnVKB3el4vr9s/9cH21XJJjYBqL9RKO3Hm6mqMuiFY75FQPZQdjfTGRHs+yC
pIO9AJdse+xSudP0HsfvlTLydmWyTXOzcTZZ+uB1jyRvcHSZpVl9RWXCqbwjRLH6E/LwfMzwo9Mk
bW+WYE306qoRfe3qO0dmxfqQD17bWvCniBwJs9WkCj6QIXoQzjNZmyV29mnvq+M02zYAzd+v1pst
6cASJPAyJtx8SV6Db+jGaV6DG8pzOZHYqLhTrUZKIRExohD6T6/Fxkf11NXJkTkpXnUAgNcMfZAX
w/Oig+GiGMOTnj6/qQm2xO8v9WYTACHcFBFBZKHn/kbZ0wgK31zg9z3XauxZ3B4hifxFGooUsmkq
lxwad8GGjPP31zXerueWt5muDyoSs4/X/b9E2zBqvaP9uTqaYcKc8RwxDRGMzwwJOsMqzaE88pkU
3pNC+ZPUuuv7nuQfG2dT3otqnUlIM58G9Z9pbeTB3qpdU10C+7aH9+DNvOmfChfb4wYhim4vngYb
qMtXhYuTQiqopr75M/OZMNHO99W43g7ugooVBYuOLeEhGNrBPWtWItgfA5h2DgO6jopgGRR2qp55
l1X+4g4b0JjjDwYBrX/DBsj1VwAGZEJ0cRaQDo8DxLVkjGTlFbx0WY4Db6fuR5djGNFByRvJqmQL
0dqA9Y2iAbyU/gcKynH5jG0XKUTYLWvCWiD7hqgq4gTCZcJl2nAmyH6zGRWm1rXz6ps7T4Yw0EtM
hvWWDR04j9hJ8MX1a5Nzj0ab47oZGvVkPBZD0+b1boKasD6sDL/lvew7l+wbmXN+Nqtzvokwy9yG
d2ZmCPF38IEyQZMnt1qNoJJg8cLDNHqeZ+leZbVboxw45yY/iRhEwo8IIBeVe3Dkko0fxtmrOMxU
t+SE4KGHVAM+JQ24tCZmBEVCiFLb1bQUk6KzFRSi+9z5wpHHxJaduC4hEKnDbAA9ucw6TU2naZkW
9tLiJ9u3LKQw1KUPsYHDUk/G7cxEHtIkiLR+tzW0GhvztOL49wM4+ZjxqDWOim4e63qisaCOXrP9
Bky4CJhl5ekanphD4vIPJnaqytEcKXLojH8tQtd2UGYtkDoiYzzmN5TewBUc1mCyhOLSC7ai+Qm9
SJ4p/WtVbaAUrJzjtxM/MM8oS53qsp/oqxkZ6o+IgGgeWZsCZsCyoD/W8XiErm27NAF1zotVMNAf
dnni5tVdPSKlwoDTsrbt0iJDxjcl6yBg16RmX/LOrAWU1Au4TiNhPkMJ41snzaZN+NxVi2QNm0Xm
XN8h3mPQ4Jc6g4149ejKMj5wawkaHsmiLXfLjQUJ/lgBgNseIg8gel53kLrrdNdo/fbePVMSBXYw
3yQPg3Dktn8xzrP5VepbnSVPwSDRRo4b1dh8ClOO2kHOm4d7SR5mUuy1EQ3o7ULzBEkpj+0AJy83
cj2PT1D5XcFOsVbXtY8SjyxuL6+Ev+VtiYRZeR6YOjuPYkJ8jVkV3sDcVm4H2xp3DIzzl2mZYW+C
wve2PVeSAtrHHAUA1ifVN4uBaEut5X3r1/x/Z/glH7CXj8QGUseVLMNmhivvVK/WLXhkBYlY3ln9
9kmDUOY/2jPE4E04A3kj85rWoGHgicJkFbLGawd1hGAx5PisIHbNf7DrNw5EtJKLbbvaEoJZYVsE
q+EcmQQ4Sx/n+j3oFBHIePMq3iJTVmb5und1bQ+IK22t/Vio1NZj9jY0rBRu7HrrKLWw/f2BKY69
C6oZtwaOvrlB78lx5AYr08eyY7qEh5i4aYxMAJwhV9/ecI1WnG7smf9gAnAhBp3JaLj0mwRUtJQA
uebLIhkYKxwTbeDddLYvGgf5G6PmYWrUXFJG+xXiKcD3hiZY/K2QtudyRyAm3OxGVFkUaq3t1AQB
WCLXX9C8NaHkHRPEZ500RcCOMOs+r7Oj2cykDdQw132QL8UqqLazJcvSK8DcE4bW4xIM2+YR+RZS
vHGGTrMvVLLtS32C6Ij8qyW6Ir1s1mblzzpTTj3CE45FqBw6PBWpyQveRx0uumZM3RmlOZOQi+zo
xFuqDTj9AGoUImIu3UB9i4ITi8/O1UWbjHKvj+3MT1LCdPwZHd0tLhW6rJYPAXJobCS4oSnhqbVx
qpwvx0wjOkhWkW/BMMeBDSU7Jo/NBW+/Qy/eVyk73S8H2I2X2aJNXNo2AF+1e8Ilx5GEcMYpXyUO
cM0dhhXbITuODOSYgrqOoHHp+b0iPig/0+ybRQfsnoaEKFi3bTdCvd/5Td8gxlSZW7aia3OhnsGW
Uo0wgd/qEKL+tjhz01mMaYqeqBrs0iyfLe1iyte1h8/mW2ncoQ+U7Gg+Jt3HpFt4eNFw+KudVLPH
HXv5rLFKTZV5fNj5tJJOH30xfW/u/LWtAYpuf6bsBqHkaBXLlji7DWjRNhrw4F43op3OGlteD+Qi
JOtNkcKFNyn4cm0/YVYZzrBe2zNqOTXTlqCAMhl6q6HcL1o9l/1HvVrK+8CEwMUeghTYndy6BUPv
NnJqn1umytplDw/cvk64UysCcCa6L4KYu+4Lj0bRVzsv1/6uatyqf5rBWM83aAGWejgjUYeGguWg
LRfCLwho4tE0tQfa0LODqlvfZcnShG6lV8aVVXKs7hJ/lEbU8Y4Y6zL46zbF9Fr2SDilSyG3JHXt
ZwVFCvKoGYRtr6nxM66Hk/3RLUdlp1HeITCpbXqQCh4ebODMSNinSTpejBknWRl5MJDWNQ4EZOV+
nwAiay4XPo4phFF/PQO0bvcy8FIrdkjQ1vs0N7OGg88dvdOgFHAYyx5NA4s1IpwCAzgOQaw1ppdH
TBZN7IucMj16pjXGXaPT5UrQJtIPxmxk5j5pF6MGSuaVqwDyaznabVs0lf1pGjoMrsHxeqqlI9zg
YXW/jIs1XmsQMLU7W7OH9WGs2dWhw8i9/7R6MsUIGPyF1yOztDjpusCH8MAtB8taFodEjPmyXxvb
r1CGKhrLxB21X4fO/9Oocr/++r/sncd23EgWpl9lXgA68AHMMhPpyKQ3ErXBIUUJ3gb8088XpGq6
mNUtnt73pqpUItMEIm5c85sYh5xhCjK3m5ufPnOSvl+jpVSJlWlJpwNTF5aN4wV9pjvABMJCy4A6
GELL0L12kT/I45+xVypx6nXlZUBgAsPp5sXduFZnIRXKMKlu0uvf2bc+56Fr3I5RUVVyheuWulDr
wipq52GcHQTRgjoc23Agn9IjcpR5EExIZaiPHJgWUC/7v9TalGPYWvAtuFZ8AgmHu/FU+thygXMc
YttVEQ5KjMowExQLjBDkUz5GELQtWY/e+YKQASmpEzcDVw/j15RbpiudyFx2sxC85rZ3KpX94cOg
KgeRGkpFY7ZxLvJ3fVMk7jcHUxE+ilFrAiRQpHX0Guq+cQiTjpRk9uhysko723TIguExqyzan8ea
WJZ6ibo0cO0KmbFYhXT0zQCSZLH2vo1cSbsvGT4QU4oeSTqwYVqOX/bacQq80Q94mJjc0Si32aQm
I0ARFqguhbo5vWac+KRtFAveuxeLqJa7wXZo9K6rEM3IknqzCjlL0qlaPr9EBYyIktki50fM1PD5
RGVYSwNgWMsQAoJNiNTGo9n1rfsyjk1ZbV1kw8pjVKUD12JX1yqXKmuhUpbY79QadVXpdsavXpMz
/WjoArhlr7gP6RuswKROrK2vM7QqLojhs0qR3to9rizULfX7BkN1hHXM4DsT0VwfCzvkp61QYyHr
yE79ajcnUOB/oSvOwhJmUvUJeqnFbJ+/VmJpOEKQx62FjFSUMa9YFVBy7SAzGLggF6iBhmOippMH
3DoFOnTfoErRe3p/jFyYhvFI+dd3914TTnxjlOYMnlEvB2Q2LssoG8b4ehlTPfSfhkw4gAWAx0fF
eMD7zAWvJEyVxRqYgNB8aluor/EBIQmVVOgdLPtxNTJ45VL0XGRTvxUmBnATdGkdo0PAaeiWXSKw
p7L5Abny1tnrdSQH75qxjVklRzdEDRIS/mKrc2BZYM8hRmQkmfeIB6gj0jAGoeFVpg0/EA62StSM
nNI4aQy1waywTxh5NqYAja8UA9TtGg9DxKXZVyOJKsJzNVmgC2CNfBMSEvsxzFPG82udFWBuvggG
P8rXXf00WUkLwCz3BNelEfO5zHUcC5UaZm4fqWTeqtWnfT8eWefwXCBfVzzUVhL4iqM1WfBHBm+E
irR3DJExoSwa9gIOrzM5Qbq1W1vt3bw0/fKiQHV56IIol57Rn/EChUVSC+aNZwsuruC9yqXlK+j1
kKgeDC57QKKGipIvEn7SPg9tn6A9LLO+7ggu82hbR3s0uqxkEGOyzwomoaxsWjtUbDri8jwQafuk
lxSePOdudpb53BpN6idXIFIygETCLPt5iHF6JOt6z3xQZRjINWTlIR+wSyY/IzH4XRF7SwnuaztF
EWyLTQmBkT9F1CxAKTVNm35YQw9yTwepp6+tuI4pR4a4jaS2Z4hm9ffukiN6AQ7RYP212FdFNypr
KgtrJ0MV+cJvVSIfoTk63Ic4cvHUuoKGLhqPnoZRT4L8U0mO4jtAIVh1FXEXo6HcOyjw54hezVCw
nVyHt6e1Fy4qVNbEZHdfI9LfxZtSTGz9veEZgGPmzCOPej965ZCr1CrXCh/9UKXNIHFgHQapNkY5
qraYFlqz2pKYEo7llW5PU9mwIIuquB1f61hIhILVEadajuoL181sktd5TKNdCDmiv3EnsciDhxBR
vvekSU3BxabZ5AfW1A2ETgg5FS/j2x1Qzl3alCoTNcFWEmfG96pxyiJA9YcmHQyCFAl/j7IMDTlT
WfQMqgp8LyzycFEfulqmcY7WnDLm4QjvLFS89oAyLIrWY6Kz+3EAL3mkidGrj96XEzchiLo+7Doo
QKWdXYia5gg/iEPxcj2baAo1q47HCN5wyiQCjCtoaDgIQb6xyuzZqiZVoc/vkcOf8IcM0f+Fx5V9
0uP6Nz0jOIho6zHQQbXrtGXoIRMDDiMfX6awU3UmMgp57ASaPTc5ZNO+5ft+8panXTXaVFDFHVu1
89AIPMVGz3VZenrndi+OO6rpzfvWyD1N9Sr/3MH751thykSOC+bMpHl+Suk1EYGCXGJVL4kdqvhU
ubYFjHYiWBO7/vxeb93Avw05aL8hTAhVzxS2BfXtdColdUPmY55ZL5NV9BQyPdZi7ESns/HyWCNU
it0SENOKoNGXtsMMuB/yBgwcHAzqbroQarKBhZDq8MDxUrH29+yjbCNVIpSoSHMnCBfB3M867f9Y
KqyrIG4iVQiCDGCg+vu/9fanNiy6aBTOM4I8E5+DC0qVhVyulFB/Xql/7DmLfrfPKAhhRHCbp61j
0qjExNaofgYRaDG9DmcvHR+NRagj4oaYhH625U5HKAYPBjIvfk10TU3m4h+/XNtIy4uYFTzXdqxi
VDdx2K77hMh+G2E8y1EOffJ9komZP//M0VdsrxQq23mnfPyY/m/0s/o3o7DTZWZq6qALoaaqSiTv
dEeOZTcBjY6s7/QkKB3nOKZL5ZVClfP/3SqbjqXzbdED491ojp3M3DISQxyeU+M7gH4BGK/OVWme
pFRqeyiBKmv88xt+1L1gQOMoFgbUCqXTSdJ0soOApCwEk7n93iLmxw5qUf8hzBEUZ55r2DZYxayw
6p5joNGZE3Mz/vkDvOkK/v0EkmohcKTDlhUerhGW+fExUyXGuVGLEmMS2GXlhlkWpkV0PWI/3b2n
LUMbq9TYtWH7zcHvprjmYNJnbQq3QwfsML4vTpE6qsVD639WB9H2LaqFJfdKrgSZjZUnA8/CBgGK
hJF1RGsxOuqyRGAI2fEgDhFsAW5GdCIX6URP88gYW+SpSd9o0W08knmzOySMlj08WzJNnXc5SJV2
aa0pqGJk0qjr3K0TchvYmeqKr5HQ4GOJ9wa9JLUnamaZqZKm1OveMj7TUMlymOK/oGSxo5H1R5Gx
pTNpDhO6Y+dxicHQJ+C/02NN3DNh1MD89pGD/cfW7qksYk1f5qcqbhAG20d1p0ogH7Qlofd3y/rP
T1yd2w8PnFCLKyszGtjtqLuc7HFmTvDmpTc++ZGreox94ruI3AO1zLRLXep8gpWdo7eDF5IRqqRQ
Q5SU//nnj3H6zS0LKhGRE9kA/uGdwm5LeJAjzzJ+ypCKL86Sou2KBzMbzfZoyu4Tk83TCGKRnAmL
BqiLYTrYpJNNDvA3SuJayu9DU4NyclKhtkWa1iqz+vP3Mk+ONK+u/AQ9BHmZvFnvNKe/XQrROOl5
Xg7mA7J2yI2FtC+7aBvRRqXSTdKR2wGlwaXgX4KGDftyctC0pFhzWm8FXZgk/ZySR83v69HKyUON
xVaJegKL5RtkVk5FXKWxamtNmmoDAOGsOISD56o2cVYwHbkfNMPiy2mZw10URZqaFBlDoeI1BUGG
TJOmEUfzbVnBGf4EfXiy3qyBT1zROadIpPxzEOw4UecXbj89oI+lbmZErNSRw5WbyvnP622d7Gf1
TAleCBT5LtcigiAfA9hY1fRUDTu89+zq7b16h9ZpNoCq5Woi1BOC3mfvOSAdVqGcStUl/f2nduhV
hwAVJxbXsYXqZ1IL1kQ6s5DYtB+0LMWo6yg5quDfk7rIxt1s9RRMG2gilMfJQlAbtr8Hf0yL1BBJ
y1OTs7N4+sLfDVWhHvjipLyL9jaJh+ep3ngw6IB2Afwk9STRxMTYYAWlUz33DjlWVRm9j9A4kexd
ZMdU8Rzi/sELzkYx0gL585J6Hx+fEMIGyARoVEdExtId/WQo2vANBk+vwx/5YIlvaVs6yl0LuQI3
82qbHj9Qu8ie/PPZS/IwqG0oCoWZ5Y/IZOgD7M++ZGgKT9rXZljMMFibh5D6VV7nE74ba6Dq5j7x
05uCUduPobZlvXKxGgAuLiL3anCQCI71RF5wI8UL1XoM412TqfV1YY48nIXtmDrw+nzdDugaZo/a
ouFV1+WIOq6l317b3ErZFuKYdSHmdgi6em42zMTzxxhoApwJkylBqvQFuURGRnidkX8HB+Ccz1Ok
9KeWRjcAmbbi3uR+fq7RCcSRr3VjWhgRon4mcjfIz1n9Y2JZMTgoXbPLQKNv9wSPGH1WTAzuIJdJ
0qKwxym6T7eMCWYF3WS4vJ5GP9FWvV0MZ3lZbbrRBxSM/Ub6tfdcl6552GeIu7XV/ZL2tMRsDDnp
9mk2PCz9xu5m/cWcO/kdHzn7Ie4dxGEntwCJL5MNdLbkM8j1hzuDDUH6pdBpZCrMg/6RpveORGDH
bovXpiyp53DJzKZtYRngwf689d4S/n/dTm/vpJS4SYd8Q1FBT7beZMJSHoCrvBrw0wdSAaLoqqIO
SIIpzsVtaRbhbYL3S73Sc8evA2tA2383JI4bTHkHGgoMm3vVuq1/VmqNeOAakqQPfd49FgV3utmV
EKfMzrBv9CEtfxU9ouIlXcubwZzNrz4kFRwWKgMFWRQXr6wCajaiEoVLUyNjRIX6DP2m1p9f0yrq
6LD37RZHDf1ZnzprvVBX/VcpwtuKvK0+aRpu4+IUWl3RehONE5WvnBWkjtE5zTbQ4RW3rNXdhz+v
/8dg+v5mApCiSrHIn0+zQaQnSauh8by6uijAZ036PZ4mJkY6BXh/2+qpvaOquGE8K7JPcuETEB5v
rtIA0iA2gMUdfZoSGACzJ9ubl1eA5OyyOLHiHcZV+X5aJiRh/fzJ0vwp6M2IoUeD+t7eRheiDP68
BI7aYh+2oFBgTYUHgXTFNX5yoRhZWDA+iLFZ6hkc0E5rs9XkOcIPJFOSLhjsYtqLosOJL9HqgmlP
Vewr+lYXQ+0Cbs9FpF0tRmTvrWWmcYb15fcC+QRn3WbaBWZ+4jhD6yitwrqnB5pfVRq7c+UyGANo
3E2MXTBfDtei9sUtaeNQbRUVdnbT5NISdbLL6BTvk6iqrwoHe5GgCmX/Mudx/wC/KbvRSo8Lwp2M
cWuZ3divrDZBKzP3Y3RVGp0vEE8GYgVdxAhApA1eTYI78c52NO+YxLP91aCrDYErwyTsk/Ot1u50
bWEGkva6VLPilE/T0xLmuYvwtUH/8VJrrPSxTqx5Rqi51C+NkVrik3c8oSawqwRlFqhb8EhKCfiU
yAbzC88qrs6faZ3aZ7TNtGIV4ueCWdSSbhlEdER6J2pfa0vPH5No6o5J4us32oDXy5+31j93OJ/l
nbmCSR4CcCfRzTKZtSEAk/1EeFAX0Lf89AUcwcxcqix/krWL10X24cEttZcZLk8JPnHAGPWTj/ER
C/y2JJ4CuSp2oa+srz+mTGBxZIGtTf4zLNy5x54lnq/dpY/zY5K73VZfBv++aaHIzG4cbmo/nJ5i
rx3qfSwX4/6TD/NvtgR0OLqXbE6AcaeY0KXox6GasvRnJPC9aeDM35q5pgWC1uE5V0x/2edNd1bb
ZXFA78246ErBnfAmbJuI2APyWo7DEV1V6xfY7AZRb1gVd3/+lG9E0o8blyKB4Psm3OcapzDOFvY/
FCkeEiK16Ae4GMZ+r9oFc5qmmLHI1M2M3lShBH7R5oekmMYuPDmAzAEdLt9fM6ou4qCtXNjcHUIg
NO0ZfpSajC8yN5F7ZIOmS7ePo0PkiMheVRi2jys5G7AHolovcCEwvAq9UnxrdhobeptmnXaBCePA
D4xCO749RiQNSERSJ6m30Ujeta6MJDsWDOipBaxiiFZ5k2MZO4wp03fG1Y/OQFOBLFLedcgoHeIi
t9oVXowCRZeJQd/apV97jSBZybAciOfELJqJIET3HCIzqJWLsfYlmmFJ7YKI9szKOAArGtudjijw
VwROkm898ky/7MRMaNINafhZy1J5Sp+EFYTNLHQooB7jeHraIRqKcC78xu5/0vVuogduNwffRtOe
V73Uh0sTLwBmSnJxoe60TvUrXnQBHyk063EHdVo+On4eHXWIRA9ma/dMSLgFtm3a5hyGKBVru2Hc
+34M/8ez+IxnYbmqSPvPRIv98/icJH/XMGH2pH7lL6aFY3+BiQfO2XrnTJh/MS1wotK/0CAmplHs
O/wIoe+3iolpfiG34CoA7mnbSvvk/1MtDO8LBABYa+C0IXjTYv1vqBbOx92otDA94KQKBKvTr4fY
8TG80vLIl5Tp+Z2Udd3D5S/kDESJz7lecDg+1nbU3sSIcf+oRWbex3Gm3eIARUpga1QIeeLhRiUn
l9k09WeAGtG687V640xD/UQPi9dxtciMVnDek+u0BfePUykC9VU8Zdue9GpTA5w9mhoJY+yXqC7R
INtV5pzdLilSfT7eJnhIaf3PctFQ5ottBKE0/EGu8BtGuD2W3fgMdGx+BiQ3J0qWGMEkJIEojdqs
XbYCW5IzZ9bql96M02ea4PO1luErYTLvfJpxkF77NXnr2pqX7ufQRsbKrCE9R7TTb2An3xidhlQy
0y7zobemJfskh3vLU/8Vrt8egQuXmqeqIznKXO3jIyhomGDqKt27pbX8A1gOpPDMqXXxBJuULIHZ
dGKVmIV/TQAzjyU0GIRiXK9y1gmwrN0SEx4pi3CrW/oB5QInvjR7u3olmmpfwYHI21jFbydJob7i
XkgJGHf5Y56H3i6K23rbo9t35XntQ5fDf0d//Sii0bw3Y3MnYv81bdzm5W+H5Pr92/3d4dY/6Twh
HKt65Exv0D+EFnt6rde0R6JQr8nkqiJ8MtTTj4Dkf2OggOYW3XkwWVZ7oMPZbey4LLA8AaaxlVa6
XICb1V/qDOtTrPvG6SpiAnc2VpZzF878V0NI/QlAxoB3bo5Xce+CUoqa6drxwkdaAebOT5Ic2QwU
wdws1/dJOZbQVFptlw2WG8xI228WHfk+0Mj6cK4v1mvp9sexNY09PCBnjxMmtzpOtUEyzdlmgpq5
0Ws/3jrJU177jA/tavyBe60FyMcaf9TgSg8An9p92xmgA2OcXOuh3wLynW45lNmlGDDzzmWGkqb1
qhdJ2pJjty7etukCfs6GLJkgTQFD803CRaT+Tl9aKsQECRxRlrgvlTwlRCCT9AItneYIPMJEPK+s
f3p4a8L7GZXOPkxGXCWRFGMQKeXen+rknBa0fhHG83SNAf1w4WQNX860eqx3mnhJ93Mbp/56wSfw
FvD/dCU7gwUFmLalmbSgB63OJk7t+M+N8iv2ws2LTzl6tJnwr/Vomj5pkJ7ELFo8Hv0z1a+ELqyK
P+vjgTEhgIYRrh8YvurLTefTwdGYzT2STwDUFUgd0sxn77TV8mM0vWUtO1nPa3uc49cUL5jL2jXD
s6bTm6+isesgj3N9h634t8m3s6Dp3eKhaHiVbGhxS0kHq9whwG8cK1yCV3oXLRvpRNNmRorhdkKM
yF7RuPExadLmCzsOgYcB79uC3EEqpV4g4bdO3Rkbp9NM9PB7RDjTaZgu26xabt62bZ02jO5xXL1o
G8c4GnUV/qqwfvnmaYWkzDfk1xKbsctEJm26KmoExgPLKpOXUs92DXIwxRooec80ou/dnY1ikNhk
XuxdeTrY682fj+4J2UstP/pZHkmw6zLrYsD7cfnHBjJqtLThrdnWrhZ0BmDFuW20uxQvmYvWwEd6
7TZSu0/nhHzPmWq/vgD/E087j0bZDApvYmXMvAnPvGyonyGxtzMqiGMdQW5qw6fWnvkyFEMGKnu9
9kll8+++gK2uV+oaJd3lnOyfcslka8SRuM3dpduQN06XCPdF2wZQeIsAM3EmpOF5TQ1AiCljR9u4
jIWe9VB3zo3RDX9x9iwC81w9W5Mwji7d0TMweX24bXIvvM+F8leI8QT1PimHTjggb4sP/5JZNHUp
bsWnnx1Xz6Rd7NG5rZDlKckTZfiL3Yx6P1CJnCFrslykk5yucjGUu67w+AZmWbrYwCTDGcooyXr0
zfaQO2N7wKtRuwdP5e9QWeyAnkFCv1o8yQja5PuPBWDMVSdH+QucSs0jSuwXGY79QV8WD10hZKCv
e3vMyp0YRLuuUwdRMRM1kq7vw68mfL+95mneGXMuE4iocLcYV0fbOo+np9Ytl107DuEB36BWOVKX
3rozzeknTUvilVnY2rCWtWlsFquGWVNlgB/bPdaiZbOysro+5PYQPpWCo05OMF2/Hb3Q16LXNtTi
YQO2hI9XZogxTq15C5mH+rFIrQH1pyZ+1Wu5bFM9Dp/YecNPOy9UBFFLk4rwrE/K5cLWF5bPRpTk
tk7QZZjp+IFBMhecpho3+SaK9IdVFdWhieLpwDxIrlvMg9eanZtHWCcycEQ+XVKYcJf8+RSSJHLM
/pU2sBMgzZEzGCg2vqWDJ2kDsRpcFKODW2ainVhj6htPq7fYDAm12c1hQ68kDvkC8QLFhVSsfnbN
brlZDGLSJirkIabpGMR5mp81iBiMK/zXk2w9aGlSrKKo3HZNpo6rIfQX5ebyoLhfL+ZoDz/7RNha
AKWxEIGMcdDZ0ZWBLQ6ZY0M1NrMP7NLKVzhOh/k2N8JKX/mUz3sv0qZgXmpxmOziYRorw+JTyhml
IBO4YuNqN3T6ZlyYer1/Bb5NiMxwv2mrptrjJC13Nqd2L1AEIeVUz7Uek+6rnLK9o2XDHExmsmx8
a/5q1HUZoEfM6EqfkV+TKQfCj2w2a2pKlIaRUflBDwbJWvDJZ5WR6vvFB9C4csEb7pYG8DAyc6Ht
r+s+ix+5B5JHqaU4zy/MuhASTYr0q/RsH0wUnNRoH5O3IEJrEQ1WEnzXq4YuzK02jCrBwSrhTPcm
ripIRRiQKHcoCwuuTTfFhc7XzQh5ORQDHRpSy3+HHfya1RybS4jIAkZCAa4w5X0Eahl3J5tbZzFS
6yWG6jXjTuzW2bnWdSr98eebqAMzv1miRn8p0D9FG7SBrD8T2fW1Vi7GMXLG7GxmI3gU5Og6AwiK
q7VjWNY3o1oSj/3ULzeAv0FXGyKdbltyyz3+1j6eTjBIfpnMV8BpLdom74uMuZ4bIkSqt8u4sYfB
h67hQipy21CsRhylklUCSKNaTVEbdBgua8j/hHqQWEv+S4jxtqsa5IMc0lZkmcGnw6TOikshivja
RDRjzWXgszL+vNy8HaT/VbafVbbgs6hF/3Nleyhf0fF7/lDavv/O79LWs7/QIFRtSkX4V56tf3lK
eN4X3UPOhWknYIF3Ec7fla1tfBGOjySZmtNQ/Kp53m8RAUt8EfyF+jUfiAE4g/+mskWS6GOAtD2D
KTqv5gMUoVt/CgrqTRknC2yTQ2gtU2A1ef7sYLmHQvSbc3T85iI9K0NpCch0XGcROZ6rDKeXN+9p
Q9lQh8qQWvQI8izhVH733/yqI2CfCeA5bKwnZWhdlEv5vXBI8nVkk67aN+drTISsC2gV5J/Zmze2
9IHiJ653J9osv22nfrjSh+dCWWrHylwbzer2qXpz3F6GnNsx0+vpWb55coM5J6ZqlvLqnlAug6f3
5uFdKzvvWMvQvbbaAsWZGXlbOGtzcmBsjjE4sj39RYTztbWlob3YgdOi6rTJKw9OCPVmakAjTa1d
gxNDjFAn5uJWKvAZh3SG5ziS5q61zpQVeU2D4AnX7uWyl7O+xmldnke+HH/gFo+NeZcg8jZ40XwO
iLG5mes0eqaAxPo8NasV+fR26AtUSHqyw0nZpC/OVF07sIR8PLWmhlBXjGKXT0l26VlwjezcWrb1
3AUzgnWEiB5jtAwTwbKnNrKhUpqJuDYaZeCeYuU+yRz26IT0Gzz7GrfxtLuz0FgJEimBKo+ztQfu
aaAhr2XlmdNFIkjnpT/3QOyEhwWJ7jNl/QWeJnKIcWgAiqP3ZkQPVSV/hOvQ3/XKrT7tDYzr+2ww
EIbEzb5Tvvb1iLVTWfracVzMVJVhyAQtMy7kyEYel8jov0JkrJu14xftcQQsdR573vCL+RVMmQho
RUbv1Y6vBrvMN3XjQ/opR78BNG8IpSM7tcbKd/vsuZnTfBNh7+TsIhD0xcpMR/k95VrK12OIpR2q
F1Z0XXp+aezJJ5LbuM6sr2ZUJDf+4vBulOXtnYEC+7ZvYvvcMKECrOK+iveYTEXYO1U1wjVDg+C7
AXyOJuvaLdLpSSuj9szSC//n2I6ihbVX0Ps1MFdPNmCr/Vs/dRdm2rg7at8wAXWvYxsG72rAg71c
+ZC/ftgAlyHJobW+ifSlCHy6Eeum4FrjOWYPoyHjazGl8kIac3wmyKVwcKvG5oiOhk1zaY6KgO1a
3UPD1K+iFhZfoDX8vVGBC2kGu68gJxY1VuWiSqCqFJzybxPUbDtd5bCZbZZnMsELnPlDovOvqjQU
zAT7kTl1bxXBT89xctUnuD6mpOWwL8Z+RApp0cPbeRys+Sx24nTfjO614aGLW9sY3ltWguEd9e7d
RPY4bOTU508hXpcrI4eBEYje9uU6q81qXRbSueuZgmMUlxjdugOJu0aiTr+062I6do4b72yEk0CI
SnRRoUNuIHFkG5CU5brlvNyGcmIekwxD/jCFo1Uc3b7T02sB5DH3A/wVev3OXiSlAiMzaM2XptFo
+7FvH22gpzda5vlZMLXWeECK7wwqkntRgTrbFV1mImKaLzuYvfNNU3kmTZi8WeHMEx28WeY3Y2u1
t/mYTms7S5NtaPn5RtAzDJjfrIqQ4TWOD5eIXTFe6FStnBwRciJD45UsrYHUEkKRSswnN4wxuEy1
szQ1sSEg6aEvJnkZbVxPjbQfY2CMB8TQqrXBsgBo9+RVottPfl9HwbhY6AOPg3aRLka4j0JoZnOv
fy2Nrl6FEcaN2fzayuG8W1jDsEMFEvjWvAZVoW91GT9MVlzCEK0eETAVh8Krf0B4RyQ1MW9hFvpB
SHssstord0zT664pv9nYiK2gBogE4cxCr+4GRTcoJgHoXJ+LlT5mQ2CWSpu5n2pvL2IDe0gXy4p+
kI2AYOteNIkhz1pLnndpCOXc94YdA1M7MODZNCvm6XogfCxx20ig8VSN9fIUT1Je+IxJtu5IW5Jt
dO7ytI961OIwoPXlrT4hqK6BZFRlP7tpxvsUDl6KRFZFqwkCen3TzDO+sgtCsgGAg/wm06bxyvXb
V1HFOPAlkXG+MJLYaHL0inWNmbIKsw2zR4/td08zLgoAXKB+MDkI1jOQCyI3mi9zqP3YTxgw2pTG
mObY8tL0kxun1RqORBavyazlZdFmxbrFLfxuyMPwxjFDe2X3NDKcSp8Di8eEPs8YZCb43XwKn2Op
NzdmLcZrEwPr86SV1q2b+OUdFJNi3VnumRRFuQamQuTX9K8wlJuVo/GPOJ3CNUUJnP9M/BinQd56
5ODrpZ/mLe1dXHhHkSN+gDMoearsF7p6nU2d0vbSviTGaMe0S4SJMkHR3Do0hoIGasw5cxcLewWz
3oHVj3/Yec7Z8iuJVkTW37IJ80uIf/l1io3nyi1dsUncRQagCa+FLe2gM1P6UYtlXeeooAQaBotX
zmh8d1D73TSGlt0VfmaunE4whIJTvpUj2mzsjBjHSfICd23Al97OiYn0LyIhO6Nuk3NtcH2YTuO8
L71kOrgdVySkYveg5Ugrvbep/5cnf5InM3pWk///nCdf0g6O/0/wnFXdh2T59y/+TpZ994vDXAgt
IfwdANIaTHR+O7AZuv1FR/TKR9cVWPObzP1f2bL/BcFxQIk202bAbaTEf2XLtvMFBWz6V/waA3I1
PfovFO0Z7X/IltETAGqLeK8pUD2CuHGKpmFMUQP2EuZx0XGfWHYJbPguDCpTXxWzvIC742/qgkk2
97mTIv2MiuGThgg17hSJsZdDrR1DMv3NTODYRtCD1vAX5UUVoVbbWv0ZpD4RANZ1z6u+1O6aUqLb
UEbaObKuBlzywr1D4nPCRxSNCIQWU41d3pA6SjxWXTS+VrweTP6mgU3jD6EF+cfnuPM7iJRHeyg/
Fy645DOAngBymvBmXJqrCXVH0LY6XZza2DcSHCKjh2wtcvcMICaQVziOOLu+9o4xouRQM4sd2pTU
uJwvwjaKNmOHPPWg/1A6Vqsml9omTFNUzemB7dAaw0AiMnda6ZRffWAQGwQ2EmDkpNhTe9Vms73B
SrN7bs3O2uai8Iivdbu3CqxrjcKQ5H5ofMMO9vdY7iS3OBVViOoZy77OTH8NB456uK6HPer2V+3s
6+tGZgsuoomx6mmTr2y9hjirOxaxXXPIePoJpmEuieviIjYwvDas4lYZjGy6UOx8ejA1LTsKAxPE
hs98zsafLDBDfaclqQGzdn50umFeD536EnUGvba3QhRK+4j8Q3OxWO1fCpjT1jQVZ3VpJOcEI0Q6
zGlTLWKrJXm9dZamhH3saiTSQqwax937oX/G9aSvvcysV8kSao+zlVSkowy8EGOBnd1P09a0I59h
YTEfzCpO70VaLwdpeENACUBcnAxnS142ByRBdgA3nZmGh+ts79o4iih9CCP9Xk+1fd5o3mEuw2JN
A7gJetmOYAGjXWz1gFlQPgnyXNtkaXOPoNqjNy3H1BzFKhpce6uRjm0MfYl3oi6eAcJ+T5vO3kG+
bdcjSJeN7pO6NBBJbMhicOB8J2BPwNicVu7IlvDa6Mav0mrbK4aeGeFwkAHAGzwgCraEY290zqGB
sft9thdjnbXynFHfCwXDBK/Mqzdpks57p2TssyylB0CXvZBAAQ1EVNv7GEkDpmLztMY7uoEM236D
KFsEmZjCAKNj+qbV3OxA69gbEm6yh7SAMG+lDyi7RheoJRRby3uhetPPpkhQldDIv0fGA93S3o3t
gPZaclsMmbcupauvUnTrd3Xit/d6OcEJJU25Bd1qB3SCLiREvC2Z8Lgxw9jd4mRUBA64qU2Jphcm
w5p+nbjtstGXrNgY0ovXyE2YQdxZKcCR1D0YlKxrPJaGvWlGh84ZzHOp6WiQmnH90DsWq+gxajNt
sA349uA4M6KDqTsIV0on1R/mELW0jnE7J7dZtl1cC6QrF2PVLll5l2nWfI2emH5m0Ml2KKJcFHBH
LYs3bu1h8tYVqOfmlPoW5upbPmp/FBra4L6roacJXrOCO4+Tw0syuPE6Lb38MDSCLoI3APxZWM96
kQ4ZX46WvqX/msLYC2hsOmf1sJCh/D/2zmvJbiPNuq/SLwAFTMJFTMwFcPwpb8m6QVRRLHggYRLu
6WeBkvonSxqxe+K/7KtuBUUdByQ+s/faTn+ve+lRVYNz8haXeXJr34EqabBgWbQr/gRKcCycjRAT
PUfjf1F9cZeyjosMRTQIjYiepQZ+ae1rKZZ5V7RQ1Hv3guVhH3REiI3wnYJKVNUONV8bEvwsN/Ma
1Ju4jCkNkb42dTwGsbfcd7WJHnCdPRaQsGm8FaQY3Zu3Zlqbm7ZquKRip72cTXenSvPVb9aY5zSz
gEDRt0Q47kKiRLZo0gJm09l+Es3XAdUQbIo5urJbRgl6YRinCNriLivMYUvbS0/Zkxo1+qV3SCz9
ui7MF8fpLjKc4MfOnp68sXMDN3X6EKKqc1R6Wj34/vBcoJ7eSOl+dZJxDAe4CCEsgAewEWcXA+iV
9MxTiuKWUrIuLgt4o5Xe3hR0i2itEy+kH37Hs82c0RcR/FtV7wWSmU1kz9m2GfviYi4Q/wgIWpRV
kX8osirorOTFn0myn8VMB11RHTtr3p45N7veKwastrxitSwPNJzpDZiBi8zgIURWO/FyI0iF3IiL
XcuCJtBL+17mrOsc8h/Pc9Md45YWfRgsIhx6ZZIqzuOFYtP5XOTTpzFS6kBL8mutzCGAqJ7sFLLI
PS4AbRdXpHy65eBfo8m6IVwlCRqWx7zx8VJCeQp7G0w9kmN4WeQ3OOlualLgXo4ojkaiPeO3yIJG
m361UmlyFip19KBycNakOJSjyDlw/qanZIC0G2uccqOnrYFTZMKxS7b2KXB8/MyjtTMh64STkMY+
drPnEUHzcdG8B0TepDwxyZFa/G5p0kUvXkQ7DWRGAG7T2AF68raGKPWTJ8lmhhtQERJRo15yWrDF
yGmt6q1w2MA9ihQQWM41qzELOUwjGdxAhfoGRtUTIdQEhyBndroMcS1XX+ldE6fijzJwmS2sN1md
IYKzDo0JrMII3XXj+2ipsbKcPJjnFn3cFq8lpzeULcb5iL0qM7LvLFG6DlO4YWKkR7M2dK4fZjWr
Ajsg9Y+McgZIEs1I+5sL5T/l9U/KayCMCEv/9+qa8RzOkS/9P+r3f4Q1q4S39Icq+7e//3uR7Tqr
NgrhJKZTC6ui+f9G0q77C5MyqlxkA9i48LH9U2xloajyV9An9fS3UFj+6I+RtId4C40Bf4jvzTQd
598psg3m69+v7FjXUcMLOGbr4pbh+AdJ7cxAGbnlpB/Af4Vl/F4gvp7m6Jh5HtM+fCmpfur0iIGP
+mSwIsms7idiI/9HvRdSL96C5TjscfjMxJGsf/6d46u2cWx4XqwfavLqriLxafblRcd8qaJoXwsz
vSdlD0FUhbEuupQyJrSNxIntaH4WAzCjZIMBIb5kMxoQ2bzrfThQrnHVrDEawh4Cg7AabYgZ/sgv
YoKOXidETmFLyF8yIlzX/zsLBgDp/NgtIBRKAkm07Wz7B1H3DfJQjtNGH6o5WPS+VoFG+29tdCa/
s1U9zR6ANa6Jw+R4EP3Yw5rWOaarZ8y84DXBnOOxdE897RL+NiVlb3XbLr8QmrotkkptpyoOTM3v
bx3/s2FpBCa7rwsYsG2ZrQNWKxSOC6rCD/Qk2aq62AwTwwuV33G6P2TN2G7zrtwOvXxRZAjt00Ld
xJ1Ltkr1tjAD6bM8bJyx2MNy8IIRcHlgVdWXchL6PofXGMz6+KUSMQMU1V1Ua0FS4N6QTseLLbs0
t67jMot/cyv853D5yeFisjX/2x3XZYoKuvvYuP/2t/7Ycvm/YCJiu8W9g8n628Hxe+Puu6g0136d
LJ/VcfR9dLr/C+7NtdO3Teu3XdYfZ4ogcB0eAx5qeAU2SIF/K4puFX78eKpQZq1abxzRKKGM1Qn3
4y1tJblf9qLSz5WuYc0lS1Egy4FWFR3S3pjkNhdWXwezNch2N2moqqh8e+vrNBVIK0sCgAOpaPE5
ieBi0UVlyzMYKiGesLGQhTl2xlvsmfFjOSmXQt2xnwch+stGj3vQOb4W7dIaDWlQswC/jEf+MBwc
WGd7YqJyJG9ZdWaDzCR9sm+LtrfetFFExMN1zeQFqF97hsS+qB6tnCiLi25pFtZLBVyWkq7dUr9m
y4x+zeymMHJWHUEmd8tMfjo6HuaHrW6FFLrqMz67EQmEGkrtMrdStChNW7rg8/ht72nBqPOxaCF9
ALCcPnIQA9NPxmoJ2zQbnKNwyPN00RnckwplHju3T/bmlP1aNP4MRIykAuaSaUbtZpr7zEwf5tzK
bxzEImwD/Nm6JJk5Kjf9ZKWHHrQWwnSeAtve0F4nlCjY7sjnPbadq5HM6cNLxAcy0RIiy18St7G3
i9C6OwOn2CX95LQ1euUaR+X7Dblwix89LaXn3gNpiR7afja9YwvRQ9sAGreLM6ygrgldBr+fhrFN
thqDnjAHN8l3IIegUVN1cvy6IGFuZYCrEpu6yRxUZ1I+g/BTfeyFWiwJbGFyeQdVRaT6PooR3OQG
JVPfAmmiEiVqdVyqjeuROkzyC550j8qRo7s0P8nFYhK+dNry4Bck0ZDNNrrpQawBb0/k+qnqMUZN
5uo8BIQ5aUxWCsT4e1Nls44YJbbBypREK6fGa9wtbcwvx07Ptgt/WyLYMBsp2BpG43bSo2rrsOA6
psNy5yWRA1ZDrNuSeszCdI0iFXVTholDSG6r+s4jJkOzWNna5rgtlmgIyQySrALdh3yyN6VtHmPV
XtqAKujF4Oyk9ZVolmZtVekOSgJc82pXOXn3iBP5FmeHG7S8zA5yG0F0w/zZgBe3c9002kXDfE9b
3h2blkfIAu72AkG+fpS2yMn0aMyTr9HT5Z3Bk0lL0PMJqm6hCqxTCGnOWjEvR73h1jSdwnz0Z/Ol
6j0RNmC/gyzptVD0GfzByu37k21ZdFDp+Ab7sDi1qYjPjUN+x7KU+hbJ1r4mp64TkmDGBbd1rjWb
tNSqMG40XwtQXidhnCRfGdd8cicMiX5EXJvT6CC+REv7rwtaZB9oBnm6E61ROpM1nC33faoRUV0z
hBpMOwpFmxk3vPvsnKG0boNo6uWRGkR9lYWcN17CKpfJ1nho5MCUgiFcFS/9oW6aYzXa941V3OVe
esEyZ+/TroUExD7QDe5rvfNPaJHvyLU7VrAdSb0hIDHj249pxr1BPHZNs/fm6TIztQk5sJoIoShI
UIkWZmuReELMkwYjW7eNURZfC6EjLatGZ5PhQbtPterSawwj9HuHBOPe5hBMvUs2cex5y2kKkDmw
d/FMDJgqqbZr5GDo4n/l2pIg0fg9nL2JQSkE14S4qS2+LO7MmNDU/ZPDcXlSUDICtu8Z6Tx9dlDY
3TbcFauyvLkFsbnVPD4UlqqryRPZa7GeZrmKXOqYjJRpKU1xl5qNc6pln6COzNod0y3/s9skn3St
GwJCGN+TvjQO6OTVN6IE/GIP4JzGvE3NqbXtONZve4vmKF4c/5hn7l3ktLfj0Os7jgnvzKh1dEP6
2P6Zc4UYv8EF5SetPrvKTDWEhEv3e50faqfXjbqyYzu5Y/jnX7aTfre0GpyzrPzcxSa5NL66nqdy
VzWUclMm2XxV3V3noO3T8KZGSodiYeUsU7RavLIfvsqthKdDQ951bvj7NOsfmMU4O5PMh3tMrJdS
a9pwMvrs0dWyRzsm4BAkxmu3+J+w7BxNxQRQGkruyqJgEGyO7E5QNjrZnjQkotuyRrAAjZv96JFe
aM/21m6X7qD35oOM3JwLOK9BppLEeLabUb9KDOuOTvmi6JInB+wGOlVmVzX2HE7araP5L8IHo2UR
85ivZ6nUvBuvs/Zdikhq4qcrAzkQ3sIx6r3kUWx8KmwPwZdFxxprTCFM9vlEQ24x/Z9cz+x39tCY
59ahWm3wBzdh5NdJmM+FhxhCLcek7g+9zE5DGuV7wrdAGWOwYP+rgUPIAZhEvht4o/CJbhdKfBGE
ZHBg1ySnzosubhOElMHits1loVItZIddb1FqJm9yctAnmOpiSunZgYo+GmI4VFF96Q8LD9bM97dm
298Pc3fVpG75hab44Hvzp8zNiy3G59CZwAaHeFvS8zBbRwPr8w4VpmdC0rSXq8kWxRDYUSM3akmM
s53a7D2ZxyGdia3PUa3knaUbMNq0FqH6FupixZzJqm4gMND8123ihD3PNZnSHM01gTqkPcldpaS6
MBmHhKlpyoPPuCiILO0x0cb18TzGm5p1tObZV6Pumk9oWGCRxRJgppgLgXJnxqh+V2UMiH2G6adp
sB7FpMs3rR20+BCVZJzvbAYdHVMSY2wD5PzzcOA5a1L5+19KbbgxEjdldz/2d51d3YzY3cMm127L
OVHXBEc8d2zKd2py6lOzOM9eJ4oHlC0nUzP6rcHHW5fFzQvHK/GIxhy9skNst6MdtUdrQiae1UOy
dwo2Dp4nyQsmfDBMuwEOSgwLT6e9iYcxf5J+Tz4XxIh3R9nxBpoES8TEKl6R98z37qg5Qa68z1YO
wrX0SvfJdZd0o0WOHpou0/UqrvRgGvVu77tFGVjWCpIT603ED4ZSZLLyHRBzDmSftxe3tD5l9qts
87dZ1zD8+tXwzAKXebhKrgo9tzfzwCObob1Rhl7aiiRcZCsCqbfFGdVgfciUQrjYVfGlYRYHUutz
9sau3IJDq++80mR4bnqJusVu6x0W12mewdodiNadHoYuFjvDT32Q2CA9L6q+/5W4qS+czsWuYSyw
UW2kHllinJ3K8vfSb2dmxVq6jSSQ7wx2DItY5L8J4+kq1OrMvKpQboS1aTeM8Dp0nH03X5Ri9A8I
U6eNmzRfirg0QjUVqXEj5WDcc0B209ZC/uQFTj8mxV5UMWGMpch5eHVa9bnBrH6OndneYQFNn3RE
E3NY05ZOBALP1j32DOOtKmznjfkXM7ylZ+MRsb7WjIKCQfGdm6uRfyHojwJ4OLmoLIOUKWZlmcy5
CIXhvq1a4twTv9iUVB5QKlJ6boZ/MDaSc0tDvMsxUN77SHpabKiFH5bV8ITa6OiY46+kmJG6KN1l
U/Zy2qoodo5RVZvBMtl+wENyz692sjNBQnE64JCoa8LMhHoZetGH5oJTrJLM5G2i7oEIEmCLQuyQ
iApRS7RmynlGcbB6UwRJmw2nSh+3UWtdZUlmPabCafcF/qVzmpT1GYx9Geaufz8vya6AG33XMoHc
68abQo21QytRb7MyejRihq5FY24iTVgbJ5Fy09kkCWLRPLXOXG3dpjgsiKKZf6N7Q2AI2larCGoT
w8aDNc1xktoBk6OBPFqUEUuevIx+f+FQ4O90qH9B6cvHqQZxAVNfBnZakv6Z4o41vBLpA6Vh0aPs
DmJX8kws6mNdizt/LMXeiYnkqNRjDSD2WnPwpJT0KWZvz7tprETYkncsEdgGlrTbS6TAww40oPnE
7LmDBFIihO47FlWoBMJp1kQAWkULrLogVRlVMxKvur7IywVbipx2dUdNl9ZR+mveohEAmHi7pFzl
UwEeWxclVlgvenSN4qJJlLhqxZou3VTvFL8d+Tvd1mA+HCIaNPlJh+sJ8eFuYfL2SKhBuilge+8a
Uflb/DsVRbdnBzOq58s85nCZUeXuADY1V44XvelE/mz8fHL2wGwmdCautvOJJwrnwqXqMaR/Dbj/
qppmdWXqjLzqZgyXDkZBIvT5ysz8kwanPgSahwp8GAYAl+54geT015p+ozC0z9h3XmPp7F2jUxe0
uTNfRr4bi+UY4R3ZLpq2L5J3zWuQKRNqcWF0mTw0eXvTpNa5mhKOx6TxQrCt+k5K2tvBbK09CJw9
SdwIBrPsjI6UB2imn/Tce7TJ9Q6sdHmdXPUlUvFbXaPs8WrrVvWXbh091sMCqocx0oumIfVXDNf7
dFnC2HIvFt/75EnQ+STD73MejoEZe/IqipAEapVuYImStxlz7lDrMj3s1YJiKmcad5VHNQuaRbtR
TjN4QV5OC4+ELOLj8iRo0PrIZDd7XndsuYJfsGR9tfKRayQa5yCxzK4NRlH07Azs8nPB8BvudWqU
VzyyBFr82ioo8OrWJQyjrW7H3uwPgzY1oZ45+T5LtRj3htnqSVjnvfxsjgYR0uNg0+TI5nEkR+E4
DMlwpKrOj76bVHvhV2In5yU+j7pydhjwH7BSItGs/WvfU9kNcUnGu5126rwkqXOSltcezGLOT0Qo
zjt7FO0DRAyiF1vzlR4+u8wrVFxRrF8vSzyEQ1fHYGQRqSrGvJdguQTB2dMEZIMNZDbQLQ1YEJg/
uni+UN9FzNn2Q2WJFYFLU9UghmW2HG+YbWgB8OLrWCjg/TKztmZSRNeO0Tv4COY3r1SI10z31Y0L
vjGK2suKheChzeaj3Q5LgEvlyihryoouYTiY+8iA9XTTeC5hw/B+VkNrRRnULpsx5z/f+SNrE5os
Qp24XMtxJ2DwMBkgw2Oasl2CVOhI3XhExpSFRVEOu1UPzSqwmPnp7Wpb5Ok+S9AIzZp3pzJN7GmF
mbhYUwal2PeppImGuORRvU4Z6Rau5s4/Q7UGypVngm0++wqF7EobaD9qw2zO7txhkiej99DBXA3b
lmVQ3hOQ3OcQC7raem8WdTn7OKDW3sJc0iuD053w9bjEt8vPyB40yJApbY2iGIFQaQZM+7QHh+Fp
51FkN3hUzQAm+mXsuE+153d76uuGIF4ufyKEgQrpe4z+A+mGNr0MSoOdAnkaah6LsDTtvy61vHXq
/nKWxIq3c0SyIUEVESrYzLQqUndKHE99wscrGNdYXagnE6eyrUeHpC4wEeXSpmiZTyN3KpGoBVg6
BTKD0Oh2QwH4NrjZW+raR080N1NfTwRCzOaGFvLMEf0kSQHZCTVtabW4ko3ZDfsBWwx3g361GMrc
IxZmjLLw0BW9dWylcTdn2tHL1HYZHCa/jVH5NDpL9dwIjbHJOI4e2zLjgbPzzpxjiISAjre5s+JO
vDGMW9rBXiPxdZHY/1FAGqCiTwmrjcAW1VvV18RLxfj7qGb3CF1ZJE7W8gj76MZd/H4zScNEQqfv
+s522Sy3mRNSKGsbp3Bnol3d7KGMkq+e0Vx1i3nOPecVcx8OrNfeKPeq997bYWbo76VgjI2FfJjS
3zRZFRoQSDZLM7zLvoUrw/SeQIGE4HiTJpPET8DWEOzxf7L4zfx4A2sJ+KOBhpxT64XQ7Zs24YBG
Wt+CkJK6cK9LNZgnjZpe4gLBWDayUt4MzdyuEfM0UmATA1+HoV+RkdMiEMA50jhnWRrnVrdDJ2MS
D/+sUDumOPGJR5Yd5IvhNjyh50ZdaPXCKrfDKILsVbTHFIPhjcepBpSpM1qbLXHSJB7M+cXpHzTh
lN2u9NCS7FotH9vQMhJGbUjLuQvLxlTpjsgVozFJPBpmG1FpG+Pw1C8UygeyXic37y8ig7yOVgXf
Vlz/v+f1+6/11Wv5tfuv9T/8heKCcy7p//vHf+x++2fopZvX/vWHf9hWfdrPt+prO9997eD2/CEg
W//Nf/UP//H123/lZ5N4nar07/Z8l69d9/olUd3Xvu++95wge1v/5u/TeIfcShMWpMHMFuYrkZP/
lNG51i+2jriOsDIbvKeNIO4PnIIwf2FDa+EIcdm/4Xv5TkZnfJvh+0jr/tgL/vEt/G5j5wvk6/1r
+utKS/jOk8d/Gi+cD+rBwNHOu1tH9d9t17CdOVouNUkeSPGe1LG/1zwq5NTTfxbP9levZGKdR6zP
qvNPcr0CuYdYqLAOHjEYQanLF1mBOxmjRP22PPq3PhOvAUEaNhF6gvWdfPeZ4l6LyEbJ5aEfWcIx
wbnuhhKgV/MzOuJffCRoFCBGISTysVbV5fcvNDDsRY62SIRw+Xte5O94F98z/ve76+r33+x79MBf
v8yqcfyGe/z4G/VOsnQJpmQCf0Z/C4SnwaznMDyeyMf991/KMYhFxSflesZHRG8MCgfOI59oiHB9
TDqZvFFtehftT5MbWVF/vPA8+McQtr4tqb5REr/7kdwBo2+P/uGATiYPHDXfzfH0hA39SQ6D95Ml
8scdMlc5+3XHcRhPOT4Sux9/KA0pOPdmzeQFNuuGkDQCxYhXCGotfdW9FVUgsEcz1ej/L98nWzWC
IoFyOR9/OkQiymSLK4n8Set71TYkePkaSMWM//f3P916sX24k7+t/DkV8KRxV//4GReVMTvFSXLQ
VNMeSiVJezP16P7vX+WvrsVVWPDHq3BkfX/Jg1EXA0A1XsWf7LPZTk9DSZh1xWrn//LVffdKH04m
2rakHipeKSnUTBGRvS41ONd/4fbS//yhVgEG2cJQ+YRpuh8ujzoqbXJrZHmQA7kyUh/oYGcSAW8W
Uc5oG3QgsX5rMLKxVzohI6eswM9h0XSeBpSiZATU7gQ/mX16W1fjFzdJy5DlmkXrQeyGcvP3meXr
MV6M4VK6HSMIJHhOYPp1E9SSf2VOonKr5ySmK54YB3dqylt8HeZz7pr10cYe8TKwtdmMrCQPkbsw
a5wrfz9mXM+IKJ04xCuO/yFf5Y5DE4tj3zP+V8TBbnvTre57LRMn3V/GL03EKU8rwXt3DF4lE/V5
9CBHsZT0iB+aRaG/IaDUmN/xfjTUya8l8UmbHBHBroZcc012DfxUW9hOSLkeZSC1C39iEdv7eygg
hHzp0bSF3uhtNODQYanz6b6lo5cZBhS3r8BvuxwuSZyyF3N4BBDiQLpLImtEpyyiT4yR6CiIUjwb
qCo2HvrhveeXxGoVuvkcJ4N9nmKUs7FXFwSr0340nSU/N05pPpNykCCsGg35WZZCLbynAXQYKTUM
FiwCH6yASTIOX01AIOhGD2AJJudbTL/9S8RXc06yRl47KnvXDX5TlTnmMyCC96kbo/veWeojPSTv
vuvq81yYdb5rmSXG3Nt+kdxkqTPdZVMqwJnyadF+pfshLtBx2ziM2X+o6pTG4PQwlcTpVQws4Dpz
4uqdWb1xZdSgUhxVgF40tZGB2rfLvmCUeMLR5V0kDl9ZnvIlRArm4IKqFvmHjB+8ZcXsxCTevfgE
RFARwroGrZOVtC9DvYRUm06xT0n7kZeGGqTPUCoaPiWR1JibGwxlQ+bzKUFEetVSnKbLs4dM/GGq
8vKd6St28G/hIT0np657zUFkhv9Um47xYFU1149N1QuTAVFNzhAjAa2oJohMIJQQp8LWxBkSTTnR
06aM6wCVuba28/5TRzYs4yYUOiFSPn+7YDXa95YcVGAXo0ye+kqLh73yquzVBya0Y5E6XDou9M6A
bL5i3w3RdDe2/vBpQUK7tyWC1N0Is5yKWFr2sl0yL2+CFvA40Vvsbd4WX3a/mgv3ltAi0ErFaHeP
g8soIc6ETe8J+qacat5sqzTr5OjIfzaEa2ihkfNLwIrPX5rYrE5TBNad+Z2JJjp7ZxLsU2I71ok3
YoAuLWe4tV0zoph0kqs495ldxmsMCI6mQFk8+rCZFUxDW29jJ350jwkXOG0ip+RrJYGhsloa4BQm
znIhDPVJdkSmWrgo28CH+LBdRq86jQAsuyhtgkbr9bAzCnaS8VcilGAldNN91ZiHvh7ewN6np5K8
V8an0jnzKHRvE0U1QQ84bXWjGC6HviVijonKTnhAyfE05c+eIZczKcu7EqghqZST7MNyzFl35GmW
IlgquKg5FaFhravTSmX+tUVRuWs07vpcFfNmGGQUWB3UJzAkNgZFplnG+tyVgs9tltkrdmHgLwgi
MFR13q019MYVEmDjIQNadMJ5zKtxoKJhQpmuF4xhBsJWUURChw5Kr/Gv+0qNXzqtZRwQr/1eInLv
1nBgewgdHzWAwU1LMHTooPlg/AjxwGwZt0fuSuO0LUUKbJ23F8aoOMm+VVrKb5t9ARwQ323GIWbC
CnYAQoN2qNtD2nkMlg1j/JLY1VGysglWeTpXsG5u27S4tmRf7xK4C/wIpbzumrWurs36TCIAFxOt
sUqD0hDMkvl20gidOFRvY/vt1B2T9HOfewZZ3pxWiG/JCtUXg7Fbn15l9hTvhpl9BwsTnC2a1ttX
WWzvOpEt4VCDWbJZIu/JjESvwazyMZ34hhYXlTFOTAwUGOdCxS/MLEJvAePzNHgYZLxyG6rqFC2q
vO0UZ48Wc3qMyEmqfCj5zv1aEUhlo0OpBnipkam/+Ybqz4OGlzqv1bWXE0CMAn9gGkRoYenH2iVy
yWuLVIFPWpZ1LFuT/jJCsZPq1viMXw9q4AyOA1uBDc4CFkaVNOW1JNr0pshZG7cl0IXkvSbhGiFB
+sj9/NQOenwg/lXbJnHZhL1uyWtBqEPBYxFvhSPeNBspnuny0COmUxy1NCmemoqTl2hs/0kvPeMh
JX6vZpQ7Mk/4dsgCM0aow2+wo/cayY6aoJR4ghXfzGITCLct2j3RDYFpJHKEM+Mjvp4hNdZBRpPX
cIlkfhkasZ6jEmh0P/Akyt4qb8uWPVMDDA4dcsraKoblxJ5xbNi9luZjV5rlaSSj4FS7Peq62lPN
Cbu62uDjn81iA722dp3zPBJbv/DwKVrOPygT0V1jjumI2hBi/V6kQ5mcRpI4B7yfZTR4xAKpmkQp
R4H7C6nFW+UEi9+6792cMVnwGGF8lbYTB0YaQzjxXGmE4+y3JHs15MQ13cS5PntuPrM8bPv+Bqtg
HLSZUD5jFSIctj3R02KzWMoYSs6e7oXkzbxnbljcj5k1Fey6HSabFNcCCBx7ZLJ3cSGnUn8TnjrI
LGPUPONNhZCb7EyH+4uDY7hFDaldkgq62lXcct1EmfOe+9Qk/yjDW6UKrz+YDTySqYle88TOty4e
xC1je7jjbmN8KkFuYv3HVrpCPFhGMQoiFQ+X/hW3a/wlLlxDBTlwKKjCE6ppwKjHdLJ1b+cCm8lR
enF8E+GhQrolwVhN+IWNuj9BY6TGkoXhbA/7vy+w/yS5RZ4H2HDFSkCBANf8ocJm58jYt9OLQ8MD
dMPua7jsY4V/2mupE3pKy6vZWqUJ5kJdkfttfeaGt8+9VbIoNvzsJ93nn6AU6/thQmCgDFyb3Q9N
rgsKkXuA98Ou/Enp8xlGYROgCHmtCnUXzTzm/v4bWKvtHxoZX2c4bvJKBvW4/xE32onBLuNRFocB
NsB1FSkMYcQ1H6oq+UZ9+RmQ3/hT+b++IIwPyH4wey3vQ+dUtRQ4Aq4eB0rDhoJTokbkXbFFzNry
tddqHwkts23H9sabb4+dEV8fKyS2DruEZLswygv7lXRbItg6nut//31Yf/X+bMO0bAepGZOkD+2J
nCDjeEKR81eW4oQ9u3yvrXVbMPZjpwM+EhTb0BS4kZLM6K8Gh1rTyHnH0qDQTvkQlDLVyWM1tplN
Os8ulVWJc0XZZ2Gm/kXVZu1F7nT+FopCSqTYygyMI05lC0dGvRVuGd1bQhevliOWAanVMuw9zXBv
CbzkARyRov6kp2n28u2pWFVgI4kWy6Hr/v13Yay/xceLA4qZgcfUWSlSH9TgCKejjKdXfuidjHpb
6+qgn5Afj5b4hORDgwiBetDLyD/FXmEzr+5/Qoz/U5/tW2RhEC2k85NwmX54B/3sjI5MjRQVx5zu
bS0meVaMPzsG/jSx4FUYVJDzgfXWdT/+5gRBDcSA1+nBERTPDnPcsJK4jbDw0Wc4JKwGc0bzgJR2
+PT337H55++YEgUlsAfs17DEx3Z4NnIxtMWYHEQ3xtGhELV/ocGGeCkVpTE5YPZ87Wu2/1SJ+Sn3
5+addRJmzXmwwTbVVZKu5y2g/4b4PWsb95JyEhAJwLfYv8jqqvu1ISe1P64M0f8ox//FeTW+AX7I
/92Xcp2k9Q9j6t/+wh+icf0X6EYc9fgcbYNHD4+d30XjUJMYEhsGF8QfA+d/jqmNX3wCDUCdr2Fm
K7foeyMKQy8dUDAsI/46d+qHsfTfjan/dEbzIDC46WzXWJPzvkGYvp87RSMNYFLZ9pEIdxltzGzJ
wcjJ6GQT3hNasw11Ehn4DmPvsjNg2JwIkJefKcinR7vy5GdBsuSzblXdczxRoH/3Td78dv58P6H9
eLfy7kxM72uSGmcCxKQfp2K+8sgcH31xzEg7fbUTMd00elKtElRaclB1895nrMQeiqCPnxyJFAUf
z0QietifrWZ913PEtwyf70apUYK7zSFS9QhI5BPB72ygR3KnLtfawNk40nYvTN2rEJPPjnuehI+W
PGvTl2mpFkhRaEs2cpmtU1wg1SIwtUC0RxO6bZvauYUBD4kUYah9jMayB/VpcTfrEk0Ueh64oCX2
QcEz6ToxZ0pX18C9xnCgmdlCuu5GqaWcA09B7qNVdLB6M0z5HHtgdkijZ/nWefXZ7cRCpDL1RMJK
eFfPomJH3VtevosblsehHzHqsFKhP2ttq6G7cx/UtLRFKBai5dmeyQrZyBRvNSR1Q9DW1nAg6DcC
BLVYQbb0CneOOw40LhEyXJlUSI/Maf5UZV5pB1rnGxf2mOFFbuf+2WNB3QWpXox6oBvJRFIKisiD
Z+XzDv2Us598k1AjYY5dQCXT3PlKy251UjONTQbBDj2D7mzQO+stSuLJ346KlIjdYE34aVJupbsp
8mK6TBI8YfOJpH8woBmx4AIadcT2VbCeNKv+jgE/7mOARUwMUx6KOxI3Iy+ooj7H5Wo70tC2oA9W
3UjLwiaOU5O2BWFvwOQMFZFkEX/Anvw/7J3ZctxGunWfCI7EDNwWamZxKJKiSN0gKFLEPAOJBJ7+
LJTs05K6bR9H/Dd/RN84wrYo1gAkvmHvtQ0qXERMq9G2n9108jax7ZR3GZXPtosao10NNklA1mJ8
WEWCQZxIke22/WjfMd7SdrPhRe8NacbbTCRbv5cSTqTuo8xyi/vZmKSJfHNIj4xZ0rUHFOQ1ZpSy
R9IN2TCv+/2UgLbdIuKIWL+mxuQEjcQ8HEigCjuvRwAXap46ApsOn0wkvHtvjJH/5q4df7NGIW/J
jFH2Kind4hvxF4tOZaaOaewEBb6PWBaJpJxtnpQuutQ1995DHGmpecO6Ho3hCp+DMz4g90xUvQKQ
UskgNMOGDHcVljptWp+9lykkXG/Vt+mOHmJ8z2h5F7FtXMCErYmqF9dd47fJq0xyxtIoCS3jtuta
aJ3DbB5yYaby2VEJz7iJBN9X9Ps96yd/UC13BaOZN2rZNEdrg2sscKCmJBtmNKW2qUJvupaY7SYc
Gy7g3UFqc/JATOg0kUzOZjfQwhJAa1WCTFu35BjUi6gXpAsCVKCqPkEthMGPGUBIyJ48Cvry1MZj
Uq8bLNuvBAksYtcp51JXojpMTG/uWT0uh2HM+8+w1Nym8+CC4a4g+zLz5be1y3tjMG0/kLqrjxu4
3CEWbWl1n/vESa1Vm0hePX78ed9U2GUSEEAvXWhXL6M0/A5xu0Q9H4/cyJtODIpMJqGGrwJxhkDd
2NrixocHNaDkqavXtsuhEhAlOG8vRzlwCj4nUqaNDUmOnKOZ1ssbiEfzE1BWLamCbCRNsdupkNHi
vOZJoE+v9jC0ULK877CsLMJUyHU0ERiDeV+fR/lcRmgjO4Ymdvk6TH3BpYO+miZqdm6aTucVS+IS
te049JhnLAbYoJaN/HYqY9pqBCSI0jo9VechiYxbq6q4sUBd57ewl7FwlJFT2Yw0pDzQs/dQjySC
wVOhtS4VO6+Aa7eorUOp657Es9EiCJlNOxzWZde6XzRZIpDiw8n8II+QB64rz5nEiuGdB3avcceX
Steqm9iZ/GLtOWm1Ckm+BP6ujE02dtXXTu8/mWp0DtL3U5tJvz+eB1qCfK0hyqVuj70GCpqXFBKt
FkASC8jgVh+Q58SmDJdx0lSeYqR+j0aGIBiH8mC/2bJ00CojOdhWY8ZqqdLmINdtdbLAUl2FsYzR
Gcwt8sAG8ZWCTm2zEWn1K2ZX/YFgmtldcQFpjxnPmZm37NNb+6gSIXAVLjGrdofrZajQFGK+d0uA
/aM5cfpJJ23XnONRgI7f2qqQA78rzO7z5Rn+/1rCcJ28tTBNP/qfRQuX2uZfiob/j4QOrK5pKP+8
bsTDXLWv7z/Vjt9/5vfSURcGNCBshZR/2HRxMf9v6Yig4DeBtgGAIbyeCyDzh9JxaaBIaKXLwKO4
OJ//8DBjivZ1AwfzH5qJf1I6XmJ/fmgZhecyTqGZYvdrYon8FdwvirgWIRl2V8w7m9Tf6ninp+G5
lTj42mMqCpfJecZ0IMY43PVOYp+gxEGfiQofp0APqmGy6uho+Qg4zetSoxB3JsqTOBLp4t5tk243
ZGmvwh2eIDtJTjaeQuwkM/+VfLqwIfLHIj5Kjg2Cw2iAeBOfGJfZcM8hWrjaKvbAyEHH8sriSEfI
kZiZIzngqyYMpXgxLvvVyukxSD2kzUzbtgGxP7pnyosh9m/RomFOAxmRMwwn8TOwh5JMmnxAtQuG
aNJQrUewf7CQ/feu+b/Ig+iVPCZlf37bHKrx9cd26/cf+P2e8cVv9FNkVNEe/YCh9Z3fHIt2ibqJ
2ZdBRf8vRdBFLESk7HKnLRRa5hK/3y+W+I2dP8MQfL0e7To/9Q9aLcv8GaxlL0MwFEwOiFxIXS4T
sZ+7manoe1m6iXcUTaGuNFxEqEQNDOWEQb4jymcAHfaWyybWjiLsmGF2Y5pF+5KmDm52SmftDuef
iFZxPck7rLzhUzbD0LtqEqXeYp6q0aFqTBxUYTmY2FBQbG4HPfQ3IQbfp8nueWC1tdmhqCxyPAOp
l79LFG0nyUb5KVYVYRNz3nrFqqdZZOVUIbTrwUPGvpUcpC3zTUqiBKs+cEvM3wvTefd0J/9WCvcQ
5fl8k/pKUsQ01n0WasO8ZhsafvTmXNzidLlGsQdtcSKZ4mUOzebVIrzhs4p4uBtTh3bbNOto5Uc2
q7NWuXe1I3kUq8nswOlF6hrrko6Km0yAD7fQtHNVpvQkKF6iG6kZ5I9ZNdyXqPN0fH6VaZ1IeclS
VqGz7uNtGeLXGZrBPnfCbmPLMH7RJzNSgekV3q5zUZmtiH/NHyY9jm/Bch7YdFTRPhlhRUUIuo/A
HOROVGxd13MBpKyII5ZBc0nCIySR2CBjSjeGeRVnoESZilf++6QLVTPnb10RYCwbroAtst0Ks+Y4
hFm6STvdwVhGrRPkDdGkCw0cGia8yBXOA+/GAooLXVO6w710i2ZPpHa1zzTRgfoN2ZP5CVBvmjWn
fmjysT/qrqfhYlF8OH4OoU1jIH+ruyGxWF40p7cJa4CBE8uVzzkz55UzWL13pccVCJl4nvA5hpHr
HzmIw34dFWO6ybuyvS3joQ0S3GEw4B2AWdao4mpFhEN/7NNiye2LVXTn9fVHx98y7EU/N7iLPLP6
GKMMA7A5zpCBEmumWG9he+7JKcifwkGlB0I1mg15EanJss+RrzX5hnfOSP5pVZf2Ft9Ki9vVbMyt
XvlwHlSij7dz30XpUyOyUMkzxJmkIuOSONUee4BM7sfJje8Kw5/0/J1v1xitIC6oqolEtMpY607E
NrAbuxEOA9ibiPYD0hqmF93q5ctoU+N5k25gUuZ3hB2y0nx+sDraYLAxuh30ui7LPQ1OvdUQucCD
QWwrfcM9Tj3W3q7ICm5vs0WAi5o+IsXLLXXMY75VUa/XBT5KPdxiiedpRyW7IYWRoLTIRFCQ6VdG
7+vXlcBYrLCVCAsW0Sjs00xgLSz2VmB6Lqe9oxo+dzg9dbGSFgrpEv28WlllI27Y0U0OSK7BDExy
HLcQMfqjUbTFBpiYi6/MH08Di0x2pQWxIZT2CGOLublyumY4GulQ3NM0WSVrVcfeOSkds+Z35znm
xsyq9IPd8CdymFZO7mXvXltZ6xStCRj8tHvUEGbdkDuAy6DkUc3aR39orYxTyyuAoPqdBVEDBS+z
fabY6YjbXBq4i+SQ3ZlW+YTbeFmGc2NrlblP++jeccp4U0DlB+JUlkFKWC9Shy739nQWBW5RImS1
tBofAb7EayEn/+BWzD0gElKUG6lx79RDB+SNhPjJau2Da1vFZpmCK0b83XBtA4PdNCpVp6mw588m
wAMCHfAYxhmdoKpjAMRD7z66rj1c1aODu9SPOs4UWKCclYkdam9iVvil4yyab0XG3ZuUUXqHFDz/
hlvG21dEO+0HzU9Po47CC2xzpLahMcMJKUURjMTIBFGSNTdIo5Od2xbeVYYdgtkYC7kokVTnxYwM
pukxwEtBFhQfynnEF7UJQSXBZY5yPm3DTLlRIZ36b0ky8RDxTEkRlqheBQRAlKfEjrtbtE3juxSE
mcgym3es88RGeGQkpJY7bCEiFc8gf727uI8YUUV8/c+pB2zPHrQbO1PlrS4hZ015JB7RIeasPK3+
xaUTfHAbVZ4x/EabSW/ENq+t4RqXjHdIhcXeLwcfvrHp+Th04wTTtWVWRy/uzFez45I2zWY8KaPB
ia3X3V5pts4cwM4W2tPAXTVOD5FeLLgXTU9ueollS0BEPnV2Hu5FbKcBNupsXVkeR2Ye3aLITvcJ
2lFSvpBqrzLpuUHEmY+jtYdHHvbxfBQ5fpoCLvtNYuThp7icx5hgHbv7AmMVGNSsyeRkyKzbdwb2
ttWsq69FP2QBWSTzoylNI6jDFPtvnic9E7Om+9REI/DMOBxPNKVLdqEjUq63Jr632YE/kFpkEJ2Z
gmYbG1jEztTHn+um7u7M2UHs0VWQ6TmYmj1PdPUaZ03+aMYWkzPyq9RmHM2MEARrDlKuyqPd9mem
cF0KBNvU+/5ZNA7WDKQto56J50mLMLBUym2TzxBKwhIycOUMPIky4aW3cxVLZO3mUGwG3WnWoEFU
samFmt+9XjqbMJtgTZM04+ItssAIt+1Ixmo8DbtRFI+jIl8kycYI8Q3sdL7KfD2UZX42F1y7XeJ6
jzRmJU6bfFcx/rer/Bv5vAvf+q/KY0Cp5be3PgEN+GOV/P3Hfi+SXf23BS6rOy5D9aWvZKz++04C
6bxLOymgyS6yaKyy/yqU6UbRsqO5p7Sma/tROi9+Y3jKmhbNvfuPkwity+r7h84SlTRQKoNr+CLT
Z3Xyc6FsM8f0mQfJPVRY0vkIHdzgpPEDm8t7crKvHhnYq7oisqkc0Bdk1McrRf7a0dOzOhC99+hJ
LzsyH8EZNeQn6VndytWcG6NB9JMLIPRuSjLJNCw0lqGct5ZJ8koTsRJkiONva1/DWuyQ/EX00hk3
kGD0GWI+IqFtozcuDw48hqh42D0AfOJ3ikas06x7lrn/ONjATJu6WmYv6VdHq8Ua5AyOS32WQSXd
9lDL9ln34jqYbUa8BLtBnQrdJ20U9ymWYNny6x27fs6rBH1Oj6yywmTOquisx0TTGyXvx6lVvxFt
8+zoqc901cURpfH28CAbgSpKsZaae2hb7xDhj97A0KupUULWhoWJNSf7MKB/rxyHj7Ly2m4tGv7S
XPIRWFn0ibfAxyC8Q0Fqwjps+VNS8BpkbaENChnVwe7HxG0hSq3yKF87jcP/zazzQpLkBOHMtxip
J/7AGM7giRhNfAR1bvYbu9fnc1TlZ3/KJQUmv5LJlX1lW4yeGU6ho2t4QWbtZGuCTD9l3aIccxG9
+lX5MZXk/zTmosUKJ5hE2USmJJP9tzDHh4bO7pFtXL/hoVgz9U1R30Kh31LmktMj4Ja1qd89hl6Y
nXCKh8FlLlrPgvg6j0/P7Pilo+0ePF0DOctFQtHLdt9qunXtch3QM5wLSXhWK/zH0dNlAJ9bosS1
zzLhRUVpZh1MrWUeklJ1VFGhjq5PkcfIlquo58/iGyHATSdgroKD5kpWME7IBmc2uLCGnGyMwrZv
uJ4/lJ+ZK1blUGvG5CsrZb77mX9LQ2oXqWvleuw90OOy4mcKPiXGrOj+APFfi6bzAybNz5fvu2Ax
tJI5l1WPY3YbkeOHw7blq+dpzXPFy48ocj+4ybmqmZasvJir03O5VKrlXkBXNX3KY/7V8dKvbC35
/pXvrSSM45uBj8u13EdCNJiWNNwnLgqqIwj5+Tp2uTt8t3t20U0Ejss37A1cTB534+XDKGtuilHj
j0LH/FpUBCiGwm2OhHTZOP64aPOsY1xe+vp9gaU3IP2WeW87sZ1cFuCgYJAFZpVYF5SZjOVx1Y1R
3F3h51K7yCHJhY44oeSemeO63JTTaEJMZSODHoWrrOR/4s3Orj2DG5VUC7H2ZJxDK43yjeA+EblM
zjKGIbHcXixD573AArhRVu6thwozPysauiFCuNZW7GdHgkfLnRJmtiE+ldswIwH58t0SgGyu2Dic
HHS1HCFcAmXNWsAc+WwuV/nsZvO2qlt/hy6ZcrXI/a1jAp8fNS7nywWwXOHc4meaqXJnTlyhvuT+
tmYfrtbyNffDyNqo5TJSmQH/JtXD1zqxtb29JBLOGr+rHHRaMORsAZnLXxOe+gHVwkeU8fqw/3Cu
gLgmv6r3A6PUw6Noh/LkJkLd2MreISf9qkUM0TR3LE/U8dkmd7kjhllo+8jmPq1mwgvpwfwtDM10
GRSUJ3aB/PaS48tNi9ey43DQZwplZe38OGfhpyn+Mp0oTqszHbTswkRYagPjMbr2MDqLwaTEwaKS
QuxFBVBLyyMOxQiORjjy1Wlu5u/CwTjHpArtSMiCVNxzmNSWlAHVV41inJcwDjp3kVtXexpD/uEi
6rmcTUC4cLQuN61MHKLbIu2Rvzu+s1suida2zsaUTkjeNUCruDF57KDinxpVbwm44vurcvitjShP
yrHQx+FNYMzJRzNxB1w+axbd2TojDuNu0PleLShSG5Z1BJd4bNhyC/mnm2vhnaGTo+EQg7Xzwuaj
cfnPxcCsIGThRtKLOlpanmz1tn3zhGZvSk2Pgqpxn4qK/jLT4jttHG7cqgfbMXrRcUoUmiYt73J9
jR9IbIxsBEoASNYBD5XPXzIb4zEVp2dBzyJ8A0jM3KZfYQ2otV6nqH1QxT/aNPJrOoc6vZ6ibjgm
I6r5lSlYjjM00OFQp6JBKYUR+C6OLGcpYvU8cmkoLlrHrKdzvSggWcyihnSaRjvW4fCq9VX13vny
DdAY2tLIVNmH15jaTJSYNs9dwPE/AlJrq61fZNDkVqRKmGQMIj0sUmwzJP1iLzF0L7z2UZBp29ws
x+6G/tJzD6VvdcW+JxJDe54iNA3xEMn8FMa+CRGsJR8haEjdSG5s6RgQpYwy1O7LgfIhdp3HH0qx
/4OcYXEeOvgP8EsxUoQm+nNdk/uaMVtVC9g3maYdOewfySLTNUvvcWC1zmXFXWch9Vr/9e/9N+Xf
8nst+AmkXwnXFL/UU/6ExNPv62Gvj5fDjnvQTFjMwr6mvf3Htrrlt7nLsBWhIYK0X37bPAI3SuZy
2OcTF8hSCfgMAzeR1onv7+u/TcDfNAGet8iI/nxGvv6WE0befvuxA/j+M390ADabJR/LKGNt2oBL
mf9HB2DTHDDrxrX1x/ro9wgK0/+NS5fuwDdZzwjc4f87KQecyxJYx3XroMdeMij+yaRcv+T2/tgA
wA1Bj4n6ldi2Bav5yyWUpdRE+kxA8eRM8TMBXmWN3sbEZKLmogroZot+WzfTXV5heg1yUpSFgM9c
hqLephI+PnvQWX8Ok6GIVyVejyDxxfhN9fAwebqnARx55hERumtP0/Ci5F9YSHMrDglUKfwGu8kU
Ef4Tn40UH2ICCwp2ZNrzwFOqn2/ylGk6pQx1Iy1/aAUhYP0jUpKMkoCHO6jreNXHKHpRPbZXquEx
6BTky2jKTnfs1/H1m61TH8AwhYcK7NU9gYrWse2SL6nbaM9JXvD8aUpyHRiq7GDMRpt6aVBqr6tv
Z8wc60J1Z3LW3gHD8CZD3qkeG2fu9WzrEx+0nmzY4inV/05E2UfdmjDAhY/pqxS0TnaNootEcfwk
M7+dOcDZMZVYJW5/3bNGWA0GRYbuPYZyuGaJUK5iVT6wadNPiocAwxy0RKALln8Up2oqTpZXP4dM
k4JZ79WR+ukLBfbBaSrYdKZ5ziasPTa1n1tVDyrV5hdMdGJdm3G8zjzAhAykJeHHZcAl+KjMcAO0
AGxV6CwvoVk5Nn+13yhz586uuDUzDegHzLaHqPPzp4pm7klXJDRfKv8mIufO0SnOaH7IAxLFRzfX
d8BD5n1oaUf4Mc1rZentI941YClJaDAsrXNQ50Z9h2tpH3ozOn67b24hXLbPuF4enS6pdpVqk53e
AUJ0QtKVZ9fXsb863qbNvU/5XKPHsszxE+JhVptF1bHPifDAGaCc3zTRLNhAtCPn3sjNmyJpYn09
GrGiOYmbeYOn9cHUmPKYbdmCt6jMe2L//G3nYTFhvOkEIXcOMgaZENdKLK4scKDs8L/W2SGqdZ0C
YcI1odsIbjzpVBDv1HAVRVo/bEnftD+ht0+urMIRCF16ue4m0n5JGTeSNe6yqtrqSO7aBZ0hrsap
sftDlQoCuuy0nz7QxMzajoEvqdQTfJ7rHIQOoGZS16kAE7Ml5IzgZgDKD5fj678H/d8c9AaMgr/c
hl6/Ii56Ld9/POl//6Efj/pF346VjrHOJVPoj6MeoDEnrYm7FoHjhZH+r6Mexrm3uI4d27yc538s
RcnmZO2/6FJtejrBc+CfHPW/Via04pQkAoMAaZ8GsIafK6JSDFgB4oxDNNLB9IaEHp4iFU2fCl3J
IIps+/vc8E8ZBstf+POThQIISrJNiBpcZmdRnP6g6QR/FvdUltMe/E57FhqtgeOMye6Hx+1/KPR+
2fTyqS7WDha9OHUBTxu/PL96uxP4l2O1nwh72GEuas5Z1XK4uVZNbzXmK70jz4J0P+2+G1316a9/
PQTpf3ubuiNQekC6MHg1v/rjh2ECAze5gFVz1hWwx+KZzKFY7KVle8zY4/bIvqPlMRe6iPEguKFA
a2vgYcxMTPuBoD88oBf9XIdljr5Dh3fmzWO2nYyMP5tz4BeBmWu4FlSdMt+xw25iNeZN0wfDguze
xBq6npU3Q4OzkQW6TnMsmILzUG6mHeZdlGd1pAMKXnbWHO8GcjfRKP2RmWV9046Z/mgoqe56E74d
/V/96hVw8aFXyekDVNm8xcYun8hFmXZdemkecfO1aA2xWlUGUisM5l9iQLUvOMf4wVFhyeiapctz
nPDeZ6Par2VXL8I9rNMF2cmCnw3RCJg7pvS8TeEuE5o5MR6nikrdVVV8azdzeaosn91QHuGMw4rW
nqtcspuU7tgHac+uoQMucT2bisKBwKU10cztMRuM5twV/SJsdNXOafT8cBlL6FDInhDMyCeIus4D
3w7heh1q6tLA/jew6nubCDkMIpabAQTM6VPch9ULxQffTFOXYu+MdP/uiK7Q7Ev/5OhasmeyM32M
8Ao+iZYfYXXYfXbY65xChXGviXr9ccjn7vP3oqbCjFBAhuzXPqBU9HkFQxn2wzNgaGSZm67GIDqW
0thUDZqF2sGuN+iRA6G3at8s+imA/ehnGICRir7XFE1GaQ0NcazczjApaJ2TIT+QJQmjyq3J20G0
Ga87s2yJUXI6QFgdo61+pkmG56V2mh5m9xFzia3jxc2NhcA+yP1IfssEuj0e6xmkVyE4NPTqC0ZM
+QQvdb72G8lfZS45RcUyY1C8Y3/UgK9ly82uNYD5lrmt5fNeHGuZnfpxwegy41JECy+/6VkyEbJj
WIDC+CaYGkBfLLHgFhqpIOscjtjHyFrv1UVYyeyIFLB1jyC9XFdxGN47ImzesLnM1+UYT5+METtZ
WXEz5G2Tbcmc7d9xZ2OTtDAYkuyCrl7js+0ivscUBMTmconmpZLfppZ3P18mnM3MN2E51bRjDTN9
tJmsX+iuw2PeZS+jRkMeY0i6jbwPMfhCrhINY/SqCwvjEHf2F0FmzbMRhsNTZHBtrgwNZz9yXG9t
WdS+oSu/IT2pb+DBclEqeHYq5otyXK3fho2F5akwrVsgo/btgDfpsUy6+mWwneqL1ltcrcvcqjXC
6ouJ+uoqNTX7AVE2sigt9YgAL8fqNfLcrgwSEwib3xI8enlzHj6vAwGn2r2a6hKMFbvqa7h43ee6
07L7qep1poxLbJbOzvyo8rQInFEAVq/Q+gQqVHiFVNK+1WzZFkgmm75gYoj/rCcZphgxuUDuDbO5
6R0QfAbGWF/PnBcJTqJ/S9rBekn0ssiivTTn0oKTP2vlhhZ6HK6nZgzt4xiZg3WPRB3RmKWmT7o3
4cJ0FiULKs123QCR2nId2kRPwWUpVxX9ARHH5c1QkUjcc4UxsMnuetGhyhD5vWYPN2TQFVsvdu3z
3KIztl1l3rR29BDa4U3BdGMtXG4icBDxoTCyT51tIV7Ow2EzWNPXBE7dBgPqexYbxYEw3jdq3/gQ
k0C1KgEgn6pCAje3pQq6MOrf9aRrNlFCshiEgS36U/2o5sxnlN26AVJwMihqLE/WbE3Xml+T+NbO
4REM8RG3OZjwvCnnVe2HzcEyRA49QcEgJxx5VSSZJJYvzz+imi0vav7S3Q2dNQVIAO8ntE4bo9D8
qxRd9XXnpOPWiblhmxSQVzJhrht8LzrME1+koUtxEKUmGchVU8DgziP4VGO5uqzYJbm9u1i4TH+1
gsLUTvz9EOkPZoG6wWEsfsJqb+Ybg8/+ravH0WHg52szmQZ8h6sITsPeqBOXjmD8UhLedhrwNAcQ
G4ZDRE7TmrrAQXgTLivQsHszq3HYRXbEM48HuLeVhAevEPj0m7R0mntzqcH1Puu2kRxiWNMZnEHf
U1+8pb1hP6swDkTY5fIseyEVoSKuTDl4VSjbR9Y4zOhRncXM7S2TCtFszlRnHsA5NEiHmvNVrCcO
EYiwWc2mpea+urbYk1yNczhvKjZnB0PVzK7jmLuq20QMbldlxRU49TppY06rPs2jSXZhWsjA68r9
mK9NqVVHvXXm1zoX9sGYivmxTusqCvTO36vZ9g/FEE53JI/MaxlilM6QUweOkRdc7hk9HFKeTQdy
9oytBJcJeAemde1I5m3tbRuS+jaaT8DTSDQxCmQzfXYdnLNw2sEehpNcDT6k6iZGmTxExRmmJ8/y
RIyHJAEvvGJKu460yH/KvUjf5QlXvGNWMclUihycMbSuKx9pP7la2n3RK+9Gb+bpiLRK5licof5v
WDMX36youYnD2T35qjecwBpHMgByHEaQ+uLsuu5m/VDHBVF3SUxjTgSA+TKk7mStXHtESW6MpJnH
UwTyPtVT8a0uiiJfk7nqqLVIhTzMDRP7Gtn5jimu/TLC0ibmEWTDySIz+60wU0dc650lkaTqCMHs
F18KsR/jDMSnwKTHLBZj7NaNbfm1SvUq6PNxqQvq5sxoYdmkScizHnSTK03lOaQo8iTYvxtFfCCH
qj0BW6pAyaquy9G52clelV7YIYyp7NvJCJP9DBnpq1HDXgkQtgJu1qRYXUqkFOQ6ShhCJVO7K0+w
Q2wO57p/9xJm6DgdFuaKyDpWajWn8EeZs+Ookbne15m73AMZZYLLlCVcXwb9FyAPo3X7dk4S7V4j
Ppq3C1Zg4Tlm3joi+CQoKPLiteWo+quqh7nGJcOXpM88naeBqvB78dUkBlQKfere69RN2WIhVaFO
LhZ2o5omY0MZ6jyoDEEWQJymKTeGZOGDIzU/mKRbn0jDm/eWIA6ELRKHcZsy9i5qownXsd3xcPeL
itFu5A9PiWFGxOtQaZSYfW6g4S+vwm+eTc2hLMU/tBzKGKw+cEgsS0yX8sQH6njHMVi+s5ms5FqL
2BJ0lIlHqL/YOi77p6kjaiFGHPUU43PK0OBrXhmIop12UeEQdSJT3v8gx3UU8SyvKLZe6g5iRzct
5S9r7xe3V/nB6HgLZmTpj16hpg9vqpMdIcvVpoReDVRgxKkPinDJTqvN/JAZfnP+6yZC/089xKIR
oF/CoXhRCfzYKrU4YqtlcLCPNKM5hj6HIeWwWwZN2rTnfKloZhPns+SL+dJNTM9IruLDHnr77xqa
SxjVz23b91eCqBcGLwPLn9u2oTIhcBG9ubcSKv/AmQf71nXYqkY9m8bJoiCMSYPZ9Lis7tyoKlBW
2uZ+7qsvUVhyYZZmc+xMOV2VY908D4Nl3crEUJ9GKu7t33xwi4731xcLKhhxBak+wK9+ebHo5jNX
ama310iBXMmudB6mmhtNELJxqxEksuZRxAWmS654yKveWvCcOoKYql5TxnsrF9zI91S5P+17Ly3n
zy8K5zGKiuVFuda/Nb7R0HCNJFG3Lwq0lAG5ROG6A4eBRkmTuxbv05qjed5MqLBi4hmooFLgajsX
ij85XTK7T0drgWc48x4Xe/VeJzkyeSeqN/iuGKppbQUop4c4+tcfp/0fLkQXlQrDC5rqBcL2S8+O
7IzB3DS2eySPQDPcpCaysfAn/IxAueqkJJgkNt0PchnlPvHMaKvpxquX1p/HEmxsYlMuaTZhAENd
VNeyNawXWdflNTGG2ZUQhfnFsLJYXTNeLeUVWS3eIXTYzcImIohLcUMTxJXuIz+xb7Et1oyFC+rV
HAQTBeS8LZU5XVkx1XzbDCMrf04Ywxq0exm1zgNQ++mjAO1sL7oNEhjMjjPWsRzq3rHKDwOCyUMc
ok1Y0SzTl0TZEtNgLVdIGxWcxJdanRjC5kxSwHKm+EvZnlHQ+0QbriyROA+WmdUbQ4U1MRq6d0oH
8k+lzsgBe698gidNDhs+2/wLAcyZc+zz2ZWnJhwjPqQEaLKmul5t2PHFJC7VJloK5Hgp9srANnqN
4HLeUGk8VaGlA01fpo0uwWbRIVsmkUgQ+Q8hBX24FsivmVLiqvRIfKDiviLTmjil3FQ1T2NqeuDS
MJDDMOYdR6VfbRSHMPguIid3wMoE1BKKfNppsaf75ohFvfNZpLSa7KJtkl41VLUQ2udr1dK4ebFV
f51SghrapE92KM65n7KRK3LuaSji0hme+iT/4rb0jwso88UbczNZt1OCTWz57Pxs9JLjPPPh89DR
7tvUwNXHg+OcIZ/chRkihoBJMHxv26te4bJXrxbSYur9HBkht222NXuvvaMT9U5TI/IVFJMR8i6u
6JLM7M9K6eZBKE6jfhk/gLoBTVX0ckS6nWODJXt02OrwlUmFSulaSndhEyTuuTDb4emiNjBKrI92
x+xZWHRYtX6xPJYzT4C+0rvPRspAqWny+qZ3E9TcocVp0oclOw2vpzMKCepyg8qeuUfwDGJOJBfM
W/dibt6qUvGpFHO+Irqlg3fPkLyMeSY2dcNUDhIO+nl/eYRetDT2hPwjJ6HhGZ21B9mJMUtXA+iK
CKM/JpOLwCHig2t5gO5KYdhwd4gc8LB+rPoRuIO3TIDwgdQ3RcZ8yE1okz3ytz487tJ5k3hz/YKq
904qt/5KIhXttrDRcy6yJ1INHHLN+EtLbSmcl1etiDzBbJqAj8J1tXwHmHwO+nKrquV8F1lGeCzD
ki92o4atagv2CqlAaoLalsnI0rwmiqjZdays5gyljW+mSilFLs/imnCMcJn1TFeZ6XGpUvQy1zHR
yjBY5d1BWL6ayXm4VpLp2uUyNBQjGC7vRuwVrOBrK2LiYXZTc75MfJCR4yga4X45OpOTpqALJl82
AQoB4TAnmPw0hI4dXMYDKBH4GKyGzpaBIx/9MsibE2/aZjUDoTGOP1pvnq5nbreS2ICIYmRU/8Pe
eS3XrVzr+lXOC8CFBhrpljNxMmdJvEGJlISMBhoZT7+/JmUfiavWUvneu7w9LSYAjQ4j/IFaWAhO
ZGc3c3GHYdaMEhCqFuQphGQDuoo37TBSnKt7XnGC9NFxXnkiIMd0QuAKEPVH6IQ58Lop/xXoLjeD
pXYRDPdDTeFuwiiSFZPMlXftFL53T8BjawpfIzTWXFMRXGXRfl5dAN10tqf2NcmpuHQ2SCIgC9Rt
HF0eLVNcgTbDtkZGH5+9VWqskPM8JNTQm3rN+EuVQ7GnRdR75wou/1a/eTsk54Laba1ShKhs67tt
ryZcDixeX1kRLLWdDRz/bWpmlC5BgpTHWon4DlG2+gKEHoAhMI8XYd+1n5Wghia6hJraYMqJE8SG
a7jI7FuJ3bO5W073TZWRep4Tgh1tt9HFFLDPqillCFOv1a92baA0RYHcWEf6tOt8wvM+Z02b+dxq
sw13seqwaSupSEZZQMxbaH6dQ3Q5z8DYPqSm6k1cYk4BErRnwyhlnxi6b0Mbq6+piJPrYGgoG2kz
fwpJAsBOBMyYx4lN9estvA0jKqRJURd31TRSRZIckz7ozYe3swFgiz4bQjjNALNM3YkiKmJj8jpI
LI+jYopC8HGEIYAjnIc3uFVUgZ7wFZGwJB3epH4uHhq01zEk4UXSTS6PS2nXF0hW1ReeQxBbmXeQ
Eh5+6bBiarC6UATnk3B2eLuPT8tEmNwU1OdsfKAf0HRns2Uf+6w6hCVQ4o3PqF9g/GNKgmNP0TJ0
UKZI6nTa5jPhZ8duAkoN2Zp9Es7MEEOWHnqSnTcYfY+lCwTqkkWx2KN6hnFPgXqiZuxmMalCT+Ds
+mgIOhSXdxz2TJ63bXY2LFkqR2gyKZl8IqtfsDNxKpNPdEhgzNqdbzRFm8cGG51TC5j3gk/ByGDa
bG/pyDoqIpi0tj825HignxrLju8gD6tn0O8VFmagfc4QY6KIaLZKF04nKDa3uF5Dh8Y0ZEmqXpZR
C4NRBT2Z5Zismuo0WgbLJT1H8eC2wfA9qOP5gO0EZsQEeC5tbnKiplTNC2K8hBxtt5bHvGaRZU2W
XqNY+jyOHqO2BpZ7RFaRpTIWjEGP0Oa2hkn5magEDvqACSSHsq0i4hYQraDfbDZZ1PXGJ/p/RJAL
sqnjwAvHinW9LBxK6m//fFuYS5VzxFhi0K94MVp3DYcKvm39fDM76KxXaZ4d1KRY0BlRZYIeAV7Y
HjMbDtfq4XiTAQj0VzKyKcA7BR3oQa7K30EW4PlMoTjo4Oo7ZKa4HFabZabNvG1gVBwoJPDE0zEo
8wmbNfkFA8F0u5pOTE9BZQdckYshqhee9TF2mG/h6v9alX9qVUItow3296CUS1X3X+uvv3Uq33/n
Z6dS2PJf6CMBjKI3ZxutnP/A0tHmMoAVUgDfSIpJ43z6s1UpYULbtA8NtgnDI5ia/0GlSAl/k9IP
2YPtoRaM5Nt/xd/8kBCDSbHhYfMfVEmc8C9aOQ2+F1TQF1Z50yDOUloVZb8pJRTxWr9YTgNVuDWF
D9C12UnmNpd0h6xNiVT/N9COqzpB/Q5f9tBO25lqbYuHBfAA/3Ul1d6x+YWYIVfNcqFwrSk/Zats
L1S32t9yWIrk/EMxDye2JwLTiBhHbNgtFCiDvg+cIwy2cTzDZEpPl7rx613aQ9RhzzI+IkDmL2HV
yY0YYljXi3VhD9QT6PeFFP/yenW27aKfx8HROwdHlKNEDGjZLDkymb5nD9j+UInYRyGKOEAtayw7
pJ9ml+WopuNQDsGppQd9HFUFbVtn9Xw7ttYBGpmzVU5EEgZkIwWMjyFTosxd4br2afY6AK2DiyPc
Ml+kkcjQDl+FFuAhCkSsgNGU+Uwu7Gqvp5Bm8iCcPToArDFeDye8eUbZXgeB20jmnZEydzeUfnP/
HH0c75URIVxDSTLWD9Aj12OvZWfJ80AnMzILmqannChJHXTYgPZF5WG6ZN+j7lgaLxgh7HqPcV+F
6s4k07SHi5ZBemypqRfNOATn64A3RbRSPRXCgZaTFkOeIuGWaLonR1FhYjiel1OEanFPrI1XOQiN
0AqChm3KIwV1HXHXdct8g+2UNX+L6qDJf0S4j/1YqOtM7pVTd14l7qEoir3fZ4GiFAyV83NDzVES
M0bjBSXZ4szHBo+B0kWc4rc05McMTx4XPEpxK4TSOztD1TZOi+m6A3APbTPLmZaYEm2XpkgQJRHi
LMwLRR3ZXvcU8opDQZ9TZM1818MQJcGzSmebRTqtoan2yVkY9oHcAHOB9+jkIeyr2uCuS/SijtVs
6z1g5O6rcpry1elb4e6jgkjoRLe4gvQh1M+ThBARsD/6QJRlQFJJNynPcoAo4lTWw3MKrrPfrEp6
N5DmOAwVSgHPiZb2OTrC1R61buswwhekJWvry9J3m4OAmnVb0zAyHlRwm6SIA8SaQ1BjhWMX58b7
Ea1Jp8PFCYrecSSpuMrQasX9qi/lBcj29ayOVzxYaBttC/jC3CO+tpx7+6FMrvy0G4B3Sf/CDoLu
czoX8XOqATnDnRwP2AnJXdEW9dkgguYx79Yr2iHerZnZ17EA/Bggk7Wj63u5Um8GcoTeb+g23j7M
GqSCpNvYP5RY7GvlFcnnBHjWuW7ldKFGJBS7ErOUJfOTQ56PxSHOUC7CThGtZRSDD1T8o/tEWt6J
74bOBfWnp9Wxr2s3xwoYk7+LYh29CywlrVOkYqdPXkvMepIXM3y7zHW+0LOboR4sq0pOJgR37sB2
DjtRd+4PC+1ySOCMxr5Y8/6IAvSrTyqHV3JM5coaljaCWefLe/B5c4qb4KheZbgkD5jGJfYJ2r/e
S18heVhj8cvfaKxjGZbOBrI3mpAD4epkY45YoMy+CREtpd+az3u3TsLT2cNKfqIoE0JRwC6p9xKw
2wH6MeciSocHYlgcaRifhw6EBdMa40BnodubWhuviKNTi5MeEBeR0lkIp4bkB8z+txnu5E1Uhhlu
DKr+Bq492pY2uAY0Y8Gr7BYl6aTYgipQftdXMGgMLW5bMLvvkYiBcCumxUGn0I03U78+4ucstsvs
4cobBCCJ83JkZx9s9xlmDHrh6YAJ9yRkjkiw731B7TLauog/36kZPLoM9PQJMzYKzm6uLtEcKzqA
BPMrXQK8QR23B5c/4bMD7mCnyhRdHhToPjuY4F6vIouuR8pGN0vtgd0ygEZH6wbVp8m+DwSi3RtE
wIt2r1SX7DrV2l9B2umtnAd1R4aBKvwypdhm54N1IkWf/EAzwD6t0Sn44jr0QrcrU2u3suVsUoQI
gWQnRN+1YucPwZOdBIDMLh3kNzasSHcvE0ObbqPmPJy89ExFurlpBUZPPcQMRjZKl+/Zovt7D2fU
HNXFGASAvZQg9AS+d/Hc+ieQq53jqpdl2Ein/Q7mw92JWUWkiY66xEo235D564u1VtNtGVi7YSmi
y3Z0kCTAcjeNCeotNHds0W7xu8qfy24k6+nK5jJoQiyZJ9EB0ATAcCdpEp2OYT8f1Rxnkp6WJBwm
kb3WMFs+VdgIfCKn1jfYgMWkKnF2PswtDb8pXB8FQgS71Fb5YdHjsovB+pA91x2tDp4WlCq82v5Y
l+tI/hwMjxJ8FjJlsqu3VoZNmO8B10fOzr5pu4A6ZRDG6gxMNr6KVTEt58gAVAUqo2QGoZIu49hP
n+WMn5c3pv4Bc12ct/HLXc9EJvxXdF9tuP9xnd0kfTrhkmRHn5bVw+FWrhz0IWArU+Dpsr2fFT50
jqZ5oO9Pe8zyNN3PJA4zuQ2n+WJolSZtpuL3jr76X3D8p+BYOgbj/PfB8XVRfk1V9Xt0/P5LP6Pj
SP5LuoLIxXHBS6PvA7LtJ45P2C4xMKQCCvy2I94C038D+QLzHXhBiJf8qgTk/ssXngfI25GO+b3/
SkTS8z5ExsgRQQl1EBfiDgT15Q8Veg3FqZ590Z7J3pq3Li6sfTr2e7fqw1sPTUCcNhAsh5oEasvb
Fdof8OjtvfxbCaeRsGZGDGzF1q2KsvhgUe/XD5wr5XlIzT2/QUSd6FRnwRdvxV0jFQnu9VPubHF8
AX9BPFOdUfqmqI5o67Yf8/qC1oWlvtTYXqD/Rq3kUC0CxzlTr1pTB4vocdLRF4p/eMsSj6O8TfnF
/zxO8xDeLGDgt4HK0guwTb3cuf6I7gD+HCEadb2VfqbeAadEaVUk+4aYwL/oPRu2/N4qK1tuUPzK
QAVUE72I6apMSVqCfdiCDb5SqGYj9TajSLahyABF8rTvfFfPCBy0tlWd1Zh/EB6xMSL7RAxi9ClC
Z42H6SQuGU/I/Es1THhDgzCa0FcZAU+INBb260Tnelp3RZp59A4Lgkd00etcIVFUvesV+W/iRfWb
kNH8rmqUhmsrxdbLGwjlhT8mkJU0HnVpUKD2O6g1/7bGy2JY+H2VLN52TBQbJZ2mMTk4xRzrK1B0
1tHGhvbGJhQ8WVHsOJlGiW96l9bH1KK9lGBHfF/AN8LWoMNSHl7cdCtAWe/9qFm+EvgWO4LacrMU
S7rNVNfux7AqLjiz3YPqZIXDaj8cQJy3qN/WyoeoWg4GGrAJBrxhq6pWW9dPk2sPBA47eDlvfRop
7MQwq/AAUafdGsW3upqqT/QDe/L/GMNEyP3NdZn7j3gVJrdu0nY3UzoGt5zB45e0CudtEoE60k06
3zIf1H4ZVYZK3oyEvqMWju0GiMo0DAbf6MRb/AGDK7D38VPazO7pnPrWtQVGqT/ptBXtof66F7Ef
lwcrt7J1K4jZl6fGGKsGcek/tr6o78kI8CLHqw9pGg87o3lD+B7MG7Ws67HWju9TK8R+eRjq/jgh
1nmYyiJ5chvlnkerKW0IVIMfMKyjRRw2Os63A/nkDzHRcjpxqa5APYRFvsO4bz1B5sS7QdsVpvDk
PeRtsO3yQYLGwHHzQiwNGhI51SWk7vUwXg9J4pyLeVanUiJZ0ud4eMNY7fRtWvr1E0wvnDcxoXwB
0v5JtLSf+jIMz3jT1Q6ci9zQHg8vV1T/b2O/S88w+tSQ7Nz1M3IkFX6y0+y85krb59ZaA8ZoWzc4
m8oZslzefB+jNj6FhNLuCL1X3mCQ07sJh8/oiZSfFsQWP7lTn5l0PCw+tVYdkUqywnyr1web0ucO
zHq/B0ZwTonL3+A8Ux4I8ZfrOqoBes3YdZ7US0EWy+9a1yI3+g/eipoqpYHspo7z+Wy2GnQnVQIx
dxQUBFMvRIs/o0e2xW99AbQ0NJspJrxmXHoCwtK4vdubxuumM2VHwPhRsXySlN+ue0s/Zqu+zxsr
+DZ7lBfgZxh1D2+iEb5xmjV/CPAEOK/sJb6wexQXUduNt0GWHKG1BZc0RVuWxtDdr8TUW0/b6tUf
6PY006pu3DhaXzCrgYQiLCNaUk0N6VMiHxMguRu/LbFlnqoWL8o1Si6lI4Yvpn9bE7Yiz1Jhxwui
E52JmVJx1iRfO1Q7vpeTMX4c2wtniKed50/zNh0HAlLYpaeuhcUVWkvTckHd3HQp/Qnlwt7Bp76Q
qQ1oZ7b2GqVFasx2qG6LvDO27r2IduUwi6uxy0yvJc5oDqboD82nTtrPd2qSuOgUyeTej30cvhRT
ZdFlywZKniFJ9o524nKH5UxIulR7XwcP+X7YJxojZHCD/KhNyTYRNeaNAzIV9LSk/V5GXYTVXQX0
bBcU5NxpK1wPq5MuS4+qQu3ypFloKNFQVlddRqE5mjwQO/b8iuF4fScmfzkm6G3ThuyQcMnj7ugV
TUSlUc4XVo+cbRQ24SusP++HsuS3rGmdCxGMHYF3i4BvGdHL1uTjWUXMSgIVXkZuUVwQV/o5ygCv
qe3QVrcBTcl5flS2vse10t6EQqfQnej0ZIOf7jPIWQc7W6PbVmi1s3yHoB6Z8Q7wBn7sxZiALsvi
LawS8Smj53HA1sTes95fczi5dy14k02KaOQDGGN2kFQ3+F0U1U7r2CsvPRyBNgCGRop8GIRY07xk
0Jn8HjCqULfM3ApSUTTdQD7R39q5w8jUaURJ2CPDp8SP5Rl3uGwdkjl6kI2HdGjhVTdVbOGN7izq
KGrIPTaq0lvcabMLS5NMYZmiDv0wD1s5zP0XEpt0W4bYboxB8dx34iVvG3RYOB4vxqlK0CMCq34j
Q8w/anrs27lKIei6c/dDuGOxG8Qy3OdkYDvMkPROJaggy5BWuqut+D4bRXfl20F/mCIXFGBH1j4m
qDHscnw9khPpVOEGz1LrOA3nOsPP3qunF22Dnm1nurfJhBZSFQZit6yE+Wx7z2lYftdF1hk5gGBj
B4XpNvG/Yi+IAO94/umY9aAe81JCOcaM1ekzgc6Tlb9GCO6wd+I90ns1mVkXl7d5X7pnTpdn+6bP
2+NAQIJQQhmdulJ1+2Am8rKAgx3gvY7nWaXATZUz+M1eWNbWhgC7mRs17lxQuK+9N2Ub7v0hA0a5
GZbUP51GF0ycd7lKzANrgLTA+iJnr4T32trN7YBL1AnWQDnKseuBLdqiKmiBssWIO8U7a58VK3pi
JflzYauroNG3gd0doq49rFNF4ZKcxugH3wEFL85yhTRdTQHypEUr7wTrLYfuZHpGtyLZx7K8dBF4
u4u6eTqUyHCcSkT5QRthJVbUN7ifpvu+sjPjLkMeVS630TiILYgzLKt6bLf7FTUjmSiY2ukgDjXY
XjbhwL22sF4+YW8PHkAtA5TDUx4PEvG9jX1r54E7OMmqoTpxssbjICtSzgN3uJ0cgaBStbS7wGL6
gVZGfmusb32LykTUU9QavQF17qgZjnOlo9O8TiyYWGt4VmG7WmaeQVi/kzz+l0u951KvivhFY0eb
ZKr+rWlgSEJ/n0k91thDf/t/9/3X/nv3l9/7mUz5KKEGrguFCTzUG8/138mUCBwE+x3Onggxm/d2
ws9cCtkcGtGBC/3knSz1UyZShP+Cyu0hbyre5SWD/6bN4JIX/oIeM1cUDjg/8GMB+v9vMju/wu5K
JORrMRUeVs1xP0Q7p5FolGzsZszWJ88bmuIrVFWv29ftgvLWtndmmEYbhOjsl6TWsn4TACyCsyj1
lmFbRFbdnk5RVXaXpVc1yJaqYvaaF6/oc8wHLd8vcxr++GyK7/BbluGuTOeg/ApMoIlfXdBi/lXi
Zy3U0wokObciGyQRrlNBU7zeJqWni+YE84qq4mDDfhmjswrI57mD6kP+w+rQfC7f6wh/i2aDA/fb
GBlGk8RuVEY+rw/CG9//hcUViCobUj8Nv8cTIpAIZVWylGAnRvKq07VLemDWwD3K7Edpx5kT/wnh
Z4j6/x9MJ31cR/F1cqQbwt4l+zXf/+X6a+6GHc2i7Fsu6NkiqqKwKiWiiRyrzfd6nrBH2WoyQpni
r2SxG91M0sVHC+TK6k/uGd6zNYJoCuqTFleRF7Z875dpf/N+N796JxiU4S/3SDHZhf3FFPKRSDWq
p7/f45xmFkQi1/rmW7h6OdtkDZKg3ZchfW/oM7r3fZQfbOxC/vm6H96NuS7UcuiD3hsB7eN1Iceo
QFlu+C1BvQQvztFuSorlMnZqist5NmR4D6V933NsIErtn/zz5X+n3kkuHyAbBe0NcY3QYQ39/tiJ
N2aWPafuNxjYqM1syIV97ysLyYLKumZBeZVZiN5fukVLOFB0YEaAZCAxxaD8t3cC0hMcH/qxEcRL
+YEEmIKcLHNYV9+kP7Hk9gtSn9B5PD1BkQDkFEv/WRtdbmyHcSjynxX8Z4qtY6bsZvrDW0H1+ffZ
gJsIjs1UfCgEOd5H6QmEJex8Ker4lZyg9vRBtbCjlh1Ogl0E2SnUmHf8AbgpPuxkgU0JApcSs1DR
1v2L/1MSrbkXNb31AjMJwVZQKuiCIK4Hia5TeGnkME6Ie7vFwQce1BED4WV2OtxXjZ8v4LuEru+j
CuXOmsAJM647vEvr7uWfX5OpTf26TuCk2ZRGJY1T9nDahr9PGIyPQqA86/wy614zCTAgtXk/9jy5
nnUC1GO07hsHZRzDOUNWlg9yoeEP7+cvg0WLO0AcBHgV0sWGNvr7bYRE4P3S+eqlLj2LPTxn98LP
e1zAS3nnLtovxdcuGXTxtcoJCSE6NpXG2S+klICuaYs209vOv6T8Vk3KPp7LuWhU9YdtRXxcYMIM
EhrKQUibnq76h1rf7E74Z9ar+9LFjm8BtO67phxu2rXH/Arc0tJyc1ZQjXxPkeOohXbbulj3U9PE
xw7aJLZSFWy25bxK2xo3zBrSMjbHg2db5Z2PteGKILAbzWyJjpWjRHpmr1HJXy0gKcAU/ef3/wFe
zE4FFBWYNsgCeDuofn7YMZiZNYyLsXkOPOXlwNzgLDAV4cpFkd4IA5QBTrm87550Xvne8LadNCIO
+dY89aCI9qgu/XkNyY+7OEZVBCMQfNF0N2v3w7Qo5qKjFKSa50azitqd2xWhvMQnEcix21EkbU+Q
wCzXpyqFJBGgyqaB6GzY8Cf/LmnX2DrVFRH7k7aGzr8KM98ECLMcUZY6FINnXo/q3IgptIyBN941
Oi/Wp7X0CzxU7bI0h1bG6POCVB3RWT3B55dIBFrCzLtz6VLwAUwh6cFie53b7f1gMO+umJOMAKN9
uzxEL2tBMEPNOX9CETxw55lVm9igb7yq+Dp3ft02+2jUYgTOjLrfhaalbYQ1K+1U6DHF1XyaSA7X
L3VYx/JptEfBJAvChDgDxxOYEH+YGx93TUYfijsmS28VdPejW5gbLwgQRk35vIqqIwmcHThoHaSb
HOC2O7QTG8U/z8aPu5EDNp8a/pv6Cmf3xyt22u7SqXKnLy4UBybjNEiz/TldUHB4+7DK/ec4d1cm
IXUYVJAv3wRe9B9WuekN/LYruoEP4do0Dd50GI2VwW8RjovihhX51VMl66p/s6HxrO+qTVt2I6hM
tdjpmBr5zYhZJTtOk3oq2SVh78AIDNF/A2jQO0l7XsYhrB0XcYzlpJuEP971oWWjx+ahmHvOJLJp
RNsyBnUpQd2bxZ7azEM1ptDbj3Fe9Gblj9Jzrx3O+wYJ6gL83Z+M4T7ua6ExKCTc4KnJCVy0b35/
4sKPU7xFu+AR6iYU2p2nNYBfZ0ToH3gCQZY8TcU0M21nsH18JJg/m63Ob8yUdgfkwOL7ePbNF502
Wyt9SmPfNVtku3Z4kbeoK3YIhntLwarD9cnE1GIBwvykMbJhGf3zXHJ+b8vQB8LHj2OTXQ3eB4iV
D1t164LQVXntPIZ96rK2ehgO3EBvuYNZum/r2KEpyb3F6WyWOHul2VJ0Q9P4q5VSs6Hc65kvAUrq
iq+UqwJIspRk+VK7TMq/iqHsg1xNKexjtw7JiSa/RaF730DNczv6y3XD4/7h0T5EmTxahIWeI1gq
qJIS7/3+tnpq5EE5qOXRTUazU/W6ZWqhZpap194OCweYESo261PgQCotkAxWghcy+1WZ4JZc+fS6
95FrDdMjUapmOCD/ucw+d1zZTeoMlebxICdMltjdBrbN08xpJra1noiECwIcsfkXOZZgKKpEMhRA
sVKr33hgcFgSaeTk/Ot9fMxWWND++09ie/PXCP/DGkW9AmkOzi+PqhJVko+hrphW6S9+az2McGbZ
Hd7DW1TP5rFA1d5Jk5/927/Nu5wPx5G5pHQJ7Okp8v9ETb8Pu003SSI8Gjx0g2CG9EvfM6E4+xkf
SvRSeQDELAVuC2OchQEvx7gmZGHTY5QmPZf9TeCjZpPv416GbAYsyPFOl4qfglXDwu/nmoPq52sD
sYMg88kMhpe1wioyryMBt8LQW3km+EA5PhrvbIXUDlTwAp/1p8LvTZ76z6MNQ5WH+yVS5OFpo7ps
EkJQ1vxLRkU42IE8n5eHNF0AJ5+gAu0i7YcOXn7lO6vUy65N0XSiJgQRnK6B1m3WojA9uHhsNUQ7
1jmMHkteotWEbTCl+Tl5tbMSdmgMrGhbYKBVfpOozeu7SvmV/jqt9E6u5YiNwLoNwfF6zaYlfuxQ
85k8fI50m8azohYLSOnCtbWItjWwNEHRvh80zlZz2K50KepRyxmwPhoIxcm46mmBNmEB0cn3EXV/
ee+X/SKTjT2LAe5zA4ZGxMRv8MePfRoQmW0CJPzXlbSWqdgcZ/wpBuDFaH/sxwj8wtarrHl9AOLs
ZE+DLJOYRnDviM1CfqooDSZ9F20jnNSMZUqZnAZAW5BAtaf1HHUp2z6ICf2qPajnMLV3DS05+YgP
MG72j5Gy5/lh7me3v7Q6XOvvODGC4Ru4BV8/QmVKaoUgsBJpdxvN4LgBSFHdQGVbhpU6gcjoOtCt
saNqwxdR5WH9jS6wMqAev1/a79HQT5O9KcoJA6pTWDOth7QnnAc86WIK8/5VJAKrKA6jDyG7TL+n
Ye0i07+ZhRtqidCHGpnSwBchG9wCYu19e1fXsmkC6rQxHtnGsrBok10+wlgEtwfUOUOlHJWNwbuL
a8dtjzh/pUm4Z674aJM142oTfpZdmE1Ia1jSbyEzxXrNl+OUdFaKrkxWcdpsimiSbLBjgyPbZ2UN
GD4dmRyTBTrJJWwRV0ND1IXOBd3u2b8unSDgo3//opVl9E/oO5HVaxB3nWxf1qGNnPEs93WTOKdi
tkAtAgf1aEcf5joXFYQOdBc5FxGRz3icxPU4VL7O8eLb+D17aQRdZ5maqQlu8tjKp3IfFK7lNMdi
WKJwvPZzFw4/xd/I1CQC3Xtp8RQkMX5C5whSdIyUtbRs2Zfs2m3qnVtuDNvhQmRtJsqbPJ9oNe9o
D03AmlQmMODesGWZW1pGq0Q6xUakPGu3dlPkhpnao5RZf3YSp+Z6VV5G0eOQhG270aTejKwTYvQI
n1f4qfkj3D8hC/3HyMT0Mu14+k2Titr18W2YzIi5qEvzobq0t+7rKjBbPqBFVC420YTGur1ba+KN
Qx/RdY7QT3h7VFAPK8PX5gH/x1nSxVytTAVJJvQf83pEI4EUfxLlbMa5lhBuemB2dEScU6suoLt9
b1sSmha+W0aktUGEeDF09jCFKWkwk0M7POE4OGQ142WlqzqkwyrFfBnmgbll4KHALe59ZhZXcPlW
+xJbs5lgPm1q3jwYYb5WRtDkUcgZBT/KEYuLM/cw1h2X3fx8Hq1dt32h4IbW5sajweDfF55E7hSu
X0QBCMRqKhiLn7MnXjs8DLZBbpmHi5Hl5KMdmDV68zPGjbzVM/9ywRxcunamrfufQ42GjPnxfw/y
+89RKXCKy8Bp6L1sRG2l40uR+U2mD1ntLjx066wzv5VA+c7sexLwBCiZ9/6i1Dr2TDUy70Enx1pE
S+yd4PA8Lv51VA2KURqdquRHHBDf3BVlDuRgTgp7MUEvDHKHL5ZBYrcvYHjNCKqGFcS+9v5MqZOR
o20aVfuTOF1oPfJr9vurfZ8eiMihXLLzJX08e+fh/cNfRCwiZZ4mQpvLpDLFNgYzkdYO0sfVyiS6
/zypy2PBlTcTaR2WgbvkIc1fAXHa8XsQgl1mV9en5tbfBxSuCu0sKGuuksHOsr26yI8rgBeQ0Amq
Wfz2lA2IDV1EeWIqH93E+83GwGlf8JuvmT6dR8TKw2tEjP3rjlq2+YPOaD5AhYR8oOtnlkMFI42P
evABDT4CoUWwF3XFkL+btq5I3NMC2rvoz933uYJ/SNQHh59DHuWj5nYAqBb8EU4AxcXzJkNH4TAi
/uDbj0RueQjto7X6mn5Wl8Rc3MtTRcrU42LbH5FWMJUbXlM6HAOVmOWM6pEp9BTLgMbJviBYnJcz
N+pKcA29VDbCViVAUTRx4w7++1FEYuDn077t+CBo9Mqrqh347wUKn//sgSikVISZYVhejUUfUxSY
dM7VRZqo8cmHo0MWgKW7mfvY2foUiWe3hf+G+XyKmfOurDhiq91s1XFEBzniqJq/2GBe2W+SUqmi
OP1ZTqYLmOp8P6Ql+e7rIjvpuqdNjviLfXDf1gzeHSUD1sVTEa9PbhqqqX9s0Zie/FN4v+bRZ/xL
GCK3QQeGJ6Kvjti2v0JQp+uoaVbXWzFDGdAbQwfk471+GnbFxG8jfm2et88yhw/NBOfnkUnx+FdW
rtSVI+kUdXRCyWLxq0u3Qau43voYYDOpaZV1zKv3IssqaLbH+6FudewcExzd+Bvre+nNOKBTNaRZ
jRf2IRYFqW9VkTvVdEYpTHjnVYHK1oTEzpRRhEeyo2erdH1DRL7qFnYawNuubwZvyFxTKnCGsKAW
n5c1UKZzpPV4yi+YyM6xdTbFHUYXV+iWmCIlkt5sP0EBy7O/RSuyWuLdHOfWku79qfHKDpSEJXyQ
UBSB/GeZIJeKwyNnNS9/teTKU/lwfxnQyovNmGtHCybf+0jmvaIS7WZ25o5n0+qh/n9brMNk3YOR
76kqrA3q9M/st8wva2rwRzrkyKWaadTUFps/6aWpUsEiNAVk+jtqap6xi0lb8SJnVN+ufL9tlngv
HdX11o8pw1oz3nGiubiVdiX1bwvoBBCkJyqSU9E/2CByE4Af3uKm890EFdttvyHmMbYO5qMhpYmD
LoaxMjama1c8rXJwJFounA5Q1HqAAMSUQeBFgxiY5VUeORukuRYrwKQLeJg0/em3J3l/l22TUyDe
eB6KUDzW23ZTlqPZ/6IlMbsJ0b9ZvFlXmZ+ACsqYAdc3X/OEbfETC8rdfMTu4PETZO6mt5GVccNS
TogW46u1X0Szy1moZlVGlfnOzylLTMlOFOEnx7feS/BmO7WSjZ4XjR2YcLQd3gxpkGAuOtk1BXu5
rCDzjlNbm1WeWKspB3b0ifiQhGX9EXQG8xssLjdL3dLceZHRaXz+eSFPRxxpLVPFun/P2PBDW4Pi
JK+bQd4W7xsWVmnmL7ehMMVoq2xNEbLTvpZyWyVVq2JIgcAo74fMa3hmaI05UylzEhPGpeCqrPtg
LM1tDW8LzlIF58hJ7A1mkTeOaTMi2DGbORnEq1Nk9Mq7uqp2aV6yGvfvA0Id2Gx6ReibEEt2wsrP
U8dF7/0Pha8PCT21HEPfsoGbRQHa0R/LymlPD4F6tXOfYobGXQdJMrMaADSUV60lzQoqRwov9Nqz
1tz7H7K733M7c3kIYrCZEMMUXP9DYquHWVlTF1Cqet8awV+YdUUewEr650t9KKCzmmz4bVyLkhX/
7Zu0/pfmITiRFiYVSL+fc8Qu5v9j70yW48bSLP0qbb1ulGEeFrVxwN3pA50zRXIDI0UJM3BxgYvp
6fuDpK5KKasiOvcVlmGxSEr0Abj4h3O+0zRhK3Do33gBOytOZDzX/EdlyPIfGlvafGW/Dse/fi2/
jxAcHZ4h/3N486zDuc7N319LPFgm49s8eQjYqrlvGdRHjuiu86GmYXf7+8/5n38hMmEGB6vLj+Hi
n2yUIpVYryu8sECNeVAkOLT6gzcXHHO/7uy/foPGOrb7z6Z9fYfMbnUHdZ9v4jD8c5AJMM6GgFy6
979ODEiY69B+dpHhObsJWdmwy0W8yDs1WnMeVapez3NLcjRo3WLzPPqbV/T7lc4ropXyAx5eREvi
1/+Tjz4Huoan1WrvsfmvN9VIXcc9PilIx+0uQ3PGV5DakPpROBOcxytoNQR7sJxBhaklJK2R+9Op
rAbi18TRQoZUK1p+nPsjNi6omuknw/HnPkv8PGb/+k38+TXyxdm6BTsW0plBeOYf42Geu21vTtpw
SbtiPZmWH4WQ6Jxa3c2ar+zzv/77HJ0vcv3HhWX7+3XqEXPHF6yry6/H3pRgid7oDSdrs4GZnfxL
ozWoDYaPip3354P6s//pOLDGmEn0kOU8btYqmCJ5/Ta8ouS+qLt2fWD89Rtcz5d/uEy5IFg/2dyB
6FFsJpp/zDPHeZkyuTjFlVdrsnBCr6o8682V3DD/2lHHX80vsHzWXr5Np+/9edRVsVnNKnGTq5+l
yOAwHeE6MtuK//z1u/olxfiHN8askF8FTQgmPEcI4IrfvzldZy8D4KODBmLqabc1nWlVIyjdJhId
JnfNDj3EnMRsNUD1vNAtbvB59UZ14mmNBIdsi0Iw+TmbNrMHHc0g6ajNFXBGdsIX+I+FMc1hbLJy
eu3atqINAuBCDuK2KtVi9qHeQBcl0ls6jNrO1mQ0lnsb/NznFS7NiHUT1xXC1Gucu0OAZEYNbmYw
E8mRalzRaHgZ1E8tF3wVvwoUEBPrZV/8LCuo0H0eFu6PY+xnq1GMOkf3mFYmRzet4VoGjAP0Qu2q
AbxcXmpT8QOUWC7p8FYHoY7y8WdtI1iOcrdD1TOWbFN0fWUsKBplUGeRK7C1K6IWf448Wh6b6eZX
IfPjUmWzNvL5Lq2/PsS9FlXfgd6icAlC8Rt+JREaa6UA/STOEmygVUc/xTy/zMsni7I3sC4k0gW2
OACy09ZhQDdI5qzzzz4sGOcOfSRuV/yn90xgPLYMmzzt/SYONQJTyYXbtBbqIfM2wAjmkffc4tJu
H505GJbmkX3DutGiBsTSfWl6cAPuYyaYNicRIiTkBLtUtgZxj5VB0fl9pvXs/KPjTqP5BnFz7olF
rcZY3NXksBcmSEbkpnTCHBxTH8oe+CeInWbmu43Qk+MkW7NlmPaFlGaG44czcZnjuQi6vls2rKPH
jG46wCAYTlmKZtHWy378cFEsYkaIbQpuCCReXcmXmskLuZcQjghPCn+dRS378MQ9+xXndr4jDdZF
IP2rzmLwvdaJc92vD52flwZyQKrB2isLWjaJu1WBPpC6C11Bdknj8TLMAin4WABHeeQQb/wHgWax
3FUZSe2bNEnGB2fOCKicszHeZ/ZgXWW6tRwqOQ1XTDKae0+6hIAFTnrxMsgOzIwH+RhzUV/ZxFVD
ebHN9COXonyBjNxEEy4HelHCufY0u4yUzNo5+UJ/awpuR5Bp7tkdMwGXN035dnVN7nJvsrd5k6mb
JS+JdqEq77dwW4g4KDq3+poK9YBXSZykrSWnCsHz1ukYQaN9gbXaqCBKg9G/80TastcX2WfWwY4r
UxKAZ7uuIycO2qO/mNVujmu2wLUAEkMdSh6hndfebuSvPPj0Yx9yatTenNP4sw0QgBaTAYRyDnJn
l+Z68yBsZvPQe3TCGzWrSZ7wTPjvJSx7WnlFhqFvZlvd7PWjrQdptmk0zQLl6MCz7bv6W5d78R3D
wwy9Um8FnwarHvoZQxj3g5mniHHnWttiXuzvu8Fm4MBRAFV/UkerkzNS/mr0MYcEceq/ZAORtAcU
COprZ9q5sW2U6GlzsiqdNwPUgW9+73hVpAFTO1YBcoTINvr8bhqIfHTY1Z+crjfw/vhp867nnThP
Ho7oDtsIV2jsrDvUZBjhk6jpGr3xcGD6rR0heqZm5HP6fRrjSHz5svgGRmx0ha/Q8MZvraZNoZkZ
y3vX5cTgBrFAPrgsHVduWgpCKwxSayAojcV0dFXSJhvdENllNjwOYlqqcBgtxMm2r5fiKKdW7kyh
zJNTVhPRvc6zM85fdRXHF9vg9hk61UeMFhHwQg8avMiZG2trg+C+iNSWr7OYqMl01tsJMWMFGogi
xPKAaFxTlv3OZrrZWGZZE8UwEo+mV/3dZNTFXZfOfREWfZ88gb5uX+QkKnMD8YmwWUMSWZHz+ti4
+szcuPGmdAntyR9vA7NLgcEuQ/6eV2JZY/2q57ohOFWIwbiDOuofhCn9UEk9PtpZbb93vjudV1zB
wNrBJlUekgjQPK2lI1UkQ/hak21KowjepUZRE/nUZznBzl1LtLFb7DjoXRf8z+Jd9UaT3qLTQdsx
pvLJbGqxH7BC7HMxuO/Sip9G+uQncBGLv28Fcuu8rZJvMx/IPu09pbaUgfMDsWBOvJE2FCGjSPqN
ng7DgSRQsW+pQ8mF8LrgKaj74MOahPWYy7j5GJZh+Qb8NI4GgtGubYQFe9JrwUFMbf9AfanhRKkH
1Phd8bbALt1bpRGjzGKcfEln3eZZNnEi6XnmMw9yCvfKYzETiq7O94Wj5BPaLovXP5hHeArWLnet
7pW5XHsb1Km8MuYyeKgquZySLm+3k8eRSxtcZZfa1vujVPZ4S1CYfJTks3+1ioHDwWxnsG1zxc3D
TOvGsHp1mqQHRXacrIa5jV/vY7eyieJyUVgy9ggOiybjMw4RebdAvHnyGZ28tovfP/LAT1ZyoXe9
GFqPhgkdexnEDvlwJSjzvgrKCLJWbXG9y3q3JFpzWzCCv01I+21DlCH6To4rwrNXdkJzvSxnGdjq
hFAJQ61W4aewlgBuGjGAKO8L/8pg5xcOYrFv/CGBi6Gk9qnFJhq08+zYS0YqZTVR60aeYqTtnwvH
GjwC2RpZkOddBiI+AzNPbpmylBfNnuvnspfv/JmEQW9mPHcVFUyuvPwyBTnyS0cY2TFohPmmNFyE
ZOWM+jVSH/WUmcPQ7sGn4ssKUsM72XEj/V2gV3VwrFJfROxxbcx67LsjP1gqYriXPhg2lRXXl0Zj
33+atdbjs3b1sZfwogYWPcYkjRG+UVvdWJOt3Xl1QDqaC6sPFlQg5H1OnjHGEhIE0hME6YagcFk7
iBDj2ND2WGO65X7GdK3S/Vp66FHQTk3ZFHxqDbyLY0FPTka04VG5hA7M4h/B8nkHTcRIHkdvAcYE
Z9s9I9eLoYkYlIinnka8f3Yyuj/JOSJFvzIH9aRGVnQ19K53dMxJr/PHxZpjEyLf1OoBWdgcdvrB
t9kI7FuS3CRep85RD4GWFLBfzKQM5Ab7SFIWoYab/CGzUM1szNQu7xqcRct+pNEkg95rTf0MDGSq
Q1Myx7/2So7TCIHcEjVMto455o/QNbzi2GvzRJxvOWtusOAyI8pzqiLmNFWxqrSAh1Q3PVhxv49m
N3dLDA2qa7gffNabIS4Xs9rahirTM/ZEQHdVzZg3BL3U1hurmln8eCovrurMdkB+jM54XWBUdaN8
yqarFTnrRy6eWI+RGJiUQ5FIwToSatKMa4rtN9jVnojxYPLCKo9B8nl2sWadM7N7NoQmP4eA0sSS
Yjb3kKIMa5sMqanI63SnVMM81a1SNDLRU/d+1uzGozBT/pyVISdpzw80ukbW/FcOodaH+AQkC5Bk
a0zBtqg8w0u3wpwax7k2tMFVTyxzq/gqb337PRmGt2VJE/xt4i0JhJNvaBOqhxFtx5bIT1yAPDxg
UihXsv7yllMJIedCMJIC8S3BOrdiERsPmabYVJVTPci6dCMpCYFSmOM5X4e++ton8bLzmpLNVTLF
5FbyXAmNqRvbaOFhY98GXWo9eAiIZJQNzHq4HrhgNujhxk+jEcWdaOvO33ael5y7pm4eVNv1ZCjD
DCcvqa7wPmnVBI+7ydvIrNtyB/XYoQvVDWCraXMqYke7xn1rn0zB0rJJOpbXAW1RZJrx8F4rT+2X
yQQKB5+wrCJchW23FQZ5QOgHx/4g1hjnAMbwFLZFgqfH7aAUBNCWcQ8giFSHzuXNgcLQjIclltkn
ka9lu8/Zr0WSm3LcLHMhLzzlefhnLtGAWU59wUsgACEosp0C4huqWqTPeZYYb0zeiCEpjGCPB7La
ecLLb7VclwQYuemLXldPZY4SLKFx23lmnL8SBAqby7Ga5pWMQQyIpkWsViyn3A8zhqPHWJi86URn
wp2RFUOza93ktCXHARfu1wIg7FtBLuFLYVjjGcMxAgXRNgeLkfEzw3dYeZxpkyDQU2+v3Ti2qFs5
HNeL0P5qF2szPNfV+tSezO6jGXwt28JlYxHKMLlxD7VTZ00IkHPq2TUtDcNCb8wNMlE4RzZgpHPn
uhSd+ZFCDwIsV/IaNjnsRnyM/L0h4y+uiXQWIHNcZXpRnyLklNRaRXKsRNN/EXRtaVgIy9LfePCO
chNo/jhcYaByo17k2hVOPvNp1Q0ADx0KhTdcEzeOM+UfavAFjwc6z12jYtRQTexYJKX78iRmRCWg
ZSlpzlOnxAcpoRO5L4wZiY0Yyulr38/cK9yU9GlKMMX8HNhawTbKhwEA9WAdGVIT+zhm0EKuVtno
NxsJabyrvLQ/2TP920ajHOmjMm5JqNRaALqhDoPmue/K8tUTGLeLzurArmitflGjZzywXfMDVEHU
cBu3H9NyP1JUHTn96hGMZ5piB54CSk9UHFpzsdLR0EIVr0q8udIdqLxiwGGAIoWLKLRTEHN2MUDo
d1mlANLIC4o0uV3bWNzaM7hxamrSX5eXulN1cWM2xthFdBUx/BUu3mbBCW+opJz3mm7mtX3jAnwh
Rd5oM+u9RDaK92zQ/CmPdyzMikm/LtLGJRiUbnvCqquWtOpU6PHAdeYoZX+FsR+YqWPPgPbmuCpO
s0/sGBR8snQNUscGpkNkPSPzDtROKvDLL6D97SaJRm4V1ii4cYhL2QzA7tx+l1Cr1QcFXoZws5aU
TWebon+q6q3Tsmt7gCLF7mWPnzDr60jOtqbnt7nC2+48g37pMqKZcZGPbG8mydv/RlaDp/M5dnk9
RwGmd+fFYcuUPvwc1mpiXTgQlbCORk0jnsQpCLDqsHLlHGd+wX24eJ8kn+mTu0dXvXC/taQLZK9K
wOQhpM5n0KXR2cb56PKI4DjunxVMv9Y/9xSU00XPA30GoUDCaFvsF7ZbfFs88vKG2GGiuocqcspe
zfXJUry9ZYN7zDQ7YCodDPYHq3dE5m4JT00z66gr1c4NOqSsp8ahd0janRA+kH9kek1UoEK6NhFz
UbqLgBNzDjKKKN/eZ71XzbNgCgt/p81CJFWqHO1tUk82YeRiRHETMDsg1uW8UPr521gr3Zgt2BBj
AtwYdhvYW29eLHvP3q96Fr4qnzTUNT0UM8xnG9y407JFbVJ96nVBlYX6HZrRtnG7II1gVNdkQS/E
891hGFLzD5X9EX73cOugjr1iDpydGx0MI9xFdZ0b81xthVUh1hoCFsFCKx/yYBq9Q0sJ520s4mvs
zVSPRb2XvY6KcfLFiJNWH4pP0q9jsKnSxk3s8hxVUW8t832X4fOlQNDKLRUoHWKcC8fZS9fuqygG
jvChLTGpLRsjGVvj3sd+6URjVtdfJQnXWKjzgdaghrFANyJzI12pa7K7UqlTDJ8JCUFMXKiozRqf
eZrs8GkNsbarlOEjzjFbQA6xbjfNFrp7d2V0jfcK9cE2yLuOzaQhpATuGx2qN3eXynd1FYEBVP0L
0gdkExspUNmFaDragQLJMNEVMdy6JHTekHBb6vDriYXbtCGvw9t6hVsetaRrkLIrB3MF2jqB4zM0
ZwKB/doJWElpfbrHt8AX400YPC20dVetKAEZKQZmHwuCBa6NOLhTmt7wPhdB4IiYbme+7MgOYj/Y
gtQYv5GJQ1EAZyA5axzD3RvN5ZjeeTmgB6ouC2cqFYx7lEDAsw+OSGveW4OdY4O34mtkkslnIoEz
bPxxmZCrxYB9imXJpo0gT+PJnxx1O0pSMS8CGxvbYa9qOE09EiKnwgnuDcaHHjlPQJwMhhZZNKKN
+TJaNj5Cp+hs7L/kprejdB7aOGl2vVnrL67sjE3goUNMZbmg0O/w+2I5mi94KokPNFU3YOoqawTy
QTYEwyFxJeq0riasErjQOPFyA1IxR0k3HIram3E8O5BlNrqFsTBKBlzazGjwO2SbHtKdIgChA0af
1HN3bSmhzolpkAANC1p4O4QQ4nGcvB7VcQ/ef4MawHuzZeon8IJT+6bV1oq3A+QIeEabV8c6TDDk
KKT9phEP9BzlFeOS26ViArBZXCHwLg8I7CJLr7Lt0q4ud2C83QHZSCWiwRLfR5gmWzPuJshfzvzq
cVoM5OpgZY7KdvDvO0f2gDE0x2lpCDKmQBXQKquMzZOfloWHTCiGow0pPThpWmp+zGVWrFCJ7hat
Xh6iATPfccWomj2DF8w4srtcht5oZ3OkxjkH/yz9Pt6qNPNLzl9plafcMGdn17uj86zFkEcuTK7g
UyDkWAkDojJeswDFA2EYhrw0KEz0rTc6M01BYOJqaGPdqbYV6QSPBYlGQMkLns8D9XmUWrL118/N
vRmtkTG0ZTYAacrKemlRWZB4pspXq6uaF0mK8ybNamaPKCoRSiUDl3wpXxNQZAm11aSFGpXHNcR8
0i6Yu7zVidIOElpaGcms8G4gfTfH3oEDR0denJkLQJaMdf+ZiXHmcRkk7geEV4vkdb27H+RsHoqu
gRuQD/64Vmt6hXSmZsTjdZ1/Ba2idiNwNBROVRZM+9oxh/Ietyzwd4ZbkeRSJ8nIckhTsgLjVM9N
ijZwNF7SeJ5egrgHEtkpHeskOd6VX8bfkRXrke3Y/ZNPub837Nj4aFCgv+j8EQeKPh8ckv8XPDf+
9cSSfy+GnrvOV+8IlPtboSB5bPy+0Q3ug+UWKlJBRWPY1Z7ngaxpMzor8j3EKfzp89ia8gsYMCPy
JxqVtslIYppSo3nW/NJ+yFPyyEKbqf5BCNj4BH/CgrEs8qCY/sttIZgHyQ8eUEU1ROzAcTG90NGS
pXEv7Q664k2fpy2nPEDdVZskW/zPiAQmnPAtuwYWjs2NDf4H+clo4tUwI6uBY58edLWi4A8Iuef+
Kc6m0fnq1HZTXOWNX/XE4dpS79esXQfWAodXgZqFnRb6iBwgoqtHCO+MhbLRh5gcysKV+nSABMoU
c+Oak7Oz4VX7byAgeg4VOA8llJURTLDuRNR56BQibXaTBEELPv8BOTJlPKqqGS80Nw0ydhts6ZCK
5pveagDrIxaaCPW2nRjnImVjmSUFaiGRgGY0Q67BljUIcJRFb+8GkPm0MJk1uVI+N/4IkjBiEevT
92EZyqb8kudNp5qoG13fNba6sFTXfigwiwYYkRx448xe16Ykg+GdcjIQOktXTBKaBvwGDaOb6EG5
h/EzeO0XpSWL6Wyy2C/4/9DCe+500vqOhvkEhR40UDgRtO0Nu79Zz/1uEGH5h4E6wCvLkhOZHsKH
35dztU7PkU8i+KrnuEh+bb1Nt3BYP0mrSlB7jv5AMqJekYQH3hDwFUqVkj1KF/ZWPXlP+Y9F11+/
rt+3y7wsjz09dlUQwCwP2RX9/rIyZ8aalGTeZ9GIddFS/RR+VEVQciFqDeuyv1lU/r6TX38jNm4+
jdU7zMr3zxxShoZ+Dwas/lb9/I3DT1UNgWaS1XznpbZCBDfoE7inNMtZVv78Kv6H5vA3ZDzD9gx8
Fv9he4ne+/f/9a3us36+vFff/v1/Hz4B4/0jx+HXn/h/0GjDgAyNKQUPENrdlfH8H1g8w/s307IM
B44ewxwusv8PZLTxb0GAuEE3oT8gyNL/pXRbgsB/X+ujO0ElwcvibMUz8k8WaEDG6ES92L04qa2h
b6yn9kThQ5qVhmrb8VZLYQU1+sj97ZYPMAuc4APMxLe0WZwHG9G8E7KvfnRdY/pSeFp2ciwPnFiJ
1DTeiNolHA/UbgDHgZK9v4fTm8DSTMaxfdIJY9I2qBjgxp2KIOv2w1DmOdaalGJ2bEt/l62ENnzg
Vujlqg2B5CVRXYGjQfPB+gwmDevVQN0VIujhueljfC4tIc6dMvv97A7tkZXm+Mk84c2G9fdpU1q8
lmPj7XVB2oasCj20nco9MPd/t+gBeL9+OhMBbsr0tMwk5OrsTzhUfe1S51o8sQIedimaJRmHMiCE
ldpHKKMadg5B2Aoyy5jfaGlqfhnARtsKfrRBRA9Bcql+P3eUH71qa54u+pcSh8HTxML4ZloJ1MIM
yGFhoDjAto6tobqzc6294sY2L5IlxEHxfAxZZWTnaqAyZj6cXbN1fSeZwVF81mLrCLc4tRxD+7LR
ho+u8OIDinFrV9RG+a0qM7ldVmg2WlCfEqiTzVVgZt+UAqwdMCx5cQxiTgDD5BRdK3y7rUr/zTRV
sXU8/EKT33ypsgp0Gb8aM+zCFmccXmPKyS2NP51QkaGyFx7kcBSVw5rCMrDbsbKgevCWyXY3sZ6K
w3pFPrVD5+5giGQ8z1WJsMRUbbZJPQhHIHO9CFscDHF9sNyZwAAQRpR5RnJvF0ZxyxN/uYFhpofp
SiFPLVMj5kGfHH6LRQYIB/gemxKbdSJRswfCecszbJH5jDHKujYxvpH0GI80IawC665jpOTbQOQg
WeLzLjTxHRYwMoZktI091onxTOIkMRZO3Z3Be4FKn9wxwaOz8tOFcHBe9sx2IDl6J0MEaYP9ztMv
Y01OiAuEm3EWWY4kk7mI80lEVM/WNINMpHEydxA62pkHqEePgsCDSS/E9uIHvL2pzOA0VNWU03Cs
uNOhhXwagEBFYzievdYVIInm7imR7P83A2il741aSOfz4S55K0ZVOhA2FoRYhDHmRPsRWLEBKDUC
lSbPh0h5S+y8FcVKHjPOK+mdxIpoZbWT7koYXB+Da5Q7lq/uV4a8yxGzAlhXdyW8rnnt1IZQX1lB
WrcawLuIIG/k0n0TJGFdAIklIxNerL+iY30s2yJigptuZ2Uut97Kl13WNtp1J/TwkwUn3izkfanT
xkNNU88Orl24yTXr5zwuoPkGCaGDwppZWwc+POaAt+Sy/0RBXwZdWHlju1lW2i3zxnyPAXzeZisL
l4nUtCE8wtilju6z2kcKLHs7vsYoJW9RIkfIpOVjBgPynq37layt5WZUOuPWidWL4rZmNmpOhyyu
xisfE9ltXpns1UcDVi8EtRlUBwDfqgPla65Q30wH76vRmWzUKIER/wD/wiDzHqa8xRXYsA+ahH5d
AQjWV1JwQil8nld6MIenfumYfIEiqxkRrIDhQW+DKLFGnXxHgzW5416E3dYHGk7zwBjP3WA2rMKp
BgWxfsmMdUAX41p+1DxU1hv2nP3DsuKNK12QrqF58xVFtH0HEacCtb8ykHFzpjR4TrHHIC+ibOVC
6ubSY55V01Nd6vaOMOckRJPkXusT3K9m5SwHmCeiuAj8V2rv9GpeWcwEQwZbafezFhF0577yECTQ
JAi0b0beQq1Ymc6za6vvuK+ai+1kzX3XukYomH1gi9XfYSxQOxslca7NMOz9odNkyGI2fSW9Ged9
Vd53gAWPaeDWoSVBSpsrXBp2SLMbV+C0vqKnO0ZW7aZXpJLadPv7ym4y+h9S2VgzDJGibvqWzGCs
UZN/ZSM1hAVnJsafYkxxXjnaOdXslghDZ/wifsCwDbHcu8wJGEE17it+Ge4NyxURxTeJTlkxXdfM
OzmwAGsTA2u/FSts21+x20Zc14xnGuMdGJwdkcL7FK+IbnOFdTuMgQkq1VijZJkxRUJf/APr3XtK
2QPVA5pbiRt/i7OHL7hmLgFlcbgbAeR/0SanCnNVdahGIYfnZTfXG61Nxmc9cdsjZnDvmPgpvs91
wHDFuamFXa+fO8gR98uiblWCeqQt9fIEnoGpM9feI7al6hijEuCWWNnoBqFZS5IeAl+7L+aAS21E
+LOxrDgJ7RWGnk0ulDm/L7cdspVQ9+NzXohiz8RQHWLQqxvCwBjliMo+cEORwLlC15OeIS9ZPGzX
/bg6J3AR1zDV8T3NdLHXBt09LUPnfcVNXX7gXtQuTifvmKU6D4tvPzGL7S4F0b9nhCMwQns2mj7b
pW3reMNTB9ocYVb1jkChP6S5l+zaImuQL8xYLhbgvnhMkw5VOsnFdpbY94RcN7dLS56Pz5Nr2OT5
ncEE7FUb6/Ec8FRON5YRD18M0kSvIGc750pk+ZFB366xgNnjTL4pXPt50kZ7o/tVucXlFSMWH8pH
EBNir3Cp3Qi/x5rZCWunt/E3v8AHjQMp3ftdIAjs6MDpN+VyTm17PIkVtj8EZLN6kKrQuJRthGp7
+e605WNaAf41i9x7AP3NhMUo+pDXh5k1t64HTtUtnsC3uCOqqWrs9IY43XM5Evc1IQ8hJtt+KtdA
gDa37K2tyWGfrXEB2RocgAdh2tuIPt8w/bibJAA50AwkR7BEUrvS7d5Gg3OFbbwBW3CAnplUIDLT
d02xTZAz6ylvDSwIgnnjFRCRp/7kNa4NR4/454tdEuyb+mDIU90rn3LNrR8oqopT/SMQwVmzEYjE
IiYBsq6xx8ArLiUhH5VLkoI/6fKacSAGgYmcBRYp1U5PzeTs4UDeSpI9rpJ4TWUYxty9bR1BnIld
GjvGHDKacxSPoz2+dQZnbeNJR+xHRkc3gi1sWDikTzdMOnZg8Kd39SMMoltzIVi7uA5Z8wlDO3du
7chplulrzQ77zZ2HUF8TJaokIMzVTL4D6Wt3OUKFJkR+JQ9zp/tsowvtKlkYJoReW1Q5Y/iivhao
6UKrsN3tOFSgUTQ7+Yx7iasTZzmPNFeSiRLo031R5DfUvWFPcOtuNF1y42LBExQRwXFZgzJ4CIso
9X2d7DdN/w79ycFTC+gC93ATsZFJcN4RtUHpIbcd6RuOtzCGg28/neKYFW1bm/lB56t+I7EvuYJZ
HW+9H+EdydwVR9mpLkxSSLItMGQSPtawjzbVZbAzlMd8YNHRy/FA2oxzkl+MsTe+TuhBb5Zp4kAY
SLS24sLcxTXAXuPBn2KVx1E8oBb7mqlqwK1U1Zg6H72JPREbVAdb54lNQNA8jrD9Q6/pPzH7zpug
plLeEOJmLBbpyQYr+nrMncgJmNNFM41ypGEb6MmomqdvwhXp5xjwCqkRnBf+DKnwyRjvZnMQxELG
k9wwtyU/GTPzkc1ke90KfroBd8TwECZ0Mcsdv1G7LoKgjVSCcoCEVNFsEjHVnzLWjesmm/yDaxrs
50dUwRdPuY9LCu24lY77abNpBT3tLUQfOAFYWkyO97JqV/hzJY8acet3OkF5EZHScwJ/ZlRXdklk
OacB1um2IarGpoQxx67aJElWXCExYYODLPek1519lDoo2czRra0PHi9y3LlizAjZ7aQDWXqassH+
0rHimyDHCpQynaEhPSMBOGR9md+PuF9YW/fzK87vmyQnpBQbKHqRaQySaEASE+OxW1DmsL0M875j
OskiGWsRYhe1iRPh3/g8hfN196cOeWdQI3eiro5TleePiV/2r/2alSaDbrjM9ZI8VM7S7fz1w2YP
ku+1oKf7cgiRvmjxwEiU0Mdh6yqhHxgqtw9xXOk96G1+VC2Bw2RV1vd9grwF6UX7LFNpvBiCVNi6
SZ5j7IpnGx4GCM5aJyrUFGy94Dix9Rz0k4fN6mGAcr7GfDLov1ZTat/VafvuLaTSbMSCfn+jpfoS
MrglAyNbEnv1xTJmLsq5/JLrIn9iPh/v4byBnp3Z3+xphfqnQqrxc9AQZwky5E5dlQiceEm9y2XO
TThJBqTSZTS/ofWg1gHAYEZx6owfSL/0HHUnAYqymebb1vOLNKqDMruXSUAl1i6srYdckVHoa8bW
9JbgMJKuR1TTkp+ddMgOlRV4F/hcNLCTy8Wkax8AaZcnuGbr3NJweXPWzKGhO8X8hWQ72KbGAFmA
xJflRpubJSqViPdQcsr7eq2TrIXrSi42EUetnhxjfFghqkV4wFnQXNV5DMmBtgy6Qb0WsoYjz/jl
AE7XDEI5wZJtgMTFwxuWMbJ9afrRr24MqMrWtpxdmjHSN6jeh6ZDdwAzsUO5gfx4+dQYl4+3RqDl
Vy7JBPyFGPq/9CSBTo9EAhP2u9FYprr9rdI7yyMqU3mmh0bEktN44iNBk7drkjZ1Q6szGlVs/g/5
gF26JgBclmTax5rXPsJump7/YfzzX1BP/syC1n0dD41DijFVGdOdP3ldAtxuXlrGeIEU4UT41VOM
ekhyp+qg+X4UJ29mZe2H3DxahbPDOrZzUmPreyh11EIGSr/lre6B00UsgvZ//eJ+n1zS2qyvzTV1
w4YVAu7xDxtZZYCh0mNzvAgBGF9QK8ZX2fA3BrL/6peAG7I9f81E8/78AJy8Zy6N1u6SmZgd+ddF
G157zf+MJH8OFv9mJMngD8vefz+RDP8ve2ey3TayZe13qTlyoQdiUIMfIEiKEqnWkuUJlmTZ6PtA
oHn6/4N9b6Wvs+rmqnkNMlc6LVEUAUScOGfvb7/BDUXRkeEp+vmCVx//+R8/v+u/upL2H3T7bId7
wQS66PCC/wzrMAny+HGX2PoPyhcNy3/2Jc0/dAO7C5cVmKxp/BJlZ0GltXhBLrmPcQz72P+GMfsb
8g6FANRSE18urj8dipK93WG/WBAlO3TbjeN8qScL4OTE0DCgvvZQT3uTunc1ZznlEI6LSNcLdpbG
Vp8Km5ClYBB19/LLp/ffPdB/aZJuZjKxeZEACvmmu00pfnk3dk0MmUhHdTG72rgkxQoBfqSWTcNZ
0emgyrTHV0+1BOr2lS87Auh7pmawJAgh84VXfwgpOReINEUDUJbGJzxzvkGD0om/GaAs5p9Pxv+M
QfrNrbV9ftsDjodx6xH75m92NJuAZa7tIi8WqU/JzgU580kRb2ztpbc01MXLbOS7zEMutHouU+Sl
0K1DxcjSQD1HlcXeOBhhprXODtVug3CkSnXWsJ7TSJQ0eXpXjIhw0YIMO/Tj4nlIu2vwNM4cZYPm
njlHqOpv1q6/XgbGLjo5LmSuGIgMflu7vIWaTWvL4QKTUTyDRzc4S9Dxatl7xvlumskYa2Oj/Pzv
L//vqxmKTdx2niWYQm3/2t7WL1cfXWBit5wLL7W/GhfgG+MFrxM4kzj9m51jGxv9YkXD1Od5ghMi
Qx4XfJP/233W1pi3O2TIF5wt9tsWjFAeYukvZlC0aaR3cCFCS1/8JsSzMFV/d9P87kTltzR104Ea
bNOut37/8Xj/MgpnxO0cThwonqPzVpTbe4AIM0RoJRpCx7j0h6nsaB92ReN9Q2wFzEcs9s1MSowe
WlOOEDqnGfkJga1pcRxZlm8tMSY7XUOhHTq0CvujY7nr+DcjMuOvFwqfJ8sGDkWoYwzL/vVC6e7o
1I4Ta2diJKu3DI1BEhhaIWubmgdQ4mlKs+Id/ge2lLWDk8D8k26Qobzv0ltXTmppQoJ1k6tvGe76
D+W0qXf69zcT9tnfLzKzIG4iNl+43jydG8Trl9vJ7f1MB5VhnXMbS7Ug4VykK53K2RJ7qcYRb3+n
36tqoaePMtND41cfBrNvD6XdAq0su+qhBZQ9B145JS9TXjWcLplBt07XfsJSQIWB+T8cm3xL+ZQW
KpI4H+rL1GoDmhPkCUliCDrBK67C0FRpdUR6Xj6YeXJHL8yaAxIzu4uMuydp0j7fucrkg8wWk7XB
Hlea/pOf35QEi7zGOkLX1PVJBWBSLMJJTxn4c89nlDo9OpJp8YmRmQjtWPP5aztg2xghDyCyqaS3
jwfOCoCXzacuBSl+IBnboGJPi/hdwApD7Vl32pexwnLUolS9Aq3RXhmdKD8yxaEuQFBWPGYinr1A
MWY/9XE/hgufA8IHU9wirZ4jxvvd3jBmQ0Wl41GrqwmuUqiIA4mqweoRkIrbNMZTw1CpkUe2GnMK
4cMQJSe98vNc6em12Yv20UG8dxhFrpmwB6r1zXfJriQRggB38qUIV0J/8IYKefqOW7R1QrydOoeO
xCTcYpZ5w8MxTdGSqNHf9w3d2VJa1bHmS/HT233DB43ZiFSinLgNL54YZzfOvAa2LOPQklpdoW0r
omRzXt9PzPN22dBjLMy5k8iykpMgeo/p242L1qqM8Yt3sqoIZdx8AR8p4ajm+jpM2rzprETPUt58
NclBllZPh2DkpHWRhcR+iY6vWw84TWWMZS/DtZWbZfOo0y68yhfLGsORa0BPGQsCWjNyiABYxTH7
oSyLqYvo8yd62JcEm9ymne5iwioWb0rJICyFvHEHaXFHTTFNhikc2Qv3rpbm8a3i0XEZOtFO54az
IMvua2ZWIkCfgDotmhFyh1osDIF0IgZ3gS83BoaTCiDJ+6n0yioaYqqCvVMnFWe31WHFrM0CA1SV
9lqJs2tJhjuEg2AkmiTzv2ujIl5xpzfMCzPbH/2LQ/M8PtWWJz0nD+uZ3s9yHHRWN3T9SepBAhnU
2u1FP9TZfindajnqw1C1oWOilQq92VnKQw8HTAu5rOaL1larQW/dJYOEf3SNQCedcdUo6/olJ1Ks
urJ6Qdu0gDHxsI7SwoeE6tC4Tjn8e0zSUjOVh7hXLeFLEtkoIhCz2I8t7yBqZJmskW/MK9qNnN77
ufKxGkbkQLQ9JlZjPPWMkstdElvJuPMYt7ZB5g3UJzWY+PUbehzhIjWXyPAhIqbdlaFn9hF1A20q
fJ6dxaGbZJZ1jAsERFPfCpBpU26HFjOoFc1WvmrXelzae6ONE5KiUuG1kQHnubliQjslUSFsgiq2
rwsMgdKL2yfB/z9PGfpYpN3alx5p0wKch+fIvBgreOgs8JWtWU/LFudzcVuxNJyFO3l2xpotKUHm
wTcI9MbWnhGiUb8y5K3TUwfTa94Pk7Nm1yA05ZONcuTNmbckGibafPWIKsSKBnfNePPARrBOW7BD
OenHUQa/jfnwRGWRJ7l6ZHQxvbd9aiEin5I48gHSY2fxY17HKRsIfnWvjAsyfcu+H6RjPBkSMXYw
uUACQwn3bCYhs8qzY4/bAdeRh7zzNtM88VzrBK6FdZ53w8Erh3S4mxdb+qHeTVybdKp5Yw32NOOa
HUw8M7rn7q5YJfudb4i5uZKDiM27vMeA+GD6tbCvZjufxrOc5VZ8pgT3OvTu56iZKn5006wrOmqz
kiseOm/75be3PrE+8b7Q4DGFqfktxg7YT5AWTbGGolA8Oswyiuy+Bm+Hv2SkKkj4O9ZUU9bpbWfY
C7IwqyUQ6Cqd+nk8V1qKxDLTxw5HBagRK1pUh+WYP+P/4TdiAUFPvtXJsq6eUZiLE1CJjCBUlLfc
Fxh13qYauXQw9/nyYMlZH64Tytz8umlBHTz67BaHodaNSyeS7hVgsYuowE4z89QQyTdeQ6RG3rf0
HoG6KywLhut8rCEup+VrQbLP3TwOKGA7gPbFy+RWyXBkLll9h4C1rSFZV6Y7zgG+FWUYd4d9C/X7
RdPjal9NLQIGz2aZW/opfcgwiF8j39+aj2ZvguYpHZvtKDXFM7FJKolKs+YxIRXaEld23RgkhrIg
Lyff4JaKMAVyj+QOWvQ96nTib6QzdddGP5puGItSKnZaS9FM7xkqcqoWT9pCmX5aUTwYHziAl4Hc
CzqgGAxNXmqujM03OgFQuGK2i2FEQ9sGaVIpeZ4Xr3zM1dAxkRqOdoX+67hOmx8c686wHtqyaJpz
7c422VBom6O0qyt1nYBKTEPfYZ7yRCUyfOhY/TGFe9lA4z8lxikQE508doGle6RDbmSfjWa1fBXg
WyyWT63EdsaL4ZWMUkCVyUmL2+k9TXRNgacb3OIqA0BxPw9avB76Ea1blK0jN2lmyty6m4tydS6V
226eppah0Nk2UszaC9XNQLR1y1Wb/DrbzBce40x/GEoyWa253ymmqf1hhTK6zSjmhPZwjF47jFsc
RC+oTI2nPO2519jpxDP3ejXcEbdGEMJotgJAV5XiBZvHVwiMk28ERaG8Tw6mp2k3gYGwcaWWcGK7
eBCYNxLu6KjNLK4mBwcUIJkli+bGI6HPusPAV7pX4FCR5mczk6dz0WvttKsGnBAB1dgoz2UZb+NY
kGd7OmI0AKdZpwPa2Tz39Mu8DAp16p1/VKX/J+76m04K4quttfA/t1Kevs1vw69dlH98xz/aKML6
AyAT65MhXLoDaDb/bKPo7h+cUYkg4BgqwFxzDvhn5qn7B7JG/sp0bRoKpuBEyURApv/5H6bzh89u
bINg0hnPCN39X7VROFn862nDAFdlm7QYTNugROFn/etpA4mrxvCg0QGCodRVGkvTUC5ff6h1eTRJ
KtRIrJ6rpnjwJv88DK367Kq8e2wbGGB6P5zGBR9qhxfx/EPHuwCciw9q6wAAxdPeRs+DX+s2Okol
P6awdxyTEotg8cW6t+2sMCvCCpnQXGFGZ3MXNhPwT1j1TOa+WrE2rM2FbNuz3/Y68zddYRmYA4JS
ycwh46DI7f1K5DPmonbq++4TpGXJFIMTZmkw/Z9dTqKEkcrIS3V72Kclbf+TtJMM32kOjlTf0DHL
IqIMPbBx8prFfLapAjuiExujgSdox7NPH98jG37M8KrHkBczL3+KF43yMMDyquCJNE7zltcxsTFu
ziKymgO7WcRpXWcw5Q9UkY8IpPMWm1xpDweYWSjqgV4M4eiK9DrOUaSgyfcIRlI6Gengq/LF3/lN
fqySpn2dyY2qcCdY8phjPYkm3XdeF+TJxIMn6TEbssekZIrEUpTDDK2bY25OzwAurENO2GxgkEtx
pPBO1wD7ffqCQ5XtZWEo4PnzmUM35eQ4vgxJRf1Vbmr+OaUGVEycVeJ+lXM8sbtPryDvhhBzC/EI
Fr6C4pkeF6xyYeQnTO7vpGH1EVO8kfH7OFBDatVh5CPVkH8FjteyL3spabJmfYC686DW7BkH8Pem
zOT1OjSQa4vksqYd3txRvjbVcELMVh8LwjkQNFi7eQWJMCyte9228NqhDd7hTW+CwiyeW3y3O/zo
DT5b9c3NavdcuWt8NwkCVzmIUQ+OIzR0K97BziwOtrINVE7q1gRTCSYW7XsCR4TNUaU3aM76sy8n
M0KHpIPeBHdcz6sTIHZOQ5zK/jvpjYqmGBYXP+1I1iTyO2o7R3tINrNSnSffYitubh1NPjoym4Hs
UvnrLes3u2N2rAvXBZGmo7dqFgTLtTPupe/YV6wL6b7vTbEH0GqHTqqJg3Knb41TVMCscX4R1uoG
RQIhl8jx7L0hQS9UDltLkuCHYOY+7JrGqoKhlkvorBo2el2x42kMK31zfjKcGqBjWTxrZXy1rjWo
06ElvUZqLw4nJwaac35KOwdUYmtn36ET9l/G1QtzQwZ5MdlFMKiOcSwnTXwOODevXVfyxI9YY3aW
vWrfG0KP8X4TFsaclK5wsutztS4bHEA7moU+PiwMlrzH0i7aO+SsKAI7bLqXlv7q3moyHGlMj4fQ
gEX/xHFahlI31uSQwfc41WPSV2zuaCXQjdZkqcaTRJ/TWaEeK3VHnoERKsVtkQhVGoE/z8sH6Ald
jxLPXk6jzOqjKadlIuiSW4v0scXdrMS8W8I9hkl+N7qO4SBDYCxQ8zim3xkyCp61SXScuPWunS4m
Bc/rgD+AgTbF5bo3VKVfp7WoIFv7bZh2mnnQ4WHQCpuuvCXHUwgc8C0HBIRHPCGwz1J4hNqVWWrb
WVGMEPCALzULTH/9PNMeeibkfL6UufbGI/ViYicMakqwqOokNvvOvuT4C3d9SeVba3icBx/Httlm
zxW2FKjqrZOdzX5R5PGOq7UjBcS466r4E8mpBZR3YYmbFqXFyRA0CDxL3agxax8wk2iPtMu9N7Ny
sl1SiA5WkOhxWyYpjzFQIjOKmb9yvF10vMdLE2F1xQElpbxwVmkgWWb1vtH05dBvT21BNMZ9tSrO
Yh0tYI36mUONuiNbmkJuGY6TgT4DnjI6is5ffY7vbk0PY3mtx8Y52kA7v/bmcA+zh5Mi3iAchL78
7KJQ4yCha5FpqSsUHD7sK8Mi7cNo5fe4sSH8aFK7XkYnZZRMxGIN0TJqm5mOdkJLJrYN1gN/uSAC
LG5XTVfnJaP3VS+jt8tqshYhGfBooT2NCFxMDqnAcAd6yg9RFiKqNfoDbeeeNViexciqBX4B+YEJ
P1onCOBKFtg43Kl3gsSYHkZ4QEHhN9gkt3xKfjdx7Ob5ACpcXGEmjcPGmCnlXVF9ZQqrIl3b9KYG
+ZftUHQ7enmcsYRvDk/kioud5RfLrrNLQRO+uxKaoL5Fmzp33icMR0g/BMGe+tBm4bSIFeXIVrHX
M9KqsZpPWtF9qGI9lzIeScmgdF4nXF+l6dW3JpUJCbhc2Fpf8v205XyujDKPmuOBPeeUFWBiyUI/
KaDr0MMNxiIvA7TgrHedC8WADNHaJ000LeQXE4TtNWl8MWkhNeo5a1qCdsmNG+6B4TBsYaRTUXwf
3VLs53b9kmCXwRC4xZbmixOf6QTFJqNtln4oAe/YwKYQxlV/h1okDlNF8ulkw0FMS5OEYT15JfTz
eyu6b7bMyn3pUDCo2X6pQHKEVTF0z6XPS6293QftOMvvgFoQLQw5edssogipiGGF25nfC7NBjfwj
oJW0wf1EbutYxfSDFE8Xq5R68ZeGDUNaqPIQGqpkHoMckXYwuln5bm6hsNUWDzvaFeB15cGeIc9w
P+RrdWMa5hSBBLdDZS3vAwasQIErDSbBe5hQuES66PznAYnlXWENRBDUCBtcJNAjFI6paHn7Shb5
K499Ic+EGfpPnefwvQwBHvsRFAOy6FArRXI/0na8c5C8vHq5++i4LsLVMrnYZjMcrdFPrHBOcwTi
Q8wHnWap/Uk4xRSC8u/JIfEje40BcnWDhwtvVBOJyx3WvAy5shEmjfnh1HPt7Bau85ab29wqY5VH
fZ29I/0u/8tUoKsfCR2GVClvV93S8kipVB1zTn63COwVglzYIqysrVSAXJdQmEogqtoYl61ePXSY
bR4mDmY6pnelUWKYdLsdeyi/Dz2Dx+1BTbimDJsYQ3i9e2hbw+GRqV0JMHcQKw0Gk21+SaxH3E34
2lE4InDIPw+u0N/rpDuVUxqvu7xJ6TEm1gcaNpgVbmZ+JSdbq8LVBgwBInmcr9ofodRZkebjjn7e
/FXf4qvbZhweMe92V1BFvLNKtfIgavdudevruKFhuFNsB/MRrErO7ewq7yNOPPqT5uDdCulkLw6G
N8YTmbODuV9GTkY+RwvFHYMhnBqaeVbz0Ft2n0Er0YfLXIADCvSYiZ0n25GEWayV1U7NA5HgWzg4
AHaCSjxCww0AoxGI1uEge1c75E4eV5CVyuyF1ax4YYsbP5ecJR+LXMZHPfeyK92ZqHjjzj11CA5y
0q5ACyAhncrnxMzy5RrBxebeSPuT0GgAB6k+FRxuS3EyO6LTUzhARTDbdUvnOiFOQEeZKddZvuj+
SvZFO6mjPzTimkmEvLUT4FHEUPYFz1+Tw8HuCBSpHMZ3VFfrs+glOBGOD8NE4jorbMg5CQrbKlrL
DdBPLSrKcp6HawC2tG/9LZCebLzV/ZwUW1g9Ai52VtCeggexR7q89O6cYEmw3YtrFekrLTwXybI3
PpZrzaATb4l2Lus5e40rp973sQ8pqFrn8grptb7L/TzBB28Xmh8M1VS96PEc3yu+9DijyD/1lXhk
ioGDt+7G97qq8bikHsYCuSbXOO9dinnVSSanqnoy6OUGDDfNA/qX4gZzXrdfKonNN+nKsNXWcgic
vnX2k1FP96UNm2XnrDHgQpUVkcqN8aaqGZnZgB6OI+7uO7PFLfnge3nf3KJWmp2dwAXcuUXIlMyk
WKhaVO6DH+DuMGnZUG5m/ojRlZ6Y/djIxEXPSIHX+B6e91yklQimfFEwZ2ZbC90B/FtJMGi/s1BR
B+3sk9COIs46ytR1XkyfIOLdOuF0PvYFz+I7HqeYIV8eJzeZgoEccAv3eWT6ybSjw6RaPA0ec8MU
YOCNklp7HAdhPMyd5CxgdNphxdGCMWbRTji726uee3JHNzy7aXMnA6A5et+rvrG//uQR9Az4UPhX
7dOA/jd7NYyty2+L6Sx5HukArauzc/GNfmv8Njm6Y0UJbkikz13We88rvsAoc1mdI8D6xX4wh/VN
p7C+niCe4F8qL43X6oeGlz394By0OIY+p7NdPdAfdk5rS4arWdntDvWOtUWSV0zWgGGSBAD2QKel
fCDNxgj7PkfhDm5qRwSW/WmgiozkPItwrY08StjrKM67JZrNXkZj6V1pba12UP4U8rZM7PtCN98c
e7aPVdG3yFBRgZUNYm4PMdwhSyyAN43j31hZ5W4+5nR6L4WmDqVpA7hKBfwGksJ5JxgeACu0prkc
EdZ3lFKQ4Ijc9Gfa8vaEAgm8bytmJ+qWgvMNNyUs/TxLowmFXiRKtnGCAoovAzV90AivOmpZbAFN
ZyepJ7emgVvKIdR0bYGBSIucMCaizoWn3f4ANsDYOI608s5zgbfBSWoGTz/wDeWSpt9wt9vnOCbu
Zdd2UM8ajWd3YOEfkekuJQQ8tHlwuQqp2HSm5T6VurioOSkgbGbusXAzJzJLID06zoAT/os7HxF3
MAzDTJpnm7wxTMkR420Al9bo/EuhdURZVHoRGWVs4+8Q1msCXjKwJkDjYZWl1SvG99fOwlOaKv9g
O+DIcQOoD31mY2WSu14tFSkJBgfPLFAOBrC5TspwKSy6D17i7ty1fIMhkG6pqXCW6vlz63OISPwd
s/6POi8//8BQlOaoNxEjoQJrkWVFaHBM2PkiPuXZwBx+mGlQJrobUjMbeqjVc14idGbPS+y5u2nc
fBNDDt7BoLcfmr2d3ZSgWe7oP0D3gyIx+pFqdXUZJPV2jhZ3123tn9kf2ivRdSUyYrUeEX7q36aa
I1ouc3WsbAkpX+tMst09OgJt/1WmszzRYgVu7JPhTF9rl8IIuvJbF7aXqRUn06vU/Q9gRpJ175zX
KMWWGjqAvebVFWpiwr8SBnEvSsaAPtV0tmj1P1NKPWUagTdeL73r1LWmsJtXCscmvYqntRuCdNR6
wDTjF2F054lZTpDm5jNhAwgOlG3TpAeBOGHZfUlnowqsLfUBlIkKzTF2nqCFO4GzFiY2+vSGZMdX
EA7DcRnSR2TE3zH6Uv+BVmNgy5wtbcxXKzUIUVS1/TEQArHTk97atVr1PBPQ971twcfsE1jcMqDr
QfENrAPXtls9+IsEKNAkuQEEyY+/KBJbmbwo1dOgWKYH2LGIY0s/jmk7keuEc9BeMor/yuCMMzvE
XlrioWbBYqhvOY3Lrxd7UF2RDWg8CVXk6kV/gsASTLjEZ4468Y5L1XpnxhDtLTpqCmuj0JrAXIvM
COCLlnWkCFMYohH/3WWTXl3xH/xVUfvfSR16sPOGxcPP0pNo9eK0OGyugKm+xkU7doeCln2Ev4M4
CY+5lFPOJ8IOQMrpxjNy+zosDYm01tx6gZtDaBEj02vDVdszQZWXGc7BdKiEf9JNgO2pCSf+ePRU
9yXx19PMDR+WUHbBuWlnCBDUOqXTkUzonVCUy/2fEBQYL3PQCVr4NaV+SGVq4ubvbvpE3Yuc2UTF
QHeEdhCJub7v7BaXQLV4VzVaoV8QKd5aabeTab9khj1cy1hrd1PvktJRWvUh1dskyprKOM45h7Pe
GYerWiY6nQugX3rhfPyJUWEYmoVps3wpEkznJiFWZEn1WcBc/T12lPE4+dhJ3HmZekw60FWcwVOP
rH1m4LoO9lGEPSfEwGefeJPQiIlfg6Ch0WchvyTqddJB8DidUQEwtADYg4Qsm8QYeYmxEQ/1tDh1
7I+GWJt9kS3tG2rX5tXxbavaFdq6fkUiFc+hsRTa25bZduvppXbM2fD6wPK8+eiD0b/xCo5InvDz
dDdnKClwIUTA+JZ36iweraRFUZMb/u0Pwssq0/Grlrnff1JeBJaAU0cb+h6LZxw6Gd7P8E/Si2mm
9nrpMY8ijf+T9CIkboV1ZTb1E/fiFkBoWjOr0VatsI2yFuGsrcfaxch6R/0Ev2SxeloS59Of7Jek
W+SR52BBoQQAZhL+84TTkMDP2nxM4L2GwO5ufWOI3yosa2FexX74kwhTckjXrieToubmBxamkwrk
oy3kvP/BhunzzB1Pds36E7gSzffhL5iYgqTGoOZwQ3k34RMLPVQhzz3evOuu8xmApQ2arwDRizgs
bR6HOCOMV7eZwVhP6PWf4MsZzN/h5r+MhSz/B7CMx92Du6id5IFoj+xmbRHw7tiwSE3rx4SKaZmQ
aJuykmzzWyXEKvP6C3GmGHN5bHFaBL9iZxKtVCHZnPOjM7aS5hNmARfRDhbJ1tTEc2kOyYeTAozY
1UmczDt6asvDAn4FywoPWvSTQeMNHLxnky2aEvRXEA0jgvtFo6xfiaM/tYTZ7Zx2nA7YCbp7aILm
S07WDXYFmwV77R3jbiBUDTLtn6ga1rLmrlw19fITVwNXfyS4SfjnftHkS9Fq+kWvpuVggiMXHF4H
6x5Tgvfw34Js5OCrR9O0aIbO5shT2tQsq0Hl+LVJzYgB4688G9QZuFno8AMp+wvPpm8r0I2yT/Ld
XAx3azLYOFKX1ows2lBP+uolpxyffFiX6fL9B+smNgYKtdUlj/gH8CYVcLOAcmTdy+hu9kWNXTfB
1Mpmj2WAww78ZwC0h1abkMrTGr3ukTxdqUmXEVPM4qaFrzxQ2Rv6TbM20yfC1eQcuDNY+BQjWuj2
9g/ImHbfFl17cZbJP1apAWxErZifBh0xR4uECe7oJM/+Rs+hewv9j8yeJ5367qZvuglbL9U/7UyP
Lo2WPixpDtZw4+jMzDLCpB2q8yjFV00ZRsTiFCPcd4iG26A6QvFoWLmZRllnXRGv7N/VeNCupsVR
J1fz1ilw43JnS04dIxUjlmDZnwaUPecfrB3UrO+1PxuRYni7z/3lLUGrEpoYzqFN57QVjbiiV9Yv
z1pmwZXH0Bq1G4tH823/kBJsG6o/gTxNUaOqFGjTUnj7u429AR64oZbV1/41K+0l5KiwHpd+dlc2
smG88z3cbxR6OFJ/4fQs2BR3OUqqgn6WKm7wFDAWZnzzJ7DHKPw1EM16cYqV/6/HuBfx/E8kggWm
Kp7FYH62EhZrR6ujzLbWTSr3Jmp8F9B3MExOabL7wfXBYdHsTaOwjxM8HjvJH1a/5ahgOyD8R33F
GLTeWoDlgjLvXhDb5XduMsIPJpiv6+RBrbb68l8IIEs39L2+UiFD8vmFA1SJvLufxu5+bMwSNH3j
s7Ub20EwLbVb34L5xLg6vcJIYN7YSvuwNW88Q0kDNMv6z2R74wTZwv4sJzSMgIVvVIsDry//Icz+
v7H134ytDV3/t0iS/1e+vb9V/6L+//kt/xhb+/YfPk0SPCCGQRSAzZT5n+p/3/8D4An6VLTALj2j
TeL/z7G184eOmYMaAEk+SoNfxtaW/oeJbBgyCdEneMz+d+r/38TriGLdLRPHQIy8pXL8TtfJDZxT
g2VrR6FpLKZ0otbjKOzh6ZdJ/n8j6/9NLvzjx3jQ2+hLWLR4twH9r0Lc1RgYnKxKOxKiYzyR5gpW
bdT922pSWvU32mQ+0F+V3dvPEgaDCRivpEeRq/SvP4trwXRJWfFxMRpxq7u9OkM7sk4Mw+c7xEUw
MP79L4fP6C8/Esm6azhYfXyDlPjfxORsRk5neD32nqWP0YN1jbxpKBVAkIP9dli4J/GMA8Qy9/oI
2o6ivsyXgwvXtj50TjKGjlKY3uhFszjkWX8UzYzDYRE93VR8weC0B3GAvycO09pnh8pdzJAkwfoE
eK26L4sSDInWy08Go8KTUH2719C2XOJFZhcWL4d8v6ROD6hIq6ssGQgnlkN1b5JN943QifU5Lez+
2WuTsz4uGQ79ksE1QPPjalrF2bZhsoRpbo335jBW31drbW5X5OefTJ3DKSancu90aQ3PoFKIoevp
qDdxs+vWzoQmQBO575YpMtK5DdDhDteeIZsLWEXi+pBEvullgsHb3ZDJwDKO3QKbK7BnETPs18zm
6+BXFYb4aga/v6Yj7ryJ/bP3beYxJltIoYmp2M1p7yG2onpLpuFVOKazDDdp3eZ7r/YQQk4x93mo
IyJoA92q6vex99rXnOTXl1wU5oOAwsURWB/ER85JnSm/6FGEbiMHOtV5Nu97xeyVs7iVvhdpuZk4
a7u81UvwuiGJJUiPiEtmQFZPz/6yElQfZz0Q5i0MIadYCWwwwLeZZTykc6bT3kFvl5LsFw2G3r8S
2632zaxLhmt4boKZ88MHLJr0kNbp12VTOyQYR68T4Y/sEauTIp7jw0nruDx3ZbW+oFjR7i30nDf6
SkRfMNAyvnJrpWu7IsuZRGvoTGw6N7TUwfWrqR4ia8mKGz1Pxo9kcOV7YSz0OtaErl6kyUyc+AiG
XRq7XztZhpMx9RfQFOxiXvmhWzOFRGFfxxoFUFEkn8TA3tbFbXnQqH6R4VVzOMycTxrT1kMahy7H
d3mda70N2VYmRFXpfv7m+MhAgGR8sUA0IP5w6c/RHnuIp9K8cRFrOjNdwMD3PZtbm6dnht13xsUN
j8hQ32aoHnun1+SZoPf1Xc4g37myzntLVsQtEliisFYpHzom8iHZKw/EHmbR6KyftbG3LuaampG5
rMOFymiNJuFOj3UtRuQLQtE3xqtKP9pDfGAeM3jZyg4kDPPlK9MMDrkxNgLU5CND/jJY/Nbc6u9c
7YqkKojRNKEf0Ebo3PXGn8plviqFTjUVpqDk9SDWgL09F8NEVOpWIw8TtarW4Hpe1JA/2QSaJhxT
CGv01fTkLZLOoMHcaOeAVaYjEBN5FTiovgMhfYAXtJVc7/PMedLfk6NmQpP2qTh3WaktPoMyxJY2
RYIkR7SY1uRBFc4WMt1mKrm4HRO9oKn6erpLoFH7VkCbaUivRawp0BREiDqvZktGAe2oegPLIEAV
5nM+Tpqz72bsFx94yblQKbIK7fT/2Tu33raxLAv/lca8UyB5eAUGDYwlS7J8iR3bSZwXwnESivc7
RfLXz0dRLiuqqnSl2GgQg+FTd9lJxKNz9tl77bXXCphervL7IIJrhziiXQRPkp4G93YdeatcjgnD
SWTq61ouww8m/J/euVGlb7erDLHRmzqRgVxqpIh0aWuvdKjaG2yKsiulafQ1wxKkkfiOg3VRoCgP
KixU/6zI+v+MxpZz36L582KoQK6UjHG6RJeeZDjE1eesYsoMRDbULtJCjjcIFtrnJU39mEoOFhQ9
2F1ymWkaiIdZm8pSMYpkEeYeWspoX81j9AWaM9xm0KZ0HPtzk/O/MmYG7gEAHdoqsVQhEFrvortG
aOk3zdCsKz6I5y4DTDIvUxQ9ugU+uOH2PG93yQV0Y/sdClXGcxghR3omkAdnXsOM7igH+jk8PHbj
uYSRMZQvqYy+w7IMPwia4rdh4BuYwXdRcu9GW3iiBSghRJwkMAALyfL/n7y415f7V1kgrihHScHv
hOn+Jw+e4+JH+iKTEfyZ1zTQnpGKGDKjSJoBOnOUBtraDNTBNgwGqfbjoeRor2mgAeeRCSvmq8jP
NGGSeBzYi0LMZDJK3cZlmjSx5zz+879/GFosTv7/P0AxbxEFLQsGVK3fkRf522RM/EyFKWo+aZ8o
Ho1K9aPxWqpWyMWEFsPhOnZ+eVzWq87ZNhtYxnCXwRYw09jt2q+4RplXeqAhwG4pcDEQBwJ2QTDm
mbkQpM91zb5hcBOpOuai3DMjNeIFxbp5s4Wj8L6lz/YQgfMCvvZz9K6hfE5SB+Nj34T4pho08hHQ
JAL664bRJiarfAYOz4oq7V7kNGAeHnUDgEhatvd5gWQuOq90hU0RripRIMVcxteJrnpzBmeQBvWj
7UapC5j3XsQESyQZYqFKrrnBtxk/Iyds3tHiCSFkW/ZVW7g1E/1Go941UmVjmRXI10rrocaANS0Y
ayKypWoq4UpJVPeTwozFDbTrWwXE9tpRlQfIGslCMRAsjjMk90lWUvEdIks/htWS0Ch1rM7zKC9v
7VbRiO0MSAiaHSgRhF610kM5/brb8Y+IXARn9M/CFdyW4DHTfIj3TaiBTaBRtraZQ1vstB2GDmar
MP+gVh8Ty3NQzt3u7srE614AwNtPqJWLOxevrDXeIzndWb+50w0WR0aoeYmVRHWJQnv2JRJVs0A0
31ymdVivTCXgNVzYHuimhOs63k8hatVXyRZnYITtXNjppRq7zJRJzXnl0b8KcAVaFHBMoiDt5++l
C0SOgwUasyQndZ6tsqzWv7toTaMHXnr4sGi7FXbvzgVKFNGtgmSHukSEINhsETqFl9D51WWqtf4H
FybRk5kZ0TkoYYrdA5d0isTYg+1o3nUnG/I191yD+gr+HR+dUiuu/EoO77VESxGiQjgCjcNEXutN
aProyghx17Wmd+26WrdsTfSOzkhZzPdwCRUUwsvMYt4LCpex8+RbqDPmJnFLw5n7nRa+VBhQ3jiG
Ea5x9hKXRknCE6UGwvaW6X3KUAG6oa+h3yES3K0bZkNuYN6LS3Wn927Difuu1JLiwe+ETUOsCC8i
qbpIwT1hI8W6daNmqfqEBpRxnbkaXH0lTNcgd3T3oNsgRqNt9XdhurtUt8gy1EmWryWwqWrrls/b
yoIq1GKtca6mjvmcCRDwDC0Et02x6mkj/SLJHG1pMvW1aM1Y/SC04KXdidSdS66mPplW/JDUovsA
OblFPyuW75KtQYu3YWpvo2PzwzQb4zE38IR0Zb6TjOyZOQP/1nSDDCVbIewXlGu3q7jmD7mdFz7S
uIsg5Uj5uVwH0aXv8iXuhPAujAo7FZQAo3tTFOUXYVG2nJWB8lAm8QWDMsYmQVU5puszJ6uB0+iF
fnBHXzd8rzvh2gCE3RhOF18gaIz4borqREWwZEDdhofLYM0Se4dsYRZkp2ht+u+57LVvHXYJKAD5
0E63aPD5qR58whKxeTTjFMhOjZI5XygSYPk2oG9nYMUg5Q0DbwYgMwWAP7ftpV760copME9CKhma
YXhXO079SXKAEANDKHe+jJ99rFg0TsIdncBYrvMXUbZ8Ek1e7OTGpNm9Y14pVCqJKQ1hfSoRh2PK
Uu5CD+S+J4t1rfsOGm+wkpAvoxhsdQZU68bohYN30DHR26virkCtPKkqC7i0fnS7lio+DGwUyHMX
vxhIqiFtoly+dNMsvW5jRz5XFOmTj/af1WNYTN2ENpmUkZGh57ExDyUPsRK070IZafBE9rMz1Q+S
LyH26jBvtvadjsD+RVHoDTCyK5V3XikFC9Oky4zc+7Phm83KR7PjVi56qmmKecpNbSXyHM0xxBkR
KzXOsROzP9jcGjcdLoIfKeW8KyiNn+2uNNbciN0ciigNVFdDDg1hqavChxEGXcG+iiotvy19J7tG
gjRD49wL8bGJ0nMmHN2lYmOQ0TGnDv0qEx8DxrHWkETEOYyTZLltfPUbKHF1vdPt9FmjbcnlUnXa
py2CnY+lqtThGWm9vRS+7aJ9s4Vd2LrwvhRne6so5F94nzDS72bNvVyx9PFW7xZtW6bnRaNalxbo
BOB0mGzfCZQs2Wiw62xJ07GPk6tuBWGqWsW4xFwEdpc+hhWOjShjnQetAy+NmczztK6pT+lqdhgJ
SIxT626zNLKkvlFqV90ggBN8Zr4gWOyoyc9qhevW44hfFnC41mBMDfTtLLef4EN7iyjeyZ9CB2CC
yERrt1QXrWrot13lSy+pZtImKC1cFvCDe6d4cXihaxJW9Zpb3IXg1o/uDoFJRc7kewRvMKqoTSyB
WryolmJr5jd5m32JkcR8kbuK8F/lZYcKaaO5jMbulAUzSTjyFdIlBGkV34c49xCNoCunR7BD4grL
vyjw5Dsgo5y73/fdh0onETnzK+y15rGwy7sMys462XKkz1C3ghHXFTmqqYgpZN9tvKgu6hCuq9bs
pCsPqyuswqLbmqnUdalXT3qugyNA/9lCVdpVX4LSeML161l2qu9m2D1ZSfOedhJpfLdL+fey6CJH
kPc8z7wHNXPTDTPp5kOdBuqHwN/FL2BAzcfc4Q/WMUOHz4bXlnmwSRnZk6tNmhVZjZ6q0WAdd02q
hUT9GcOjss5gW1JqGJF426tG1U20++EI3GZl1how5pzvFS7N1jqsd3xx1BUq6A1o2dxJZPj+ZD2r
CO3yay/NpOQpJYCSe9n1QmmcAI291o02lsTIUrHz1QVJXnCpMFu+oeNiPulMaH+WTcf1b51mG16a
W13JH3Cj2DqrsGPSK0Ybb4cXyZlb6v5XCy0K6VHPHIgpqFQ6WAVJuLJdZD3xON5TkO0kXtZG8ZEy
lCGGxg0Xcss3Wbrax0ZSd2vDS02Y6WV1w282Szs0SSfD7cbLtavKhqGE8CIcuwAvvA840khrcpHH
uNuG51tDNTfcINL9VvJc7CxD+JCx0t7UVMs3Od/mpiuBjLbe7lkL7HaT23DMCk2qVkrcwOis+nRL
dGp1hph4ful5F4GzxE0cUa/EKddYmmrzILO8FeJy8rx1NGjUaGogkuledJpbQtBzHLhmqreBVXCF
FmvIGKOSXgGA4K+GG/rnShjh3IKmuPKy2oO5UdjnjLM757kXJnB3tBTi1jbgImPmba7zNa8rOVXB
udRoxbiL/F2rHNLoNEgZGqErIpSvhoV088dCrmKzeKm0XhHi0clw+innDEd60UHf/P8MlH94kb7I
Ot8XZ3fVt7x9/62oYDS9FjX9T/fVzAM3Ya8Q/qu/9PO/6CDm8y/KQmHgm31SF+4/1P7D/OzvCJ/5
zNVXNM01yr8ezRckusPzX/9A1d89/Fiy7JkpkJaBuCTvn6EdcbRIf7YMP3/DYT1//js/e4M3taNe
A4Sxuh8m+355FVS01vtBPcHgSP9Qnx6vAk3Bma4rGDXIh2U6Bi5+thl+/ob/zlVQZdoao1ZBWKAE
XAD9GOP+YVmPV8GSgQqYHWE8d1ilye0FWN/KKVLyq3tB6OhbgWro4vBVn6yCac8APoRF/2tYBTpA
LPuUToSCMebIvUBcQIGDmVnT/MO9wA7A0QDRN5qKU3t/2ony2LgoVM4CsBYvOHzLbKsfzoKYIXsn
kAljrLR/JncW6Nyqw9YccLnfotQv3A7CnvUKRrDICXz9cxoXsbwwTDqqqjG5U6AqTFWPPQXmTBZC
R6HrcC/wLR/vAkXeA6sKTjuTOwUMvCvofo27EcTMpsevqaCz++fk/bkRLJsjoCioBPbP9HaBaRwC
1N8/BRqbXAWk063hJW2C6/EuMJUZbhmWDMQ+/ML0YgFaNRzdUXuBGwFOCKJxPaXhh9cnVBJqenLF
8PqDzsKELkQVNYThO/n7m6BPC+CqoLc+nISeZXG8CjYZIr13eDOHC3OIPdNaBTE2IGjyTKNDQ0A8
JEcnR8FSZ/yEHBH05jVgTCw5Ii4OG3TEXlBmmsEkInFveMvTvcC1iYMG3jOHRHrIxqa0FzCQGJso
axRNqGSCqpNv9c9pXNAJm7Ksk0UOcWF6lwPX1tgUibAI8wOKHJTj/XN6InQKaLxe0ICc6ioIer9j
LweTdNiAXKcc7gCi33F07MsFZmpRyTmswuSio2BMYvSJYBXg/lFB/0nRpMrACNQVMqlZ/wz/4LTi
Qi8sNCpREJSOKLuZkE73L3kaF5AnmilclQxkTe79YVD23IRx72/P+rOO3/BbaXh8FixjpqL4hiTH
IW5OL19C/nj0HckdyFaHAPvHmYKioJqlg6OYZM7TPAsqowYj9wKlgw4doy+hh7NwUkDb9swCXAR4
PKSVk7sjbWV00giuaMsaF2RfJB+fBJPyWjFUm1xquBsnV0RjNauOrRzImS34VZDpDw9R72QVLKjv
ZItvJ2VaObMKm2J0VLRmwjAJiYer7xRKslXGEUxujdcMYXJRcbBVGHc1YAOLpQkTAvawF062Avko
ELtJxNAOedI+/kwpQcAWYWy3pY8HREXRW1H8cBAMikd6DwBOQzgYTt6E3l7QJxubKguAAkxXbU7D
8JYnBYNJF4ZYgc/X4eeTWwVy17ExEXi9B+YAjk+6KyRHKGL2JeWhdJ5coYAgjTX69eWZzb2P9+1b
OXR8EmyFK4O5LHygpnoxQtIdsve/D6NooMv00Rg86i0S+ufHeEAfh3KJdUJGeWpxEJmU0RmyNiPW
8R2/4iMnRwFQHWAVTNmAud0/06uW+lJ2ZIbch0PVJNXW37Cy46Ng6VRLveIueej+mVxeYLJ/xy4C
N6Jt6ToSwcNLnuYFMugzGbQwJncZkBv2qdy4tIjbAPoCJpVDGDgNBJBQOAMqq3NYnslVSaCp6thw
SFqEGjSQMYXA/jnZBDYZNMIgzOQelml6QRFfqeFDjbgUcB4z6bKYyFLuH3b8cTzYC3Fzcyry4eeT
2wsqJPDRqyBj2mbL8LIGoPC0WjKhbXFccPc7nJjJVc4KY+dj7wZNn/Xz52BIbzv+eC8Y9gz9IkVj
wwzLMLlVUCnkxkZHzWAVbIWh+wOCcBoXMPiDqSmTSkwuSyI/GHpfIwICRwFNe+6+w5d8kiVyOYDa
GuD3r7fH5FYB1vPYTaBaMx0WJrv9T65I4BOLtiu1yW9hc1ogEmZtvT3oqERhD4+QKMh9xnUcCehJ
92lknz4N18JwGf/noYOXpIrLni6MOn58bCeBzPJfe/mTv+GNqgsZC8ENLkYkHv7wZrRBU/sU8RU+
mVw0xC90dJLES7IBQGXfTvvxRjB1+oyWoQnlAClPrlzoE5e/thOev0ZezKRfmXsvJfv9N9K2QcTv
TXcxkPzt3jteBEVXZypjuai+TA8+Qe5lLHxCz52OAW2TV5T0BEJDXJWCARoKMNrULgNIs72czqgw
CHBiWOAv9mvX6CRH7glpPWmTBHKIFJNLDCBJjc4L+pfUFbyID62zk7TIpKgUMHjxxZnaHhBCPnyo
v58WwUezoLXRRD9khXzHxzEAIJWR/V7Z6Q1SmFhC8HtVg1/m6vfyVqTFaCINgfAkEPRNJSSqdFDE
4SBMbiuogJujw6E641smK+C875+TVSAcGNh8Y9r9C4jBX0idmIbqf+sl/Pac//N/AQAA//8=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3"/>
            </cx:maxColor>
          </cx:valueColors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Sheet1!$A$2:$A$52</cx:f>
        <cx:nf>Sheet1!$A$1</cx:nf>
        <cx:lvl ptCount="51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District of Columbia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 Hampshire</cx:pt>
          <cx:pt idx="30">New Jersey</cx:pt>
          <cx:pt idx="31">New Mexico</cx:pt>
          <cx:pt idx="32">New York</cx:pt>
          <cx:pt idx="33">North Carolina</cx:pt>
          <cx:pt idx="34">North Dakota</cx:pt>
          <cx:pt idx="35">Ohio</cx:pt>
          <cx:pt idx="36">Oklahoma</cx:pt>
          <cx:pt idx="37">Oregon</cx:pt>
          <cx:pt idx="38">Pennsylvania</cx:pt>
          <cx:pt idx="39">Rhode Island</cx:pt>
          <cx:pt idx="40">South Carolina</cx:pt>
          <cx:pt idx="41">South 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 Virginia</cx:pt>
          <cx:pt idx="49">Wisconsin</cx:pt>
          <cx:pt idx="50">Wyoming</cx:pt>
        </cx:lvl>
      </cx:strDim>
      <cx:numDim type="colorVal">
        <cx:f>Sheet1!$B$2:$B$52</cx:f>
        <cx:nf>Sheet1!$B$1</cx:nf>
        <cx:lvl ptCount="51" formatCode="0.00" name="# of Pathologists/100K Population">
          <cx:pt idx="0">7.4451804961863806</cx:pt>
          <cx:pt idx="1">4.7288798094396549</cx:pt>
          <cx:pt idx="2">7.5438015273296628</cx:pt>
          <cx:pt idx="3">8.0625472338987052</cx:pt>
          <cx:pt idx="4">9.142491834461401</cx:pt>
          <cx:pt idx="5">8.7117181673566382</cx:pt>
          <cx:pt idx="6">14.013342334524875</cx:pt>
          <cx:pt idx="7">7.9854209029799881</cx:pt>
          <cx:pt idx="8">25.489498042007831</cx:pt>
          <cx:pt idx="9">8.28761843924506</cx:pt>
          <cx:pt idx="10">6.5647796174862112</cx:pt>
          <cx:pt idx="11">9.0585597858030926</cx:pt>
          <cx:pt idx="12">4.0467241767788975</cx:pt>
          <cx:pt idx="13">10.983341041079111</cx:pt>
          <cx:pt idx="14">6.9176917439009857</cx:pt>
          <cx:pt idx="15">8.206107812214638</cx:pt>
          <cx:pt idx="16">7.7425279555753939</cx:pt>
          <cx:pt idx="17">7.7369489657769677</cx:pt>
          <cx:pt idx="18">8.6781766694071436</cx:pt>
          <cx:pt idx="19">7.6155933187759253</cx:pt>
          <cx:pt idx="20">15.247747963507589</cx:pt>
          <cx:pt idx="21">20.262967353220656</cx:pt>
          <cx:pt idx="22">9.3881351919079794</cx:pt>
          <cx:pt idx="23">12.100495913191285</cx:pt>
          <cx:pt idx="24">6.5578338081816625</cx:pt>
          <cx:pt idx="25">10.551654592307443</cx:pt>
          <cx:pt idx="26">6.6828873238817375</cx:pt>
          <cx:pt idx="27">10.471386935199568</cx:pt>
          <cx:pt idx="28">5.5394591590366486</cx:pt>
          <cx:pt idx="29">10.645606345349147</cx:pt>
          <cx:pt idx="30">8.0308595514233403</cx:pt>
          <cx:pt idx="31">10.702938989492344</cx:pt>
          <cx:pt idx="32">13.534838846326377</cx:pt>
          <cx:pt idx="33">7.5864401525834095</cx:pt>
          <cx:pt idx="34">8.4110835484227344</cx:pt>
          <cx:pt idx="35">9.9888044604429886</cx:pt>
          <cx:pt idx="36">5.3230544663235007</cx:pt>
          <cx:pt idx="37">8.1453600354463589</cx:pt>
          <cx:pt idx="38">11.583674924310433</cx:pt>
          <cx:pt idx="39">12.586441884801692</cx:pt>
          <cx:pt idx="40">6.7350133632521239</cx:pt>
          <cx:pt idx="41">8.4354509559637005</cx:pt>
          <cx:pt idx="42">9.878592923108851</cx:pt>
          <cx:pt idx="43">7.9000778215190257</cx:pt>
          <cx:pt idx="44">7.9632082652964238</cx:pt>
          <cx:pt idx="45">21.434310007972329</cx:pt>
          <cx:pt idx="46">8.0238832530661277</cx:pt>
          <cx:pt idx="47">8.3561819410970841</cx:pt>
          <cx:pt idx="48">9.4351401909288182</cx:pt>
          <cx:pt idx="49">9.6125214415427003</cx:pt>
          <cx:pt idx="50">5.6158933184483795</cx:pt>
        </cx:lvl>
      </cx:numDim>
    </cx:data>
  </cx:chartData>
  <cx:chart>
    <cx:plotArea>
      <cx:plotAreaRegion>
        <cx:series layoutId="regionMap" uniqueId="{3361C5FF-7CB4-DF4B-981B-FA3813AED9AA}">
          <cx:tx>
            <cx:txData>
              <cx:f>Sheet1!$B$1</cx:f>
              <cx:v># of Pathologists/100K Population</cx:v>
            </cx:txData>
          </cx:tx>
          <cx:dataLabels>
            <cx:visibility seriesName="0" categoryName="0" value="1"/>
          </cx:dataLabels>
          <cx:dataId val="0"/>
          <cx:layoutPr>
            <cx:regionLabelLayout val="none"/>
            <cx:geography projectionType="albers" viewedRegionType="dataOnly" cultureLanguage="en-US" cultureRegion="US" attribution="Powered by Bing">
              <cx:geoCache provider="{E9337A44-BEBE-4D9F-B70C-5C5E7DAFC167}">
                <cx:binary>7H1pc9u41uZfSeXz0I0d4K3btyokJcuW7diO48T5wlLbDgnuJLj/+jmy5Y2tm7jnVdWMqkbd1V0J
DeEQD872nAP437f9v26T+1X1oU+TzPzrtv/zY1jXxb/++MPchvfpyhyk+rbKTf6zPrjN0z/ynz/1
7f0fd9Wq01nwB0GY/XEbrqr6vv/4n3/DtwX3+Ul+u6p1nl0099VweW+apDa/eLb10YfbvMnq9fAA
vunPj18zXd/fffhSr+p78/HDfVbrergaivs/P775yY8f/ph+39/m/pCAeHVzB2OpfcAR5ZJRiR4+
9OOHJM+CzWPLtg8QVlRQm9kPH/Y099kqhfHvFutBqNXdXXVvzIfN//82/M2b/O2pNrn7uChuvpb9
65eHl/3j7aL/59+Tv4DXn/zNK1yma/W7RyB6qjNPm7rStzX+8+O3IYe/CJ5W5RGRNz/0DxFh5AAW
WhBC2SMi5C0iGMkDzjFjHKFHSJ7mfkTkHQJtx+J54Bvp4Q1vPv5mM/6/CYw2t3lmdPa0PDuAhh2A
Iticis3K22+hUfaBpMTm3KbPyvSoqBto3iPSfwHnZegUnqO9hOdaV4HO9Gp36FDQC0yUTYV81Av1
Fh2pDoStELfR5jmYutfovEei7eC8jJxgc/1pL7H5kjd1+MFbxXm9Q3wYO2BUYMblZv3lW3wwQgeE
ImZjMXEy75VnOzpvR08Q+uLtMULuqsoTne0QI0oPbAS+nmBAY/2ZhAMKHSibIYUxftQx8VaHHtf6
PXL9CquX8VO03L1E61OyMvEOURLsAPw/k4hs/BDoy+ugDXNyQKStmMDgoV7buN9Lsh2Xp3ETPD4t
9xKPyxDixw9HJllld0/rs4PoAB8IosD9q0fVsKf+B4N/UgoJxh9/YOJ/3ivVdoTejp7gdLmfMcLX
ehXuDh9IdSihUgoCkfP6Mw2sMQAoFSFETKza7+TYjsjjqAkSX6/2UmM+V/dBvstIGvwMVUIJKjbK
MrFgBEGSozDiDKKE1xbs95JsR+Np3ASPz5d7ice3lQkh66x3iok8YBgDF6D+S3z2gIlgCrHH4AC/
ReZ9Mm1H5/XYCULfPu0lQmf33YfFKi0Ap+r+aaF24GTogVAc/DrdGLFJgCbByaxNnI3sZyP3Wn3e
LdZ2nCbDJ1CdLfYSqs9xsgrzdIcBGuUHXFHGxAYkBKryOkCzIVVFCkiCp1RoEqa9R6LtAL2MnGDz
eT9DtfWGO73v9W2+Ox2ikIgSTCVm4lFHJjqEkTjAAI8Nec7TrI8Ezvuk2Y7M67ETbM5O91NvQr1D
VBgC9wPEpi03Sc0kfFbkAJ5QSSHvefhMwufPv5FmOyqPoyZ4fN5PO7beYTd5FT/t2R14G+CiqU0Y
peR5zV/bMckh5UEI/NGmOjAJnN8j0XZcXkZOsDm72UtdOdVZdm92y6eJAwpkGaNAaj58pk4GWAIb
nAwlkOi8jgHeJct2WF4NneByeraXuFzfV2me1U8LtAOVYQdIcgL/TLyKJAdCEGELcCwPH/406aNv
eYck2zF5HjhB5Ho/U82jBCjNXJun1dkBJOgAE7auYm6sFERbr60YlG0wg1SUqw0xM4nG3iPRdmhe
Rk6wOTrZS21xV4n+mVe7LtsQzoSw8SZjmZgxYJoPBJYEwrUN5/y0Mx715n0ybcfn9dgJQu6nvUTo
7P6vardkM4OMEhZ/TZw9upkJbQYdAsDTSKhXb5Kdv8UAv5doOzov7zLB5my2l9gc3udQ81w9bd//
uWGj4FKYIgqigK0RgKIHUCagEgo2j88nIfM7BNqOzPPACTCH+6k0pxABrHZZRmPyAFG6zmU2PRyT
WAAjsGkMqtWCsqft8GjN3iHKdkieB04gOd3PKOD8PsvMkLSrnfoayDGVDa5mow5oystIeaCoUrZ8
lYO+jpzfK9V2iN6OnuB0vp+qc3bfru52adKgSMMFNDfR7SwAxuJAcE6VhEra+oPf6s/v5dmOzdO4
CSpn13vpadw8yavV3Q7ZGaqgK01xjtiGCYB1fx1DQ6XmAGo1607Bt4C8R5TtkLyMnIDift5LUE5X
xqxuw8bc1/UusxtyANExtG8C5f/wmfBmUBEQCHo8QWXeIvNuebbDMxk+weh0P83ZqTYmbyr9tFI7
iNHUATSk8eei2bTqbJMDJiWQ0WST3UxogfdI9F8Aen6XKTb7qT9PTbcf8p8fwDY06V87jaXBwCEw
YHgdkb22bBATIAwFNUE3fR2TiO2firUdrO3fMgHOc/fS8K253OP7ytwPu1MriOQwFGigF3eT+kyy
UgmtulJxaM9/NIr2BLX3ybQdq9djJwidHe8lQqf6NtTBapcNHuxASSZtUKitXklxaJVGNnQabJ5P
WIP3SLQdnZeRE2xOj/YSm2/3pv7w0mH8mI7sxC8JRqDZA5NHgCbduNDpKYD0AR176QR9nQq9W6zt
KE2GT6D6tp9h91leQd/0S/fqzrCC2JpC6fM5KZpgJYHAVpATCbGh6CbK9H65toM1HT9B62w/3dJR
3u0wcYVjO0hCw4dk2ykfm0LLB0ICo83zCUa/k2Y7Mo+jJngc7WfsfQWUDxwOu99htxT04SgG9g1t
yIJp8K3WJVRK1uWFBzJhyia8S6TtyLwaOoHnaj8rpctVZlY7zFuBUWCKSbIm2x4+E0bBhsRJwdlD
OJ347KBeO6Dfy7MdmKdxE1SWX/YyOjjK7vROqWvokl6HZExByvrwoW/TIVAZojDEbU8tIZN89R0C
bcfleeAEmKP9VBc3B2t2W+vbpt5h1rPu7uSYQ21hq85Aj4GkUBDCZILKO6XZjsybwRN03Ku9VJs5
8KN6l7w1UQccDn5i6MzdfCZqAzSPgt41su76XH9ArV5bs3cItB2c54ETYOb72WGwWHUrvUP67aF5
ACmJKMRbr2kdaDVc17XXdPZjQAbu5zUgvxdkOx5P4yZwLPYz+Txd6WyH8RjjEG8JqHy+8umvQRH2
AQEVYhBJP2rRhLX5rTjbMdkMm0ByOttL07WEXdrcxjvk0tYHp4kkSvANFTCpIABXQ5QEkhpvbNfE
ubxHou3AvIycYLO82UtsPlV6zHfZSACt6gQiLfDoG4WYZP5wDhe6CuFAoeCPqf/Eir1DoO3IPA+c
APPpx14Cc3QHJzyeDPz/nDyDo+xQDYCmp6eWtInGYAz0M9wCIeG6gadZH/s7fivIdjg2wyZgHHl7
CcbVfb/TRBIfMCjOMDiU/hhaTRNJaCmABnbIM1/M22tP/1txtkOyGTaB5Or7XkKyrjKu/y2KHcZe
0J4GvAp0ajy11dpvQzDouwWzRaClYMO+TCixdwq1HZ43gycgne5nrn+SN9rsONtHBzZ0byLxnLe8
hcjG0DCF4Uy0erlp4LXuvEuk7QC9GjqB5+TTXurQpyreNUUGRTToukEUbzRo4mbWvQPUhkzmiauZ
OJv3SLQdnJeRE2w+7ed56ccKxs5vtIET0+B64Jjg5kjHxMCBYoFrWsdvT6zA22DgvVJtx+jt6AlO
Z/sZGnj3CRAAuzwwDXwmAh8koD19KzEDR9gY3EPAKN60d0x06D0SbcfnZeQEG2+2l/btdFUNu70x
Zd1UCJknIPPW60gBRz2hLv186eCELHuPJNsxeRk5weR0P/UF7uX5a7XTk+sQs0FCCZegTDJN4P0V
gy5CgjZRNGD2OhJ4hyTbIXkeOEHk0/8lAvO/3xX5fI+mt6pXs4cLOF9dF/nrpw/vDleDToZulnBr
Rvq4ukd3cEmnsNdwPF/suf6SN4v/fHXj38bcr0z950cLqs4HiFMCZ3gg4MZQ7/z4oYPGkvUjoBAQ
h9uiKBwkhcMiYP+ydR/Dnx+BrYPmDwJ9BQwq23D2GsIP6I58eARxo21LcHAPtxhAweH58tPzPBng
rpjn5dj8+UPWpOe5zmoDX/zxQ/H4U+u3g5sQoD91fY4VDkTAeRW42gKe364u4YIT+GH8v/ymw5r7
ZXfWpHeBSbww+evVamyZABbrlxNAovF6gqqnSVr0MIGKhBOq1GnslW7PtO2G6d2vp+Kwkm/ngjue
oCuNUDicy9eXdL6da8AGJzxh+DTiyYCiwkktuPVODI6tSFzyHybqA3Ub5r6q0SEqiLFG6Hbkg86O
EUVlkN7lZa5k8DloWAgdVId+FaDDQWXNvVZI6fSkqZix2BKJYjxKjB351ZWK0LAUzMr9q6Gs5xHR
/NjUET6PyjzSzhD5ZVa7JCOBo2jFa4e0wuqM07XUrj2epGUYfyltErSVK1jWytwDIdLa0WIgxska
clzhQn8d+qRZJn7ZSHdsh6Sbp61OaLqUNY883ovxTOGYdz+sHAkntoJUO6omlQtHZhn9zCxZjMuo
tkPrS4cszbIZbQPftgq3jqO69w9lUmlz+IDIRk836D9ut9u8GCodhJvrdp//+J+rPIV/H+6BffnL
9W29L3+CvrHHa35/+VNw8mlN5JjpD62lef4uEGYj3VpT3/zhb2bjvxiGx1uD/8vD91oNoUDTfmE1
Xu4UfW03HkZt7Mba6oPFgJIj4ZDI2wg0Z2M3IPlQat0YazMgXyRk8i+GA1pmFSXAyMATAsQxiPFk
OCBlAV4MGjfBySAFFuefGI613r4YDgYRG5RDKYILCuDbMFwm9VbXCEZh3PBQLO0grxZVivtzjrNq
MQ5DPLp1Zfjq1QJtttJrS7VtQknAFsJVFUhBpeLthDG8dUGKlC8pJ8rDbacPR7vpz0WiykUwGAzF
7GdAtsy3tnzTFwTb+3AcCQ4mkYkxsSMxGvANbCnzUKwiGyagUYSvDG/1o5o8Xo68ZSow5tOpAGrA
mgOVLBGbvFoVdmHQxJgt47TjKy2jasHrUReOIAE+q8fRvpZxhM8qn/eQJP7Dt4SdBPfmQZsOnJnD
Exi7Mm4HZFVsaUjEjjJVYOJYPFNe2gZZ6v56Mgx04PRFYQdim8C1FXAF2VpHXjuDPk9MKnvNll0u
YCJZVKh1uggl2m1rGQVORqMiPE773ih3qMLWfGc4T0KvT7TlIpLZELn8s9cH7h6a9yCPlAIqkmtk
Xrm/CId+kwQ+W6qOwevaaakPkRXDf/7P5gL3Dw4KtjBsnMmGCiKKknAY2JKaDp81zDJ3sk77yyYi
xc2vX2u9jm/3rgCvrhjnEgFB8eAoX72WrovKEnnDlq0f/jTE2LOGpNZv0Py7gsAkYp1fw//BSk3A
RG3EZE0Sthxjky8j1YaFo0RhuXiMLe38+o3wenWmrwRB1MO5TVhCNUFK+RS3o4XpEhxsnHq0hTmx
bxnhJJUpblQZ8xUTAyiptvvLIazpUdD69Og3Yvx9BwvEwOyhtapCrD4RwyeY+L6I2bIH53pM4wxb
Tunb6qSwDOzQ0k7TWRyTSjjD2AzYe1BeXhh9CBakWvxamm0IwCFjuB9+jTT0cr3dvXFiiz6NC1De
1u8vgaHvnC5r8iUrKnv2z6cSQPVzvD6nAXdsvJ2qL1SVV7KkS81heW07AJW1kh5MvRKAxK8ne2vq
wXxDI+f6qmgGnmVdx5lMVoR1npRlYR37EMWNjmVVxU1Gk+Jm7FR/3mYDWIdfz4jXuL1sr/WUcIBu
3aoAt4QAwGuP+toQFPHI1r2K9jHyK33IVGYljqlMfyk6q7/UxgdcKR/781BF5EoHoFJpX+dLaWVF
5yktysVYgvt7sCA1iwsDG4Do0fFDa8SexvnvFgmuPn8rMzh+ue5M5gLuDaZwv8kE/kz1EetTyo5N
gtI5GsNxnmthzQNs4sbJUTr0gZskUZX7bh4Vg5gBnykuqspK0tkQJSCjn/oApM+D+m6kaX3Xkxi2
rh2OoFektMDyoirCrcNxFwcODmy2KkPVXyairBYogmEVEvRIDjDOMxGhRx2JypsaotilChg9riJY
QGeIo+E80IlVzQSUi67rMbQiN7T9Ei+w4fDVRoZV56V2KGIXAlGfOkGjqThMshLmULDSwoTDeVlC
65zDWkZCp9EFPjNhDjukYLi4GXJZj4eWP9riuCtovjR1kFbeUOEsPI6TsL6Lo6S8kUVGiuMU6+ES
K4haLFJbrTMWcaB/4MEGyORIRRw7ner86zLJYe/VsVjFmsBuZxHhqwHb5s5AUA4eum35Kh1icluM
Plm0pSwvK1Gnh7yTpSt1wFoH7G/Lnc7m4GHwgPGVRUtQ0l6pE+bHlkt7Bivqa/96YEQf+pSau8rU
yrNygq/qkcD62J0vL40JxmvScnNX2AxwSkVnX+O+MndxGhDiCFrbs9H4mLpqqOzrBkJ24Vj+QI9s
P4NvSaMBX401rBtrkCkfPWoGnnpeGJFQZ0jDKloErK8TZ5ASdjYLBRucNBtGeRyuAxMrkv15UKb2
CYpIfxnng+hnCbIs4fEswWelLmHXxBTxlRQxrOYQRUXttrkaMrdFvhTHxdpeWq0szaFhbZkckp6A
MHA9ZpzOqhr8oshD0L8cBUMwS0eFz0IrTQBKntbK9XNVdp4cGPibOvb9xMEZhb3cRpZ9bZAPX6vq
Rnm9RfvzAivwRXUt434+QGpInDrjhLoFDcbTUSZj4GKd8lWbl3wlwsYmjskqO/H4gKsvAR3JYhy7
QHokEOxH1rbZlRr1cJqUbeKVps+xE1kJVnOsUXWsk7w9CpIBpjFJ37tdNuaNh4wvrpJk1J2DhMpi
R/JoOIOEEi1TFuaQpsa27WpuqNtzi7lDNg5XsY34rMnDojiO0aAhMhJx6IzIZBd1YVTmRH6T3ue8
qn8qNuZHQPY1Z9Cr0GTu0Ed+7zYxWCZ3TMBwdaioYBGsofgukrgyc8MHcduPEnumzrKT3KAqmCM4
xto5dlNoD0d5dtjmTX5mRy3u3Gw04Y+AWtyReV2cDiIUh2U2+Es81LI8VKYTN4VO6/mQFeMPEXT5
MWVpMDh9x8YfWVLGM87J6BrcAozK560bx132IyoiWXtZGxovRpU8XAejxpF9aYhXVak1KyEGdFoI
XuapIvXaMPlOliP/somNdZTFZXEUVaGZD7wZ7v0g72ahpa2Lwc7T7zpumZsMWe0UmY6dqDTakXG1
kjUD/dCj5fkkDd2mrfA8LXL4ImWdsT5EYP6pn+dOXNEQe0ImNK/duLSBTXUqOPoWQIZu+qI7gUhX
LQjFA/cy3XYO832YiCW277EmCI9UXhgXfkFN6I35YM1Imjdfi1iUhdtmZt7weHCzEN0m0uTf7UQT
R9u4nxvLp16TgBy2X6cX4JXGGIAfwxPBys4pAgSIyoBEJ7m0s3NUN8V5YmrY1BawSfVq8Gt8ZpEI
VMIYyBhmeVGTaCl6HwJsQvu6dMHa1ndBhcAg5aONrwY0wpZFdWtfV7Lpg5lqeo5msQ77zKnzErVO
Kv1kdAm38hsfs/486UvLlUNSLWpjgz9WDfe1kxCWL/MqWX8b7gtzGOsaTBBYYwjMihysbQ95lDER
hHCiHfFVWzBQ/Sbk5YL1LOoXHMfFTVHAtnVz2ebGiZMsuSF5GUA8Fzadg2lOctD50BTpDx6Fqvg5
FC1zTCtrf5bI2syyiHX3qerKwOWxxb/ZwrePqtA2iyQfgtDJ+kA3ToKj8C/T1quo4HTGmQ4C1x/A
fHxPRquxvuixyOlCkVCdtVWkXZHoeBZ2XbmILDHOgRYqvo52kEoH7iLpvra8Si9FUPwkyfi9h/aV
z3FN6gXYVZm4xK6aGWsKchfUYXA3at19CRoJyIHGR7OyjQPbYYHsRqcNdTw4ZWLkseDw61+8vkuK
1DUC7LgbNyboFrXdoyUr8+G0NDW9FGOvLadK4wY7AlCIXAh27Gsra/ts1uM6Oe2rin0e9Zh8LjFr
LlOtSrfKsbllrZXM8nqkf+W2aJc18FrE4T7RwjGKajcOq9DpmrGznbRMwFzYPveiVLHjoWv/8gur
+9LVQXyBmwadAj3Ef8SdiAO3SkIbfGWGtVMONDiz2aBPq57TY8vubCAC28CsiO6KZQrn4GaZ5s0S
C2T5DqtNWh1iMHlzC4LZ1usxIb6jmS/7eZhk9ErERbFoMzp+KXTon6ChGS/qEOWO3QbdDfxCqLKZ
IWOYPu5133NX5cgSjvI7FZ+JHnXFoQ03BSwgy7VOIjnmX5GuiO1acZNmDrEkihcNbJ6zDjz8T9yW
5rQpivawB0e4zCKTJl5hh75xcgzpRQjG7TBmPtZuAZGF5QatbC8C0nbUySKfF7Avk+om7mvqQI2H
n/SagBmlaLBrtyzarPNIWjW+m2Q5Oa3lMHJnsEusZiqRDAwi7u5zIhp/blvlOA+KgB0xVpIZTcS4
MI3UlybF5dcGD+ZaJQObtf0Yu2PUayeWgjkMhSF2+jGSHi06qV3sj+EdSmvwQzUaWte3gEf0GCzV
eTtCnpIlo6xcnvv6M0Gy/4qqzjrluqaBo2lJ58qilXSyIuPz0kjeuTnRtjlsYO/+9JOw/1YoWt92
3Jd3naiFnqNCNMY1CeaJG+WJrBxf0fznWI+l9qpwHJqFrIufPOyDcxOlFLwc/A6oY9r1Ye7keVZ6
Ya/LwWGyqtwYvPNnK+miGUHCrz07gJg9GIe+d1CYy9DhDavVMm7Q4FhMtt9DMeSNK4Mx+oykL5Hj
F1nyObOTpHYy0lsXoUUBtQQIJLZIiy7pm+s+LHufPWaw/58L/W0FBcjGV9nY3yso207ZPtZeHkZu
+FC4DADoP8jP6JpsgLNj8KUbPhTup1030D780g3oYAYi7YUPhbO0FEop65vVIX0V6+rLhg+F3lvw
z8D/SEig4KiasP8RH6reZuMcggIhMXAuUkIPIkg5SSGDgXVJFoHbB46rWeYq42ACSGGWdEiZl7B6
7cwaii8NcAZDGiQO0r32EoS7BdhZcAO+38h5VdvVF+gcshybJva1VnVyGNpW4FDd2OBce17OG5HW
sdvHIT8yPqjrvIkaf3QheOwge1M84Q6LufBae4g9XqT9ovTZcabipgUrFFROkKrgK87AnDvgt3zX
FtF3u+uusUl8AXGMGb6OdQvpTpcMc91ayKtZ1FxAYIeP4WZ8HTp9ZrpZ7VtJ646WX17yodQnMAQX
XoVke1jk1oX2i8iA9kbdooKU53TshszpDUXfxqpql0CIDVd+MdD5UJnwnNhGlI49rt88yWID8ZLQ
kDlHyRxu+WgzJ+yG9EsQcj6HKKZwIwOPJSrx0sb6ax7n3AlU3Z4qNsxVm9SuVaLcC9q8hfRSs/pL
DNHmuZ9jeuEDxdM7uagYnudDA2+cKGv07Ma3HSVbNiNFC750KBMPZI49amrmstxO1/5BOn5PvzVx
XCywDk8kG8ghbsLPgRrb2iMDYokn25C4jHfMyZJgZCe1VbU+ZBaiBopsrCHvrhd2l9VfmYH8yCn0
iGdWC9UaFg00dSqTccCDNyejIos6Qjca8k6vgXeZxX597WcDOra76usQD8y1B5T9qLpoOMZhIZ10
UKEHseUswDX3kigILg3LaOZBUp6cqigtz5IsTGGpkzSUTpHmAgpeRpzH1PI9K5TtjV/55GKA+tWM
B6I/GcbiHuJLiOchDxQzv9TB+dhF5ri3EwcyfOpSyKRPEhH7EFUJ32syy7/AtP4emDxzOWRfR6Go
/GDZ1ShpL3qoGZSrKgjMD9SVzU8NScaFSAu+jIKSfokFizxwz80JN6YUbt2msGRdkVanDUE/up41
Z1ZBIKDu0D3Qtj9k1+XGTXlWHgEpCZGdpujzkEhsvLQa1I0KwuYKYrrcjVo/mYnSTxp3TJsmXSDW
8GjuizxLwAV33Y8wGHPk4QHYhZmxIM534qjCzggozzjwtTOdmRZdtPmYuDEK0UmxTgzcHg/+RVuQ
847jGygc3KCqcSoEsU0lUVosbKELiIhkWFaHrYEdgwIivnFfXQV+cY9I4w9OJJNiVsEvgVjwpG3V
5zBhhZPZSrtRKMgiAJtzCd8QOJKa8MyUeqmE3R31OEshGhEshKQvMB05hYB8DA6V31eB2wB3lmqr
aC6repAgkplHVuOft02WO1UZQzbX0tYzrejnDbIPB0bDozge2/KCjESli8bHqQ3h/RAtIauP4pk2
4EGdHuX81HDqzyTNw6Mw9fGsLOrOEdKyPFwI9Y1V6cCdelxmSFqLAPKgw1glgeMLYs25P7SOjYZu
njEokwZ9En+H+HDw0qjslkrLOcvq1Cn8ATeOMiyGdCziF/DLBOJZIeLWEV2YuqqNmRuVaXkcxXT0
8qYpDltmoJyA0+C0a3kHKxCN41WZIH7Ea1Wd9qi2rrvAC5tk2aA48NLEFImjg1zNgDJI51GxFEP/
nfi98PLKkKN+9McZh59aJhzlpzihpXY4s/rKKfOSII83nMqjWLQKLFVVXlC7oldwyjN0hSiUF3Ic
du5QjMOhb/m5dO0kjm/GyG4c1stuyRmOHDAQP5JYRRAaN2HvQNdANV+XUSB0a8+Aphh+NuHYwlMp
5yEPWOJIXTSHvQ9BvC9KSFNDO3ZCkWEvJ6g58tMhcfPcr0500vwAxyLmXZ20i2wsO9BSP7dGpy66
TrhpqutbKHfQZAbXipgTlvr2vA3wl0AKtaBWipYaycKtMhUdJtJKnXCsFqZQyIELZNUsk/ng4sxq
F6TK0BEaJHZ9Ow6PRMf6GeTLaCnqDkHeXqm5KRA5aSBxXvaZ1LOeJJe+GAdXmkAedgVkkg4QsD8b
PTQ5UFCKOWkBtrcD4sCDbr/yqLRxOjpREJce6ul5hXPXynsyuBxU9DQsAn2mUa/cOIFKxDDGtseJ
xsdDXfrzrimXfZqWMzT25o7nVe8GEPLNoiQpTmoKEe4Ihf+jarT/UnadHgW8uivtoJk1cfdXmjLI
K4C/mzUNuBtcQX5fmWDRdAn1Uh+SROxf1iajZzQlmaOall90TKfzyjJnwRBdAuNmXXRhdN7Duh77
PSegjclZINNx3ovYBtcICRQCStGIOR9N5bHYDjKHt03tVqwfvrJ4GCAbg3W9LBsdiOMxqofmdDAo
yGcEPGflEN1ToMUQXee5rMsHNBOZGtEs9O1i/JJqZFvfO0P6wdNSqtED2om4qI0zOTp9jJOEzWSN
8bAouP7CZSUib2xHCGVMnLCzNsYVbCuOqUOiKMohy6/S+yHHPXdQM5afSU6s0CuiavxGi6b/luao
P5bQDrFsyswcloPVARkIRUABVGjcHiMRd2D6kwzWoA3rxZCicYZTsJgqtsRqiFTkQTwXHbfIbqgD
LFd6qcZGH6coNR4c1p3B7/no5gNRwV1JGuvQ1B0/N4Mq550q8ZxWdZQBfwnmNS4pLFA8ABMYoiC4
ZoNfeDKCTouqADbJsYFKX+hqZK2HRt44Xd7gzgHvNnZOzgq6rIomDWfQU1Fg45ChsZUDngvNuQHf
5qgBSgPArDTaGYFtPoaEIgu8UZm2OULhAL0bYWwdWWUpIPDzURM7CNpYPmNuidqFFLzU85iX9ixX
9lh5IW2EFwclujHAcWCvj1B0ocKqvIzsCLpHbDFoN8c2PzTa7+cV1JcXIw771injvkUOGv43e2e2
HLeRtO0rwh9YCtspemE32aS4iRZ9gqAku7Avha2Aq/8egLbHkmZG4f94ZiI8skZUN4CqrMw3nzeh
fJQ0Nfe/FOBE+7gLrUuZBaWLRqPnT4uTiqPXuVdOHw9tlC79MEdBRdXa5mm862pnPMnUmMbISDt5
cLRR3onZWxUkw2+LXcn72M4iFeYvcZxkO9mYcbKTgxPkx2aGYmG59OYuVX3/ieC90DvpvJs6tD4L
H2l99l2zjHiicRsVyJs6ClWeHKZ+yOZIDa6963tvaXbCS8oPVdsF1g71czj0bnLbuFNzDKeyv0yD
7549BCBkNDpXD12hhvzQIUNficpTh5CHdh0MXTvui0rMX3UcJL+G5Nwf7dnzb2KRVN4unUf/0iGr
evtY0uC4LYG5dvbsf+pLp/tljpHNPemKY2GgFdvIYmdlz4vadVnmvTqNGKddFzTqlDLRh7PEDm+L
bJ5/s41Y7vo2td6Ip+l1OhnWYW6F92kc8w4hRyGoHY02TYJ9byK6yL5UyKfIOYNVI0d5UxXVs58f
cpGGV6Euh4Orx/Fm8cfpbkYFeuwQM6OsmvQuc3M7qvMmeZvbSbeRXdcCQbruUd6sRh1ae+x3ZY0k
4MR9ezCQb4/2aPpfbSrgC81J2KF2aZ6aifb1jnie/V73VvccVmbxSVpmIZHDs/Aa8Sy+Tv3CvDab
uD36rNcbsCnvwVn6aYfKXJ/txeQDFteILF80h7nyLXJ/00P/jQcUvT7JCc1ldZy8xr3KCqM6a5Nc
vAmL6Rnh0Dkapjr0TZt9SCXaU5aV412Gv+iGIDHu2YBsFn+0SViIfE6u0l1itM0hLzPvMAurrHeI
yG1Ulx17XYnspknJUYrSBBIJ++JLknvucvKLZDqk7eD9Pvb19NUrdRLsmiLUt6Nta+c4KVEft6L2
f/X/z+p/NxB00f+iMn6s/394odpW/L//2J8QJbNnQ16Q5q2oiuMy7vSv4h9wkckLtA0hIf9W96/s
OUgjrVFwJ1zPfIU/Oah1XConFOkyFIZgtv0/qfu/rfqZ1cFbJSxeBbKOFwKGEGtj+W+oxVIv7WB0
g/dQjkW57KpUDw8KOd6j99F2WDr/ujH37/3ovzNQ33aptw9bp7bR6Q95wegPXXjpalEg3QtEq5m2
pKjt57lHtH9X2cFPm1eJwfstHOnU/X989GpCDhBReGHDd+pGauQW/W5LPCyh5qNDZYSHcZ58ffAH
z3p2AnTaiD4SbQgkiZ/yH9/2utcrx/EJVAaoxPwT6/uPt51UVmFWOA9FCZ6zC4yRNgatj6W5Tuv1
43RJO/W/X7L9PeyxfShLRViAURbvF//22aJxxoNsQvvBJVA+c8Y4ZzSJhcgHmvfS9C4N3NThwwdr
UN1V0g/9V29lPQoDU8Su9er0qvElXY3OUDI+LMsi3rxgbXbSAjOtm3Etb/YYm1faoLHKFXSqHOcn
cMO3CO77vfM2UACakKTiO04gmAJn0H5io9LTIc2HQpxhSUmDgk5bz0U61zc6p6n83+8eUPrfiIo/
PjVke5Dgo8iF3y0YzzD9TLvKeoAfsJ4rY0mvWr9Kfjcz3T7M1qIfXUEjmkInoUmcDD+D6n7cmLjm
GSnugwyybr6HSMYwpD2Ya4QFw4PgWDfMvPKCcmx/hgpa/2ahQHWxszCMBUyc/S4IxLPfV6Y5WA+c
1frRaJIqP46pRWt6a+brXIi3EWiY3WnS2Gr8ic2yddKzPPmnXBar1uFd3kTLFTb7YdXaoMhhS4b5
MPQtm0TQuKsvdl/SxEur/GcE3b/bJD5hj33Jf3n9zncYmNVkZmo4o/2wIQvVnNAmFFLXN4Nv1jel
AivcYK22TVnlYbFYd+UYQqbMmWXQzsuW+sbwRv0oW5fOY27awaXPx/Bg9R64TTLS7K/mjF3mBpWe
rsPEHIr3s/k/ApibNvsv/GdbrD7dDAE1x7g/Vuy3Oz2DARyCObQe4jgz2yOSqjpt60b3ZfO6tqJ3
RTAR92ZuIM2h8CDppqW7jl7NqZlLksQ0F6AMy7TQ4bZis/saKPNntOa/iYIQvYB95jqn4wfA3dD2
MHqxsB7cxeeGbLeZBK95tczYQuNQP1vZ6wn6zS5mfjWrmjPXXKlbTAff3piyp89s5nP3sBE1bg8q
EYd6/YdDLTCYIBbK8aCFwFdidQAKTKpomubwKR1y+BinmvuvTj3q+8wkAtCJa15TRxA4V4Bvu0Ud
p4YXIaWGF3q49c0M2nwxQNTPts8F0R/6GTrFFXx/WVwJz3l9EaENR/U9iLoEeei36SwfalbJLmxI
6PeZb2QfWqeY+xNEAml95o8Zgq5rFJQJYxknxzCRaRYV/N0mlAWCnp3Z44Fmmn8cF2n0p8TrBmtX
WXJ24G7ceNmbDj1ielOT8bExStnvTb+uVTTJOXF3IvRBH6AN2RlZNw1UvonXoDgWdSSCpnoYqj65
Cboyu9hlUN+NWey3+6BW5hA1dmF8sqgQPlj1XHwx887aF3TbE0rThdpppp7+OrvwOdf9nFT7tOf8
voYOL6nxwGzvWxpm5U4ndMcjAQKyd/0kaCMEJqN5Gaoim/ZO7PtPYdgmZtQiuXiRsscWFsCVaqEE
DWcsC70dfIYUU8EOGbLPT4teejtqh0Gos93OqXGOGbFxseUAr9OMMSV/GD7RPrZoy4lRqgdjciwR
ZS5kzg7yI092ZSKb5t6XQD87HYok3gcZqBMyLsduzhrx52Gty+o5PLRlMkkkHKRW3+qRyMradd+6
UJAmoHyAOok1EI8Np0CXzvzY7HcgSrFDtzbo4kJEmh6DfwlyPx84ma3ECprdUg2IXteONLP51nPq
9mJoujJHOddlkqPYa+pfmSZIImH/BarHqyNpA22YaaaQqkp5p2yhjipMI1wlzetkmssnqwvSa3sM
9B7oyv4893W9c1OIJT+046O9OPWvZdi5n+qVtWm9JvnKQtG/ySHO+mhJZLU3Bx7PLon76krJxt2X
lj/uWFiliXwVV1oH0WwY1PJ1/1W0pgdSlMrm2XCDNL8Zq6DLaQRVRVg++2NcmyELoICc25d+GRi0
hGfYAQ+IxQ1jm/+17Ml2mx1FqGElUTobs1fug9wKm09GMnoOXzfPKtCsdi4Darc1+Vmg1Os8504j
CtY3pgxIhojgsIPB5DuHrpgamDIZFx+10fHENmKlnGdn2I1+SFwJa2JFOrMqsQxZHKaiavk7Qstv
XkPV8WQ9a+GhplkNdGuqYD+FE8sLVxOPPh8J2amQDwMCV79bZk+8xe40RRIdUx/6Aog0W0l7DSv4
Mtk2MN+SiLM3eAQeQRzyRQnfqZK2i1p2aIBG6vDXz63Ll6PiqG9I6+KXAcV3n89lfZNXuf3cmu76
h+oivPT9SHwmnMVorSIs5d6yen5HLpprGldykcEM/Mbi53V+DOjcvSmbkzrqoY26SCVWdjdULSEG
O0dwkS3AXejX+hFNmEM9NYioW4wkhwsuscsh6mcwmcBxHZrleitDulvPXTfwy+3b0u+QWeS0wDs1
aacdDW4637dbLpIXnlAfqjJXJylH6PQFhmgUZIazPUHpWEt4sO1sfhxSyg2ngIHNYpvjuYeD2s9r
9ohZyX2zypmLYkvySTn4/te0ZjFk669GNUMkyYzs08yBJoOCUzRcWcem4LRFZ21fwYLIfnXazY9b
orDkUGbXOiu8N3vFJbMOCFi1fBltB9lX4RRAlinp0LluDfPOTNjSXh2bd50q8vrCMuLZ2eu3reqW
g6fDqrIiUY9mZpKE1zV62wYc4QLgNAfjhFCNbShXr1tKeqM19MC57dSKF/IzIzzCNOtLayjQqS3B
GdZUJUeI/fpe/Dhr6oNYkpV7nGWi2AkjbzOsDt4gbid3Di5J6Yq3xHdUccWxwxdsbA3DGhgVVENT
WvHnwqCdElXbFrJiN9PHUas1DeLk6fdqegjE1H0tVksKFURAcse/htLiAK6ES2yr11IlT8r0ylp5
U8KAc/Z40ndVR6OCy6lvnNHwHlHZUZSNpODbjkOqTtPEiduvy3ODOU0J3BjlYuBvzkbATxFkyC7N
JI3kVCYxNaDlVaxaehOBcwj4z8WOXRbwOwLd4/x+0WPqP2d50BaHvjXTKwBg1kiRFO5bUk7cU92U
XP8WBPLCAd6nxRbsijwNL97sOkj+7LDGWz++nABA0Z1Jx3qrec1WrHozIJHutzS5HZ5qanfBvuAg
5z5MpKBhBVlrJLO+17P03jaYODdXLhI+G2xVuux4pTq+ybYShc6s7mZKCQGuBe16QPIm+AjZyu4+
1LE9AfatDyhrBaHJruP2VCqLVn2/6BBcbjG6w+L1K0Id0EaM7EmWT5Ds7ttmILKNgBogzChDYICt
58kByI4ce4azJs7TUp3TsHkFJWOjt9ak77cr5CQiR+5WCRYUP73aCt5lMqDiLYctKilRU0K3GU2U
tM8DavczgCCPhW6Avl+gmYv3jHE7NmeEumnfFIZzdoKEa1/cJrxUdmBEGbzlXg0Dlcx611Qz6nCf
TVax7NX6dRIPGxQqsXhrBromMIwyvBR5xbZaZife+87iHAeAnyByO0k4SnM2F541omPSKXoJCUt+
YIHjWkjS2HMOEzTwaU5dwHQ3HAr3UaupUrtqEjDXhgImpv/BquFPhy+VNilbi0Gc87Y26gNzPKbi
uhw9froYErt9wlo7sUTinBu9rDhkmm2xT9uZcVVLiyBPKiLXklz01CtJCWC+3YD3WLQW7uNqy9kC
q5I+J862dmOpOdY0/pqT9tP5s+IYetjWp6CFe5UhBFyNVSvyW38IWCKBOaiTcGl0JHJWwR8LopzK
4PfGH/NxV6pxZaqr8FDMjfsmmRbzvK0KT+dsityOrTtcoWzktrLuMndVG2hWpPXOqyoLONOtiET0
uYAxWxsRQrkZ0DUsLlXVVLL6UgV3pcTE/zeTCKk9tad1Z+ERObHkrGc8fPW0twrJzvLjlhOGV944
x7ph0QxZTbR3UuuD69vLw7svwDQse9j1E0F7i4Ai76E569jnZgOErMd3n3GXHH9i26wHUBXN0pmn
XTOCLke1hIU4tkYQEq6G9dtmQ882cyAFHQi3WT+W84q3g2WGL6GeSfxcyXUP80jPcbJFb+wzobQV
KXKh5Wm0glSf+mGskg9Wl5n1uSKM3uEt41u4Qc8nyLRmtZuwb+q5dweSEGnk4QswIMBbo9frpY10
LwbbfxoCXX5gpsWXxIiNXR5mHf341qSZQmTHBpH9Lp2ujny7jSPHo6QGbnfYwJrjMUsbTqQ5nbBA
VrIPyVBm7wX3A/c5bXigtTst+soYMudoVgEtcNnWPV1dXZ7TpsluHdFZ1o5TszxT2etTZTXVvCua
prqNa6i5UBfkC54NrQeDxAqjQd3TuNZdb163a/C/zmKJEBmC/d2Vg6ipYCBoz5uXoEJlG3ZtEU/G
k8xsHo8qG/5JU5WbtPlbNhdR4Ezq5Kg1+LeQCPtyTek240cuezI8Dfs7tBN7Zi2U84IoOzkhWzVM
2iqOTMXXg0tCbLLr1UQQT3xTvR0mcULcXty0zoHXQ0JSHjbhIVvPcMvI4pc4WDHlrTCUpqyaawws
DSGvJ6bVnvbjG/Q0dfKTOrykITQkTWPrTmoXJ4TRd1/tZQ72npOLMzUYz7XybM5P+F1WaymJVouX
2s8jn7zb4maY5QRHDPgO7RkMPHax5pubRaFUWL73MSjQM8xJ85oXmk5gT9xTLVuoL1g8aWzk10bt
Hj25RuZlqTmBqO2Sk+0m6W9i9Mzuxm0GdlxvmLC1cOQX4z3DwAQyGJzMZV4F4uz7i+mfKdg00DD1
DR3kQV3VfTcci9WIRq3Su29mDjSNORjJzg2JSug83BIf6wNaU2xTSZQeB4s3zt5zgmK9X1rfOTeu
Zj8scg0HW8pM++13T9r03cKqNI8yL/3g4M29feSTk+dEDfqjTrzlkgDufmwGmdOF9UOiM9XOcuRA
HPzI90rT3s2iMe5Xu6HekU5XwcFRjj7Z0jW+DI3jfgVzWH4ryCp/rwvdkW5PICDkVfaN1XTmxSIp
uyoQV3B6mp7aDxg6kqhtq6w9tLVur11H09L34Shk5qW/gAPIJ48cH9ilLOZ93rmrRd+d70KniT8m
hp9/qduZv8mtzLQjU65CaKXKoGItTDlZO7/H0xSpcPTeXZf/6/D8tMODB/xv4vAPHZ7vX6Hy3t/Z
fuhPuJM5p7zBARcbHOU2Rfuv/g5vUvV8wBO0EIZtudsojD+mZDBgCOMj6wLBBfs0r/b8q8njeLy3
A+ATuNNnhhrg6D9p8viW841gxJfi43kPL38l34ImyHcqZzB6dU370zoF+JiKicog2CnEFHSCub2k
k3PQVfzrXMFeRgO82UdzaOROmNjQUszdd07tpTS5R+fo+rEVQ4W5wX0yy+ZGeVXxXFczcROZ9dzG
/XOMnRP/89C+mU5Di3OvUiU/dsqoXuxVFG3KNZcbKVa+unEFE7omYGJGlqvMlnQGOxW5ZuPxh2xe
zP3Se7XxW659/TF36lL/tr4byM+u005Md0DTB1V2u0Dq7Aa8qwmuvDGuyEqF7LNIGoO4G3rbsvZ2
UhvPhnCbVYmoxkMTEPD8VuVRV6at2JM26DtL6WJPLz8AZioCGw/eGHBbats+WXqSl6xB9hnwwCSR
aTv1IQ6myT1arSmiuMs/i3KpbuREnHKDRexdJfJPKusqMvFY7A1GIZDVOdPLVosi9FjyLDpaB3VT
NvdxSASFiKKUN/VovPZdke6HTuuPiYkHJ0+pPaMWss1/oUlDS9z3NBXMohYSUzxTCL/xZmz1yQrt
D23q0OoxYLCeVRuIt6ERdCo8xItXIVEwea229awnZ73LucW94EiynsPcJcxvVbNMeyqhollVgd4p
yLEVbfW7jkk/SF99Ry7kgNKVh8AdKceDhFhMstty/mw23ve6Y/slXhWea9x4pEXtsKV8ScnPAMzl
/qWpaMnB/5CAodDGL5kIOBrcVc7oR7EVWxIT6nZIBnWOIFD15NG0g3pO1gCqlKWJWGBbq75RDgw4
mPx6WK50H1IeJJw7jS44W0DrMZIp3S1UVauEMJecRAwp4OjPxMIF+etNsdu18d7nC9mIEax5+2S1
aPu0wigEyjFuXoupJCWQ8Ujq6M7KyfaB9guxD/zas+/isZjiY9fHpjz3zbgmcDUV9lb4pTlGFsC5
rRyoW6roIsuolGr8Lh1YoLHKKhh414yDsSxMQVl6Ei9clNxBNWl+ZzsThVfSB8PuRenT9Wu9NRgU
6w0XEYOZ3gfp6F22T/T8tVlGvYy7tbBYm+1oc3+zCQloUjl5syNcLIJissflSilLvJnzTAm76fOe
iT5PvoDORYMDfSXNXPEgswHZwGmT+pw6qeoOsTeQnLR2yt8vnWIVB9aOZhIX3i+iz2bjZfuWQbEM
8oTPI612tEn5sm7jscoYdGPdhQpuGqCmI+PuvInnnJdjuzz10yoy8eJSHum77EQZb3Z3PT65m3D1
b8+q5t/DOUW3CUKqzMhYJbi83tL5dSqCD9weR5vGJErTggpvm+L3ZXFZkZlnrGvKspGtOfeD8qoe
RrJD3yr1sEuaXO+0n/fTvg9tTCuLNz2am5M7oynnsNKcnQlsFSAKVKUV4XcHxwvARRo3mCPXNtCc
36cYlJVESlSdf8cgjfgmCykOSHC8BBTMtxCa5p5jXnXNay+GLj76eFSfRlbxVTYF5XEBCQB2k+7D
kPbdl8xg7nZUcOi8FGGhnwLPKHe+rVjYtpoUF8MNuOAXN7i6Mq+daKndqltrH5g/N6zI9bhl43LS
TEs5TXTuv7RA5s7BqmoSSvJeMmgbyfUs5doHq9b7O+skxmbnE0GGth75wHL6MFmuOKCG2/Jg9M6E
+Tq28Fwp0ZzJf5yrugiSZKc4MR7WkuCxQJqqojEvYPD8PLE/onX5OKbU/JvwS+c6Vn16ysbA+lq4
/vISSDrAR5MQeGmVl/7mtHp6Hlx3PjdltZnBsYinxkdSfvWS2KLbV23e11EBfUzZaGQRVpniYulq
4vd0dTSDcj5U0lx+o4uSswOmorsJMD1n+HDx5kblEjuv+L67mx7rcrtjlIp1HhaV35YMvNkjxyr0
at3b9FYoFS6ubO+UB0zoumEiDkugRiBjZOXrqtfBXTEZjxbjnPTBBO3ABxSMnYXoQDR/WFZkGT7w
ql8h5mXDmVeweVoR53yFnatREU3An6uNhLaq6pNDKgigtZHSSF/Opckr0/4YY1V8mZJCPRWTuE/c
sX3E2y6jSXbWY8x4j6cKhikqBt0HH9qV1YaHag6mTMxP0p70jQDpXla2e1gpb9watbpyp6oO2R9N
gXFN6XXjTyfaR0iIEOO4uusI+j1x8VEDlE8rWo4PsTcfcLfXSJ2+ecDFb0Vd5ihNsdgnzaGYzMrc
J3Ey/Ro3uix2GPsg2c2Nase4AOFuWKI4jBgvdgHQ87Nd5cFraocmZtsVkB9WVL40jeaMjs+qnpzs
V83xfjMVw3DXr6S9CtrbplvmPkL3abydX8X9pfOWbD+K0H6aQ2Zh4Ta2HnLL638fhVa/zhvbrzfO
P92Y/14tOabovNo1rfpEcyp+oDaN9/lqF4Dq0Zexx7FedKQ0vqeuh84xPijVe4du8xzMfvlb0U+o
rkuKR8ad7Ycs7cdXhi7Ee0nD7J4K0v2gB2zaUb45G2hqNne+Eee32MHtCtbbNB4EDpG9L4bpwO3y
o1F4+rrpyurXdIAwduvmYzw0Jm5r9dKvRotktVwgJ7xatjxn2B0uxuyKT9MkcWj4Ob0vK+6sQ2wk
yU0nhfzgBPVwO/jqFAxTj/sOw3JiWgNRs260uExJL7hCWEY7Qbney8YeGAA2Gwg8qyEAL0k5BfVa
gf4SZ8KPZOFhBbFrgQ7W53tPFwVgPcaUzm7EIdFeyEkR0mOUovUiiEfcLEyMgqaz7cZ5YP6Cd4/I
0j/VCjtypKqx5noA6PJFHw0fq0ytcjeiuvvomdhoKmVg/V6tNbKa3SMEdPlEuYjzJltNODZuzj3A
dtYdGlMb0dB7bhvNXZLcl1o5R9wB87O5Gnvm1eID0E6A8mR9SwQaT6lmCva+L8MHpzexB1UDnc/e
Fs2NUy7tY+KC9+F8x1Q0bP6iZLUaDavpKE09c69i7xz0WXCpczl/NDebklsOL8mQfMqYYrFzXSsg
odCj/Dg2YRv5ne45cTvn2lv9Txq/RSTCBEJ/8HgOvcqwSpWlGTLBBIIJ9nJ1U42bsapZPVZis1vh
Y5X0gMriqplE8NKEXPjYaPUUZ7V/7HQbZweOw+kUZF26bwsY/ICej6mV9ZjEXkUrJ0vEfplld1ML
zBW0gmGB9coX0nkCNeRn9K2/AYg+8eZrtlKJwcYnbqhislKLjY8+GqoQknFjGle6sVg5x2VDHouV
fkxXDjKrRuioIRhuJ0Y57eMZH9RMz3afrwxlvtKU9EQa5yPnW37bV4WTIEKCl95nfYpal7v141Bq
6T0WoeGslrJQRWOPRwk4WHzOLduUxxDtkQ1kkgvmnpV/QEh4kmOhL7i2ugOt2RAmtQvih4404NZG
vSLyzo785JdjVe8XJyPHEuGrBHV9XOJpndQnk2ObDzOWH9e9ayt8MlHYtsZ+qN3h2qmL/kZb7XwV
ANjdW27fPSdTed1O7U0TLHrP/Lz2Q9nV3RePaHkFHKaurdGN6ZEGLyRq09GHpx99JR6ycS4KoHq6
K8dMY8O77pJlso5puCzQ9UI1GUMBqzqLSttbHgfHbD7rvES0IOQV9AiqErGvQp+pnHi55IMyyi/z
qLt7I5yXDwbmiPQgGxzNn4O+eW6Gucr9SKWDiO2r0iC4nXGWXLWJ4z/WVvFL4xQ6ucFG7McXpzLf
+ilsbrVLIpcGrIVzPqVQ0ks254cgzxL/MbQhQ35JS36lpkjlVXzPnIH26KaYsYxi5zbTL7Qz651w
VCD9e2k37T2n37kvOUGnn3CB3yIp7gZYBg5spuWBUgrvO/RJhtMw23JV5PCYnyeHStRNE/t5ocv+
NVTWT7Gub4mU9QPXgcEug+d8U5AqfAflFQnSlmt29akqFY3WhNS9IzC/5UYPP2fXw5ekYMTanRyD
wTkr5Tn45rFcJiVjIbOCyMfGPnhtRcMT9R2RFDd/c61sOjg4EKAa85oEUCxVTNpWet1XU5pOSEEv
+uXJ9gx6Ya2mUZpiNnrtG9o6tTtO/VMHjd8daZxaU7erPM8Rvy7UE/kuDjSFnYxpZaWOXFV9IsYz
xnegAHzHX1ky1e+YB6snJ5Rk9H3b8ec3mtMshdYXSW1krLHTpMCysNbRYRq6Y4ioyayTdf7ezB9U
H0TdWN4VvWNGsnRWUL9utfAmCP5Nvvk3HOqqdvwLl1qfgb9StbTzXECkd7zmb9BrToYce51Zn9x5
HQTlphm1wWChr/1k3ta3nM4fHxR6Yn0LCwP+vl9dgaKCw7pVn7Z2IeIEXbu+ank+7D3x1qVrT0nW
miJk4ZR9F/T+Ixb246evPB/zzQCumIj8PXTaGLPlY06oTypr7GdvmoJ9CjX0aFWMvai1wad6vU8R
8N5p+e/32PoWKlyvnTfX2xCvDMFywh+ufcpczGKxqk/MIaAoHCdJB9nPW5rZWUfZLCyPi9+a9L1k
fBGyezVQ+FXSL9YZPtbz9oX+J2/+TN4Unk3U+4vT/kHe/Ni/JX9OZN6kzfcf+BNdN0HRYecYsOht
xnU20x++dYt31ZgeU53BcgUvG1ip9j8HAPNOW6oJC6LyX5omsz1XqZMKx3fJE233n2iam2T5t02M
hgldseLARCLc799P8ARKSpN6DubbsFoMZkbAN87zcZsphdcNfkCv493okjY3nSu6r9Y803VO0R+3
RglAAtLPOtMlGwioZWrRzJ1n977EHmU6EWp/Ggd55EzmQIVclh7l8KPhz7pi4Es4BqH4mMQ6xOo1
lHaGyWYaV1WwiI0PYSnG8rpWmepg7CyrDn53Gn9Oh9NE7NfMWPIHK43PzAQxsmt4znZ8IjE2xZNR
1b59QKmzxUFmk1puuJfMvw3oNe9MPjaJ8Cp5GOBt2UZSUNs8qlJQiU1FeseUtwRKGQ6L0U1e/FyV
dvK89IyB4aLqPdqL8RnbacrQX6HaXVMm2YOu3bsePONMU0seGS48vMEjo5J1ZZxBheJQ8cwMeKkm
8cD7ydglu7rO5Ji6Pg2jfNL2YQKDaG9sfykra5cx2O0ukflonPUEbrLPmeY7PxGMhsXcmzLP5DEW
DVa4K9x+CQ3n2Kz79mSZkjEkBdOkRrjnR69grslto3Fg8xQouu1yfI/O/4sIP4sIDIBkW/7niPC3
NxD/bbzv+0/9ERYC3h62joqgs0BL4a+QEJr/D9nO4aUJAVF/7YT8FRJoaWA1YUIYhwI9j80D8eco
C8G7ZBhVjnCPrXgdJv5PIoPwf+h24F/wGFNqWg70PLNhv6V+fQRZI5nc6mxgVrOwVPuxzEZK3Wli
gFoJKBxZjNqYLr09z7uya+e91WnnCijOP7WlSCPY1w7AxvXRu1vhPevczA9ealZ7KbEd7iblHErp
6U/Mem3b/ey4zhtmV+tsN2ZBeGCuTJtIvKiMkRmqpj+PTievXOaW770gbym9wUQXXItX88hEQAYl
ijrCmtId3aQtsfIHOUjtXH8STRu8VWzGM3OtlqOZeqApvr83+9HcjVkqP1gqDk7VnBbPduKMaTR2
AlmcZKT+lFhDe2WPxnLNFJ8w2aPreJ/jwG+Yf1E2RYtAJyVV9Nx/ZIh2cIHjMh+HSdmgWv7DOFjh
LVsfYreU8tci6RJmeuTjafGZa5Sn8APQ5upK+XF1mlKBKdCZH+qm9s+qsqujZzAIahlG60O1Drmp
GOVR6/zeCGIj8mMbOHOegkPBjIVoYLz5kzKd6jC1wtyZixCXMNPdeegW4xQzgvJa4DS4LroKr5zd
grwY2bKqG/Vt6yV+cmgDA5VvmoZnFG4GYFiuf5Fx6V5h0iiPduu4/K3d8tCMdnfrp0bMLBNyIl3q
L3M+oNVMWRLFft49LDlxb5o9xnYMtd4bjZ4fRZr5nwdCMDTDr2aZdldW42SnAcFz5cHil/9j77yW
G8fSrPsq8wKoODAH5haGVqIkKuXyBqF08B44ME//L2Z1/d09Ex0zfd/RERkdlSmSIkGcz+y9tnKz
Zpfnsf2DsU6x3tNU5PeJrBhnu+2SBgtC/Mi9WQBxTLpQtfp+19lGFq5CN1igYKYG/kEDtPaYt/t6
/pUgQt9tomaT1sUVGyTXtJ6sdR7KuzVvX9JJz1/cpVk/NRvTjF9vUtxrTaHO7m1P31SCDznzmLS1
iTv4thFj5N8KjNvCrh+A0TLXmPWXdNHYh2mm1TH1aQpOg0470RmqB4P2BEgX5yWyMivvg0zXKucw
aVO27tCwsg/wJquA1TTharCzbZfXhvL87TZLSa0W4aLeYeLuGqM6rBPe4nrzJP5b0I11wAIeCO68
4YTMO3YPg17hgTK2ClWoPHiygwWAfvS+t41PYKr0lgji6DNbOk47650ryzNoBGBmjsOfrWk5mjmN
qgJL4n3HS9/RxcY0tNuttR0mUBDfvd8dr0XvW7vj9CIRzjz27oRaICoL5wvYmDwCdKZHSVl7p5mT
uPK9eGBL3yJrv7aLVuXzzXGbHFp8wP2LwZC1WEIpCnTuYW07jXOqB+kOWljJ3BAP3Ch53yvVbjA6
8pupt0li8bGlHTZy0WrJpWM86LwJ6bJ0wvu76k/1gq/4B9j9gcZk83zucH6qW5oVial55sqVzGi8
CpTcbekFRkeVlNdi9PJvjAxX7eDWCg2RbJg5+w0qjAJtZE99HXPYouFMKu+1uom1Cuo3rhSxsoXU
U6Zaft0hj6tHx/rBpGcs9jAkVHtwVoxPIYJghkOjHsfwzuTNG7GVCR1EtdAMQqNEi18MJfuB36Ik
7n084594S8A4dLYViyMT6bBXNw+OuxqNfdsQp+Z4LspZirBplOYnzuIkETpY+2G5DcOlhTZewFxB
8CB5j9FNx+uXcmYz29vagEW26TsBC8Wb97ll2ve1Z3VHlJd87xcZg5GBWxQYk+nsJ91I97Wj3H2T
9sVjbZR3W4Ii2+912dwtqUzPMYOeXTOPqOvKWySzzzCq7aDBAKYbc9s4uQ7DcK1mrcwsj/tXYmdR
nyB23wknE89M0vPINoZNZ5+AhdjW6vripFNzdZkMX0a7Ux8S3fHqG6Z3XtHs+GXX62GxWMl+7Mdt
QIAzlcKvmFl/79buG2dUf6H+BX7hIObKVCYQ4YlOPLMQjXeLyN0XaSXDk2VpMYcDQqkycYaHZnQ1
HN9QdlQt4u+bYcvHNYZ/59jJkVtnfCB9QbwXDiPRofLcD8WCs/HH2GgPueyWs7M52z3jCxeB11KE
7bzmX1N2dCfJyufCYnA3ajXOA7zfeTDCmWz9XJlWlK/x9mh7eR6lhbcfyhtjEObmcbXVtNf7ettL
VTF2zfUZuOegqWAum/QB9QQpED2q6HNmcov30K+Fbc8ecOb5n/FQSN/AYoNFIU4f2zWZA7WlRWTl
XrK3+QV2LZIaqIqzlXJr3Kx30+wY7ynptZ8K9OY9FEr9p5qMZgea3owKPdYP9tCZb9rC8xlek4TU
/ckOBRwQm3osL4WYu9eJ7+H91I/9IwNa78519DpAPZDfFUDd9h3TxwtjeeaMRmkfyk19ZdOe3cF2
Td/iZhKXmDUYDzLYVALVdtNWNCJoKhOJ94JqM8j45j9KVLp7Ouj+03VqLCQ2xCZcKE/9IJfKtyrX
PuKq8J4KO6UfyIvm2zxQ/bM2gXG5NuIID+It7qEBgNIRFA8wnvBQmBHIX0SbQtfeUXeIyMJxAQov
E2dTG26Vdp90N8xsSy+eWjk+kvFFY6jvojpIhsG3UDV62txgBGBYH3RSkN3huTeaa2KA/4Np6ti+
YIYKG5nvvbuZN9lHD0YK/J78U/O+WCkjI0fk6Az6voBBVSt7TZ1n9HluwpFH0keSfhnstc2e/tPx
/84O+l/qe4bYgi79X9f3RJH0Sfb5j03/337mr+pe3CKbqKAdYfwu8amg/9b0E+nMiUMN72CjvhHj
+Ku/9Ez/0OvTB+C8swm25zvB6fXvFPTuTQj1zwM76Hf8TzKCAKoubZ7oH13qnkETiDWkPJhu8jHz
3fPHoWiA84j3WrOfe6UdajF1726lv68z0/DJWdluKKxjCAM3rTOO5lytx6H0Nr/WZ3n0pqLc96sA
oaJ1NYwur/+1xgpkUuq4IS4UcaclZftVwNG/agYLrk0bp9Askca2bpbtYq1eoilxrrnK3Md5y8LC
HatzPWczjzYxY5+7DgSXYYQrU/mTGPugU9XDOhjsrEZr9BnmHpECbE8ST0fYOLMTUBFPX+BRFmgw
l/iYZkzILE1/mjcTUsqYvNkWdZIxz+WenU56P4pMh0PHaxKizh51e+gjqdndo2s6kZWVr9Oy+hM3
E7w/tjxUjvpEqMCO21RzyHJ++ZYhLzwXYI5909saSr3O3sthFlFv9RCNYNUHs1WCyDbNH2POvgeN
cRxmMM6olqdPAw99oI3qlHsFkOMMlXK+IffekA9HtHv+nDr1teqG3QiJb2u0hxhyezRp3XJoTW/2
F6fRrx5mwPdRyfZNqnzHYf606WN1LXAqg39yQZHlLtyVAJvLfQ/6eo4Ml/anY8n/Pm1N9lSYiKbM
QRsD08RkC2RY9c8dPLhngziWs1XA//a1SiJf4RS+i9M2u/QUSO+xh3uKyan3Com+AFnSTHNoN4gb
UoVcdJjRPnRT6T7BaCuA4ZlUNaWh5GE03fbDoS2wbz7L8rUuanlGvuztBQvQi1Wj5fI3/aZ2TkTb
3zkdqS+wPFgcZ55BQZFOXXfbhNanfsC1izRD1KdO26DZdG7twLQpCwo4vamyi8Bnd15dU98ZKBS+
OrR0drjECV2BgTkkR7jyDPO5YjOcNc86C4CLaaP2tubcu0uWJf/atjHCIcodZjwokCBG5xpWMoFI
fiUQBolcAappYuwasefk85srFNRIH1g1ZWoNfyvIOmGWr2u2im89EvSjZpoT6Jxh5F3tG/5NqrBm
NciQ1LKicfIElaFCcXJaRh4S6fYKTLxO1keD8+JVwowrDpLsh9zv1mS9AmbhNd6IS9eC1us8NBKa
vrnyObRuyQPqI2RTNohZHa2qWkN6qvYj5fu3z0BkOv6ygE2PsV/ZvpOO5Wur19kFaA02LmRzQA7N
9icSJrTdU9M+/H5leZy37o5Ol4cvDcN5SkD7wzLvpR2Yceo+YWbA7Mtu5he0QayHsp6+DPCZAyTA
NtqP2y8+mtV6XSc5vjhLxT8s49w4SiSWQwgpdo2ENygEPFb+9feVhlOUZ6P4VBMtsCHP2YKVjHFn
8zCD5k193GdTILeufLW82Xiba/wS0VhZzlMPOe3Y3HwnqBEbGOOjEeBMdaxDC7pyh2m1PmlIV1Dt
xGCGUKmNP0YnzS61gJJIks56RphjXGMKx+vcaVWUckWC5/Zk/NUz+s6fZZVyvscLD6RcntFh/7cr
E3K3QIWo/WbnzXOXdB6SHpZNvz8t/CA0JmQYuSxgY9LCdFSTRDbwzq3YwO/0brBi32YprEI74eGn
eU0Cp1y46jf+yFwYh721BgYzXcBE22WoMaZ26yNoki+qQ1+iZPO1zqhGKxu/s3tvjNODmJPHVAla
7BE3V97/krN39ti1gopHrmI4V1idO1Ole2BMr0k/gPgHrXZns9QHzCejGzXLaFf0JUbdXEfOsYnK
vKFQzXT7arX5y6DnNzE69/BCdxndOK0Z6E5tBVm1XjJsRfMC3ysGF1878SMS+eVBx6SzcxuIaSQw
2OneboqbJg0o59oWCC8QkRyUKsktYw6Uhlqv/6iTJVCd8bND4XDu0qw959sEBtyo9KNpyO+9jqUb
QBQaX6CNajIfjC6JP7TEeB809zsG88rf6qHalWBD4WcibtUqUIT5sJUFUjBDBa1tN88T3vxAUY79
qJQMDOpYX27Q59txea7zqWUSXezNnDZLyo0POLP13dIhAMmBiN5R5r3YK7MFx6PFWtbqKFzDPMzc
hEPhTi0KYgQxQLFObbK1O61pPjqWjpBWG3G3FsI59Vz4ewwlWLVV/CH0is0THM9JX3+ZK/115jo/
M8PJDtbcia+OrTWhXhRfRkwxn+uqmUha1HCjOLuMwpEmxIM3niwvtnB9s/wOF1OxOcpRySG/FVaw
NSGzmeeuGn4grIujm2PlsqT93EYm8+sRGakBZ7neGAAwiSBIQLcvJff8Jy4rYAB2rD+aG0zq2UCK
FVSTlh9wylIu07j4g260PwdpFNFWGUdctOwK2vZzKhsj7NwBy5mu3kW8KcSBnPae0cm9Zk/fYSN8
0PfuxdrFL7OOldhkqIYUdi6CxpLafW/Jl3itBRapePFzZobv6B3ZyQ5mOOrCvZvdKYkoEtwfliPV
1ZGZ/lJg7qWGYJAYDOQIneYxniUaa5a3ML3zlxwRqG8NFgF1sZP/HPu+PHlAvG6e4zik91Y7zvR5
B9zrxIgAN8k2iouDTOQJlvESJmlHZXWzdc9t715a1c5fa7GWX2dDNy9IUjCCU2H5qPO2EL9hw518
zAj7S2uJKb2oXCYZS57cqWUs9NOAMQwp2LDZF8Prpp2LQ1jwlUgQey/ag63jxy8wEHV8iHRMBBlq
LLbz6c5BU80VU8eYMDrZ3hbdM8fgQtZDw0j6ZMkqhvAqqygeuvjV67LxOiO5zQkW6WoMZ16tXcbE
lUcqhQJQe9NF2VICMJ9lgyqpX36xNTEe4G+OL3OfzYc2dbo3u7upCbkXhsnmpcHszEOoWS0GFmc7
FiyPzpVS2kk03MAQrnSHJpZD0ELvC3Kg/ATbgESPO2DreGq/YeB3/aGP54cCve99H9f9Dt90v+8M
5CzTXMQMh0B9NvnO0rQ9qkobfsf2kfd904ZoZMoAOlOPA6jQ/Swdyl1lCcBifWHtITrdL1m67vsb
lQdXH5L9clCPW0GNV5BIwMkFnHWdu/K5yweUP2ahfZijd9HrdvgJYp0CBCvNzmvtZDeVcct4sEN+
1Weo0XsCLAQCcB8r25UTtGG2ixWy9cDvDWKWr2a77Jd5ScIBwP2KHeECMZ7xiQt8c631vT1jail1
BmGqSX52y7o3R4481TVo/bA5RotYllOm9AHw6RAf5y6+y5LuasUS9Vvs5kcQvss5zpGbj2GupYUe
gTi8egV3V/3sTJqdqYgUtpK5P3l0efJk2nkX8hUe5uRGqUCl6nualnAkJB2zd5JKkhXdLFqG5YhM
HNeQpFQpgjypChmtQw7E321Z8Ul01DkMGDVNTQjcGWrdQKjDCpTNnZXlI9VojAOn4dtSWU+a8NSu
qr0pSBDtPcfOBhly3YBp5pJZsZLW/Si39w6UYbS19jXzGi3It3G8IqQ3wpKJyEPntPIbKS1rkBv1
9o2A0PF+rhxtl+nqZ5/A9J2loe5dpcwQhLh1sha6H1+mOH3n0ribHbu7JpQqkRFPZrhqzlc0nzEO
9yn/JPlgxV/UI+qq4/hUaRl7xVwIskIGsm5UhiOqdXGaxm2JlN4Cf+J6XzxtBO9aEJtmUmjjbvvB
kEr5VlcxqWIcWTYWChZjCOMx805rstl1lOu3oh8H6fhNWPP4A/JefjfPNYxs6IoHXIjy2Ofes1CT
B6qDWkYLCzUWx22LGV6DnVohVfXaE7ka21sJdvR+SKvvNKBJFTVGN7X+PG7yjAmlCbM6/d7dFqGj
1lU/HGXf7lnxOO4mQk52vS76D8oXOzLwe1zxEbBLMPWriaz9wcy3ZIAZUZonFt5dSJwB37Spnl/t
aZ7OXWvWd1upwGt061g+FHUHbxDnePqt7oCYsg7Jll2lpxwFwusd9IOZ21AHIEP+4SaCGwfabf2a
TYn7NvYORkKzqr9taSMQQsSmhfufVUkdTGKuv9QU/ZHUN/ccN2OD/hdVjKtvx2yNa7+dabKabCsu
WTLNH4BDSHrpHLPwZZ1mQZ/njG0MnvyhSyhK8sbF+1Fn3viFmOYby4tUlBpcB1O7bIRfu2D5VL9B
4WCfu0H9SoeqOjgmKmwW5e1h0WocOBtMiDVmyG4Od0U/gTdOeveKjU49JgiZrmbubWExd1S3uaX5
8sYk7mMzC3PPjU+8sBcaPwzWXtrsNGI4jqWtQXP/z9Tn/zT14ZvLLOZfT32OMCDqJhv+aezz5w/9
NfZxiFjF5+TqklYQ3dDfxz6e/odk1uGiJ0LRc5Nv/P+xj2XwVzRYLoodtFS/ZSB/LXbBHuJ+g7nn
sREmA/bfmgPZv1Fv/6D5IBaWzHfGQAygbmww74aK+wfhVmZnVl7qQ3paOlpZShGg+ZKK8tx2jkZk
3aJboTVxJ2mLrqMPiCUwWKFcSQEzcMkfer2K48BtSuDDm2OhR4WEPvujEMsT5XFl7UEmrNoTtun+
DY0dhi3FwCFH0F5CNmJ5qO7oquAMlbGcYJDA+2US0kw2+0r2P/6AZuO46Rsa3Rr3ebSVjtlHSs9Z
AppzE5/INGq5Xbpa983LV+f7765oxLQSJRsLUNgCJC4FOEJRb+vJbBl3nsFyafAq+35GzeZXaroO
JQhyZ9Bh5qylEpg5bD17bvN8fcIRNF76xKiutxa/jpyl0dIgd5dE+rUEZuPbeXstJZEwPHwX6Vuz
HpLZ9k4GKVtnPXURyRi9hh2MlaasaYSNIWUbPc7YxEK2KmiLR8d4QytM4hMYkGfdWOwI18PXRK3t
A8gmL+TeYj5ORt4fVbNaYaobYBe2AVOr7UTaykmztFr5aDpaeTHr+SoFokNZ4htirO2k3202EXvL
aXB4O3Vx1itia1hFdlfVmw5ve5ol98M0WJc5JVnRB6Q43Yk56kDHXuK2r37lyoYCXpClMMjMDZLe
Ga6G7X2XMUcEw/84sLW08+2BP1K5vXmM2fDjV6j8S3nC/UNFwK7qGQmPeTUXbzmj4Jkfs0F0T22R
fssNM/2UjT2HW7KcobOvoZzw5bJotSiCWw3E/lI9l31RBXVRDhfDZONPkFV/g4s/9WU+XrSlmPDK
Z8MLt1YgVoOxXNZsqEIE3AZhh7xSDdNhKFScfNncG7qcsGDMdzl+DB42z2lS2lY/m2knTquYfpT8
+wd0duWTo2oAIgwRvauTyfbJNUjy2/o4j7lpb9vF0swxyFul7QuxNAw3p/oqDK5ox57GOwPi33kt
DZ8dDCheLvv7ZjG3D4XvM8PhM6Yn64Z1bq0CFYFpKivsSETbsy5JoAJPZ9v0hpNI7Xulho5BGCZR
NsEsgd180Q5mXSpsl1yD4SJWMtVjJnf2Nr5qWrmjKbi6DJl2sXO2lLf41O20HlP+mJr9g8ZcR2dJ
HnqldcV3WUaE/n4fWsc5Vnnzupo0tVQfXyunL3dkHo7oOzLjzCKxDOizz+X6QyOygPSjkQ3mJN6s
CbW3Wr340M5Ku5/RU0YYKZIwF9YHN8PhwUCAv2PZ2MB0SeRxZZrxatnaHCy5Q0JD3AsqZNILc+3k
xKkEJWd8oDjposkhCgrEj3Eka2IbyRep8N50WLxWBlN1TKAbE3SfCqwKqyUnFg2ew66Y8yWwcB5d
CY0tn1pXJsRC8DZDyTCPCF+Wp2optz2pjkbYtm2/34rFvrd6dUL3Mh/7lVRGKBnD/DRb4yvdtXbQ
ulVeZrY8NV+wBt+soOHXSHoLO703cnaDs1nh3JEXoAHfkNbJyLY370tOX76zcN7AscriR1aW2QPF
5WdttdZRkltA1pH+abeKXPi0F+PXoedXFlVKikpbGmcW6SR7GpJLWiQl4HQcPSWIxceV266fLtzv
yqYHIuagq9gmWGMq5v5MgT3eZeuyfvVWoPI+2PfuueuZUggiVhLMkQ9QzCyPbX9JBlkiYwYl7ZwO
+xZcXuuX0En9YcubY1tACYMbOZZh09bedcydX20j5gDNv76bU7ecmBXo9DxgzF2/teuKtFGw96ht
ggZHEr3NLZNUv6WTskesduuf4UqEE96iloCP3YKXVlWPp6oW6cTZonXfCy1vVp+d2iSiJZ0N+4FF
XMMYu1ncQ4EYYrtbQIQ8LRzYLMJiviLFzKV37JmCvw961p/SrVrRUjP4/zZy9RN8NSGnCJBPO5Y/
261z7UrNxSJBQXtq0OGeujXWdsgA6uSA++q4ItYmg2Mqn10tN9lzK83ZpwUiqMDb5vSjda0hUoZV
EQOTpJ83ASiOPZfSkeXDaN0lJup337FadnzbPMVH1bp8P0yllM9GgWKcW/uvurCI7UWhOd+Pahge
18XoROiQQNEz/q5BX+SSBYRvLdv0JmKz++x6kX1wJjNvnqvpnj6xeohZ1P4S6BO2MMUgfUW3pd40
HK+XCqgEdNvyJwgz+4esPZnR8ZrdBP5L0VN4VobUQR3BgxMyR/2whoT6uTfhBu8i/O3UfZ3UKkl3
GcofGhh6Op3JMJDEtNn8FHeW/co54kXtstHurquhAeh22jigt06TY0+w2PciyzyLmxGGWa+oFQkI
HdV+tabaY5bbA4gks+o/2H0XF7Nsk4SreLScwPCqjUVTV/ywxq64UrM/4xKbjSBDnH8sdETQepHy
ZW3RPz5sndlBrp8HPKMGVHxsjZjd7lusNB9yXuef4N+7r2QPq12t5dhatMRLPH8hk+DU67l6rCX3
G9/EZ//dEuvwsPZ1AuJFcwdANyu8HEeb269estRsabd4OrY6Vs0wz3LSyTynyt86N7Ms0HvmeM0t
li2+tpgdw522PPKdy/I9xmJo9au1dD6v3ItMpxcfsQdThAw8gRRGV5rcQ+jNruQ1CBbkqxPU04Rk
gsU4EwAzzaEq6aoKzMJw7tZ57Ej9Ge3Qbi0RrmoaGB5xwSGlgAPAUDiCStcFdm6MkUxRd/j60AIC
HsYQow3YJk3Rhjh0SOHi5O1xcKyevISyJrOuz0eHXJRp0IMJGel7sbJtiUbLw3fU5t3206aAuo/F
3IamYX+zktR7cdK6+myQpO3MlGkquQXs7f0VT4UWzF7BHVEuqzhmjnDuvc1yvirZl4yIkCQwiJcb
qCBzNb85c5+eR4JsXz2mG3i4K3PBu98zvoQl0BxwRPB/i20q3ENupusVfW+nAB+k+qfylIHOTLZf
Eysen6THyCrIF0N8TBsFZJSIeeJaEsPNwuPoP7zO6PAVVnaCcqvJ43e6vPqF8Z097Mw6Xc7TMK3g
oDSCLbYetT/OjeIIDvNRbFP23tUO8R6KvWelAuVqEdPFNAB76j1ZoycuLBeSMPEqJ8Mx3BoPdklt
6OrEnXS07YAOemV98xwkJj7+jeSVpAKHLKBqpgHUMSiTrTJkZIGCULmQ8rkxTN3io5GX7BIsOYYb
BqLdJMR0h8clsicstDgXJ/Rmk+38tPGIMB1iH4DfcuxfEvAT32yriXeqEXS7fJrbbc5mTfepseDT
pMxiMBxLOmqgE7mFB9rKf7TMYuobM4XOGVwctxZzvgd8lr6V8VJ+yaRIMTBKjf4gnu76dvFyLnCb
IL6+8oJEUCNWc3JyNwxQu7rvpoObgRX1ayMp3gc24L2fxjPi7DSTDJrb1rCjLt62c6Hp7Wm2Lf2O
37C8M6ws+x5v2ciqdBwPVdupHblI9bErEzMkoPkNfNQ8Bbqh95+J2TmPJiayn+ix+/9on/+UKv8v
2gjEAwZy4X/dJT/+rOuBpumz/meBxN9+8G+dsmP9YXs3jbNNMN9v4svfBRLiD6RAuo5gh4YCcj8O
r7+7IvhPtgvaH9426S7oHP7qlL0/2C8ZN0GFbuIY+vck0Mbv8PR/6pSJBrgxAwQFj67/D0JwSfjH
VrViPUj6pzXEqZjpoSxn84Koj77UM3JMy2Qn9RXBSnbnceb0/dFyG13sto44tgAfGnu0bhhLGaZs
LjV/KJIp7L3vgNDih9lmm1ituiB8cwJmtlWu1H2+IMNt3odn1C6N2+wY71rkbCsyUyNl9xhhKCXm
XDea135Y+9Oad+lFR40SOdq2vcSGZlIWExMQ9Z5ATwfkt3tOin6pD6LzOjfUF+F8brlp10GhN2kO
jMm0iaZuvSKkbCO9La1xtW/ZT03Xk+/zpmX3Cz/zLtcmn0JP8ywYluxofd0ZABEzcMC6PcnEiBpt
lo+em5RnZXokeDTpeK/mQdvrcQ6+RMTEVjWjYg43x7gv4YGoQPKmIO+dJ+p4G1xKhRvV99pY+KqU
5ovb8zbrUJ14CvC6pxpOR1Q7tnUwWOIhPOOdJ4dGP82bVz2Ommnv2FZWT2IrG5wpbv+QxijqcasW
9QmKHbmB7hYHBbqKneEZTP0pdu45BxIRrQ6hYjgqWzR5tPpvuuOMd1NjvQ8yGZ/1YajdvdvHpIMb
cDEwrU5usa/7yXwlvczY5ZPp7qsWPhniuji+t5oCfbIpCrJX6u1eSjVcHZsmjt4glidTm8WvQWO8
a1X61VGPFbGHIfP1bm8l4tGaJih/Q2OYFx2734e+tslLzzn4oIZcBowzIm1wxwCNNHLwlMh5lBvs
pMo+vvPavH6SYrTuC8t4y2aLLKFGFOFqT+uuZvf5zLa9i5jsVodZVCzYdFzhRZ5f46mDDKANDjoA
az4mdrMvctONKgu9YToRqBijVEUJoZr4kJMGvCOLsvhFduR3Pfa0XWNZ9AuIB/QrFznBi8j7jwg6
WbCWHlwMEBGEwxtWaNfyqeFqYx3snUn0TimdO5v4weF9qzKJDJopfWoQgCZXl1c5gMtOJuoxHa3B
qVSp9m45TnKkvOuuEovx/WpJ7+S4Q3fbaqxRry8qKK0+vZiK7r7mskUtYyNEatcUtyLT1FuLGhfs
difJZBjEHeUUO78ksxpUkVYF7+nFjfEx7QZPn8nVYpps2RMszDRJ2f/jyLcBbWueOz0bRiHnZ1KO
hLR85Nep/gpjMckjAZDxbPfCeRpdcA1vi7UROYWIiKybmpUFKFQ7W3l+VCRoA403OGaN8Mtc71XA
8DftI0tvNPm+cM7lx7kx0DSVzZbz28BUt+BAN3jtn1WWWfPzWGQTRUWS0LJccOSr/KMoIDDUpHj9
zvhKJXlfa2szaFbMS7izTQRff1T0MMTzpnrG56M1FZfn7/CwZd10ROj671gxd16dhETJ2nWjrkLg
nBzW0bU+cOzP43en8DjyP3iPvElByIA2no21KRe2I8VIC4OjirpJNCiAASNMI/4qnANrIDrKx8AY
e4RRhqYv0X/m2f+XeTZHpM5891+f1Jef83+dfvbDz/UfJ9p/+7G/zmnzD09wqnq30xD4mvN3q5JD
js4Nx3YLThCc0vzNX8e0/odJXorjEvthAE2zEFP+dUy7f3CuO0LwN+LmYvq3uGwcyP9d2Ii1ElQa
OYNoZS3d/W/5BIj+68qc0KV56OtB0fbmGK04ootzSk98XkSPNTBBIHhqAGxMR8Uo4yltNVVxXyOB
LoBXUZJoWHgZ9NPJhP3EENJomV6Ah7WyJ08NYu8UteknXpcH26LNl4TO1gz1NY6/LAZJrXatPksK
dRgIFXKbWPI1bLanofe+UNHnCIrbwuKYLWNwTRyaPryr7X6aLUlOYO7q18GGLTS2o3j3IIkBX9Iy
41rXc3EaEANHTUUGKBOLgbmFo0VEEC+XCpB4qHNCX+ONKNRq0LxfgwHGySe1nsUiman9EeECHa21
FO2nqfQx2mb8lJs15P7vN6rYKAd6J/3G558Fmjbw07Ou+qMs+o2jTkfWHeTVdNyK3Aocc+IHB0l6
YGjULfocu/Iq703lW5cEdemKd6cat3umWR56bg/Pp1i2A2xqhtjaxLPrLhB25mbMlLPRC+asMSfO
Cq8nrjhDa+3PDDMwW7t4W4w20T6myZTPWAWqygePpd/17uCJ/Sx1ZHRFic5UJZP+3kOuh0SxCB4N
kdny4Lal9mtLZ+D2jAROyF3TH1o5LJcWQeT+9+tjTNAfubJ7Wi3+PBrlyIdRV6hNIArW84781no/
gZwNGhf3SUauYcRkYYzqjYBO3xkzA1++PtkpIBRGt3cMrqF+xiUsNITx483EI+EG74EhN6wJ400D
h98Up81qjqq3yEgYczXtxgwVUqsJ194hZXHFnktlO0xjxbXgtsUpn4Yh5NmzwBuYxEfsdeRzgxT+
tdfM8jlt+/W9a9PhDtMR3fVGBmlqGr0dMlw0kdtNyZkZTfoGagu3hLfKs9byYbv/j73zWJIb6bL0
u8weZRDuEGYzswiEyIjUmuQGliwyobVy4Onn8+Rf3WSSQ3b/696UVZWRgQgIx/V7z/mOmxHnkA+S
qNSaH5mt0tjJ1e6rg2R4tMllq7NcA51jlTXrx7WagW+IPoDVaTuvs+vMDaqSsqw3lrMqbY3L0hwk
gTkkV3nB4JW3QNHsXXBuNGwEHe6U5mRXe9luiPP+LiqD5TJd0ew4ukxCLBNdlm7JzHyKZ/9gDYEF
ZjRxngpdZJW+MmA5uQm1lxrS0j/kltnfD9RmcijGi5JqDdvswpyJvBhi40YszQheiktiBsgA6C3X
3ae68BO6BBx1MRi/1YWpLhFXXSzCNSpve11AzstS3khdVI6kTjHPptAsdcm5eu5AySnWUyJaKtLc
nnEK6zJVWa65kUQvK/JLKWNnXdAKXdri5Eu5qXTBW+nS164HqmBTF8SjLo0ZiveXoy6XFUqS80qX
0IMupskgQd1vvtXYJGFQb/u69C6Q5Izo5ijIGfOnl0Cp4r8Xuo5s72qa11z6VZfy1VtVDyGdCn95
q/bNt8L/bQ9gZHo/EOutQfu2S5gnK9mNycTewcir9VFJkkNXvbWYnKY7rWZTPxmuXA52i+R95ywG
2GLsEKaxIxMa9wrKOQEiEkmCM1bsY2YWCmszgqnaTnqjM0dNfZuotX8O+P3OUUQoF6GP1YwA3DUG
+xRlSUi8xIjKZvZzdHiVJpqY7UhWc4LKmR5304VdgSXb9SCPhYrhUGh3ZXYOoCZfwqnD4GJmNqRN
hxiukHaFOmDtqEKCw1/qlWTCLl3sI30L74rYb+MhzwsWf/YV6z5AiehwiGIg+8NfO4xteX7yKujH
NUSuWxsDTrnt3THCfcbKAh4tgsZc5qei5gmF72eZ356ixmXRUkiXnzoGnVvXMFlWJ7umuwFc1wEC
6VYHvKjdEfgjNvUhnu07S+oDDcintpUN5ytkwLNezuY8wUyfjaC64m2/kGuQo5et63XY9SN7io6y
9fx/yqX/UrkkmPH+rly67r7GdfVDqfTtr/yrVKJL8BfjJgb/NqxY17H/c/hvkVEoodFqXkrAgN+l
b/FPreT+RZ8Dbwapfv+UUf+qlYT1F9Gs7GIc3xV4QXB1/N///QO8pH/3399nB1Iz/1grsfEgts9j
7k33BP2m/a5WyvsR2gAzopssJ70pgB9p0ofuyPW5DqJG4I51W4AydWEip8OmCM9mM0+pG+bRVM/q
qqXoayCf4S3th5SS/o7xj1GoZ+lPRo7ckmbfppmq/CxeK3O+GaCmf8FHy1288XrUx2HHdNxEU2fV
7CnqxIbid6gDweqatNmpzCrr1YmrpN4Efet/NjRlU7l+fPJyJKp1HfPMD15xJ2kfHHBMrlsnKMzr
PE/BKFaOO44bGPh4hteioaZYEQQ9eqbx2VcAIkuJv5l3JOjIZEqP6bpmFwSzpUdvkuOnORvtnaAH
QsZR5SZ3nefniAZqtdxM4xoF28aey27nIKSne0s8ir/r26LZBib0t5a1HT0sOEF0AJ/TeRoe+8lN
sitpK2Pbp413nXYItwh2UIiLCneRIapyZHtkaQUoYc0hXe49OQzVliuxfIiWutpo/duIJCOK7z3h
RMGmrxmQhAtf/wj6LjlfZ6U+8Fq1JJtVZR7jypl2gZsjPjOtrLT23uDqtPjUaZ6XTnVUtAgWwZ3B
1jB6FO0bUoGaMSyj1QeQMXvjxin0aCJbU9R6nmKSvM1kDznLRbr5cRgxwdzwS2wztPOpVMyQE7VN
zZFMH1NbWY0seWVujAw0TvOzPhXjHloesnH9yhpxBt22q1DxpkrIXbdJP8KSV9LCqpG3m2Vr3Roy
mHfVVLqnSCAjQTQp3S+I+tFN8NBceSyzrIffIpjiRecxtZXRXNAvIaXJ/BbZxOx9RmEWQOpkn8qJ
EE1YTknV3AgE4/URew1xU6YDuJJ9KHbzDhVKD58vyiHcbZLK8gFmNJZwBOB7zt4tbj6u1WpN3n3Z
VOyQPbKgmqeiI7ViQ9oJg5dEp2h1b4lajlL6nWYzBDllAHxIMWni5EvZMkMKCZrCZF34S2lcTABD
ek2Hqq+QoacXzECTczeq5hf7WwyYTgRb4I0tR/UWF0YzqGJsVbhmcoYgkDkIsKwCcai1DFY4vyWQ
mWiS91WcpjepImUxTFoE65u6i0qebNAFDLSaJSVFJsOpEyJNnKaLdU3Hlq23cMKajbmzbaZyskLz
DZqevQHU3TeYeleOpXep1nJG5g13vcu9cZvEDjpIE4c1ZaTmtBeGl14hXy+mPdNoaO7SMuGxlxry
bmvc+xCoNj4Js79bFWze22A0/jbe2PG0w+DI+0iSgKrUtGD3Q4vNcx+PoBwUeVVM1zSgfl19uz4I
lCrVgf8JtTgwKgYCrETLvWgDRRKxfAtKolx1D3A17fnoZRE047rpXmdDPL7hkZ1U9gRI5DY2bWxx
FgVUtBDO1RiIQgimu1yxotyKauZ5jAShPruM8RFCVrPaoBjPDqty/FMG5Djf+rMBq0tZM+Bbp6/W
LUfKD74f9bvCirX7mGtVE3ABPtNehXNrNIs57Z0xKbY4fu1z6gImgn4Gk9pIYctsRQLEqVlFusU4
pEXAuYizz13rZS/U2cYj2qHpYw8Pp9t1NN541oSatoAdYGtYrjEcoVOIsMBl1O/cpI+7c/4A0E/L
QDsEV9dl6rZxGcqgRukNaRMkwvaiMQFnFKSgKzY3aJdcRrXS7WJt524mpBCd5nYPzHOGDTkVWOLr
qhl9hmlR8WCR9PE0zeuz4BYeNmmv81LIkbbPXLK/bl2k9tt4iPD82El7RKsJ27QiMG5XGJLA7Brp
8x3CDnFVlDZdpBJFkXU5o3C4XAesMwe/rZ0P7aA+4MoCljCglre2oIAKP5wmc+g345Sp8bLUASDr
YvWIuGokQ8Q2qfiWjmDU2ZtMFMu6nJWON3gyC3F+E2uNKGX2rwTRZvv/qaf+K/WUBTWDyc3/v/20
R5mSfvnRRPvt7/yjpjT/4iNMVgfqn39JJv8x0Xp/UWC5kmrLBvv/1pb6V0HlWFCycN4GlC+Oidzx
P5tPugqzweRoFJf3Nlz67xRUlHM/emqp43kHWFIyb3JMPab6XksZswVb/aYeGUSM8YC2KSjLUNiE
SQm2c5D6ZFdh+hlTXuoJ1f135+oXCD7t2P1uPkUNJzQdiPMDIsy1dbH5/dHbFh/FxPJ5mEciKL2F
cYCV2sV28dLy7N84FGAh02Qmxql7dyiaVZNllXI4CIvcKRYi9Co9YBRksO2/8as4lYGj53guwIkf
f9Vq0apahBiImAEPgGKu3XbDkIeD8sZvA9wf6uPv62FK7p9OoMNvEqbDTUHj58dDqWnAwSw5gQGZ
UpsJqjCTHPcVbMY2rqIsRDtpbNpIzwdMzDm/P6Xcg784uCOwgDPCYPb348HxYUaR0wzDwagF2aeI
W3eVJdo/BFj/fI9Im/sS+bBgaOt7747Sx77T044cDx1x4h33ZtUPG6laTxs84H7/4Ue968VyS0qb
2kjPZm1uE931/f6WlGDxAVmAZIoXlv4k7756jv3q02XYWEVJZQPn9b97GqVtM6Ujn8Oimfw2xP1O
zhwlOVh3B8NhZkoZVkzmuFhBvfv9UfRp+vFR4ygg8og3pvUlHX2avzsK6XeWjpIeDw5OXvRAxkVs
oA6ybDtUZin/8Jt+dRa/P9q7i4amm6A5WYwHf6KBEuEDiycGRg3RHJs6COi65Pnn3//AdxnOBJpw
5XxyPSU7Tdrz75eyJUGqMc88dlbiCjCioniKTRRrbr36Z2NN+s/Y3nnTAkqpwA3sDqjlGumcjXFX
HyaoertR2bBoZ6/5WykIt0RuMhCPhvZ+pcPKMDpGDtauf1iYrJ8fI+kgl2eKACXB/umO8/vYpZ3G
Y5TOoJQ2wpgprpWS+DcNx6T6sID0+cSbgTYCUlIo8clcPXLNSHi98tAGhnETB9fEiMd/eBbkL78a
67N+wtn62+8ehiwo3HyVxYDxJ8E8lMgtQhwVtj4dxJ4kwUeo/lloohtHWVmseLyrrLvooxIXSalA
V0+6xNSt+hYr48axmmgbVeyekcws5/Fod1fgiQ1a8/iY22kYtjOlW9gOHbyUOTVgmPtRGDhpG3bC
8PZ4zui/Op0PX1udhryjR2kAiUfijwaukOeJyB/H2e+v0Hw7qLDWfN85Y7qdjeG6Rp901qIJ2OC+
czYqKqILONYa8o2lOatIn4PL/povzt3gDzliuDg/Y/M5XPPJ1f73d+vPDwg4LwoDnnqhzRHv3ruq
j+UoZ33R++TKyBFbpb55ZEL5wEa92Y0jERL/xhEli7U0UQiw3vy4AASdgla55sOhi6Kj1QtdzwPD
EhcAdqC2Be6H3x/v53XbJ/Ye1RMtFg2/fdeo6XG2V1ybAa9vgTZy0oP4mogh3+6W7e8P9fNtCjCQ
BpRJAwrfofvuNo0RgWbzVPMW9BmXIb21jvVMtte/cRTY0JQpDmPE95esNCOjJISE1x2D8A6eemCc
ocb1b35/mPfIXNYxfo1vWQwePdpw8t2FylNAd24T9AelwHXW+J73LojvrduTBAGejHQghxvf9Jz4
1PnPnR0fapGnf1qW0EO9e2EQGUIzjLkk8iVLvLt+bVuLNZ088nJU4UHkC4o9kPNhj3WPJpgjVnG0
oJTtOrP+WtSzd5cP2XyIpTldluvqnGReR3+4Alqj9fN30q1EQJEBNeu710qMD9aIEqc/VPFYHc1O
7gITBNpaDe1V1NMFSjxw1oXkUS5aY7kem3QJATba28CH2U5j/GvB/ukqJ7t6XedPY2bYIebg5n6p
xnTTDKk8k3Eyn6qluDLM4U/Fxa9/ALIwZsDE6TBw/vEhjKwuYLwyc1KRe2JHafYMUONHmuO89NkS
bwljMNFmugNvrK48Lcn64qfeQ9+5wXFsUMUjhyXVwayDW7JS6gdfrF9X8rNO5J8G+7mJl+2cZwbv
iqHYd2nb/OGVYOnL/mMdwW3x3S94d3fOA7S7uF7I4UQ9dIpoeJwGqSrkKuZ2oK22cVBDoLg2aVIw
kusbUf7hLnB+eRfQgdZONBvx3bvHncBJMS9y7A9IZPBvAGaRnymrbjzR4yQIzC80bdQzbbbk774L
B/iMYYbgBMkOtpAp7ve22YPNoF29mVNrRjlsj6SRc8CDkgjf6cRYX7EpWyyV3j062Z00s5oZSPBM
XFh3BpMfLhDz2zNs6S/eZN67CweKBalgzUzy+R/O+c+lm++yGxQ46+AMsVv68abRVQ80ShaENiue
q+jgYQTZGqtJ93mVzh/qxF8s2y6VFDtPhojUiu92FH2Ru1XHonNo4uo1SImjABOZaeV+8Icj6U96
dydxJHyEAcR95gbvHuY2isfGwyB/WLr4IcfF9kw8GNASclNd9FJMtTama8CqdAlt//0a+4u3r2sK
JBwOngRGCu9+5BCnrQ21tD+MdISjwdda/jtkVK+FN3xmy+v+4QX1Vnv+9FuRC6A2YMPtvl/T0XX0
Kk25ZdmGV3ejQ92zRFixK5z+zrR+NaPyoU4LDIpLQ3EjkEpMtLq2gAX+8NN/eTNJtMY4PD3x0/yE
mJhJJhPPLyktw9ZskNkLFF0b6DJxKJPs9fdn+hevZtekcvQDVHEauP/jvUtLMI/RY3KRad4f4gbL
3Tr6yR/2iL88vxadDO4kTq/Wzf6wu8l6K65RqvUH9shd6E/M8qeK6RDgTeOIIIOncxLj1iBTaDcT
LRvSDSh2ajLO1xX12+9/88+bch/hENUyXHLPl++f1xlZIkCVnC8zDSZTBC/e9916uUzYA+LSMsKG
wJ5D4qGeqHO8Qb8/uvWrJ5hqiJNN3e6DZ/zxXAzxFNlOBZJ3sUTyufE6bX3v4uG6Z8hSbmbUDG6I
VxUXqUH4EQW12yLuNbMGKycN/iQPZ2OZL6fEQaloD8NohTKW/Zfff89ffE0/cF2k0yYEadw7P37N
hGHBghG0Pbgq6vajWKed6Imy13bdP5ySXxwqYP30wD/RhvPf935SotAB7njtYVij8lVgR7ldiVhi
CuGa/8bPogYlUcLVLbWfVrWmatYBU1V7AMrV3QLNd/f1olPeuoEu4n80Gm++rR7f935+sYhxJNoi
lIgeTa139zwGipjxB0ciBysGtFA192Xc2jvebuvGBD6BFSNZ/rB8/PJUsr8WrgWFTwbvrlocm9UQ
JBKCiW2RuSMRaaVZaW+Zp/V/OBQqeW6Bd6smlQbsbjzevsOK9eMt4ueiHkGccouIjlxLd1nA56WJ
mNctgJeqCN0OGZdLTV6ELTA7Y8/OcVQ7ZLdOeYsSnYcL/9saHCPE/k92M+GG7UgQG8mMR7CKNbxN
XuoZ3E7u+OSexIlm1/ZM0HB18JPQUiB19rfBhA5kPzums5xLA7xbunTeuqsR5oKBZeTy4I42PXwG
jxIJtVVihXaCJrE/BLOVlhhYaJbEm4YdTHIOe4h8+Q6ofvLYF7W1HIuK7tohSa1S7AyzsU7lqpRx
6Md86q9kWY3+pWBuGd3iVSqqPf9tzPtyhr+sNqPAjLat8knEl4BDpbcdpQMyBml0cT8ZTPROHZKt
M0tn7BBh3tlkEiXpU9lDlN0osrWzoxfPcUPgUg2nbskZKe7KZqm6i2xiO4loL8DmeOh7rE9bNUlG
S6QAROY5Kv/IpO9A+va2KTFmadKFb794fUS/xIsGhQhF1N19I1Nch6RAZ8sNOXrTfZWKDomj0Qbe
nYkwMN6hUYvHI0Ws2re+CtK9qGKs9oiP1zXs+yxAoq4BaEWk238m4dP5pu2l/5glLXSOosQk3otk
sjZZ08A49Mdb+rz7cQInGGmwIDZJ826o3HkTlZk6MzSLxGmD6xEiIdyOvdKIwghW4SSSeJczXz3Y
IkdHrJGG8TidHA05tJv+Bc0Z4ugRne+oUYglTESBDH43aUxir4GJrkYn4kl0DxiTIAZpsGKmEYu9
hi16A3xEMSI9BET8srYgGScNZ4SXB2aveDJNF1G7297IgGG9pZGOGJUQWmnMI/Tw5NLR6Ed2C4A4
AP8pjYWU8CHTFFF1opGRUSBAQmf5SFHRe1CDBCFwGjJJ+vex1djJdF0k/8ivc7pLahbdiaQMe7ua
ebtTA/7gDOlpmHt5eT47yRbmsH+D1OyuNBK1s2Y/2a9EziIbB4cJyxgwpkZkRhqWWWlsZqUBmsuA
GF6ZQ/fqarwmhMhm62vkplfX8thpDCdhfOromKl97DWkkybFybbUHk+Ztc/l8qHUQM8qjc48Ke7T
cfkgVQQf3gQa2Y3Rh/INHRIDljpOo1ftJ00WQQX4kGvWSK+pI3De/J2pSSTFDJMEWDD2Us0pASUz
3bQx7JJ+hLA7gzMZNNek0ISTBdRJr5knvqafYMcvz6rSn15FPyBn+MZJyb9RU8Z/QVSoNDVTpdZ8
lfwNtWJz8zyXtgk5y3vDstia0JJpVkvDub9qNb8FwygC2tw6mmO87FCk1XtX8174F2ITeSBIC7Tl
gjZyIQKs/7gkUAzwgYMYmPPt2tvdR8Ny9mYW+zEJqnzng2fY9d/KW/PmzMkLe9xi6PWmzVJbIC0N
PM4ZwX4+0ZXFMknjRHuWTKaobsG8dJwpRrRVsV39ciJ9PVM3pOXZD9Dn8/Q4Z9DLZZC2V9Zs+wCt
mJJiPqUZlwBF+OyaEfUk/d0Gs49ZnDe8ZP8eej92MXzHyHBnSUilUr17L6Yc6RnNfSCHFZJJAEOT
uV3RHj4yZypfu4ZMaaJ5e+tTpbxuyxZNXoNEaj4CZJi3fdIvh4GK5cFfRPZx6vmcBRnPrh7s9gRi
tAhTVYmjLZz+mS4cY5CMiLQ9UFbuhMQJ2g9J7LcknYp8nyuj/eARW3uWddFQEFY65HvgA/2zJIWd
/WE9wwONZDlsx7Xn4QC8IcPcFPk2doGDQPN2jmMr861HC3nHrjToSBLE4Iq5r+bPo4+dntpojlco
/0DANkE8R2nI0L8NwpLRICq6BBEfaLX5FAdZco97HpeR1432Hr5dYzzheuUnek0eJOexvfJV3Xx6
mmwSIy/jKIqvUx8dNAyh9RLut38hEtJvGqdJD4K4iPtpsOW6oRJpT26TJNfZ3DefaN3BjgLgdR13
PKq7Cknufh0V0c21EuXBw5tyXRTN5IXkP8trHqKWh4qrSxO+PeVlIK5RADWfuynubsXaWQ99yvlO
ETIe1qVCbJtwUkEbLOcGt+ZtI7vms9Q7zLByV8APeZulB85seiZVyccaI8F4nWhPjQW0dJ36Bt97
032YEs7r6nnt37UVA6hc4fXDkiAf+RTTjTiMwQDBFbnmtVhbA+F4HcTXKpUA6me3LJcvWMUEslYE
UA7CVWeGIH9h8VputnOQxaGR+C1MgSrJKlaoEYl7W5vIFqxFXqeyjh4bREhXrhzrT24MmXsYkzXZ
2MYaWRqC1n+Ro2Pv4sFvwS+YJHoa43Telfx4UDvqEe8962IcpWdOw99GcBpfjwGQMaQ7kgq8Aqtz
LZy2OHY5OZDw6WjiwNedoxPCEf5ANAVgL+O5gHa2NjAEVp5z2lhV/0xa0fKKHKr/4sVChhFpiUer
G/RdPiYN5AISQO/TMpmeRD2A4ptrvmRBWsGdP3RI6rPEvTcCOKOEAs7J9eIS37PpRdV9KNpV3fhu
Pz6ZjcrvUn25bXJGLmRmRXetmDhQjg4+8FDTal14ci16zppPgvGNGRvLqwmW92AobRGgaR/d2SUB
wi1k/wuk13xiveZ3lOzqEQlQ/2WdJ2Gc1o6WOOjKZHn1Gtp88H4T3Fj0WyD9VxA3KqAtNVgtkWHE
BV3mRnciYcu1aca+XY4g+JCzJyN3EshnpKg0kLjTWLOS6yLPkOCW0G5uDIfUEiam2s5g9j5yNNep
/QqB+vBa+wZ7pskss7At5/bVqDPrScTNvMUHaH11pww5L49ee8tqsb7Wdoam17Ur7cQAdPDVRlsH
AWQCYmk0DafF5U3eH8w5xyL8lri+2oVxFwwmq5nnTl9V47e3QwSDfmzt5mqAoPORLPf21gKGeB25
RFcPAVjbtPcdMCJJ0O0Wn+e7MuLhuU3TyrztcPizxtd5KY/1ApOBitq7ZE8c7ZsRjTtIF7KWqnjA
X9BGjv9p7f2BrKgmPkxFMZ0JlyTxltfmhUNePTwML05vXNE3+6YS/WPXTEjD1uR1iGv+Vw9yZBtN
jfNZBrHci4ZY8kYsoDYdVYVycly4Qg1+TCnFFusWz+EbH9cqAe9ShOCgEFn0ZBda2mPU90MgLqGl
oJQ0zZS9TNdt5zHIrlr6PyaK7lNWNh2HReVpzqhiEq9k3XBI91Zmalwq12iuiXuN7kEG1cdAAVdj
0S2hBVcMG1tLmkeZDqdpWSAI8WxemvHcXRAyh4I+qZYNpT4lYMD4jxbqS0D8zjH3KhDE9eR8mQpx
alPTYknz+YfTt7sKESkyTnEOVlk8U2+bmwWCzudg1nOmetgndJaPbVR7TMsSCtIJFMizD8fnzqwS
gjxVc+YSabINZgO0SdrWZ/68vtD/Kz/mpbd6vHM4SajZYhZ6djiht5AnEGZ53h9zwyRDIzIQjSIL
3PfjyODLGpstFep8g/rHhN+a9fdja7gsdUF8N/YcZJSRdzOaAbxX9jEbNqXiJUgD9wmjR3GWpt4T
VrzyQLsURIBJKQdxZak3dTonl6lP46a27GPkrNbnxIzmPZQA8zCgZdz6KWq7eeJh7Jtk2ADaDMD8
weOiuBDPmZCHSqqaVOeMBbiGR7uJsRoDAwiC14kAnmfVCHLfy2BFtVCKhyZRWQizSOyJT5HnJeEr
TyT5eLcLyLk9BlTV7j3qwk03dACzlGq+roya4CXEQ3rVZtwGZGDEmABIdWBZwyq5ESWiUdWgomKA
sAkQa4UjRtnQRoz2ki0qP8VzdTbkbQHhURgX9ZKp29W0n4fUKPc8ivvUWTMKNSkpyLzxqhQyeizy
mjIDFgfBtGa2afwhvfPNDvxd6fjn/UK+fWQmu0RC4M2dTl6XjYRzg/Qep3RVrMdlqadLF1FvRY1m
5DxwbgU5V2XXBUSIetNma8FzB8Mj2xQGsRQbZmjTZRAN2YfSFlDaLRrwtNZq3lhrQ0tjTA11E4BY
uVhoZrOr86Y03+AHy0/BnJp34BJPXeaps2gaID30+WXBVT7vq9lj1QebvDDg2VRzP1zQ911gY2Vn
ljKCDwEzU/Y5L11dobaFlhW2javFklXib6ZpsD6oRXTH2vY+W6v7lczH9hMVa/Gp6MuaRatHxlxI
AxQz3NrBG8vbxaViKZbOYugdDGsYk/SJytVUZ5NNMsnJcOpZbCfP7L0zL7eIqQHFVl8bc4wcr1q8
+pr2DbYE289gOY9FwSJUWzL7VCLCvrVbv7zFlIrDJSUH6JAlMCeL3jY/V+RHf2kjc21CG6nmdYsK
4CTRkt4vZHjOHzoqHq4bsZx79H8FbwnDdY5F4/NGCVTzkbclvbO1sIBwxTQk8WKk9gP1MTvTXPPB
41z1X8q8Hr5AJ6OJ0C9j+ZqLiq5Cvw7RJ7PPrM950vGmJ05Z3fStij6R0sEmXEQpdvtmjUhUlQ2s
L3udAm+35hJsTKtYGPoE6Pfei4n33gv4nsl2VAm3R2KPFDh1BQU+cUcisYO4jj5JS/J3ggabydbL
glxuBSLYBg35Qhr31PMtdxlgP39bodLyNgKxdwluWFT9ebrKgX2jWWGrCedmhhpP8conrwZy36OA
K0qcFCQV42AsugQYmJBiSlZlcJElpqi2LlbvMSwil6tkrLzqQnBJ0aepm5Aix2OKST4iH+vVHkeO
OrbOYm1n4QSfvp1MORkxcm7GkykxMSbKNM9aSahhP1EfIATGodO6Pc70t6aAY4nqXqIfqw5FmtHu
QVkAuqjKVX7WWHSBAGZLeE/wVoGEdkN9L2cUFVxC5q3hHLX8vtyT9EO6xsyz8x4Vw3QoyTtMLoNp
mF4nl94oRhvZJJeuYSUP+TLZB+JKq+fSCrzbHCZ2FDaNbz7MSdMvZ4o2fHQtRn70mT2Z3B5U5Xzr
tMKLQDtLVQbzv1oCJTNTnl16/8mypS/DWZyMgT+/4qP5krJ7STd82eBi6af+a5r1WXEIRhCdFL6a
yGPCOFNhgQGdepfLuZ5V9P9OUHYN0Lb1QEUnSePKjkiYaaJ0zFYyFhcI9zzqgg03L2HeX8CtTTjw
lT8iq7JXtRbXmKmIWNAlZOFVZMEXaAMfrQz3VFvU5omZdHcGwMm5LaHZEKmQp08r1qLHGdLct7b6
/wQ1/glWYlm6zfofreGfolsv078hHb786Or59pf+EaHafwl8rh77ORmgAIHA+U+SC1mNgqjDgIkf
HRr5g6vH/8sC16l9PY5LT1u36DEoDMn/+V+4enQQi+OB+9SIUBzV71w8v3P1WO9a2QgqmIgLxhUa
HMrY5F1XuVWGGtqit86rRhB7jnsSD+VZRybFIUpM2gP4bGCrX2S5ZcyPbxt7xVu96TZ9QIaZl06V
bZGilzkTWOLMXRe2CoLAOrbKLSrxIKp4ZbRVTxX+3Zn+RRNef7PvWtQ2SBLkpJxaMPdS63Lftah7
Ilejbu3OnZjECtB6BgR0/aDy2rpijMI88/cHJD7zp0MKE1O8oHSmEf/T+NtIC6cx0LOdu25wUQ+e
gTcbbat7yISIW5731iBHtWNvEaDaaFU4iolsiMAdp2iPugF/QOSlrCjr5OkXqRuN68EeXPZ6Veo5
O97vCsqisB5QyQ4rBoWqPmfCRmR4nGIchomEO3TTdm1J5BVgZHxDM+X8ueFO6q7QdmyqQvnCQIKq
JCOTEdIG3cR410GSL7czoD6bbTngj5CoGs2iGqhh9xEJ6JeLy6u0sxxugtkp5EvnUOgvwmDHw1zF
ugKgh5+KvQlN6jkNCIaz9Dc3E8ELjrBN+8GyDII1Ug/b6qbvsvYjHA11E7sU2htlp77aIaVtPtoT
dWrowo1OrlVS8o2wFTtwxa1EPXatTGgCtoZtPdjwJPpzu2ZcfoVODaCH6y1u88HGIpqchq7n/ot7
Sg/D1hz+tavsB0zNtkIsQOH0ybEHztw3DwFmIV6cnU4Ax+gJ2S6MeJHYGwoOvm0DCAxrbTax+qq1
NSfcU6DrbiI46C7ul0q7KWaH35+RM/OSzZDoxsUNnqa3ZD9GDV25Javxlvc/H22yGyYhYBFcBVcM
Q/8hmTE/nImVN+mO86hbb6l+taRGQUtayaFd7xfIKAQma5XsOe/MIjmt+pJ4+uRg2oVWNzdOfR4g
r7G2aTEYpIFN03yZxPN6S489IaxA8fA6yCH8bdumOPb7jtYcygyLH9m53uwxQLCLnYg0iEO2RBHZ
s1oe3MEGhyoD5YVlFgmQ3/RbXuJskJfLErtPxkQQK15SiLFOHr/Ys0jPaPQJP+Sd771UpA0/N46Z
KUCN3LLJbKqbCR+bHybZzBnHfpwvJ1u5lPCy9oInmuz9cGunK0E6kt06PfgOtzue/tLtrs1BSQdw
bGwwaSopTiytHASh7Wwz7kj777lUXDuMaWJ+XbIF5RH/WmavjfZ/pCWdkMyFxhxCkpMvvV1RLiZ1
YD0str7yRW60QBKimWubz2tR0t8i/J0zw8PlZRUPZd7Uc7TvTaPpP5AOpe58lvhuZ+DnUmep3WAK
ysmVP5ekeDQkO/Zk8LDRBEoU2eoGI2V7Rp9qURdONXLqvXrkKK7KiWKzeNqCHbtXXVQFji7bZFef
42mzu4d8XQ3jyRi9tSUctzM6gI4B36RY6E8+YpxagsdUmGV+F03oYVSJgjKMJsc5rhNz3M26lJzL
Ds273tDPlJtBEHMiGrPsgAv4hdpD2OHpQfJEefx2I9OD5cLVBuifrTvph2LoBJ+iZoc1tBK1/ZCO
NLpD3/IT94Mq/NG+zqAOtqEfE3b0t0dT7ypx2Qts/KLkmEYOxOiM0N8u+9RZHSMupjbx8MWJUHc+
d6wQlLUqWmUHR7SqXH+jYoNcS6+IjW4H5phPwpyRnfrW45oPRWddZcht1bM/Rm3+FaYW9KYNIaN0
/Utzsu3rkvfP2m7sMYvdY1TZfsmIv3ZNwvlsZ+00N2PNkVrE5qcUF/kmTWP/qnLM/8feeWzJbWxd
+l16jrsQ8Bj0JJG+vGGxihOsohECHhHwePr+QIq3xaKa/NVjLU2oRVZlJjLMOftsEz67Q0+DvYgH
f0imMRJl3b8DxTF2edfKLQujjew+kSe7COOtHcf0dCXgO74FQJRb4BD3aLSjN17WTqaM9H0inb4F
l3E9XBfrZp0xFA1OqBSnT1juWpFdmh8Moi03XbU2p3PFTEiOGJOK3Eo+FuSDfJkSOyYnTVc3XeFd
9qNW8y4v9HRHNFbywbWHaleu+E5dtfZ9oOLqA4QDYnYrMrwjYsDdjdn5+jZMwMUArpVNM4OZQdok
xTsra2lLKIn3JKpNG2OYJnxPwMeHciSVqVjKS9cZ+l0/+sUdx3rzIQt7+TA4xe3om1N2oPh19qRj
Tojl6+ow4KD8kLRe8W4sHRIcdVdVlyEX2LaAsn0ujDDfBzaZzjgrEBpT+BiHp4NdP3LpNM+VWzYS
ZLWt9kFq1u8lkAuPtkzDDXxzMEgPYP+68SYMVNKh3JIQ3f6RasYSRe9g4rWQZk7SgnXtJnhPbqXp
gimhXJRYYWlruFC0wIegUDPuRER8nHzg7H3iirssrpvDanm6xay7ec5yDWg2WYN3qkjqHHZzCdTA
wC5+YJrsHYwWQrPLUDcyMmMJ9oAs3jXjBnXBgT0fzaqaT6MhwtPS5SOhFRr6m+X0kWLaeMTWwHsc
0mH5TJZqdoHD+3KhKw11+9cVyk/FnANDk/9oecKQGO835CpFsGWQFU18njrsRpk6FzDEbS4hx9AB
blXEG6Fx0Mdfv+rKdvixEPN9111pwFS6vvOW3owTAwHQI+ZZ9CWgqk7KwdB0FjXGr1/nDQGCgs/H
O4VXCan2vkUs/lVHMcja69sQrZ2TrxWGb2rO7ApUgMEkB8Y/fzEf6h+PU0B6fctTE+xhI6EIPAcF
4WB1Tb5dCyIRGWn/Ozbez4Uszr4Bzy1AukQ9/6aQVUnoN8Zkemfbm8V11VN6k6RV4KbbgQ759e+k
X3/zeoI+RLBMTM9Byf9j4SwwKQWrwKIL35X46dsVVEkaWcaBDF4RnM883l8/zjeMQ747Phz5CFwq
Dl/e22J9LhOHyVwHAIYSeNj4xho1x4HKDVxNFncgYA73kVEO/Nk0Mq6PX7+BnxdpAPmP5wzliaGj
+eZD15WjTFz2vDN+ZfTNo2Gfvkpt/z9eBR9J2FWYSf5E4Sxia6xi8u/OCVYcR0BIYvcYHv/mYf7d
Z6GhBPCEdc/Ge7PNvc4GTjH4LKFqMQhJ/SKymGP85jD5m2XiMtmE50S3Q7v55onlGAClTVq7ZytG
tof6hEUBzE0m7Rx34rprpmH5TUv38/nFmb7ucmwrbP705oNhdBPPY+E5Z6OOvWfRY92wmAOlCKFe
pF4HM0iXh6/m79jtP58sKxcWqj2fFjXY24/K8CEFknStc96zu+Oac7IjpGm7ZF7wG77k33xEFgeq
HmpwPDneHpZ+MWpeqrTOk5bopUtRXyxtB3PeYcHkaweHJ3n6m+f6d58PPiIiN4jbDIjXvvYvCrSB
YGobhwFxLnDogE3B/KowA3mg0fntTv/KHvzxOoAbByfEgfUHB/OnnSYDHTBpMRkntoxOoWS5KN59
s7gnV0hf11kBXSmeKZOnkbpupNZqCRscppiwrdahuajd1yIBfROytak6gevlbZB7pCD9erf+vMIZ
bhJXQZq1xezvrcaqSt0xnclzP1swiewojdPmhXgE7sshg7+7gfj9u7vyreSMgxBmIruK6xklxU+a
yqQAL4m5484Gk04Ny8Smf+imqfscaMGVKZt4Xe9ZKq7JPVUvw+BCXLHBa+9VaynIR0m/QMgjx+vQ
zQIM+p8/E05K1gqkXvMnkrKpoGoMAbu+XAKKbtwnP4jEsM9tYVcEviiY279+wZ/WprfKnx0BlMMS
hanz49pUKaH1hp6X8+AwFWsh0+A3pcA2udl/KzH9uxcDN7JNABqOmrdrM1hwdE9UOJ8nZle3CM/C
SybQdDn4VdMl/fqT/XRM88mw7EFYijiO4+zNrsNXVTTQ9OYzLAsayyTtWFlsRLrEX7/QW/2lFaxS
57V4cPlwKDzXd/KX/V3YMp3w9xupILRsb016uD5iKt3l72KjXtqLJsO5YOckDrm6oywnOhLfRkhV
rNdgraZ7mebgBMZIs4TZ2UIylq/10TQ8oCxQL0hORO/SniNjXQ4jEsLbjgwUlLm//iQ/fz+uoLwD
MA1RZv5UCqXVHDR+2bZni4HvdqxIoS1HmR4Sc/7HVZfHgI4H5wOyQxl/e+Z3iWl1kNX1WUOiPwVW
xudXNSxow1qTeytEir/5cG9qIIdrDUtLtr6Prgvd+JtvqVpKWyjtOmdPTc4Xz7OGs3bi8OkrIOL5
LaiOWgr3XQ0d8DebzHq7RGDDI3/wPJtXRq3OHfDjEnEK4uCcMc3OQoAkLXDOA5x+DrO3QJ+JxikO
PpIelzP0q1vRXjPBYgfapJgfrY5Yt41lZfO92ZegiEu+4jWwutfGotf8efFZR7pkYHno+f23fgeJ
j980IuoKjYQAVpGjs75zmUA/6XV5FQaXwQFSMfbsg56bdmN57XTrjhPQWBvn4H45wFHMfH5I/G2Q
EH505ZpGjjCD3Ia7EbThWnudcZgge97WszCWA9QU5plDV0HChlNG6qmZmVXU+m4fEgaim0scUHyM
4Ag3GLf1rPBYqZb0PAapiODUuCQu9EIq5vQ9E5oO7Nskieh1HT/X7Bk8d+GCNqIQn0fs3QDFjYz9
wmByBUNn2Mi3A/bxCU7aaqlRPwNRHkIdxvLoDTldUaUW/naBkPit+ISIB/ISFmtdw0iXMOWqgFIE
Wk6Ieb7SrVDS6inEVz8wpnsiMkp5a5d1UV/mCaLdu9Zu+UIsxDwEOoqyye+xqeO+0H0n1B7FOzwK
hECXcOVq+D6NaD9PrcmnGO3MXb7g4Y39ilbEO635i3zNcDr4QT66++qSLLs8NKtVxi63Mudy4GlC
c2lgOZNh3eXTHgMYXh4cBOSqWyRAeFDOnr0byMIuI+xfYvFxGVd7/SnrjYcJnQ2z63zh1gpNpl/Y
+hd2a91UIwE29yLFvXmbs1zkLf1qrYlj97GJxM3UOQ2Dbn105N1gRAtUf1iBFke4uySsoKoaaCQs
f0z9S2eIxXiSk8H0vptWV2RogGBaARyl5TAV9LAbC+6FJqfJnPSjqEiQOAQpQbJXzNM969pINXfD
1zoAzJ7VtyRIx4/Sq8HNiGCDiR4DhARw4eZ6+oP5eXwbLAMj6q8QHNp73owt8d5xmN69pvh6xtjt
tVBav20rrD5XY0b2zOjbWfC6GhXCunFn8SgmIdMjaC/YvNU5HOPac1lF6L7pzGTh8lytdsXM7azt
P84pnIT9lILDfxvNYOT+Grv2WkgkDrVdUPvOaymyFYnVwPNw0mh/JmGCwH+9/nyvB2SUYFf+JdkO
q3uimU7ZvobL0l6UYcI2LRtjzaCeHR6sEw+Ovc9CIsTv2krxRoQJdrInbai9r1AMTB96NADk8xa+
m8N0q0P8dNypgKifZcidex2n8xcYFyzZjDQt524WDSiwnKmNbfbf6Jfcx4wBIGFI4ArWisM0hwgk
p7P99xTmOcbgzE/rBkfSdGjwZYtjTL8jjnA3Oxe6Ba2fC0DJPQjaEgBJkKZyLk1zAmoDIe8CALIF
p5/x3znp/yzUAYyE6ub/PSddraKvvkzpp/oH/8NvP/bd/9C0cd4h0c8O1/qMQua/k1KEKP8xXSah
bM5vU9T/+h/aPj+Epjdc9aigX6sW589JKU4+thWSvUDWAxwIKsx/Mil968iAFoaXd2mGXcaxDG3f
FqrYPnF6V9mltvp0fsXlwqWcc/zO2ZkS+7AQwhexDfMxBXErDeg4sM90FAJWH7kJzQNjt/mztpO+
jJCauKgE5mG5mEjk+6J04ZOv53t6Uceqg+e6jiaKcXYeDApy8qY3Q28hgfgMFwD6rTknAEloJZZM
hjfw8DqfvLt+EPau8eCWzg92BZ868pjBmC9sBZhGm4XJCeeJrM2qPKcIWVA0+ySwD6U7g40ni5tP
8tIbKtUED9Lyl5oQChNchyy80ukA0bOqKdtHmJCe2AWZYxfm+1Thg9EfqmYI8P+CKVKZFyklBone
pvokiW3b+6qZb12rqJhXzWPGj3qzsXxoKtNPr76uqn+JCr8jKqxV5e824PG1bFqZ6i8/7sGvP/nn
HvTN/3jYH4h191kU53/aZfkkjOK6YAHgrUgQsOF/95/j/ofdCuIVApQ6uNugq//OVLBWpgL/fM1B
AR427X+y/950U07gg0TaK4ph8i6gRb0pYA1vSlSAjwgDWKI8F/wSLS95+stD+RtOwZv+49uL0BWA
qvE5f0JnOnLYG/p2DLRzipPJx8BS+isHP3e63a9f6o1U9etLrecJSAnGrT9hMnUZTypL8Cuf0LJs
0iLNLyyLqY+oG2ImaRaPpdCUtwt5EOQ6/M6U6KfHiR4agC30hVhNJt6CzlaxEKXhEZSeVeOjVfrv
g7Td/voTsij+OhdwcNKAmIGDP3gQdgFv3ZW0NmZITUIdXTE+MtB9IgWjjnrO8Y25KFbpf++Tv/nm
gE5+fjnQA85neroVZXlj8GAnRMlNmJwfGdQriIAlPOE6NMpz7sYliR/OOyceVbmBqdHhtQ1zuKQB
DjnWSoxnNWatMZw1KxH0ClmQn5h/EfI51EOITKso4Dm2LeF+G0sJJkWlDDdEZlskaZX2R2v13xjg
r1cEy6bMX03raYYggyF1iO1zblT2tVR9uLVlbm97c56e5izWl6mH/m9jW76GX6DC8tFzi+R9CsFy
A2/dvosTFCJuV+X3K1N1MziwyRmkJtf9ALEsKZlI1gF0XIxn1B6j2eWUB8kV3hr4QpbobTG7rVPn
k7cEd50mUnV0gvLcmBNJsdjJhmVGCIzL7ywJFNiSW6MOucLSXVdkFbXZ+EXLEJfFTN40s2dsSUgH
RLDKfjfWo3eNU1MehYgAzhamjb4h4nMm047EIp/wr2GgvTDCx4lmZjuLLLteQpU8dp5TRFiyR7jT
JkxX0TlPYzwcl7SIdxnzuKsKFwd0B1icg5xfuInp5btRGwSJJuOchKcuyHpkarAIHpUPSIuOQ0QW
Vh2XDZwNEyIT8bL7atLae+dUvvFe5oO+qWrB7wlorR9rkQ8XhU77I8wrJsFa0+mBqMuLuFT6Cv9i
d2dVKkfnGbJESpXdqnqNgB8rsRtmdEFDWphoOnJ0doOakLCkVv/SE5IpksicxSU0geQxlWohla/G
hAuC/1aufMnV9YIRoUHGThxLfdcslb5FoHAZh7P9opage3R6Oz8qQ4orMdnesaxYCwoiyL7vqulA
WsULzmjuvCGoJSECyZ6OTpuGd6aXZAcDr/UrbFzrW7SVW6vt56tkqhsVhU1h7ilO1EvtueQjpljK
bsTkpqu1W3+RxmO+YYyHO6/fYt1sA+zEnS82oUg+ZH0uT/zY+2nAdLWM1ZZ+966Z83eIu9G9kWx3
cMpquOhaL2eSPQCf9sl4B79CHCw7NY8CcO04lx2RpU2rLmbieihhEre+KWfuDVY00CB8jMS8s2M1
v7ZGba4kjepySDLjgnLIOhABLLERNlz8TqCo7snr87fKVLxakq8JCSGWXVFtgSLHjQTgM4L4BRt4
aOBBEh7QaY0XU4bFCFSMEV2tIQ/tYMbs/ZISCNM0/H16aJhuTh3nFeN5IQvwksycYB9nEH3qus6i
MseMESrqqx3b70OxzOiOOvMep1wTlqn9wed7NYIieSAtiaREnydtp8u5Q0wdDXFOIqdjdFuC6vKt
CqBAeEt2ZbSquctUXGxptz/DSmgD0m3yeRPEyXCKoeHuhGHeTTNZD1ONJsHooRWgCyZ2ll+bIFF5
R2fnlxxPo7FtlK73vVXbr+0Au6CWjbdrUfY2if3ouk0YVSLX1Qn9a3vbG439yrkdnNJytA+mkOh5
B2ntpOxXTNRpluu4yDFLsONmfleLoLjkQFpOAk7KprHcF12PIDdhYGzGICaft4ktWMuSZAtcFrgA
NuVgDh3yKZCcohTVdbuGzg/WO8jasMcxxouSQJ8dHRi4AhlYlOVGgKgu/xITARgtqt35veW89qbT
fMx6e7hpnLYMN7D6gy1HgneToha4ZLRRnLzS0kcCcnMM95fxGRGHTRzgyvQ2Cfqesc1mA22Masr+
COkU3wvA7MfYX5w78B1vC71DRPgMZi2utIV98AvZ7Uhmadkn3vQZJZtxkytilInxinLtZ0/o8qrj
HKY1EniNFZpwJidicODuSIkuDv3ik7Zgp6PCMnkZbso2MI6CyiZSyv/k47rSbYaQ753Al+wUZIH/
SMaIQLGRljttOXPkDzPwGxFcOxoSeSTPq76opx6jpM51bzwI4UdpJMmHwN2V0PIOJPvy+BHsvROc
XFsLL/k9D6l4tOHpRK4pkGQYpBbjcIzOGXjtfTfnzgcsK+W1p73lfVvZW0h+Y4qUW+vrXjTdPi8z
Vt7sZ0eypjVhUywyLk+CZ1trEyud770kbk/cjyMxyTZnhppq37voRDnjJ2oVbf+trvi3yP99kW9T
sP63KvqJjXz9ZXj90RAXtHn9ke8dtnBwxCWJKTSpbRkG/qXDXucu3yMFLFpqWCTI0hwXbFxQun5v
qV3+Cu8nSnCHdoBG+J+U9OKtKReNAz077rNU9iEiuLdVqOycaah0Y1/5mKs9zaNDvLctDOhaS7G6
opdqvW3qMx6oSpAZroaduSTtDviXDWa16tKNzd56hjOaX9d+QeqrmgbbwS1ATe621878RHTM8Nzl
VHhdMiP7bBg9RuEQDNA+u4zcWk9Ww6EfZ4E7UFu/VEM83CygthiJG9XYExOL4wTKPT3u09LJj77O
ADd1jru+38zdwQMArjeNzKYci3yQNMxubEiA8+x7ezkFY3IMHbH0W+h/JqdY0WJpOef5ZwVOfJMm
7oD8GEbjTRzXXKhw2vjsOFDP+crnzP1TPWsHdbDop+bQsqnMrb0Syc7Mx+dbhSXIfIIp6WZbDqmJ
EFreIBMMEoMAsBW5zXcWPsN3IeZa90uWDzeq4PTOfBStzIKCJIrbGhfGUfvHNUJQcYbVS3IEJ5tu
NaYB1dZwNIyiKyKD33VN0/kL2t3YJDT5GAs37Q9lTAXoHwIXrvfe1wzTTZJ7S12ZUU6szrUNJa0S
UTcPxslpRd3jj58o6UUZg8iqyncpsQgEQbQN9qD2PUlz+UYDMjSIvtJ4mK5zNTghVL8i1SFCtoTQ
zCZoUN33cNs93JMMmcU3MVHrWMZjoTVGbgtLgofZD2QwwuMciBhS2DrXR7NFgnxhaYKut8pph3Xh
0FYSJ+Mue2PKKIXy0huL4dx1fd+Y12Ius87WG922aO5LKKPW2IrnJJaWtbxMaYFhx+duVF1Zblwg
mSK++7qL/z3wfnfgMdjk7PnVgfdRv7Y57j3fYMrT5//9vziW1h/688gLgSeAJZy/aiz+BDWEyWkI
7wAo4Xsy3fcDcAUiGdkGuIOuFIa/qi/Mf3LgWW8VBBybtGKCE5isFgguK1r546S2N8w5lsOlXeK/
La+WXFsWZbPtqGym3vVTZ27KE0QY+UX2BjOGHC36I9ZaHjGYXfxQlEG8bCre/hWh4x6q8Na7nGhE
8Y5gqMZwoJDDxrK1sWe01T9TLpVQ932VbQcr7PdhF6TXFrSDKHdxptowhrN2DUyLyJ1d+7pLSoTs
PpY/JlYQt3luVrfdOPb3YeWR6QH3P3/SaF3PK6Ow30zQuZ5NNcKGN6XBEAu4/76QQXmvre7JC/Ll
1ELFP+BCldx6yl3uTVHo+5XeuieyyrtZsKrZGaPdnfMmJJ4Fjn00eGQ4Itciry5FFfrYp9n06vul
wgykjinUF8YdSjXtLYCpfK/KvCc/os6IEU8Gax9KHy6vq+S9O3nZbjDJjYfOX02XminiZaDad5wj
jBCQNfqk2w3MP00qtMcKR+/IFNNH/Fh0u7GHvGUCPqSXKq0ytFmN235AhUE8mOI7RIGaldfBOEhq
LLmcdblOluRsQ6wfAn+drgSwX2IjvbVClJxGkdxgLZDtfe6J7SJJDmjhQR1NeunLSVb9ZWWI9FqK
kl6IdIT5AQ+XHoOMEPtyL7duAj21x9lS1ZWvzPESx8X5CJJnvwLEkhQSiu4BFKagh8mNfFdZDUa6
WlrBqWxI52YyY+6V8I0trNDqzuhM+6Gbne4FQlTxx2y15qM1YNfr5VNFqeoa13bqQ5Q1u2eeFaHz
aqrCW/hm5bOt02GPAzLeR51l7sYqhxJgkv9m2Hr6rMa2vRFdw3SUCyQK7SElEYaFQ46DEYafbDsj
XFxpQXy3sdgQ/KdC5jvUt/KuoiXLN16ocCiKkZCXZj3sAwDwDQzN18Eagouv9Ej49c21o+m2+4r4
WcNa4Pe3ybSfhBFOO7yXsktyL5xjkTTB0Ry84kuGjveWfJ6KNZUsNzkC3WaDXtn4FNR2QLubtAA/
avSKaQNm119UwPGcX1KesYvCt6KMM5w2C/cZryjzvZ5oO7wwx2TOafur1G/IKaXTHu60kSwvRPtY
LkkrzXSBA1PyiCmQexMoZ6ODVfU/+NUtxi/dvbV2W7lrd/OmH5Yco3NR+UTCKOZwEhEEzrOdT1zS
SKzbJg28+IS8nPT2UBCyOGfkJgdKYHEEljj1G4+UlieOkeZ2RuF8rLjwdkNfurvUaMwrX4pqRGPe
NJGvUgx/5KxuyqRMbrR08PJSnv2hSItw9cHW3MWx9JPNFPTzg+flGFyTNmYQ6Sbk0fUA1PplqCoi
e0imi/D+cYc9mY4mugBodhFtel5irhwkT75gnoAFQh0jsVUq5iRJm2W7lPXnQlBnbnqvnK7sxS9n
vhqX9o2xiPEEmtaGBFm7YYxCMpmgQImsjpjEK2tPKDD3MBXAdEc1JN7rNkYZnTSWbtS+8GrXnK6A
XgPu5o2dYIJo7fXQAJetEBKBULvJ7FvzAWsya/beJX7ZdPedLfvhSL3Ebj8vjdUaSwTUVE7N1hms
fHzQ2ZQEn5wkj2UVSb8wR/ddyQxR+buggY65N/q+yz7PftMIclv4ijQXF5fbv3XA7+oAASPoV3XA
VdrSoOj0hzrg2w/9WQcEDBBD6KzQx6E+0xL9WQRQH3DHo7NkT//fBujrFERgkYpTB2OL9cW/N0Ae
pQEws8+YhNEXtO1/Ug8wVPgRtGb2ghkukACLEaa5+9bzVWOEo3CyRurFmlUbYGYPvASDDmveNJ4z
vJhJ6aPMcuv7FGO462UMSZUIUDhFVdhnO+Gn5kPW5UBR2pryG0naKSeogfQk9PUBOzf73FU9ufBD
2qitG3Dzb2oMHsgOQ1G3nyWw51CM9aWZkEy3qa3ispE6vyW+gjByM5SH2I/9A72/02GhCUSDN553
WFKpTzm191Xfzvh+La00kMlA6NmUY2Bd+FM9fqCMJtdoQgcUrZvrgDFHdxyqOr6vlQP+nBrjdOrN
j3m+YOabFwHlEMjaRk9Bt+MfoDMcvAmob/Juxnhi34KDFGaEKQ2G7XPsHKmejE9jrdUffpOGNzbR
0lgClCTxTVasIlk24hZrtv7Q2ba+d8joOWc5pdlmzrO5jOzM+pIRrxhlLsKspmhshTFn4l3jtZhc
tM1ifCIvHqW2aGp4IYuqTnOqngfyp+6zcdWAyWB4J5uue8B5Cyezwlj0x1Vc96yNPA+j3nXwcQCa
xTaoCuF1BhXMW/hTG8tM9Um6Ye5HkLn0q4I41OOJMb73sFvnIVfFR6qU7hguabcXxLR9Wsy+uExN
fWMsiXvOddecdbwsF01cEF/ngtz6U4Aro8Z6gSBLgGrN95nkz1iNcNnylHp+G9aBe6u1i4tZ+HHE
UMDjgwK2bZCZ9pcidY0jMnZ5mIAkH6HNy/d5l67GpFVjW8TJYY1WetgQbSHOmpjeWXZOncbaOylN
ndHju9dGfW3a+WYWyF7lagVQJFh6RWNbyW2x2AL6RjiNf6SZRSnQTCuztCpg5zSZ5GJEJLhx1Oxf
kg6B3eQy9xtLB+VV0xnZpWVAN4rycsRlCQcHH+M+MpKfwPEs7M/6xPmo8NRrNjn6KzA8IMga7dtx
aRaIPIhxEwYmFdlOpRveJfGMu0Jg7DBLGyI5D1tPu9dcgcOnCu/pk6lh4YyZYWBpC5Z+cCo54Vrb
eS0EmK56F9ZZ/GyUXoKRm7JUtiOOSlAAmS2xxCZF87CMdczIIBcvXYh/YpRUCnfEvlIfNJwvYPlR
vObaJql9mLv5vkVyFRwdOwdV1UFYozScW8Y09uSAx0uZbsgSsUE0THAOhLcfe08R80B0Gv62vl6K
I9bRwYcM39er3AWVPlE9ho9Et9dGNGd+zPRLFkOxbZK23geyKl9hOIXvdOp8NMyx2XqNtq9E781f
XIKBFWtC1NUuDuLqGe+8VkSFzjqfL6vSL53vaGzi/Kw5gf1229Kg1tiATIaX0pq6bdPpOxjNhAFT
bXSY1bsqmgPt7ALod1FpYVe3DH27nZwmJaoshDEwdlibYZV3djEeiRabORzPwckOdd9zoml79iMj
bEx8k5yU4slwDxjo5dPWCLvY2Tm+Nl+sXIa7ZY0hHCyTujWsVpsGv2uKUzLbiniKGJpfWNvdvQ5S
hwfrl9n7PM3UvFGis0cOs7g/xclUBQBAY/NhIHhPHx34tEdloj9i2ja3+G1p41Pt+phHtCIbbmc1
GxwuC3PB2shCrD4d3GmMQKoP3jiPX1Qhx5fZqcSVjXVkuetG4qBx2Jg1MRuYxtzIOYxJgbOacuvJ
MUa3aJB8zOzkIclb3BvzcLzQmEggps3V1qv8swP6hNlyVdyFsi0Is07jU5ZzbGLIrLBnKh8TApwP
rR7hUULBJilSI51DnjnjttUN3g5NzPJ5QTpZ7gbhqS2B2uXOrOWAMNoMiBSmXRv6C6dQXtVFjh6b
9P1iJAW4t+9UuflMcB29yUZqW3Tdc9/PbXYTTzEjlbW7ExnSVZJs9b1XFuY9aGBCSxnSD66dIUHN
T65TVfcKGvV9L9rY2pgp3lTj2lXaXxvMiizts1y7zuBrA9quvWiQNtWtidnJLW222rdrz0qgqANr
tWyjeu1os6/NrVj73Kmc0+t+7X2hD9AG22tHnIU0Nr2XG3vxtWFu194Z9wDaaLF21CijaU6nzrpy
3YqGW6+9t7N24cRUj4/J19Zcrl26vZB2gBtYXx46Q9VwTuf4Oqyb5mFhjZ9IXjY/NalaTuOsXdJc
6OmmWC0fciebqGeVsRwTgRNq5szWZhJdv1Nd3CM+dTmP+lQsF1hX+ieZyjoqR0aRRQ88qiz7Jq6L
1uGQzeP7cYkZ0WVgAoyI6qhaHJ+91te3CYLlw/o8H3U9icswWzDRJ8/lkCnNPCMfBntnWaN7xyBc
fo47dN3pZIwkZ6oJjwfav/k8L/58h0fOeAjnMDwNom+fdFyXtwOpw0f2E6kDMLU1Yw4m5jQrZJlC
jZxJJchw3Ip6LB/vcPAtMU3N7DBaSQkYMzEYzIgDuunzMr5a/HA6tVyMMBSt8boKg08mdp6fRGtb
9cZtXfWc9oX8YJKyeWprozlApDcCxswcNSw/ySVNtIwb2UDb+3TI8ts4pARpfB8j2U54L1adBjfW
XLHz5HpoorCz0sMyju6y04Aw9UM1h8/I2ZEUDzKQzYVqFf7bZhVYMkIbG76kRpw/wCpv1a2n27Q9
QktTxmahP3LRzdNhX1pel3KPhaIyMQrtZEoadBXy5GsY7Q9aJdt1pDjvben5e9Ji/Uiif46jjIHp
Iqw6u8ABti2PfWfIZ7ex3ZQBHVs8QrnOYEmPi05ghnk0QN6VEIQYdgfylVKzP7NkLZ2f/QGnvvZV
xcsLZe/0PmeO+ikbJuspxIPwUaikOeMN8Kgqf96VtipPvmppCfsBDnA93XsFae1x/4eTytes8178
fuw/wmijgnC0i7GD27+Qv5IdPT8obhVe7qNDGClfDhxb3eSnCqbzH/biDtWma1TOzFsxldukfVoc
dT13d7Y7krbd945Um0aHSfIYeL3elYu13MmFemfTYQzNWPbf7ul/EqRorZT/33VPNFBp07xtoNaf
+95A4UgD/xEMC9MnrKv+6mODI81X5tfaV/0Joa5Tp+8tk/kfjGqYInF4Eg7mu/+IhukFb2lFcLPW
FBRIhgyNaJ14j3+FUFM/xe4VP8IT0ZzLFUlRoPZWC7NxKdFAup00j51yqTGxUEFLJBQzTlxJrQqB
fj2/Y23jN4oxBNOBOveAdkIxwzXPYxRpFEI4yc4G+pcm14vFgZX2y0Wckry+q9qG5Hp8Wa5C8uOP
vEso5rN0pvyaeODhi5+tlrp4Qi57LdcER4A57x63Dh9vyng6EJEGR9zn/Ta2nA8+gqdz7U6Ux141
VZe8Tcw6Y+rsV5Iqlj2i4Xxb9bDEZzTkYuNJx6iaYzFjzakfRLz0jHomOQockxHefh7I0fX2Y4gF
8ZM5xEm6K/tk0hgOS8N9kWY4kwUXjiEhwXVno8fYjKVqxltl+T3R8glzKig62LHu63wWyf0I8wbZ
T14CW6VJaQa0DbBJt4Y0bffEJcK/TIQM/edJ5011oBRF5GTkqbvxcErOo1i0uIyIMVjsgPg2TyTA
MaUX01xjCJR8LJc5uaG4qne1uRRcDv4MUiRg+T0v/dQZRBqOE/Ci8g+9t2w7/m8VZOhPbqaGaz/I
aClyM7GPBbKXuyW1aqZS8YCJ3B0K++JQ6tK8ogKF3R/uGz0EWTQggMQcdtwrRzWMznKLBdP4/4e9
M2mOG1mz7F8p6z2eAXCMbdYbIGYyOJMScwMjpRTgmOfp1/fxUL1qiUqTuva1SJllpshAAA4fvu/e
c/Wgp7muxFrR/Qgc7JnTQ/aZhLIscPMStSE0FLXDsP9W8oEHjFVzQEhwsykpae4SoPWoknzxmtpK
4oNwfSNdRBbgkvuTFeUH0zDyhyRPs/txho6A/Tl2w3Jq9poxOaeuKtmnL08oe0eCEXy/e7crMK9F
lribWQh5zGKHbdnUF1fYKLttB+skhJKTP1cjpOYGINoenY//xYmplwdt1KZ3gPOat5gV2oC9uOg3
/uKBze1TQzuVMBbYuOsKXdrVy35qmvVFmPlTqtXmK6fVOuYgmn2RpmNQw+elQlFn7Qhts47I6sYA
/1JxbMX0dxR13ts6Z8bWryt9CcYk7t/atduSAM4+I5kszmHTFVx3GwBsl+8IXBFFgGCgOrT4E44w
WZwzqE7jdYahd2Ow20PWOfVHwkvyY2ktHKGB6Dx1QJduxWRXh0wU4mqCK3QDzGQ9FHFt39d1YqCI
q9PPDRjhV55ovp/nQVwNFUciIHHwelcr/wKkkqU2amP3JFux3jV2P14XPZ5boCXsjqPacx+WtMd/
gJiIaUXM8uwt6PDADjopTVpe+3xu2d7WnpQnagPidvCG7npshfyEs2YeA7FM+rkGUH7uk6x5GrJh
epTorU6Ac8qtNkv/lXNr+tKOTn/V2ygUt/Pgpid95Qi7M4qkuMPGHh3rdZ5IzSBfQk/RcbTNaH+z
x7bZ4zNbPs2pCQHb11htaRf1dnSGRlNuAPbq7Gyg7BhlTJm4vlo4rISRLwIkrMPXoZwQ88AYP+gY
IIPSrquNYXTjvpWluzMTnXCu2Wne64gKOH0ducuthRiC0pru08pubpLMWw5VOyBNXKbl81DJ9QtQ
qfGeGxLdojUbPrFbNELkhcWG96TfVMWcHiaAYPvaSp0mKIYqe64lnhseO2+LNjU7383qrwI6+h70
+dwREKiLLaobjo5F29+5BqZZtmALDWMq5oHX2eY39FmUwnQQWgxl8Le+CTR6zsZzEhV39dj7NybF
j8+mx/u/2n6zm8WCK0VfpH52ZKaf/T7ziRkvzPtlHtFUGd0C1Ksy4Pvl823eDKhlDF7U00BVYbNa
Kp43mvr5KHFmnaCplpvYI6OBm1Geh6an4CaYajgbg+PCh2I2lkE8VWHTXuq1KOwaZ/kCDmlu+dJe
y1m+S9NDt3TNe+a4lKThhLKW4D9vKhPV3SiPhKRj+KX282S0afcQu717gx0PFdOAUzAYlqx57srB
v5ltdz2D7NbeIFTrrGjG9JDLqqFZVnXudTlNy9cFljKVk7ixD2VpTyctLsZ91Bnjzdi34mTmpkKw
NM3LZNvd3WxT1lss3D9Czsk9K1v96vhD9e71pfttwf+VB06PXAG+0Ncpm9MtyCCfKkUNwdwbrpa5
szcApvtQq7hOdKKddvQMAldhPufjW114Rg7sCtQYMjgN205iNS/RUPbbygWX49mFjELbSTM0tVjS
On9sPnlx6Thbq4qLdxHH3r6E3nkejMi7Gr2SlIF5pabmewcf+TY4VZP1DWxin9/0lu7fpl7RnTOy
7reD11WnptL6c9RjPUrpztxMOQxnbSyHT/RwMZPV/qgyJbTZCzoxDfeUTLzrVfOXv3Ux5AO1Jsly
7XOPr/Kp156SxHZeG8Rg+zkjlTeoOtCyatKuqXOsUbQl9LS6dTOUwFKPSqalcdlkXr6QmxHZHhWK
6jImJilC09dAsxmc+JBSeW8ZxICdLsWbNXTVWeNQ/+jFMcI0fRbXEwBnpsHFpAKx6ugBy7N6gMBY
BMTkHuHhUsqNnzbmeaA4fIzRBtIXLKu7KjbFs+v143Z2tXxH7KBNwCIej8DHw4c91ITggypcq0QN
nU3v7l07tr70SZtTEe1p4gzT6D+Cfa1Vjoe507GYPdlRmlhhodXWHRpNiL/mOPv3eVy6e5y8VTjp
4tpDS8NjLyz93OjGuUe4ffJ709tiAWzoe0twl+Qg+QcSYAHQasB0O1QzJPQu3V295vVdttRI1xFg
HGZhl+FqSy2cJg4Pe4L+3E/sBcynmQ4zfTWK8t+8Qhtei8qzd1FWfyafxd1So7kXdM9R61Q6WXbs
U7qDyZQXB2mfJqepbrWjU5odzDuLzhqLdrN+kXVbUBZDMHsyh3lD7XG6WmhzMTStblekmX0XsTfd
GZLFmvqCle4mEiCoOiDuBa3MJHyDA6jZdE37QlJUcQsmzarDaNWtPesdORrWkG2Auy07TRruwaxy
75b2OVZH7DKvbNCcDgQRvNlmiQ5DnUZhnGS+GbgGNN8j8nEjZGTDaqrqMQlbC1kLqJyK7evYAZHS
sunBadskmFYxHR19ATGVNRPvCd5xBofvfmXjm1B+z8x9Rgga0TYmm+mZnSoHOlOfHkc9j5/1rMqf
IZJ6OyvuViu0o6a5rbPev1ozh91KbEdH3a2pCMawIRUKlRUs8MboKIcRTDMSgPSU9r7fcIY35MAW
k3pn0Zhx97coUrejD5kBOPDqQDTedTQS8YBxrz3ZedLcc8IVZ8tqlxufTvLGz2Qc9nFDFkY5rduY
jf/n1fGuUst5ih05bQZT3oB7MPiW1qnIXOMviS88aJcc7Wbk0BV2C4Aj62geFw3A/TglYtMMWret
xfpGp/Rdutq9V9Nq9RMSvnNYhUEHmTyE8DrtdaGR4wpMduaIcCVzo9jmafzMYxG7AVw8aHt/QGHK
5kbL5e1oSXHubOvV6Czk7yO5JnGW5ZssI0GtLnJuDOUGBLMLAighyG2m2AYtvRE7Aoh2SVwuJ0+O
VAwt80W0UMRCqMBFqJPusDNccqVXbQZwmAEHXzlxUygnUQIEerDKVLwuONz3qYTBXPje3o9s9xYN
HDnlTokFluH3pnXuFrVe9AQe0jnUWrScbBQC5wThBGXGySJdqGWZw210lLULDasDIg3swA4Xi1TQ
usKiABeclZ0+yy2JB/km9fKtXPuCc0Ld4kyrkXf8cGr9BwvIR389FFXSRAQRdAL8MefDnw+GSWQt
uRw8eUwLlRSi0Xg6tdhcoK7Tsnq09LL5UrOXKlmy9ewPZhfOtz+ZXdSH0zCkW+hhVLxgY388la6y
bJ1lrSXa6Kr9sqZteV3LPLmlbJs9/P57Ko3QD4AVRYsVpNvjauT0S9/yw/eUjUwduJl8VI0aZMs7
soDpI+Tl799/jmpz/vJBFkAvDv1wasmL+/mGZhXg+zZz4yPxp8sOrot1dOilb/NS9ncof6FnjH6i
Sx568Va7MSfqaY2TWzjv6nAdJVzd7y/p10cMrYVKtesilMYR9uHsP+i9l/ScMjCUl+sZpuGyF6nC
i1q5Dz5Bj5P2yzyMPGejjU6Xz/6f7vufuu8MZ7xUv1HhVW2f/EcIfj6X5c9avO8/+p8lJNf+l2VT
AIKdq8yENOL/qw3vWVh1letQN7Bv8QLz4P9dSXL+RXPc4LXyELXxY/zUvytL4l/8VUDJJsRxHZDy
f8tgiOnu43g3YJMhzeNV9oC2uB8YGW42c9zI0Wqx0EDlMXx1AF+7GOe9ObYIi/qx1mGg624CY9Jc
YutYmpSq2cDSrw3NyYHmINa5yLaVXcUNmq/KmFo0dmWhBzrpyV8LaXvXCACtI3OkcYPTwDr21oBy
bDFx5+Q1LJJRGrgvphRJLB5gZm2kgt41HF+0yZ1Xv9b6ind+TKnoBViSvGsjwSJB8cC4KfxCK8OK
ADcnGCpkv3sThnq77TJN/cgFy5Ahxrozm56cd6Q64IDJxKHk2nnzQzzb/kshjfmhBWxxjDJF4BD1
7AJLMMusolzVVt7J8d3ua+dBWc3LAsjAhb3MgVNxRhVUf8lnCmHZgLkhqH2rZTdtxtBkIGY+KY/1
m6vQDVWlDQdB1OXzOsH3LwXEkU7oQEWcojNuYlPho5lVopfvLFeK1mBCXJ88Awrsa/c1bSV34Duf
tMtBwEaNPgazaPlrFgHeV0Vl229LzM9hMeICbGPiaqecT9MFvOI0Slg1B+EgMEPEzbe2FAXHywSA
EgI5osDPbaCqA3vWG8eSBZBWN7kRGX1odjJG0E5yPqeRHElcBtIBw5mf+c62I1oTJmExF5wvGNfc
4e8PNNdjGCZ06vwXc1BPGEPZfMcj7brPDiis+XpisjXQimMs3HBUyuS9Vph8BXIx+C1s6vjT61Ti
AqQJbjkNaq7xO/ACw7hmh64GpXmPHpn2TK2cNp9ap4PakBerVrG3Wb8lkaLS6mPpvyz59NCvnb0j
EdchEiYi1241u/Se+iS923xuSE01CvOptBiAqt7IqCVPBGWiNUQ7qpH8pjUy+dNNUDtyJQwi5IWQ
rC/kZ7cfGQ3stHmyvujBXF9wz3CTYI9AA1W0yLhj8GkmrIdoxDYfgP3ov7Iy0ctkbw5clhrVtKFH
xAOuAKnSavDjjkZIWrMXIm4WNlHm5zB2idRivBm8ltcV/RXr4KJIO2rpCKhlmQTXLdcBZE2BquRB
6DHMk3LCNx1EtLW+zrNSnZScRzHcq3Gy+PAlB/WIPNGLY2FzDPaMjl/WN7rcQ6qEWku8xH4ZR39b
W0b92rInf7kMYaIXub9Zh2tHvezI9erXyIHUPYmBWzIpjNIFREXrA8F+gmR0p/CXFONUOKwCXIiw
zj0GzMAW/iqns8MIUK/EkBMvhs6Dm7dwXtpTexVHfPfN6wXc1Ng1DAxncIwnCwnCi5bqI0Ur0jeq
IG0I4c0BgnOAr8AqrXgn93liTyPuxIKvo4Nb+Q7NVjpX3gddZ4BpAsB6l43cn6iFUD6aPd8a2IwZ
oJcSgFUr/3qqcrLDGkcxzS4UyYo0sRVZjNd6pL50ibijdosSQ2u7hfkUzPVGh0V1AHKiU2wG3243
MxnqU4IJZK4yvq+Y0e3uVpI8kq3PS0GBsC0U6lgwYxVmNSUPSzfXZ0Q2Psxt8kbEwruc+UzPXpnB
Wi6MnN9ziVmi4wkIted0qGNNfurteuAOFtb8UDPQkeVQs3vN9Kg5+Jgb94guAHBDErlxoDFESCbS
dn3soFdZh3lgihQrX3jOMkaU5tMj3ZBPZzwRcLLWp7hyKcSJktzIE+pRclB0UpMGy4S9Mk7gtXKp
iGcSvuKWUDTGFDGPDHCYTDzWtoPBrtOlBORMIPpTMyxQrW2qbhvsygLpJQU/DppdD55UUVAnChYO
9fXGuJGKdV0UOP0wS9aqoemrkeMaebWcLPJwgctg2voaZ4SEycRmdFMyehJq7LUck9Irqx7aw2Co
9vplzFumxQ/pPd85NDnrC5XhQ9FVjvCrYCvzPXW1jIyT0fT3Ix2amYpFx/zWdj1RM4lQ49FfANPU
jQf/WyiK4/cpDcC9LDa1OzGU7Mhrh2PqdfRV8XxMLdp0zbizHN6uPM/wBA4Tt1fAsb68ccXoWS9T
CegnnBu7TXaXmRVcq+FQbvCaF0OKsnyZYkjIn2zU5TLMLTVLGSMAPSvp7TdfAV7ToSnujWQwQVqX
X9H5+Me2rtViQIGCxZl2CmURjn0302ozkSFd5Q32Kq82gjmhA5DQW06WA9OPKKaNEQ9sIUgMwnYM
6X71rwrCU6mFuNEMiB3Dbn6/pqiSdZm7XshxP35hKQW51dsFj6jUeWuyYWau5Z1sNwlTDEFsk4lq
XDSt87Uqi5cqNtoTNqVBn4LFm2b2IaJ9Mi0kcL5aiDqnzJ8QXtdXrDHeHcpiPeLdHQXFZAFi3zD6
G1uHKN8NeRyOXpw8S7exKZyV0V9Nb0JCqxq8M74dtr0b6i41+SkYCqPQpkPfL8cuGeorN/XxWKoY
gCpEBPcJhdOurrtmpzmuf1dbY5AW7kOE1Uz/tDh5rSkaOl2gI9KiglmVKFVhOc5mFRi5NrWO/AUB
3FqGbtfTbnYaKw1R3xUHg9Z1Ekir9kLNysQuK83RD0CR7ZCCTCc7TbIsRI68YH8osQDvFocAmYPP
sCSDvBtQlZlu4l/1wlpvvbl3T13qs8zJGWPBrNU9ykXjGZUMJTZO0rfEhHon14wYvQZEfCfxqm3s
pTXSunoGDpm5wxWhqQirCaAQQafZ81tOpu/z4hbP4JSa/DpvOuu+yRLq/n03eaGFrWznjWL81i2t
/45YEzvpRPFmZZBtG9uVG69d2t1CcQrZejNulrkvtgVC5yS0LJSdONTSs0f28XLmfjlf094ryY3E
gMHZVyclYnr2fepxGQ2ovRtNf43Y2GyZuu9UR5aHxF7KjZEjoRaZC/u/t9v7jlMT25/S2dpzMX9J
B/NJQypGQazrzp5M1nsadXZYuUNBnrZm7SN/dK9rX1rbuOmeGn+ATNA67Iy2XdFUZ3BYTFEw5ojj
SOptzL7hNBStcTJRTNE1rbpj5g/WdSUoV3LTyu0IdOBxdjBxz03jbQl5wvnGjAULo8jucMbACfBO
2poZtywCiE2ssdxBRHOOOZKw+5gAYlGK8mBCm9kj2WbPupA7OMf+cKBVTKUGzOdrh0h+g6/VP6+p
fT9IorPpxekPWZt6hI7l/bM5m9r1UtQ5KlDP5ecm9q7v/ZhjPY/wep36uWyonPTV51SVOOhlIKtl
fJvZk0pnPLiT0G50GqEhK69LddfaDa6NtodswOMEmfhNy4rPRJ6SjGW4uUqiaLud5jJsENJNJNlR
sN0TBJSEtpdh289lTKZuzkIUJ/1xLO2vNVyvrUkvNDRqPVezlXFc0la8Ra2OwBcH4fwZYj/Eaq1l
Jyj1crNkerbtoWM8RQ0zCjN/W2zhEpDSJk0XP9ws9mSeLpvOxCZtT7kxXeM9wv5fiwH2OxMJ3pNm
09v6A9EduUFxL28RJroNprkHGRl4D4y0sPKDu3Zj/JXJPyaGz2xIsjUIK6SqTtZTEoHaqHD+7Hsn
0ZiYWukcPNpjLxpWYo9lDy4qMhGDoHD0+C3x0luASBXib94LKfrppcb2eVzpLgd+u2TkIPfrlo4X
/5q6cufgBXie4tljiAPJI9BSAs1AypYN4OS/QEyPr+OmuEnGvvtElPhwVbTe2clKAP/sBh6LwdQ/
+1PnEOXG2QVLUtMs8lPn1IN+LDLH709aY6zmcGDW8vEviaGZsCho7JxiDm4YEHt/YjcLMySYbVl5
r1GTM6lHaTrVC9P3QmOPJIJ2xV6eol6wQzO3yImKCYua4hC3zSBevaRg1SXIgHaXJz2Bo3KK7ALB
Z8t/hyywUuggENdj9JhkUtho27bJBc9MdhwbEQdC2xDKps6Xk26s88NiTsYTe1GyNBokCPTN2J/9
cOL//6m9kUjPwd7kAG26HKM/lIrgdeSy7mV6iCofll1RVYQ1rNY6dJ+tZQVYaxU+u5GqxLnvkFPI
4vv7C/i1WAXfC6sftmYl2hfmB2fdlDhGtZp9fLBnH2MouWSx3Ay+EZk3BoVKgu/iqN5LIZP4qq+j
tdzWThfdxGVPbKo+GDfwPNhV/v6qfqlXcUHCQ9fPth0szcd6VSmGqEpSkiRLMtj2dKtmvCeSqA12
ZMD5e2my8xkKsI4bbYzr199/+kcUs7oZfDwZUmALsTF8RJYR1JfRZsLLay9QtQ8o1Baamh3+gZQH
kiw24jUxeeIpcyPtaKjt9/fsphF5hHlrOcuYwdKEt5ccenWCrhsAaN8ugShTqaJL/nDBqn73U2nT
IEySfzCdodOjVP1zxXH0Y6kJCBoHYtoQ1vrLPHRh4mTQSlrbR0AMgKwkR6Vr3nBiLw9NT63ikj0k
q7l9KDAv/+GKVM3n5ysCE6xMxMJyhcEy/PMVaTYCzYF9w6FN4VDirACp2VOSeuko8XSBB92UkoIJ
rZqqpTjWI+eLEkdCvjfoLsiw62p1BuPO/v7CxD9dGPR+YOIeTpWLR/XHgrM76rSi2iY51E7MDjWu
OHvRlZym1p3ZFYmufKwT4uePS8W2FR1J1WWn0TLHh8EaEScl4+S/6PrCaRl5B/tio+cYe4k3IJaP
7buMMWDlEb0kNNjUekpf580mZpBqSea2UB2RTZHreDmUAhCZH4ZVVQHKpYYnHEm0V2NKjLHax71J
hVou185DD2iTSLL+4TmZH4w0DHXHJXzCAXBJCfGXvIbE0BpJ8pe2F4nNHGhWK7BOb1BHnXLm6pn4
/evF9EbtsTRXiiczQZpvckHe9Tj7hOk9xgKtUGiv5Jen2NCZXi2TP2eX/PTtpTwkzFo97JbQUjJZ
Bti4FVLoIsT9R8RWPMJW/56/A0uU4o1DSCEjhAPB18uz/59K9B8q0YaKyPjhNfkFgHFdDbKTbz8X
of/zp/6fjpH3Bb40NWaUMj/pGPGDs3jgCfccQ1AC5l3/dxEaRzhmbh2fGJgKny7ofxWhTe9fKh4E
J5cJPJz8AOO/4wgTH5o70NgEayhFUNdmJbM/LmPsiiZENcreWUYupYpUMx50SFJnDwPXrmpSrw9s
FGvvneZGT5xn2uNSlNFJa2V0Uok30I1d5MacYPaZtY6hOQK1CTwv05486I0bN8GRiuKu90MDZMWt
UWrD32lrAjtK4vwFKG+/RZwh2bChy4ZjlMyb0nTHDYdGiLyxjg68L1CtV03hPA4k1t388Mj+YSuh
2lc/zLjcActS5BFuA/cUVvXPM26KR4QNVF0f59aY75yog960DD443F59L67795/3oep/+TyIo3BR
IAGgSPmwdaFeo8+0X2vie1pBEFX+Hq/TSBoA9+D3n/RhjlKf5NLmAP/t2cQNfGxQrhwK8Mk5+ZHE
025jpqgTKIVqe09E8pFYNmu/gLF4+P2H/sPXo1Dq6obDYKJUp/7/D2z4VDe7ieJDfgTHjJ5RI484
6HA+QkeZ7XYJ/vufZluGwyzsWSjAP9zM2PcmWRYp8fTYY+kmU6nbzU5rTLdD7j/9/rMMRVz9MFJo
1vAhrtBpUn6MC5mzOE8KcMXHJplzzoAJcdWbpikqTtEkxiVLMt8O7WBcT9QtD2uOCYg0QOdPfedf
7zBBAjQj4Thi52RS+fkO58hcF3JY02ODlSHZzEi6NkgcoyffQRX5hxv86xii00W2DPAdogWorP78
YW3j56JvnfRYG+t6X3ltt+k13uA6qcG0LZ0EA+OWfub94XP/6UtS0TNYZ2nvQOL9+XMJdEMZ45Bj
i2x1rCmO+09UsacpKCXaud8/2A+fdYlDtdB460yqNqrzD59l4Qs1xsRHW0DJZ0PdAgt8rbfLVUwF
//n3n/Vhvr18Fu5ibqXn6uCOPjy8tOgdrdUYQ+uyTsamwg12yqUYjc3vPwcEyY9j9fvngMFU+zU1
XM2f79/g5F3rVLM8Rro9ppt5SvlS6H1gaI3CfkykLGBTA7XGOqM6CFu9iJPvdNwv8/+O/0auxT6k
Kv+jHIq7SpZ993/+14exo67BIHTE4v3EB61/HDsjViG08z3XMHbxpjbGhn3jqsXnSCzFqYo9Iqcd
sfxhPv/1FMIiyxRE+ACBJygJPjzOEUtztZJ7ekw8sHlt6hQndtvLTY07aN+KmlC4XqtQF03LjC46
moZlPE5o4r8aTt60X+rRB+IZldEh1sF50qDijzXV7n//hP7pOlHWsjUgPA1+6EdeKRiGaCLJQAML
6TrvyzJYbThCCOURQT1zOMOltRvQhXNRj1VTdtZHE+WFKKPoOGSVdeX36HZnjuw3SqXl7hwiy9JN
hUR+3P/+Wn8dtTTDVaIWRgzPcT5eqo6wvOrySR4LX0dcmZEAnYVl1/0JUvvrm+jpzDFKaaH0Fh/X
RqkhuIm0Th45Xaz3PnGdOHWzyr7CeWY//v47fZzOGZ50zsmpUMFWCPS9D1Pbgqy3Q67GdF61iJu9
aFS9IULMeVV2kYkqnXjP5QoMlvuqFWW8R5PW/+HGGt/9Iz+sKuoyBNkjlLXZFHA5H5awvK01kzcj
OuB8apejm5tMpr0/I4KMh5qkVTjl7zYHnFBK6poBjJCUYHEoIR6da92+6uIxOvl4Ie/60TcpnzVU
HcMmx2MQmtRFz3nSRadENubDmovo2zgP+QsanvW8EvEIlpUC/6PbzBm5RJ59NbY6E25XTObDRcdE
cw2Hi+EZ1wmCwWGj11KjujOt90sciSHAsABssNX7tzxa9HcoYNG50+oF6dpcRt8Kj3T7U1kQIRyQ
SRsd1o7yNiTRBBeIcKmrBVqVWXoAaMN6S/zI+MKUI54nhGggkTmX0wacI+tbPvbWtCn6WVD49dLk
HAvebMtmajHaUb4PCZM3QDP7W1xpnhmWBdtGJJw6xDHyg+MBvahj7SdLZzNUunP31YP1uC3Txn31
GgI2HipDdbx5+2N4nyAvsYshyrz3TJIgUBEP7utqRTatcj8+u+pnO7viMhZbWNtGTt3EOTjXnvD6
LmfWmfyFet50e7m9kTP1QF4T/b4W2EBO1Qrv8RgZsYMSWi+Scxb7cG6bNUnrrXuZrQZjuWp7bOTk
oBIuXFZUJcJKJ0shzHMDZLSEiRoANJVd2Op68mTN0vo0tHqu0W3TyzvwaS70UovfgxI2OTt9HaMD
deV7q/sT1p+2XeK9T/LvGgDath/BQ4tnr6TMF2gm97YQpnzP4wKbQFtZbym1Cao5dgeWMZLFem9P
hHmHfUZ8Bc2DGTamBfbMtQz5F/BLpiasuC/Golv5VqhxWNAa5oycUnpc6EVItP/4DzYkoK67cswZ
S26B2ymeFoxOEUevBZnISD/A1nQduxX7nCHBQRKmfIEuKFJsqCGET22rd0n9lii7RDV7jF47szBX
RclcEYvLicGxK+0JzSE3TI+t5RxriB4RQ2/9VUPniWr1lrpDs+tT1zjE01ptm4u4UKvae6L15FFX
+sMpRokolSbRUepEQ5TraaATji8T7WLcu9tKqRnxLmekW6NwjJTWsVjdPf3aOmxKTFkYjim5Km0k
ppq9rtSSWoZuUlcKSpMzX2goVaWv9JX43ZFaclfxUiK/lEqHmRoYgJQycxqS6uQrtWaiDfAHlIKz
UVpOUKVtSG8qBxaM0tNUms8e8WfromElbf0Wtp4XYMSdN6PSirLgiJ3dyGcHbjBJoihKc6Sl+oDJ
tFZq08wv4OopBWqCLWXjK1Wq9JOHDpmqX5tvtdKtplohNotjwateUbVquvcZADFZtKOo83CZwe5G
Q23+VSCIpZNu4JYHPqW0shmNgnGMrqoSjEVfmyuIowVlbV4wAVtqj1SYy40jhaDV0zX3hsy7k6b0
uevqXGduQ4ZTQBizqyS8TCIIehs9qw+LUYHBoLAX4YxV6l8DPx5wZCwW14Odc0FVbqEUHhdzfbZX
9CozAe8DoiuTph3dv1s2SlaymYiO3mQYoZ7JOYifKdpPj8tFnVx1NZVfiGbLOXNXsY0KTLZW1ntf
0wLaxpw78zGBss2Hsos+t7H+4NnT9EDPcNmKdRi2av2x0R2gsgll3RR3HbDD0OVNy4+Whr0xMLMK
agbS65jEcNbCEjm2c1FmW+UUxBbwEbx0vnuoU44+A+NvUyhZNw4iC8ik0nq3tVncdnr/4pLYvjEm
Od5YF3V4nFdeugH2hWrcTs3iSlNScthjtnK7dzuicONPPVbhK4H2vFci9HQa9D4wvcn/C21LR3fh
olgflXi99NvkJC6KdlOJ29exYGCm7B04IuTafb607rZY2s+lEsbrRT++DlbpfQPKCX7YKQ0TMLzt
fpovunpdSeyXAQ9eVA3sx0rapvW64j0hTPse2dwSgmGGeK4k+5yg/QO2Z3T8tTG0f9fYcLY14Rin
pgf2qYT//sUDQF3vmiInRF1lEBjcHKvAxTUQAYLh8K+8BEaCrUCTGtWHPvdPPFT/cbYH0CB0Hfqg
1Ebry3yxJ/QaVQPSkzZe1ZgbJLTb6OJnoH1v78mPz3eOsjtMcB+es6XDHt93IigiIz1GKQYJ7qDc
CFggDequ/ahsFJpfnimw62FU+OZd3OTQd8lvusa2DKOjXu3HiBj1TeFN1T7X8WnkFDnfhp6vxETT
hGOnDB0kuWLuyJTPI8HLhFx3MgBXdxFtf0wcN4PyhiDrY9vvi8pBqaPMI8vFSCLTMd/nWem+2plD
EUc5TmbN9qpNFFk5enUsKT3H8ete2VT6i2NFXNwrWlaypqOiasOyGu0bTuz1PitclwOAUZ1yZYXp
R8CeU1rkd7Vj97deNxMgTwigH0qMNIVy1EzKWzMqlw1JcdE5HUpvb8Vj8Z5hzXS2We03n6wYAL2j
3Dr+xbhTKw+Pptw8dZq3L25X/1Xwq7dtU8F/9+3VJN82Wsc3HVfYxCSAOyiulVEIZSYI+aS0N1a6
DlcIY2QI3G/LE5fbrCD7HQLIRiJJppLsi25bou04u8qaBGpsJNQ21TaezxrYJIKIMeVjsrysvzP0
sXtPW3LowQ6wajAJtFncU+Z1m8x+7vWhdLsvDr0tK9DJf0u+JdrS0KMBEMGL3Zcck3rtG+Km8jzb
tXkjJ3t41uJofLda6b3Ggw8PpcQSmm9mHd05y95S5C714bIoD5pjLSdS1PwYfs74aemB/emYazea
N+Z4gJq0CuSUGSG7qPhmMReX3POGqobZREe7QlLJVfXQ3stUP5PklmPOmVgzKpq26LmGwXHYXVaJ
asU288HAqnYy2qIeNr1lVkxnyxo/0rg0l3C2zeEIgYdlxKA6xLjMEdZg46Arm/s6ov2K58aisBd6
3Z9qOJJfas5GnDASMOVawV2AnfJXZKqhTEUJZ4Bbm5gozHY+OLpAjWCb4k0za+2b6QzTNSj/+Mku
1zQ0Kn7tbM3+s0Hca2AOdvtXVFuS7aTuh00nn9kYY5aKHD1Ai/XgiJc4XrGrrkyvWFAZVMULId/o
aT3twR1npAJuuaJOwYmyak7QliQFWJleBDObk43rJklgkG8eeJyxg1Iomcos37PcBOOmcU4OhqSv
WCrjgzlr5m5wpr/7Vfh7zvJW2NBi3WVEuYIcclAwQBox8KsEiKJ2cOUhz3qmtnEjhrOezgZ2ywLw
t/EGQM4Jkmrw9ubSEBhfLPne6uX82DjQJP4ve2fW2ziSZu0/9LHAfQEGHzCiqN2703b6JmA7ndz3
4Ba/fh66shpdNTM92233RTUSmZZkiWJEnPec55B1ja+yavwJl8+C7l9WDG1H80SWQo8gLczkU5cC
6wrygDmPYGKabtg3iYSVJcEUcsZn1WEjdLKH2o76IMWmNcn+oss5u+QAN3MXU4fFhivkUO1u5TTf
TK5ubEiruweHsVGoY53iaNLQo45TidJVcTsbPUnoAvuIL/tP2Wl11FAfuTdczEdlGwAt0spdtzTQ
vRu0AxXrx2zq7wZLe0tde4fjHxAnccSq7E+l1n6fSgXeQ5xk7X5rOnHFLRfBCKzVmaKjnxgRn6AG
3HtmtW/YTYdVVrwFerqS7REpPRm8gzboQ5AXwzbQDJoR4f+CpzHf58BgY6XF3OQT81i4nST/qe8y
/Ehz4mFSit2PcgyajVmiam8cjRNBPA2EUy31QeHK0cXmsmu9gp69JVjiZ73pYygvtPoBo2/w4C3Q
COvU2hsqGtv0ZR7nHihHgj3xm+6Pw2PrUxWZ9OkD7p8E4weUzq4dhxfN7PxonkZAZ5xhLsOA5wVY
5Po1X/STA1TzBS9utU/L1vW3fTJ1x7R1kUenbD1OeEEy7+vJYAuddnALlOGqixwdrdsl5XyPvT74
AcUY1JDWFAg6mzzAiL031yDlmV6zvs82bTLOtwUsRB7PbPPsbUF0xiKWGULCo5Fc0d6UQ3dB1bQz
udGzgqa0PsYbmrMfOnjW4GnXcpDYLqhiyHDDMCDbuHCTL0TN1sSrSbcCIEQmwS5fQJ6VEQPWPQ4i
ps9Bamv6NceimMt+ACgvCnSmdaax1IP4PuDciQRhul1Vm86ZINJ83bLGPfmtWK40m/4Rk7RVJJfW
1a8zzUnHSAYLx47B47Y0wZChxGA9nRjpPH5mypxuMpfWDYoh1Y7SxPyU5JP4DqwOkTu2PePe6B1Y
/g4MSPSuUX+vqS9xyGeP65E3kHR7JE7TP7dE5LaQqF193xhWd2Rvz0NrbqVFSc0Bfesssdp9hfH0
yZWvboGHKO3Y/oHVam6dTlHaOFKu0MR0F7DkH828ZyHtLXFiLIko0HPI97EEnb8mNV/PNza2Fi01
4TvhWsxs8mLc0yBcvnz9k8AvzXsaUNyHGqPd3nMcdTCtvHnrS8kZbO5MVALfmm4mxbZH47DJrEdV
7kOQ82amXeKQO5AtdX4IxU0xM0aZKZQfcv5YkHrXN2maBHst4CWWyZSf8J6Cciid/rlOJb9AmvGI
3EfUXY/wcktTofFSUpzI1j7Xec3EmY+dU823+cx+V2nQNxQdsVdABxYZ0mrfHekMEY+Nw7GvHZOm
BjSctbCSGs72w1B43ZYazInmEIUqgnjJzWDNQwi9C7a1PTrtMRd6WXL960q7BHXcvCH+pXs9z1AU
fXUOuo4qAqMIJJJMi2V3U8Wq3sl8mihgaKV+jfHfOdeZYkKmHMQrofLT13WnwfPdjRmfgKVk8VR0
BQgaMm8ck+Z13D9Qx/xTA2GOKMIx664Y1vekGJiygV2947OaoYePvG2IlCHub3VlVka1r1cpjkwI
fJJFTDeqmPxtTVZ+R/uNIu+6WmUD2iLviiJzH0hdahG5Qp9PqEbP90AuzLg1X0qdH8kruzt61fq3
teTdMtyZC9awvOVq5IGiBVOhs20nTX9JDAf6PNWcwR7TlHGfaGyvDQ+ddfslPBmaKX4qrDznMeNq
shQPuhZdviElUv3Acj5+k+bKiTImcRpJnLwJmAC3K7G62dBJw4dpDcwmJylOojHqt5zp/jHAsg1S
kcIRfdx0hTDuORzwG1YYOQfIuhS0hD5gkz3oV/PCuaV7ltS1pFiYi/w00MFKdr0276dcZuy0eOFm
nyc/sMU0by1Bx4alvB9PhVzEUSK50oHkgzgCHxLGOoqcbPm5oFsbtDr/fXB6YH4EcDeNbD4q3Q/C
gGHevh+JhOmST0dKwZd9ZlYqBggTfVkFe9mNMoprF18lEvhVU47iezfBxA6Vq4wzfeTGTWXRdUQ3
CK9ccvJxthW3Q8KfDuIHY1HgM+tVMDVIc07jICk4IODC3JecCScy6SfXU/o7edjmjVGkVofMYvlO
151DjROn092gc38MbN6pGKjg4xob/+mJhl8YbDfXYKcvXHlOI05pbOK+8a1FHTRv8Lee7xFU9t1k
/PRdzsnQRYz5pa/T+XWmzlvf9GzIO6TUJo4SthWsjE3WXkA/VIQr5PCY6pP/owFJ8xMnTXAaHQyB
m3hiZbJTCA2L4y1k/SuuAPqwxPfMhYu26UEXCsyZCNxbAgn1En1Jwv80OvwXRgesWqs6/p9H7h5q
9hr/YeTu14/+Ebnzf2MaC1CHEcHKbELf/wW+9a3fGK07+upr+oXE/cPr4Pxm4idi40rdnm0yX/2b
18EycUisBgmHSRI7eCZz//9f/jR+6v/y578fR1EF99ehmOfoDp4LHpM4KybLvwzFUjOvuiyt6cDz
jIlbYG5NYVWlwT4BGr0jfW8PIeBun9EDNyt6e6v0euL+tx2BzPvbzhrIRIjUenYRv25r16wext4V
r0yLCVXhbWvYminn0HSrWY3OOOecamO9BcNQszWec7dkfDpn2KFguQEmKLTkOjdqLYcb4VhArtui
jdogXTeHyzIZpNpcDBFqzKqffYnku/GCxd7lWm/fJEbGMkgMGeTFPLKDazULQivIOfDXTgVowErM
5MhOkvlpvbhXJj1gTShNAkoo7NZpUr515HCiV9FctLB/S17Uti2F/ORZANR0dkVJEZAMVAu/aVOw
TW6x/J6nmkXlQrFyZU2dhjY5h5Q7n8e6ppc/Uz7wgyPIebiQP8DoqlT8UK4DCCvH5v3cKNy+IUUb
/bPdsPRXk57fBzl3fjGnyc00iOqx6ZEoZN+NyxnYeMzxHOUNinDi+cQhysIQsPNb7jQqafy7Oed1
tW7DG8m2E+6obqUCrGs2e5CaVPNqxL5/KwrmShs0Bt3YioAc1ZYwRr3z2MfSAOMd56ZsbnKjDW4d
oubJJWN4c+h5/3YjTe2Xwk3bvUqS1a4cQAVPRhAtUDnqB9RC/04jNHGd5UkZAj9yDqVB7qkUaEmC
+cYRS7h1Io1vH8Hv1Dc5u3ftQdnlErleZpzsfpqY2eSDvU0d00E900rJ72xYO3C17TtFIO33jozl
c6MvNiXgqnXc0Imd/oehlX5EZFa6G39agru54SxGlDp4MLs0vptJiMZRMHdaEDqUhpli7rGJUW2G
IT3Rpjef4EGYg6O/NI3lxRAE9BgyTFalB+G1Uh0ZLZnLPhWDdjExV08kybySAA7OZ7zuUC8kZOHc
QY6cmuEeMpuTXxJrJo3ha4YF4NJ1v1XGYl8lv/uOrS8Tsv+7I9n9sifHwGPxKmu/nMtfNubly9Lc
ru5m7cvonDSr6Tn/MkBjRF3d0D5ujV2M+wKXtKg7TZ7kl326+LJSm02Pidrhfx3ESNzWoKG1h2Xq
eqQLgS5Yjud0dWcn2LSBFsWX4su6nf3u4zZ/d3XDImOO4q1ub0Z4KYG+FXe8esHF6grXV3+4tPTi
2CoIo6k0U/iwSX1F+q2Neqzl2eoxT0H0uxsvYxwJIS2ZnlxXxO6Br7f2WK0u9brrMKyDDykbWnDx
sYMrhru6ets1afbY3Ctew2GhLnvYjIM5bBc5z2fN17MjEB5nuwQVdezoclkPl3U0+jDw6/k0pdkQ
eaDpIxuk76at5/2k2doPR3GnKQSTQkFPuW9k+yU1gbvRt3NNWO4BsZ3CxHjaQ3FxngyGRZtsGABL
L0N9M/n6vWEBaIatwcfWk1iIbfA/YyFgSGAR3WGIDvvMqc561fSf2eJd64pjXNvl02Ge2uKhckf/
JhvrPoRExwSq6MdbYxDWbsWJEA0EWWe76jptfZrGbES6BOjsDk8BCSiNnzKY5oRp19UNwQf1HScF
NIjCu1FNdyWnXISNmbAbIua7bwUjlczV9KuuY3vs9gUkz75+D7jb7qvU8KNULGKHvTRjYOjAdDVo
KlXsoMNiHMHsklE+LwVJn8GLX+vU7LeQ6IiAesRbIL3Wm4LT1zN9h9MBH4X8lmEE5cKYtH3czT+H
zi1Wq9USyQ5n/GiY4tXKHeqS5jWZ7WZML0iAmDqeKeb8B6tkx1wRI94FQcfmr4mJzTVDbp98gVuU
k4J3NzQcozjK1iTu+nTPgKfkqnCVdw3gCeQbRuo0i/w2lffwQ8VT0Dp8ZZ2SZvh6SADv+e07I8U6
3yg6n14a0iE7A1IKkz3T35W9DPa1Ggl/U7z0HHQx5+ORzHk9VeoaQml9XpAbDqVV+ncWf3HVu7N2
06/9Czhf0fkCYlkofO51R+vevIGvlxsnZ87iS5CXfrABKtSSQ0sHlC7TwoXSuqnaQvECsE1/YTia
hnVtUVq5wawOwkprcAt7Nftqr/Fy7IdxQWwjHjatNmhPstH7Z664qkWpnZqzbnX3iPn13aw4jlkZ
nVI+dZDuUHAZ2NNOn80+nI3EPpgEaTYj3KVjJ7zs0+rt8pMp+8pEpjInHKWYHNZBl9Svx4odZktL
S4aTGt+QPsf7BOfTD0or4ghV2r+0wnzVguFnmlbxi2u6kLMWSqkwL3yrbEdbB1h5yHl6RN8moaGW
VnyLO3s/W9mrcIcP32ydvaptScIZL6WVLi/LuAQos7WJtAi2HRgzIzX9mCdzHnWG2XzGApBUnmk1
KoiVHUZzqOrQVIsd0Vls3BbkS6K8n/K7ynCvq1hWl1J1Q4QuA0HPhJ0rwynppibqjVJdx4sU+DH7
H0OWPII5YyvF/iJVFO1N1kjihnztlhI0s90AmSGz4rTrZqb1Q2l3kNRY5aKkEmBk8/yRKXK9taZW
f6XeG/dy6nufndHdD6Pxk+5T+K0poSPN+16Rb9yuViFgVrp3ChahLo0+2BvPokI0ZsyhguFE84vg
3tk0EZ3hoKvj0Tpk81IerbE5OgDON5lrfEunJb8UXPNYxVyEpg5Dp5nJJGz0bN+NRXOq5fxgq6Tf
GSqpNsW49r9m6gdBPTuU1lA/CH/GkNkr3mtRWsuWxq0xctxaElXsy9081OWm0/wPEZsvWMbEd711
rBvspSRefOeuNSTXlfNRmqVxJP7dA3xPm3NTjfV5aM1Pr5ygAhogDfI22Q68pNCo+ungNwKvpN3Y
UdomuNk5Xu3ZsXj3Brz1bVJM2U5n93hjVp5gul2fUEy3ddHt00S/TpYeKpLXcIkafrzFiwiZ38iM
a6vJvs15496LOUHUnVKHObtZ1fdMxusw67WNB5nbcSkctlnSL1rbu/iy1JMkQrxuNlujuqk9GYf2
FJzNpv5Jw8yhNZloJJp+I6YevQHkPjoGIWJvkzXla1eAOFL9/Dj1w21jyBupVVfs1sgnuIpqTElK
EMMTE3KqWyHF8zV3fIqktgiWDogiz3YuVeb7F7dsKT8hIcV8gu5c4mzq1uyq/PzPg99/h9UL0ocj
2n9+7vvXLlX1X+3t64/8Ou8ZOj0nUIEsHL+cBDmi/O3Ah/n4N59oBKc37I7Y2ziM/XHi89ZSE1hC
Pn6n9W94wD8QKwZgFurWeTi8ZoHxP2L3muZfXJB64JPtwYPI2snrIVXz5wNf2Xp9z6FromcCMbJd
N8jQNitCEm6tnxm7+2YZYgCSatjnXNE0LUlAT0aUE/zpH83SluzJYAPrUIi6rGOkHAK8bhv/IXXZ
17gyHNgnG0PYTLNd7WxrIp/BTG45ZNo0aQk9GaZZjsduKMqedAZ5y4oBaFUs4BzHMeUsE9BsRa1k
Np9qjfpagO+IQouNhplZLc4pzX3R1sLEqR496p7nYBtAwLt8LftwMehacZzcfMRLQYg5TQZg6kG5
gkfwtQfRZK0ki6JTfL1dDAn3Kh/J+Tcm40xMneNVqifwAMxETsOmo5EL2xb54mJfzYyB57ErkJmC
mglGGbfeNYnrkSIxNqH7VtNI0LprI6X8KqfUwItQgUJjZcOsfQf6nRpL76vSsqJhhqKwtenSdET1
XU6LcT8x2Rz3taQTM6HqMCbUuFCV2a+tmf3an4kNgibNzl6ehKLiNezitpmP6MlIU6LDfUSHMiHu
F1EgLU0OJM3eZLGz6duOoMq2Bk0JHYyIms20Z3tThCpAEhGgvnPE5+89weubL6acgn6fZnYrd0mP
os36atgcnjkH3bWUeJvcvMq9JQtBtN6ZFTEjOilSaJoaB6py9Da+a3f1lvXKoURnLA8tkyniwCPw
NHOapmiSVEmVsTnGu8Vk8Lvp4qZhsoelEr0t1d8U/OgdBXmr/CrWmRNOu7dyRVzvSLs7+6Gemwem
ismZA3fxUuuZi2A9ksol3y4PBYgqfWt2mI3wV2wHMxHUbdXYAYhkrR3hxmyMURzjcFrGeI4Srwtu
Zqdt2Bl3Qzi0dnzCeTfTx2OV+YML2J5hcjIUP3T2FUcpMvMoS49NkeOJV74N3bipmFa8ixKWHkqs
HPN9LFvzkVjmcJy6ErhrMXoEZSvRP/j2+IE9X1v9RmoLcWEpmcotuDxZrspwiWdkzJjc2aV0C/uU
J47/HTOFuR8ZJGEx6ZVBP/wI46s3S83a9qJ9dOyiu259Xb0XshRbOo2WJ+SR8iCU4CuoaToVMw2F
b9HYaP3Ngt/3unU4XoI5yWAAmOOK++ypdTaQnb+5MUBVJv0MUxBfnmVblPSySVHc53Zjhr3Km/0I
TE7WPtehJ+wBsTXX75ykHULOYVawo7vGnLizCNo+m8bPOMrJ5gZWQbDrXb34pAh7ObZBD2QzaVnd
5yXAnSQ/YDLYW4uOQ2a7KaHJIgjC2jbf8J4+k3tGWsUbOG+D0fSwqbYWfeprn2pLzZB7O/XUmPO0
ueMOS/e7L/6fcuh/IYcarmH+QwLZ+a3q3/q/b//69SO/lsXAhiFGNsPRfSR3SMCsS39rAUXTJGuE
4G6zPH6tmL+WRRs58o9l0P0tCDjkQxbCww+o7H8U8mLV/bPwiYkHyxA5ZUI5WOL/nX+bIZUPIHJ2
z6XJtCAEmmZMW9egJ6YNB8y6smVLCKmeC6m0anFdV4sBhcPRNYZiio2x8VDU7eqG73Hsd3OkKUyT
4uCLwXAhWo3szQBQKMDXiU0gYVd2Y2lP11LP02SGNebhnLR7iMvxTjK8dS8kfvuPPJ7uqAChF8ow
NS+015KKgqTGsuvx8mIFXB40Xynjor6aLdrfay5MqDxqb7Kx1y/VbBQOm1id4iUPzkl/KFp/aG+z
tTqja0XwnRGoBZf0q1uj68asOeOv5P4IiugFa7Vd8xQQcKL5q5+j8Ty6Oiw01IhDqb82sEPZXUs9
tLXeIx3t7FY50tvVA6Ma5p30gGRfnSD1Vz+IrKkKyVVZHOldTl7dniIRs187RYy1XqQO/I9iXq59
HRmaM3q5HPmPuBoH17pJnVQ/kBYwIplRWzJ/NZiMa5kJewx6TfSvipOvthO7WZtP6rUEBbwMfSjT
Wo1C6Lu8HYyhfwLXSGsjxal7pShTCSAt4Cyjg2WDxjNrGwGS5gAgPv3B9eDcUdJML8tYm9pNUuK2
mh0XNtpa4DIJWT0ma6mL8ql3qdeil3FmdB/aPmU1NnflZ+2rF8ZtqYip7dU6wVQxxPXlrWQ5dS7k
2iyTDvYQgckaIi0BkTBpAnTdZKkDpG56aZa1okaDhQESutD27VpgYyem+tDXUpukN6i3WYtuhrXy
pv5qv8F9s9zMg3JHw9jNoy3XXts//p/WebzIV2icDY7+VC9pcdi0Y2BX3SnDezFVIJL6qUCal6KF
rmB22j1qpT9hCJ2KHqor+yJD//jnOeO/d86AJPWPDhpXJLI//3RDpeqQn/h1Q3W5H679xSz6BFAY
cBJQ+XVD9YzfdHIcKPFrdbz/97WKHvxHaMG+F+hIH6bO4eTX/dUmX0vyH4QxGEcSJ+Rr/zJI+oeD
pT/fXUlyofzoPA5hp8Dlbv3nU8YCQZRG1TWiKiIAZ85yRZXV370b/0GUihPRn+Jc6Njcux2fLR8v
majun5+CjNLqPgrUYaSvMFf+qiux7eQt/dvh7n/xLOur+Hi7R6wi3WX8v04AJXQSnsWrXnvttZ4/
pRP+357iLycyL61tvKE8xaDuPP1uSbetev/HTwH66i/rne37BnlQUkQmV4Zh/DXVvLZrZfGaj3e0
qvvg7KBPERNnM8I4pZhM5QUsvpLxfDHgAel1OrJ6a47gaRp76PzTHu5292QmyF4hPpFs20nvznTK
0dlidpouAZ2H2M86fWvJmXLiUYiHVDfXXpNyyB4hdMNEyLzs3Lsj+Y0aN6rfgCT2+whE53gYsi6k
I4DyBBwT7jbXvOSqaFAE8xYx2U27GsfagN9EL7yz7iuXAJJXYadzluSKOZ+LQaBYQqXjvKdtZTzT
oz3Mm3yWxVZRAXEZglJ9o86x2CZNYoaZ1364ZukRZitBrWuQnnpPlXuIAxfA2/LbXC323cRqvtcw
RUe11WX4aChHLgbD3rFNZoMwN8aVj4U0yix73swYBe8tjz2xjePg4inkbaYP9IiOS29cCcG9vcZ9
GsbozXciG6ePQJbL3agsGBsuhw1O0hnPl6rPiUqqF/azXbYtSaN8I/3mWNtJGZ9dN3OoJKclf2qt
DZVqzgr5FJipn5DzlfbdOOo80PoGM5i+qvGBwtWSjFDcxXG3ZSMkYzuMtIC84jISzFCakNdHQQCr
eDgUmXadxfan7DWbPKAcfoCQ+GYr8zOoAoeWEAfZa9DSF0nlwFFfSBYAs2+NfTXZn6vlKtgkU6to
FtPnTUZ6bMaXpuTToPN40DibkAlkfioDp39K12YeVAjvXPpDguVjEijynbEf+im5mwoTWH5ljdug
a7rdREBuXwOBwnVMRQqVfYuIfKZkOL0KPz45pEIOuPV4AlO5Ydtmcj+Vfn6gWnR8yGs1PECd4R93
Qc+F4adUrsVLvdELkZ/ITdobm6IEsDCBfeMHvJ2b1jLEtiQssGV6611zKs6yY0YOaAegitVzbuHE
hkOH3QYQZ0z6K6UKthryebOKijdmwQgpiWN9b9ideGccYwVcJZq4NqeAEANwW2/Y2EY1UEAg7Bs6
e8ztEkMdmlVsn5amay8tc+F7ZOjx6AaNeyuAs+z7BoqjZ5TxZbKdJ2RjDDhe0k/YikedeA8O12Pb
QTYbhpk2cjac4l0ScdsEzYRiazEf2NfkjX7CM/N/4p+WYa/1dBsyqHxPmNFH8PFtAx3G1yONwQeB
g2B9P4Seu1t4Rj/AqvFO9uNcRElMGM7ojeXAEMO8FHFsP2JOYxS4+AzMLc0x9j7FOntnsqcX3xTj
KwOl5E4vW/0wpmbhMtOd8Y156UgSABv9h5H38tSC9roerHl66yzqPaoh5oBuKOsRlxmhpb7Hwzi3
2Am+IJ5Uxatd3HT+bZZ21duSONMddoH5ds4SeT33rXsxZvxafRs457zB5mdQmB0i1bgPzWL5W0n6
+ICFyx9DWEI8QWusN6/CFPKuU4w7IcSJnOJN13W2BEzr3Sgm/aedurLcJEWdPLRspRkhuv3BGLkJ
5VrZ77k0SMe5gbNrlqbnrDzF5bZvqHRgVbGjQbdbuitcleFUbpNHhaUI0WfkAM+XJqEXI+AkQGZN
nXi18aMJYOm05Et7JpyCaOwIpgWZC6twAxA2OPrsGHYc5l3EnTg4On2ACQ+zRtTosbYHUJUiM7ig
G0PmIvgoA11G+tJ1x99tiwmDxZ0AIRt5YlglML0IwlFI3oe5VsD7sOHdVkXH7L2VdBHXY35X1DaJ
ioyKG8ld4DVNAxUhy3kHaWYUcum4+0xizecvU95Up8wZfVK8b31eG+/Sq0i0FZjDfoLnL56WfiYd
aOg4KlcPn1m5zkOZYL4jllzidna81WYJMoPiThmNPnz0iGuYOq8FxKWNvYDoz/qU+Buw7ro95i8m
9ZjDrGJ1bueyf/Zm2W8xV/FP7c7SIpqBlqsvvygTZfOe2AHeKjupn8a0RN0IhmqP5VNAzjf0TaZR
ds/0JkB1XN1k9fBG65Q8+uDw8008ZM7WFzm1itPaurd043WAuIUdMnE0ZlNBCuxsHq8MTcYBvZH1
fIBEtcDSxe167EwLyQ9vc3nKegNFz6tdOawhDHWQqK/YhWdXHYIUL6pB1dHLVxQwtVfr7xcvxGn8
au9NK2hUNQNPi64nTrNCUjU6HJPIX9pjk7owA7SZj963OEjWHj7bobCSH1+Ww3y1Q5ad65yFUcP9
cHs4GW1M508rNH/PbrQ7WphKniY6jfdV1WJ0bV0tcuyOXkmJdTX+Miivi10fELGBZDjfTi52YstA
1KoDnDMJpuVbq1vsN6Nsi6hquMBdYecnxRUdQgmQEQGl6jNjDT8SLOwf+5zxCxdSfIs7IL6RkGYf
qoyckGszzEo72s/8znJfJBtSuaG+RFyKqYqX362FeDTmW0lH953S9PFzrIT2rfQagUWYPq4tHMNf
n1MuZ/Fz0XmxM8L1TrchH2O41R5jkS+3lrVGVwqTE5szp9+roccWVY/zTtMH5xl11H4eO81+zpxm
uWalcndJm2jbJU21LeZVTOpC1Fcq1rr7mlNlxNimjLTcmq+/3nXAowlxXZ+SzBwUb1VRqUQ7yhni
t4FJgRNmNagprLkQd7ODWu8R0omq1WxSLtKKmraEwdrpNl9i3EqnAaPmjfCN+EimFGfA17UMD5AY
uWbTuMV546z8dL72+kpE5GTi0LDl2KKeV/mN3mblkSY29yWg0m0vBeyGDb2v5lZXNh+/gogDWFkx
xMJhHU8BuiVJ+IRboLH6XsnU5nSEcVNYjmYjqhvakdU2rZ0hRh5tlied8LizqdSURYrW2h1dVBiK
ggWZEDLmjUVp3m6wcFfbQ4lJfQJkZXgTxvWumW8YY7B0e0kl9x7uCKgxqvTyLRKIgM1NJ17E2jQe
GdMrQit2T8JKFhWV7V5VP6IdV7uBGw57IBJHZ2h68qbFl46v3h3B7uAQxmlGSych5R08GY1i4rzS
Hntdx8LplyM7ZtvCdDViM9fjnq8mHOOM+d4K//DHlkgJyPk9VtfiScfLH5UN1mcrSI33r7StXZKg
tKdJf18CH4cuRDpro9lrKJ1YYpRi/SNGRaCc8gfv5E72Evly6Y7+YuLFtZaRJHYZuOO8kSNWqg12
NHWnu+RtoESDGA4Ff3i0tTamFAvr8GWguTtcXVe3mWVU+aZWrTjQmmzvU91Sx8wX0HoBN6+/0Y3H
pDTEXZtcY1PDFgCp84F68S4iHFlFqkk03BU1RfOWs5ivS7Ug7ZpV+2CNFjSGPNXORLJuh2ZBPbcJ
usBH//RbJCLDplV4IGtVZIu48GvQs6PX3DmduO92vt9NUY3Pdy8AumMhF/JMuhw5vmh1L2KHmJCE
cspQ4jQ0Mbti0XLLD6/SPjCV32BgsHbmPJXrvq09+olHJY9KH6c6UWEHJo7SrXbPGzGGEE+oDiMo
StDKf9EqsEoITMxuUobkW2oY401ukWjRfUmI02H8XHgNv2/VILJvBlCD3LHJoDXiqqmSOMxHiuXc
tMC0UeP9QGLKktd4GJ1DjhqnNtDLqXjyVf3QAF6Cxh3reARKMzknmdvcVlTIvYCxqzas6uV31EfS
XqMHgsAgh70tfDpdh3FRJzMN8r1dJMNBS3KH5Fnc2re236nbLHa7hyZO84iIqUfAbF4NG4qurtmj
3lp0CYPzQGW7sc05kutFeoozg153Q7bvQafKsxFoFsGBwgm67QQkdEJ4GuBqn/vqne09/YBu5V8Z
wSD1sDOd+m5sMyRGsx6mW6EWZiIL/ptMw0QgfTK3ZllSTp9DuoQc2PEpbmfhvNuJ3U7hmKjlxjZk
dlc5st4NMLe+ux37qw0OFPN68QP5PS8S75TbafUsFrDJ9FUO1pO+rpCuUTZkKvzkMFfVcE5SHx8d
/pznSloOzRHtdCqceDxP2pJ/SOZsxLQNPlwcveJ29JryR9l7eji6BuzvPqtNviKNdzIQyC6YBinP
BEiFm36k9gzPAyrdokn7m1Vh8SNASmVeOo7Jda0tn/no+S9m7VEzFig/ZA6hdtAAsjCjKw8CKRWR
YZeURAIHbUZfpoD6nGVFdsiakWoF16Pur2C1PS2cKuCUWArd0t/GPdVefVo+4o58mSu06Ji7/Abh
BrRhQDAqN5rnzsqsbe4SHCCW6LXD1mFnvK8Dt3wEdltfpCrMI+4utlJRXBLAtQjlNf6gHax+0soD
xyVX+1xkQSR56ugTHVz/iQLtasO5099zipk2tCaIb9jtJaXaXnHLVjF7mw2r/pa1efvSDBRT7BvN
IQWVijbN98C3hbPJc7Y0tiarO7pDpir8MsHnnWviFuum7IQh5zOefEJiyDsXYKHV2WJn+1E1uovu
6QFv0vJrVY9FjZlSK/aSTHtI7Ki+5GMzMUNrG3ltm358TRe4S8trkfWR7zstiXL6JXu6M+75/v+Q
Ff7YgTUt2AyemRPHk+oE/ni4zaF1bW3oVU9z11ssXGjMRlWKu76x6ndLa17trJ9eid0/qAFgwM7D
2L9lcmvQ2624szeaRR/iUDww9ZhWJ17b3Ts6xdGhcMmJJ4O+U+O4zsSwVGl+be8TtPyLmbu4+PNu
QMKFx3rIMjN+J+PQM/6j2MSxtJhU4+w9ctRhPQGB8SpKT9828b+xdybLcSNrln6Vtt4jDYBjXPQm
5gjOQYoUtYFRUibmwR0znr4/KG/WlYJRjFb19prVrUXVzXQC4fDh/8/5jv9iEY1wpVeGueXfYkJl
ks2jFVvf3cxTd13ZjGDTgm7TpbireW9jcuP7U7/t1Nx1LD1vK8Nk1o35vBQRuC9uF1lPcVciBGxj
Pljlw1suOFONkeNvbM3eNsil77mDPLMgp3dDNTkHKR1gQX3jrKusCN4I3ZiIMui9nSZFckvmBk5R
mw4cEQGcbokglMuw64sj5MmQE672kOd5s2+8MX8IYs25dyX5mk7iwIiNOvGXEZK0XQLrXas2Dg9B
EbV3hT1E1xly2keL8KgCdcwUECaXFFTto7Te5iy39DRFRV9m0B+CoHV2GbpbksHSklgIkT02rLgo
7opq7fudvlVZS4A8Ms3B1Z2DCMtx2/TqS+QX7i4JI3YsDoIHFlINPZ/fXXOUcw+EbIe3RNGknH/L
4q+2SbqYmLjqq4Au81p7TYvNNARl8pVmdKJfGVUbXHl9kKyolvRMttp8ak1tGJfkFNj+bZyp0CQp
RsphIdBs2htZDBNXs0jh3xxV9lTkaIZye0SMH8+4KEpYT3A2/hwGKBY6ZX4Mj0Id9Kn/5tJ2xxiD
doNDFZckiWV1IutxD3fZWHOd2Gk4nw98//ZngtaecyzbS+JEwh2nwmxFueNbbcZYBWkp4KNlf6X9
umsH583lCjIk07Wt9AfOUASAupSJtNYzvlloxa8sePtrRwoKKVgJ7sLA2HW+FvwVOcK+p11mPtSD
/5ccLO2ZfLn6k0nTNlrZdSkxYKkhWNWe4S60wi63uj+0azOWxYquGFF1UG8ukLDeV0EhRLr2TCdF
SWOeguKcgYjNjiiMXW9Rv+s0inFxVTIn5Zb7eH4BZfSuRO3No/nYKjwMHiR0/1o8dgd74Jzkqt1Y
hrgAAfEs4pyghiysstXHFd5zQ8EzdJH3mDbN1BNkkg4im/KjwYNFXvg0IN1YhAieb3R0CH/3wH8x
kfxsGjllmCEdAp0IF5I+rs+IJ/VqI7X1kWRLkhJU0V6nWZPuHICsy4DJu5DhkG/Ljsn1+8+HvhUB
NdmfAMJOBrVBnJtaSTNzTHmLJrCDhaMo2XEntS4834lCiko57VKTluzME3Tozf76q6Us/hPBE0h5
x0gEiyzQEhY3L9mnJhXNjPLHfTUi4E2zKbpps2G4MP48K36mX/0YXwj6N3OEnqmfzJoxtKpIT8N6
5+UaBfiCB3Rk/+nj9zk/xOkgMLrpxmMxhvll/vqQZDM1Y+Obatc0lG7dPuIUEboiuM1MfYKhaw4I
6snbKiEcbz4e+tz8EaZjm2jRgBnOPa2fWyoEtwwGuadqLpKMQA5sMP7JXAgmtgnuP2Zum0x3NLcf
D3vu0xeWztmcX9YEL/vrsKL2nRIos9q5MskORt59Igxl2oUOs9Z3mb8fD3fug4REixaYMDUPmO2v
w4VK6gZtdIYDvvwkTUkWRDCsZeDqF1YZY35h735L3zYtbuAsNKceLh8I/9+/pTO1/bf6x9wcg/b7
gBkCI0JmAOTCUO14k/5GBADFJNwO/4NJK3zPcR1LADl999G4opmATSnAT6H1QFg71fyQJfb3Xyo/
4dy+QpiGEOTXl2oBPWutnKXnxyrQJQGtCAjlC8Min/bjoc59hZYOA88SVOX9uYn68yxNhzkdOEPQ
3+PMWAFn+OJ45Zf/vzFOHie2adCzUZPTbjY3k6O2lpdfQiqemxzMP4Mfh+nhvpscfuL1ymzUruLs
ehO2unkw0bIsJ9J3PkcaKwweeP0uVLRZKmSOewiRl1a0958exkKYfkAxdJ/SxcmKZhHxJLTSl7vQ
IBW0KRtn2RupvM60BGt55Rer332vjIeOFjGgDez39NuTXKu8sRJylxcDBxRnfHAjw71wlHj/gSNx
9XBpUto1keaefOB+aCCETTOSa5qwXdYVSm7Us9duQi/j48c5MxIPgW4Xtjq6Yvdkmvh1jL9q9Mod
Sxs2Fq2+EqP7VKnk+eNxzvxMhosOy+C3YuWy5oX7p163U+Wp8JVb7iZybFT2RgrAEp/I7Oj/O8jz
vz1CnKqQ2WPFL0Od7LHUqJwZDQaLrvMp3BcWSS6928Bf9TuYf10xfRrx72xt+h9qJS2q+zrapVcM
JNhuJrNZE2lEg6CmjJYrQQE8h5h/sL2kOjRigGTUR9MNKlgK+rIQ0EjoFnGvataZibr24HbZcNuX
LRXsETDskjJbsujRC194UFRpp2szOzh9PZ0PwACOdrLZkRGoCb9oead11Lz4eaHfGp13HB0nfsun
1j20ZGrNjv1XBUx545KqTc/a2c8BzjHehaUhK/wx7ac84GLUOMiny/xY9d7NFFBYyssUQ13aU2+M
hYsEOMGAFqKLXijEkQct0drlYJXWjt52v2oaIJCMk6wo4bnXqYWWIUn9YIl9I1r5Yb+c3HBYWew+
Pm/L1Lg3TrX+lRSj4sKmdWaumViAUXCwZ3HkP5lrqGQlp4+R95Jo9XVn+GLPrz7swkRBYRoC0e8+
ntzvDzx471zUhYgPQcSfHniAXnVdX+Xlzp9tT9Rb87UMVXPtiKrZBl7YXGOm058ssJh/Oyn+28l+
5vPlNKc7Dj5GYKann68Kx06LWoe8+XgcP3dOb3yR9HueICEnf/72QyLwYDWi1sF/To+O9EW5b45t
scs7RVcEYpiiXNuCJUkKtXfqNPaWNQ121HEmRfuPBz/znJyrBDknPxSep2xjNw2Bb5dFsasDzHmy
L57CYUZ1Jv+ocH/jjVrzIkX23Xy9wgn/60JFDagOIZNmO3wTL+NYEA7r4QBVmRC/PU05biCYQhjF
7eMdkLiqy7JFtJ6hK2j71eRQeBXJXd/bzobC0/fffYGWLngwE/YAXeTTbSvED0v2i+Sx7FzstGos
SnqI9HTqTKSXkOnvP0AG42jD0cCmoX26fUm0IZHT5jyZZj1FQnuBf/g9GcQTxIkLZ5D5W/71fMpQ
XEsdHo3txT7ZKXMRxWOhIcSAe7kW1Ep9QncXbtZNi2nGxWXmpdPo+RF9jqJoQ2fD868TREMM6pXz
iNLoDqlfvZUkNwqVSnAyDiat1ryQBfN+7mPeIXrix6mDEU9mpF1z72gCN91pbXsYs25nWeld7OgX
hnl/KJ2H4WooZoK5eVpQ6Dx9iGP+1btOM2ficEGI8cCO+PE8fL9UMoqhc9jAJOS8o0CDYBuKJDHS
nRJUtKj0AC1p/3IL5yGRDQ11b1qKsbywSs5y8nezZF44IFvYOKBOgdpBPoGYiigm+DZul57EN/Y6
YmpuBp8u/VTQxK5HFMkLrbRIZ3Mn2GJFrbvbZpDhPqOPvOk5FhGUJ4+QXsBXVxWHg/lYIGfKFbI4
55NvQhEHOWlf+OvP/jCQ5ZlxBlC60x8GSUKU0dnIdlSni3Uy+slBG6hzfvzDnJ1ls2zdJ1EF+ePp
h2RJtpGwJJupcbNFWXY7PSU6y20unVrO/RS+w9mWdYg8n5NDi+1moqhkwUI0VAIhSxDtB0cfNh8/
zbkVCBk/ZTj09xQ75nf603FzIhdjCFstRTwEMq1z2aYgTAJtqrOvXWL9/imaOyMyUbaMOYTj9IYK
XNnpEFyl3B2D7/O7I/zuIVfBy8dPde7jwaPguEhyuRicTuOhTgtjKvl4MnLG79PRoMUW2N9ptpQb
Fdretz4jwoFqYX1hqzq35v3wRVA4OnPpoXRKvLnVpbswNO+aQgPRFW6q5LlKpkc+xAujnZvwXHuw
MVrcLN8VyaBtIyGFjburwird5rigHnoT7OfHL/NdIAABGzov0TXZjrB9nF74/dYcWpuS+84jAfwZ
U2+50VAcL4IE5zW9Obf/hLe3XLZl093JsUhv7cwV28hD0zlBSaSxnFQrQwIxBgCGHqNtk0u3W+Ps
m3e5YfNlChA/J5+LCmrd7vOc3WawaBM08s1ofAT8wqv3seu9tAPVCcIsaWIUIn5O+67eB375JULR
MTkz3rPPrT1VJH/hjBohtxHP8fGLPPOt0dPmCOrOwW6cD3/91jKXvyEeOG4DK/heTQYohgoxZZCh
XxnfPh7rzOuAd8SHbc+FWk7dv45lgjfXsUJwtA+M7zoFh1Vu62/1mBU71y+SNaXy5sIJ48xHZxh0
7DjRsGO9O2JjyRyJqC55vMT+HMUhuHdUO/Qx1LQQ4D8/SdWTngmcdvf7z0qoENHMnGwMcbpSWjhI
YuXV5Y672i0QSUVVOnugGh+CTg2fgd6Ei49HPPdL8mopA5i4gVnKTt6uQ7extmS50/SQ3GwDPkVR
iOahh6q9yx0u0h+Pd2bP4QE5Qwk2Ng6L89/z0yoNrceK4pJXO8w2ycxS/UqXpVwJFLH/k6F8nFmY
Q8nWON1EK9eKm7zgimb4ZXFvZxLik9s4V3FrGBeWr3NzVPBBzT6EudJ/Mkc7JHHFRGVgB0HqCWz8
n7Ytn/C4qEUcygcPR/JvX45YwDBdmCTd0D45/QCNgV6bWU/FbjInNH5uf1StWlXUAS4MdGZhpqSO
/1xQecbGMf+eP/1e1QQOUodPtctC+yUchq03yacLU0Lw7zg50P8yxsmc8LUkTSyLMRD0GwsrjqtD
bdf20WzxpgZZX/MWddh7varAJiThp5JIRMRC9GpbT6UU/1rUkEVMp9caUMAJw4AIDm43Fo06TJYV
PZh+OCyLEQRgUOnFNq8RZ3G7JRy3CwPYSh5NCn2AhmnMcRmwdIzj5OeIrQoDYHuZE0Osd5jdfiTa
3CWZzumwnOnDaazuosGNtpjlxn1mI9HsRJTfdJrqyML1n+IyrZe84XSTUytSiwih4A5xIuayfqrW
QRvZiIXT/rq0REyMRtJuPn695+amZRDCyTzBWH+6fsLWl83oMDeRCb/JoXnzourOEtoG9hLUVnBd
H4937gvnzM1hj/I9DaGTb8GOxkKKcCx2jYzmmtNtb6b7vikuHF7ft9XmSD2IdtQyKdP9INH9NDEh
2kfYJP1ih4j8oarmRPDe+ybTTzShbxCkLFvb/BKq4sKVSZwflyotb5TL9emBzK/IWal6m5pIOU6f
owEzo6cs7QGji56t0cxwx4EEBPA67eQqKxAJQk1nIZdmt7dR+dtJr+2F3mobo7GKZYAwlAlXbel3
0sH2k682geWLfkAKSOZBuPIbku/jzp0gIgWPZgoo2ptsOG9NYqVgK+E/Jvw9EGyqP/F8GPeJl01b
gnXkBkcX//ecVOKobpK1Cxz7GXvzpZ/i3C/u4FAlRpEyAzSIX9eIWK/tvEi7YkdCzUg7cjH2+jY1
mkvZu+fWop/GOT0YdVWXZyW5KjvPzvRlQb1hmUfR+uPpe25DdATBaNAQcQZ58x/x07zSJfwVSS7I
jqaTtxxnJqZuvpQpuJioHi+Yzs4ORr2SOwtu5HfHXkexGOHThyUfOTk30WlLnMQGBSha6ia+8GGe
Wwgcyv7sFlj23h1+s3EUToKKiuBb9WDW4B5A8b9At/mzidEsRM6FN2mcmxdzz5sLLBIC97RPM9VV
xvvlnJYMGbj6yTQO3qT6vUktflUKLdpZlQQpXPniGOtBtBtDTA2guIobL/TSjV9a4ycXSxD2jIAI
2wvv4+yfx4JIGYn6rX+6MPZDUGtpxDGnl9Wfwg+fI7N7zAQ6ko9n1NlxXI+bItff2TL364yqO22M
INPlO26iFdWc5q0YtX5VturCRnru2EpxCtEGyV4+//PrQKL3cXCgvdw1eEaiGolrXzyo0j4knnGH
u/wpz/wLhYpzE/inIU8PrMlkZWj09Hyn9cM2bMs/fStD3O4cVNlduHOIc/N3TnqlFk2eK7WkXx+v
6T2rmgY3Z5kxxy9NVP1F6JSz7DLDAydHYtcMoF7mrMjQnWavgWbMykyF6M/v6hdc0NFLIIlNaU0c
C7ja8BlFjXoMJ598ySIDLRXU3mZwe+/Zs1k1SUypEUxpNXjQdC5tluZfem9iZwG4PVT6l6Rsb5Hi
VOuGI1/sdf0iH0W8bvPRfKwQXbPZm/aF2XTuLfizU5cSB/P2tAGbZVVdF/gTdlM17UEkGotGt16g
E19RM31p4rG/MOC5n3h2ZiGUcSm2nr72KjHCUXIY2sUSqHVXtQpW2Iy/FiHpDQBg0KR//MH80E6c
HAhRzJg8IJ8L18yTXzrUoAw6XpbvnHzyl1HfOo9WZHTLQoz2VVRm2TOBO4CuLZSTP+wCXgTrO28n
0k+Q9G0BA6Fc//iPOvPeOWzMFmgyi7lOnFyUfGf0ALqJbEc2mbWOFLTXIuLYOCZl/ZLAx9yhi/z6
8ZjGmSImqgSqPvOq7b67+4aDPVVBxxddTwFSVhFaGwSpYlMHqt4S6ikWzBSUkzY5W6GKliM9GZwX
1qWsS3FmDZt94cgxCGWl0Wb++u3pSCOcvIlzfMsJnP4fvoZYwFZHW13YV7wZd98kqJGxWBGDk1FE
BppKHxWAQ3ffi17fjGMAz9zi4G02k/6ZY3GxjXqmFI6pdIOoz94iyf8TQsGCJbtbW04SrdEKWyul
Fc0ucqS7hq/mQqW7MstUPKaiGO74bDGhjXwIL5HX+odMd191UmcuXMzPPT8dMDzo7tyhPy0cUW5L
sroRPH+WDo/k4KFFdYb4JTa0aPPxj35uKITXaA1wo7NtnBxAaDpJmc/bEil30aqS3uzmG6r04EdZ
+PLxWD9+t9Mvba7+Cm6vbIOn13/QV1nb5zGXg460h0VDwxiz12QZ26AqO0L8MuPKKPXgvhnM/tY0
tfABWBNgfJFV26ogL+DHH/QfIM4FIA68K0hs/0YJvAtCf/zBB1+9EdRD/ezPH0iI/ff/87//9Q/+
g8Vx/kAfRhcclyCyTQR//0VxoF73B/JDNDOwHWiszl3Of7A49h8/elukZM76pFmb9A/FwfzD4gaH
DGs+C4NFcH6H4oAekGXip+lGf5Vjta5T9mHOzR3XX5cRX6+LJgikdmVZRvcA2idfTxZegTyb0rU7
d5b1qTOPyDm6LRr3aW3A5txD8QF+m5Y9tn8nvxIwqtAxNN4ujfXOpnibFMgYDMBxThGt0yY8hpXY
ERPXYdVS2ZIEiue+Te97E+xn2ofeUktNMoSAESyD2vKhuRXELkKbChfSyszHppDRoqpMdzmJML+1
qLA+FQI5e+021mpsFdgurV2MnviUlMlftPwx7wftA8EzsIhLx6ZdbRPUJ5I2P8aEXh3KypNXoxt1
SFJkjrFBTPEqyYrhesTLuM+Rua6TZGoOGLt9AD4tkEks5s4q5HXeKoce2gLXVrDqBhDakAKkgECt
FyNlC6Wv9cqCxmtL+1pX3i7LzGOlo4IWjW/c5KlxRS5ivkoGv12EQGXWKTmNCym9YNPoVQ4nwSrX
HkkAyG3TnswqNPb4lZb8WPnV1FjpxrU195BjBMbzBfq7tdxqM5jhUGCZEXCM7BoANgLWR2kDiO3H
6Bm6ufmpz21nTxG7ey0MbDERbumVPs74o0qNpg6pIYqxeUpyKPQrXJRieiyUSNN2Hfelp31Ls8GA
cFdmrUbynlMn0JuLsiYbykZ/gcGtgSnW2Ml4lKLwbv3QJz2j9ySKMzWS1rPNzVrtTNcetm5ewOyN
yXO/G/KiOWpuQ8zeGGt51JCvUotu0YSxfe2mSofvCbEXJyXRlRjiqAPBZbbSW22MsaqutHwYwmlb
VtCk1U2ZZLEWYVPDEeHa+CS62vWXVTcUU3Fwg6Jx1GtpBvZRTZj4U5iuZUzBa0EwtEr6h6BJ820h
S88N74SLxaPfYLDT22lrTZVqjn49mqPzqdfbWn/UutHxwjVV4iwn92UmUpibmQI5xPwBDgfx4Ybc
j7GSGwz1Rbs0Mt14Kb1qeOgHObFPJsQ3bszYgJaXamhzOKSi19HauvbXMcKSZ3xgs3djcvEbNU4+
3KQGit9F4UuMmKGcVuTwBccii7RqyUoiiR9Mq+gZ7EOa32rJaBrLvBr1O/SATrfJSLGFaCCjssAZ
VhQHIouiXVlk7PoTOUvL3mvHR2JE3RBnvxpeUuLKsO9JR3yRkWWuyEYN72Q0yjtHxh6E5AruRGSQ
mckfoN+QEWivwSbq66HIph26gOreqVXx7A8SBYcryXRZWGNSZ5idSLowk4Rqn+cEe69yNUqKpEFi
smgGe2VoCPAWulG4/OQc9xeJDXJmQWy5Sb5G3Rzbzi3uUdqEOEQtHGCdfecnmOiDrBquKtjjNqTk
cHr9z4b4/8QzYqti9/gvts67DfGKPbD9lo4/b4aAgeZ/6F+boWf84dPaxvvyTx7GP0kZ/h+cp7lA
ma7vzpLLf2+Fwv8Dd67PnAZ5g8JK5w79b2Ic+CE4bzR9f38vNN4VsxBGzndZOloQjd5dq8ikiZQ3
BeEBVRXo5LnO+dAbpFEBOG22sXSJbNG/wjgd9pW0LGqEpecfQfU3XDTybiukIbd6E5MZ9dNrvP97
N/7Zj0FX7ddd2iKwew4SmdvOJlkjp+YPTFYjvFPP2budXZV3PrkRdxByYNcBfbPThQHAmZVUg6IM
2rsJaaBqVVdz9fbb4LtHyfOhRgwi1boa3dx9mUBo3o6RxNdmARp7pWjHqrjOuop8qc7RvFUGf0K/
y2vbq7WV5TSat4MvD60cD1BDfnHWWyn2VIvV+VMEYHNXDhrhxCBmMnn0gjobVxbhu5TQ0sI/eKo1
1qQoEjGpfHLd2ggat9974h6cS/vJLyvo90rm3QL9RxYuSGqTX/Mx149WIEq0AwTGJYBeMS8tPHyx
BmwOM8pQgpZZuonRcc8bgrAeijm3lsziTaGC54Hkgy18UXXAFwdyphX1N9Cv6s7PsdY6Cb7wsDxU
pVM/uUWM+dwfxq1bt80VDPbuMGidtordCYIc2Y3OrbTEeF2E0UaLWWHRGBnlkbzaV10kQBBg65cU
JbLosxlgNl0ADOhvtLDUHoAT+QM5RGO97uNuuA7d6VFvw+xOjW2MrR1P2qLuHWioXqpZX1UNGd+v
IsDiHCinZUv+gnPUvbQ6diRIURLx8nu7mzi6LIUy0htRZDXHHm6bmGu1+G4i5ICDCdl7uLee6NWS
oRuJAoVHZW+zLC82lduQ1GwoyrU1mji0N0RADyIghnvytYWYdLkedNJFranpOdiFzgNvXV55ToqV
0M30Q0gv7DAXaw8cFLJwFRR69rlqjPqpdDl/yd4gmSBttepR1vF0KwpzuBYUeL6HbuRsrKCR61zy
9MrsmiUhA6BIYlTj2P06azNJ9sZFxS72ljLtafCqYcm2oLDfh/1Rd7v+1od1d2X3NW1/FJ1bTOjZ
utGwJppkwfJAjThGDc6WlgSGRajiiCkNojXY9F1KjO4kLeczYTpw3ocMl6Hnt2vb7403M0yiZZ6M
458wMYIb7n3WysNrTWHUIgWk4cT1WpvjpJYBkvO92TmJWpW9GCNQE24xYpDFhrcA3F17C1PmrjlD
r7C5IlkFqh5mpNyQEa092fA9yLTTMrK9BmVc+ZVd2myaZGrQWVCYx40sug5Tp7gaop63B4BoWlpd
gtevizbZaNrJovAC61veW72ziLEyPE19VVz70FR5fZNMb2w7CTai5EBhevH8dUUeO2UIP7HbdiBv
8T2QMvLgFnpsb920dPZpoz75UT99dbtpWAM6t/a+M8emOqOfrypDK0mncPvXLho9tag8Z9QXOeGh
xoq+WzpjIop+XJS1coEAkRi7siXRjIuSDnR3S8wHylxjosMFmwJBttE1UX49QlrHoj123b4MOTOt
ahYRGNWEHd7ZZemoRUcW112dWf2Dowj5QFUIkmwG02d35M5WW8hRdANQRZfaRgFOxOmgJufWYTm4
4uYOqr0NsvwZsKM8xq1oSsJ/THETyF7Cfm8IhAO6r9/FXlI+uSAhs5XRQqjVS/7/DnPUB+0yRodu
stVNb0bRfWz26acqN4onz26MZTi2OeCtPl2zPLP4AtlNvyUhEGUYXDE0Bk0o576Ox0z7jAcDxscg
pX80BUbetavnIT9KpRy1sfTc/1NNQh6QhfavoRdlyw4NwJHejdwN5H6Qv6opQDRltNMB8BAmyrHs
KvK7ZOP2nXq0RUl5IjCc6IGbH32SLo+P7jjkxq5WdXhPT7kiG2ls0gzuUFR/Kbm05AvLAH2wVWOS
kedMoHskfQll24Bl04DDKBeh0dtccISXcrAdm+hOGxpy5O2uZrgsbLq/WN/9IzSAfiNdp/7iaD5D
cAGYri3W5k0yimSvUhM/Sm/LNWvDsE/cNPjcpZ3B/2LSsc7zkadQWLhJcSZdtFOkLX14mMUSMLZ7
bYS2Hy7c0YwIta8NefCHPg72XSNbkjkd0FX8bJixo6tcV4jbW8FDdoa7Bqr8LRF6v5pL1stUDuI5
Nppqn1Sue++LiJBPkX8zAZ0wEe1U3A0auPGApX+ys+tw9IJvQ13ufbfNF46tDcvQyIlAJudlXZGu
fDviAt1agFD5B6bBvCv40IGrxV5/a7emvjTNFpVMhGu+5Z61iD1d+4I7Tj4oUwxXls0lF4dJVLxS
K+i+YWiur1JhuyuVE10zn0u+ZlpafmOW2pj8Rzdm6UjczluPURBdg0oH38N2qq6EJweCnUTkiqVR
Ty4IqlEbrVWfK19sRqJVytUwtfqzk4DyIT5Kpl+txg1TKI4Ft7TQCs1gRUICEs0GShVE6MjtYQP/
aGGmcUcbt9PVa1xH6TPVDH6u6E2zku5O0630OOrOYwoGYpskOew5YcFDnyONxU0dE+fJDd8w7wLi
FvccscovYxk0m6bVICM0Or9XgDG55GNJii/Cljn/zrj7boIzAWMeWPMmqvIbT9bGNewEluOhHqcl
WBe4A5y7SNzL4FczQUABvBm+C2gDCADwAmGBKPEr2i6BxiW897DHiZEkGmh4WB/WWinzYx/pzS1s
rfEBm078CF1GFyunNgR4i8wEVVPXx9Dv2axtz76JbBwVAG5M8zrGjGiv/KGu62VvxQJ/fG4RPzWH
OwQoF771ySC/ejANcG1Mmn9wLeh3HDBtU63zpPTXo8GlfqF6Ne29BNcMbv7WuW5I47QWVZy15mLQ
JpeSRpJ019KYQJX3rCPJUhWWYy85nqgXMyGy9qETVm5tWzb9B75a0Dg6cyBAkJ05hy5R7ASoOQq5
SyXvczX0wMDYWi3OX2UmvMdhAANfSlermV+jc4WYg4U28kVF9cfJkhsFZwjdRuDmtwmwsGdl+vJo
iN79IgMv2ZYOlgsAMan2zTIC7eBBpCq2slYDfHJCpSBDGRNbhnTJ5Yjzyrg34zDKD14V+3dh61Z/
+YWOMjTTMaoBFJ+7ymWncYlvHX01cG8VBBsDySn/Jav5T53zQp3TFHxzP91H3l3rbv/s/9drqdKf
r3X/+of+da0DR8udDReFNysO6ElQrvyHVOv/4Tro2GfJnjfXP7nZ/LvGSe1xtidD3kYRNndh/yly
6n/MznOyMGb/MhZ0+3eKnO/K9zYSBRxagiBEDKynvSujw4Kp62G57zwtJcCqCO07ofrq9kfP7KdX
c+aqxj3153IqpVlHYK2j2zv3ZN6pwLpa1ybpGcXeFb1xO7F137L3+c8sQSQl0bRbfzze3OP6qXw7
j2fB8jVd9Jg0zE+7vUrDElWxDe3d3CD+oqd4GCySYTJum8ESe2q7jlgLks6e8L6ZF7rb7xpw852U
BhS9SAex+mmrQmp6PXDSK/aTaprv9JZqZ5FhfrtmORuOgEL85wCP+IVHPvOKMdpRNacCfkbZ16Cb
Ub3n5nuVE0DJhav53hX5nOERq+E+1KERf/yO3w3I6o2glUnk+NhcTs1Iia4NFVVLfxdpQXnleiQH
Y2Pw17kntC8i6JzXj8d7LzcG0oxokTIJmnl6myf9JlCt+hQGA8jcckBpgeauNudbnQ4xo7dIeuDe
aNx6GbuoO6bGUXZ28VxUldsTG5RyBwrd2j02I4cOXIJ221E5j2rwmP7weTS9C7MAhvTpJHRpwlKX
mK2lKCBP+2NATLwwyZt2RzBNaD1ptNiDqzrMdLkJSwmHTnJ4PBhlNHK1xyxvPPENjkfNzygF65Hj
HOKaVM58rOy3UNTKWeDhYS7VAZlrOTy7WxIyc47fupnl64IbwG1ucmhdyhQUHdEfdUiWnIpBrI/m
5G0qCgS3mnI1tW5dvbyqtHHgAA2RMIj9IFtMCoXEV68T1bhy1AS5i1AqM7lSYk7vZJVw4H92qb9L
9E57STJiQo5SmYopFyTUtReg6bjZL8wpMgx0KrQdQ4LS42QgdprI6QfIwv01ZKIsXjqIyxYw2C2C
uuaFgBwQvtOhq4d7rW+Gez+VylsOgaxe28SsXieliz0+hkYuh44sOnTu3b1e1yUJm3Ji+Rr0xF8n
hrLfPKUPx1JlBHmTMlO9iqgZjprUMB42xBXHU2y/2VAFyPcY/eHVKRuzhaZolPhsyCk9tpbiScFo
IpKglUoqWREHz2aSpsSpeL39lrW8R28i6R6NsPHU+vxokyf9Z+i/9pujOcMxDilTS9HbnC0JM/eW
/qARN1N3wXD8e65GSSjaZSTivr2J06H+niUl+EoYINWrCeau3tZ9l01LDZlndMANHOf7VGoybxbo
Ebx23Vhm9BJ1vf/sVaynqyZtIazko8U86QrHegOoWL0CqeXjl7l/7Y/KfybPOQkXhJMyMwgC05ZW
OJRXCvZNtgDuM9y37Vj1q84xeaV83dXrMCQkm4ZlOslN1yp+JD8C2UlKGgG0fTU/aw8OZ+GFJWCL
+f1bsF+WovXQHsDwW/keZLSlLHz99sd/h7ZascyBF7NuTNFO41kfIrfpVn3o+5tW1kxgmLDeymnS
vkKKBCH4yqg7vVp2dd+uuKRQXsSRYCixIKGJCJ0mI/jytpFOXUFqzLlLPVawYVUIvncADJVBaV0E
lO0FsKnY0Pe90bic38JcK6JDXTexth31NulXEkVHcKyqAp9eBFAIp1UEPO3anPzxFWln/70bIWZz
aq6n+L4fNbN/qXn90bYuCDCqzajo4eWmHNY9rgQlmRcLmNw277l+qkQQrYeYiNAAltnG5xImIzns
yWWyNhzqxK3tle2SzsouAO5w1YTl8OTkJLNFFXBHx9TGW8tOnWVNieUzYj+JnXl0Fs04GP+XvTPb
rhPJ1vWrnBfgDPrmcgOr0ZK0JMuyUvYNQylbEPRtQPD0+8OZOcqWXNaofV11UZm25QSCYMZs/uZG
c7ORVL0b0nBMpPOFYVhgs7+G2aLYFMul9DTYeX6TMhXTzaYM9WY904BMv9KKMs5uJbxTLTL3DNIP
+9VptdUV44uKF75gOhXCqhGHul3Hr4GgQxoP2pSKmM0dnOhbLfjn2nIIQvC9yYNVD2PNoML+NGZw
EkTfPdWGl5/JWx372M0WIRu0LJuu1yVbShV412YGvwiJy8sdxxx72UQESxxdLeGUXntxwFuo/exA
MXlAoGaimZT6lRM6UuJktWT0NTNyi9Y22s9qKBa8m4r5CYeo9CHH4uuyasziHhnbHAzMyocVKMe6
SHQMMwV4FsYsmzpYECR1zDHa3LsOE1+BM9fAY6R7w8LND52pVQ/+AC5ofKl6TQPWlNmTf2FVtCZo
CLYDRha90aOPC47hzzWVjgvcuziVQZtczVqb3iJrml2kfnDvIZz2UI79k6qWLfoL42Go6AvlE+u0
BDlx3mkNgWhba36ZNPxYojKb9euWSusjIj6FFws5XzjWpMnYmjsj4rv0kI1sen8f1GaNHwYcov1q
mw9VhuJ8swyMmGSVocilzA7lKWymZVhZSX2uPRqspWHx8y0nVv8J5X8z+TPwZ8GotWuTZr/6SBiH
ZoorMeqThXZVYe/E0lWYvK6jkz4qmKdHYdc+KpqWTqmMg6NntKDelZkMn5vFJxdpR8e/smahRYUh
ea0drqY7UQ42wcIu0/4Mp0Rd0BHxz+iFcSxUTV7FWukOX/UyD/BGcwhvSOKyabqJnTKkKAOmi7Zt
pSmtmb5nDT6HZkAs7VyTmJ4H/Hekyd24YxZcDTOvJiopDVFemHLuyfNBogm6FRt1pWYLLlYaXLmY
ylcMtQvifS8RXsk2h2eJXid4JgBIV1ibaFHuQyViAGcStDC4w/jb4vKug3TKwVOc4/jIioOVrPbT
qsAjRd9DIEUe/HQP4Uu2/qyX2e041yhcTO1sX83TpB+80sFzvB+14WuNHmwbGlbPjjBxen7ySs5H
9FaJ0xVknz5WXVNmCLIBBzoJRV1z+Ou2jNrpywP2kWQSiaZxfHk90b4r+/4o1YQwMCrk95U/Bztj
LWt1MmcTIGE4qcperg0XraJI74Pm82x2bYZbm+SuKU551lmuXLLuhfLQmWjLgdPCxau1wvsR1hpT
C19HCztKF9s9TcWQd4hpOOpjojXOZ8aiBFZ6LvnV3PaLQFBqygeODCO9n70VEddGL90re4VHRlz0
DAyHNP3UTpn2MvYdonDTHKB9w1dsxELzggfET9kWftlzknfA0O+tHstc+ttLXex7z0aqL13EtqL4
TqJC6iiO9an1HQ7MnlD1MdneaJ5bvKapYseVA69RM/A/D0dzAy6g2wZmc1fi6aU/IIsLjph1IrX8
6FpCmz5KFNYQ4Bdzlmb+XVlAmeWoaoPVwgM57ZTYK+RhU+NT7pMtp4dlHp0QBNdyh/qhgyGFneCA
WVYiHmewirOrzEOlBeQgnpnpyIH2GW1iSMiM8BW+OaqLF3pipzJf22tef3eHRG12UchMe1y0QJwQ
2t7MbDOOHvCAx5ReTKgWT9sDo3J4js6Na5DMMHKCS1sNSdRV1gdkpkVs9em0N/TUiPvVwNx0WboL
hnnIs4+lcVfbhJiQNKTH7KgXoVGQkTB/L140YTt7XzbJMVibStCAxe2eL3COiAovdd+9aKW6CRZ7
vmBfkxhMtJYD7HpvnApXIInAuDuo6gjxcZuCpMnHxZ3UPucQjfMum3eLbd/Y+mhfL/jafuBtcy7X
S3ni5MN5oiqwfdKsEZVid5cG5TUmycifs1Q3umrTT63mTp/7xrTOtH5BFSD5QwK5dKjDlujuyVur
Mu7I/FCn1tC3d9zEOVmWpC2EXm2Qw56oca5K0HvM12/M/Xkh9sQnvHcca87iClLFplqgyTbSOIEH
tG8RUice6UQIziuiIdZ/l1Nnaheupbr2eihKNmmVEW2E27MjV7nhVBMw6MOtKuZcRJK0O/59GbVV
ST+Vxhu6Y6NrwqOjBfG67KcpmAeceO2xBVBB0i8XzHL7LfH9/XXeVD+gEFFfopdB2Q+tbSsff6An
gA0Zp7wZ22NZb7rsEyyVexpe+Hkjg4anib2VLt/D4e+v+6b057qAjSESU5m+ZVdTkpdWjkfiEXsQ
92nUKvTsBtwg9rO3uVs2Va3uXBydiRRyy3J/f/U3E2muDmAMQFvgchOvWYNqyOmeGC6ETMz/zHD1
e/Pe36Ju7g1E+xHSMCy4tqcs2TJvFMUI7t9v4b8du3c6dvSxTHpl/x6I8fCNdKEef2zY/f13/tWw
s8n1ApddC1HLsWgA/tOws/6/Tbdsa+vw1YA64Eo/New2agxQjTeoRPgamM7aIGQRbrH/I2+pV18u
lEZn83ziDm2UMOhv/fxF+YacVtH4zhHvIJxtsswP8xTF9R/W5BetujffD0QTnpHuFbRNVmL78x++
22SSuLc1aYIxEfgI2AcBxhVL0nypRypetKusi5IZKtPdlXT899fe3tfPwYmLOy6AjoBl81jsny9O
f6NcLA7PY2oHDWi+fqAYXehnwaQu7nLDbJ7SoGqDcKgF5p+rEt8WiEJokPeuxSTb2CTH8aoeJRJe
FuUyyUeT3QzIt5OslYkTISaPvXmartfT4CV3uIzO8f/hIba2I4g0IgC5+M8Pofd2y1G9BseOkRen
VrPuKw2iu/Bm9amj9okSo/CsncaxFxn60n6eAxoTTpPiIziKgGYLuIBb6nc/1OWK83aQrXvJhPEC
lbCCM3Y27isxjXtVryMtnqoWh98/w5veMO8BDP3G1/XRXXtNpRhsi0YABlkQU0kze30t6c30oEAA
Mfz+Sr/oIlpwNlAIgy1DH/rVYjmMrRl3cCXJgXwkL+PluX536ker+6A7afVOgH71EaHQuNGRaclv
0htvuVSmQaFeaSXXS0X/gYjC1ByHnXfIl79YP5SaUFCEPo5axGv1s6AnXJR46hx7cBeMiPKXFg+E
YzG812X8DnH66TinCwv6i8C0xYU3QSFPYdOStvtHczXKi9UbAAEG7Bm19XFUZaE7iN7RgGjKyBhS
Un7BdSvwVjGSu2yq18vKcRi3qu2MdiWUCIrOrQw3sDFJyzY5NVQGB8He/CRTgBwRKBhbQ2OXkjy0
Uy6ytLa5Q+xEHAfTHf7A1Eccf79H/urX//SUCJeQTECjhVAVBM6WbPwYlMyknLK1X9A5sAyAFc18
4aXJcKF1PaTnYjBD12pelrLXYqcoAd8qLz/S65r20mjHfdH2/bktBFqvY23FHc2hPwwO/7ODqf0X
b66qP8joADPM5kcjQFGHmWNpRL2blPemXgR75Ozhp8ps+ZSltRnXqVAHVOsMYJVfCGcIAY+Ow6DO
dHB2ajjX3SA74jhm7qzUFUeNfg/61KLaZfSLD4PV+PekXHhqaRQbtdEB7SXhfaYwcqOKROECApm8
aUtjRqyZSeVV5VNRymTj0EjQOa6Nyrc7uU0ZjYC1jkXfFA/jUGMYATygrpR24wSt+qqUGqiLsnGX
FqN1cBLE3cPcxQZuLVo31rzVxrfY0u9BtFd/eGlWvLRG1qDxq6O2HwV9VlOMNMwnmzpbHj2/LmKv
Qj2XHj2+pipfrtYucG9cKp549EUdhFYl5psJRMmfdV5iL94NO41+RpQlxTet0PxrDVAtouACeLDX
n6rK5a5do9sVZnCxSK0+N0mbhEgxzSMVHE4LyD0d9Da/2tYzbko0RWAHMPts4NsblfXZydyZpDLT
L9Kiqq7spFWftLIAO2MwKT7Dud8y8A0eq3O+RHk1WwcTX68LelzWU5+4wy3ApqG+wLEIjDfwvPvC
3tdZy46QiBROnWU9NV3f7IvM1GKrXXw48Wbdf6rVgNg6fgG8GtA8jH3S46ymfZZZH8ykmnbENnkx
4ksSKnAhPn5x5lf89Kq4d432A1Ln1wJLsEgDfRXLtJziKSk25v04Rb1OyWvSlMA3xaaLsaT4/qTX
0Ju+ZHi/HbNx1O8Spsa7vHf/ALfyZIIcj2c6TJGWu8HDCE+GdlRvXHnLNJ9qpwjCBvRSxLgZKGHe
aeCH8ZfwwKYQomgwGVWdRzbJ86Xmp8GhGJY6UpqffNboM3IzS7LPoHVHWbFZhvR6R5XDYeTFHEPA
DVPfreN8FiKeUtc89MOgXTprgyGD1mCdsTjqKZ8H/cOEfA1AbYUKVwhWp71Z4e0QpgYD5oEy7IuM
qu5oWFjgeg2fi6spasAw6HDAQyYdoFGYeVlH24khPX3/+rmXdvqYJ8b01WUG8WjJfj5Vvi+ph4Mx
lGmLv4WOG283Fjh9J7q8mAy+L2wy2nCCbpxaoU6CblzUIgDYiG4OKpSVTqsUfAEegFKv98iSZRfI
U7c7G+uvKFdTEgYWZZ2BZMGVYOIX1jq1sNPwy80Lr42FuwDFaalf8ctSB81FyqsbEFjAAlG9yLGf
m7Ou0jJG6kFS/QEAoEAt4u+cQZFychgrXCdTn9qdLrGs5In7k+dCjJgZC8R0BhS0B334Yw1m+wat
Xv2shI4jRpGgmEmd0chvBmPBOCgRt1Z53j9n3pLu3UZ4D5kY66sa/PG9ppNflA09ngKNnihBmpTz
YtZDF/cN7g6jQgTkDJ1kRneLOyA83SPNkiIuUOCnA0NeqDmtOpQFk4HZ7oo9rg3TQzMO5UUnaO2u
WqYfy5x6PO83lENL+uWWTXJaA5v7UlZ7tjJ8grxha/POlmdELqoZcd5sxgUoeu4Y8WQ3IJ7m2Jks
c9chhbqjB5PerLhZDWFhr/wdMyiHP1IUBrEmpKU7F1OgH6Ska5Jo4EjDEd5CGo1F7uzgyDg3BoEh
WmtawC1dnqOeI4gKlCk5kas4UZu4QUge2Z8kY146cJl6IQeWD0L2xPXG7E45incMThzbPBjY+h2S
WnMux77R7hQXyL43LsM18WiX49bpfJlpXzKU2Fr1utfyb0hH3vVbIx9KpvHI0P9yKLBO9GTXHIbc
BKdCvmhdOot+GDuCgtFPFrId27xgmxww6thoxXm2b7bZQlNP96BLzGge4eQ7BY0eT+i3PeMGCR4p
lYf++6yC5feK5x4ngOwKWC3zjFw5dHGWeoJLUdHt6sGWJldBUtGosxfFUKH2TTs7L7O5VOvF9+P9
vwXrOwUr2I+twPn3Betd1nz99v8uhvKp/vpj1fr3X/xX1WqYCFnC9YSH7FO0/atqBYHCDBXt6X/w
J//UrDjPoya+6ZVT6qEcRQL7D8jEgFjg6MZW/vLb/4EXMlq/r8s5ygfkeCzugfuyXgsKdHQS+yoI
0GzCaQ3tkKz5GGAxK3ZMQJD5NZ3HuZLyGotewRi4fUS6R7vQZ+9sNlNZRNWaEQwHu/oQyKq+Rbfk
geCdirAtu3zf2FC710nDP9Dw4M4pzQNMiXePP3jntsT+AV+I25zW8BMWbdfuXF5b2nxI8EKNx94J
ognWF05mkx/SyHyZ9EmcK9aRDKClF183XahjOR8ujsl8QF8vm0C/dQ1c/IJ+fmqWGX9XrMGUjQ4P
Xf4X3I+KuEJQZmPdnz1rOcwCHeM2rV+Cor6eQasmGCMhGzTtbbO4ntR6C5jsUk/5qT7XwiUTT6od
G4Bm67MzMjaSxmZY/NhhEteUxKq+yiyUAewj2lsuqBaGzM2QrCEio2djtB4LWT55+mogzAEevC+u
txUYK4pLuyhf8pYieEjHfG+Vqomtaia3AXgeylnep9Z859eLG6FKh19NGTzPSREcDEx8cEy5LCaz
uVihMJOrDCwMZA7bESczm8xoKRhTZupubu3HzCpO6VI+9V3+1KzOmVkQnXm8Cnc2DwQK8AX/hVsb
utVeWSNQfPzcNBv/Q2Dc4QLqOayBmmOuxUKZGaQNIiZObsAhdqIIxohpV3M5tkLtUm1by6x6mgzm
N7rCHXecmR1s12ptfkDr1lvSjdvRnA8UD5eGTzGpSf2y9RotAlj7YpX8mGOI66JYLk1eztHHRSrM
MUPDv009rMmIDcbolrFAijMGIA9mATB0nHFsXfVOfkJZ56G3uyTMnOW+0rE8RZQXwRcs1NACfqoZ
zyO8vTz7zXopzVREedaLc9F5j2LR/4T/dxPMgsNuNvbKHI+rM/XHbpH3zHmOqEuNbFTrmFa8I02n
owFRFI/Hab10G5Xt5pn3GWAdAjyAnbDg6Rh2ZmWF7aA/1KnxHFik0NXS1/QdcX7w5H3XT/f2Ur5U
AEojHehDPFXLvZUYGeDEsd2X5MW71dWyyAC4EX1fd6PGJDKwH8lr8r1rO+eWPtceCOw9ANwRxrfH
VrTcR+H16rj5IIWasZxbEyupPIGB7eWZghmfyA+Wy7YrlzSJVGc7kQpGeew8JdEpdeTFULn+VgBo
NwWImF23ttVNrbVqD2BEnipG2xEIdOsZNsUXmBHulQHEnSHH0ogO6j1TsjymdrNir1jnp8RrKB3S
FpvdA6Yw9UNRJw/VwhAgXu0h2Jr6gEay5GzXxZceR76IkfFuyVxIEJaIW/pEu81lmikIneY8FOjs
nfyGdovrdedSy27rBjIqhhIPjWak0TA5zk5OzhMgl/65rsEY1dqmC+B2oe/h7diugbuvRDXFJvDe
W2PkxE1RG2Wwbj43RgM6BL2mMJN65C6msbc8qIjcxTaKZxt2iQHQk34xIxBvOiwmm04V3qOnuefJ
7OaLRPYv2tyj+l+8o4r6pkVDRxuVFhe6lcvo4HVPW+SuDTaiaI62hGZqTSjhJP5yFk6HFrvhvtN/
fNM64Wpw4baOkA7V/PV8gpHXVLvKq48pnzq1cXEy8Wilvn/Xz2drLf3cVIDShnIBF9uEdb6fXj80
FWbPW6wc9YCjSfEUJETDLRznxkyTAyxQc8G/6fsfDvBfdFffzge4Jp1i4JC0hfkn9/TDNVOrhmsC
45VOl5PtnEHeMxgvI82yj7PmlNH2vGjnX/YD0e33l7beqtd9p/CBTWSwCCrtVauNyQMWwsrftP96
i9y68m8VuegWLi5hhxdHbKie5wETe6oAecrlwHcL+p2qVT1nKNyltItQBefUxW4wCCpaqhMMJX++
nF3Ct++acAhs9mqTX9ewNipH3i1V+qBjOhy7i32efGbmS4PkjeM07ecUUGHEBES904H9xRaiha0j
OYjyNkjzLS35YZHNUgSgPez6mJnD3m6Y8wXrbbX277qy/GpFv+uzeg6Nf+jLP18IYpS/gMVkrwal
fTEgy6cMYe/0kiBcu0GOxVdxPcKJ+FBKdQuRu/qQpZyh9pq+dJK4vKUqeUECYZjLZaoNlJTzdK8F
7tnq5SHzCfcOOAT8FTP30C3m8pg6pjpUqdluSCJxOen9cFcXC25+HPuTKezTKPxqN7tjcwnO6yUR
jov4X8lbXPzmsGj5S9KsDz4z3nUcOLxb65gp55hltYjSCms4+huXhafBEJnWW08xYDDpLe5puXzp
nUJFnkGO9fut+YsIw3AFw8ANIWw6r+G6qwfRwNYspIJmjHxJJxYim9OabqjN1jvNxDcN4E1xQuec
YkyIhv5rra/eVMIrbZTMnELe2YM4YSXxTsD8/iW9iiwejA2b1jnt1zdIVfBRxVjqen1sAtnuB4Gr
rJ2sz1ukF6ulDmOfnArTPgaaeZ6TINt5dYludvLHkOd/+q6ErlfJnsZdbh1lziGeBUSnVlXXhpG+
rO5sYVQukFq23BX0iYWhpL4OV6Vwd9JvP/kjv+0OPm1EJTa3dPIWuqsj2Iiu3Zs9DRSLbsphWtqR
Dox4cWq2IDaW13IpToWTqsh3cxJUYyb7NdqoBogVSX28a2oz29nW+o44l/2LL5Z3EUCKJg4jwrbN
hX74YmuzHZdGVfXRKCkUZFaJSIwTGbxW8MwZKyBIt+JS+WeUGlrEMHo9BJ2AHzZ7GeLMjsH9tJ8T
KubRNZp4yvTHOW8tuEjoMhTSPScTOnJT4pyBNuUxyBgtapu5iXHAetDN+Xkd9FB48FssssOg44F7
bTkUmf6gSMTCNsnag1XOh6Cd71LHnWhlsD/pw6Is5SKohbV0HldJGRxMZ30I2l5e/8cfCWfG9r9t
gvHGuGBOO5A/M+KFs1/HpDhL6M3cjg0AMmnf8+5A6pYlf7WHfU5hwhogZmYzr4LoxurF8Aqt094c
6p3hDkiPJfkp4aQKDN7P2rAlV0WBBM1oDCGAPoq0xOadBHBqEpeOcQAgBr+TXeCi6ADKa6Tp5/9J
h+NKk/5NGVRDlAUbErVuLNqqw3OVr3dLqS4rbzuM2WapVTwl85alzmaUr/p1N9FiXBozIl3dyTH3
9yOv9Ht5udqLFQuHHww2BJ428jfaWe7bZBrDktbZxQJA63sRlNRLE8+YZJ7qab4XI4WkTysG+iul
nrPO9/2Y6qHaBFcseW8Wxm2nCdAgZGuGN8UwF1W8/YtW8Tsg3dmQ7SRxee6H3fYZDYtzbrz53k23
AsIpNL4nwLZlR7akJ/k18HU/9lp+utecxw7b9AhKQncVOMsznIF4nlhg5DquBaouYIdJxe3Sfswz
eTcDx4+shjlDXZ00mZ/WiuYcXiuUP2N5oig+IF0MvzKVbEy+Dncer0vD+ZINc30qDOcsBwCDWNBE
W2G0bMDKmd72JTPscznajyagrnfOY/cXnze5jrPNQwFlvJkplwD6OtN2UAfz1HM9yDs4vmfyCxYP
Km685V/fS+1mDIz9yIyTmRXffJ0x4pwHmmA5fw2AUlyM6GgHRRD7src8MG9IQTNqw1ljmdSxNAaN
Aq2o8IC0Bf5eZfrcMeu7bvsgi1fgolgogQGs+Q5w/LHOpkaMyUf1IC3SLb230OzQBc5B6VjAmSOz
TikMOQ8zC5crhu2MnfLpfpRE0N4c73r8miNsRK/lNN3ZDs1g+GQLYgMFQ6aZ2Vo23+cJAnCVoa10
htWzO6ztvm/HO8y7c2SB3LPkEKHInO4tgPhbNj96/5yv/+2wvdNhQ0qKsPXvG2z/Uz4NxU8qVX/9
jb87a5zdCHOYTBw31xEwPeR3f+FBDA+9qc2LB/EzDvjgB/4WrC8L8SrdJsF2CJ4bL+bv1prDHzk6
p5y1uVzqzIX/o/bazxF6ux0D/QuwGhhV4BbwGmHle1JVwM7sb5m+tvlLSfIG8HaeTajb8TjmpnrI
y1SM+0FhFBYNg3Kc5wUVmPrKaBhTmPtWs0E4Fp2vNQXKOckGCPTLgjFnr1do5ERAGdwVEn2ypMDZ
pSU7G3WFktYVoTaf4N+A4mg9iNd6q82fgHwBscI0JcW3zFaBMClvJ3R/DtaQAgANF5Fjsx6V88JY
aV/LfGhFpIaMxvk7c/5X5pAbJynAkwS60Ga19dYysRlIA8Zhdb61wywhKFR0ujbHMRsa9XUAYZpL
LoaoqxewfELdI0UGGDmio9XzPLUxp8unH/bWL2q/73XHv45UbomEE1E+Us+/6HCvij8vp3kOMSz9
itqRU1zTpUq/d74A4KMS5AoOvcoTmZHTrMevPCxy1PS8MGeOU9BwHBSR3pscLUc8EEpdtkOVZaWf
US68it1IbFsfMobWm3vqWnTueV0RRcp2VWAP6DCj1jt5wTup+8/pNIgoFhlrMZRcASfBPHmVueFD
vQitKOtv+qwp96NTC625q0pqjNvfr97PlfN2IYr1DdDnGGAq3pjzKIxugpX20lcOGNOw0JJMCltn
OMYXvlhebt/MA47McPFdp9TGqDVST94Vwqnfg6z8fJp9vxNGkxuyERoCPfdtSX5IViE+Kyrl3P0q
B793z0y+4IyHfaVZnnVKB3el4vr9s/9cH21XJJjYBqL9RKO3Hm6mqMuiFY75FQPZQdjfTGRHs+yC
pIO9AJdse+xSudP0HsfvlTLydmWyTXOzcTZZ+uB1jyRvcHSZpVl9RWXCqbwjRLH6E/LwfMzwo9Mk
bW+WYE306qoRfe3qO0dmxfqQD17bWvCniBwJs9WkCj6QIXoQzjNZmyV29mnvq+M02zYAzd+v1pst
6cASJPAyJtx8SV6Db+jGaV6DG8pzOZHYqLhTrUZKIRExohD6T6/Fxkf11NXJkTkpXnUAgNcMfZAX
w/Oig+GiGMOTnj6/qQm2xO8v9WYTACHcFBFBZKHn/kbZ0wgK31zg9z3XauxZ3B4hifxFGooUsmkq
lxwad8GGjPP31zXerueWt5muDyoSs4/X/b9E2zBqvaP9uTqaYcKc8RwxDRGMzwwJOsMqzaE88pkU
3pNC+ZPUuuv7nuQfG2dT3otqnUlIM58G9Z9pbeTB3qpdU10C+7aH9+DNvOmfChfb4wYhim4vngYb
qMtXhYuTQiqopr75M/OZMNHO99W43g7ugooVBYuOLeEhGNrBPWtWItgfA5h2DgO6jopgGRR2qp55
l1X+4g4b0JjjDwYBrX/DBsj1VwAGZEJ0cRaQDo8DxLVkjGTlFbx0WY4Db6fuR5djGNFByRvJqmQL
0dqA9Y2iAbyU/gcKynH5jG0XKUTYLWvCWiD7hqgq4gTCZcJl2nAmyH6zGRWm1rXz6ps7T4Yw0EtM
hvWWDR04j9hJ8MX1a5Nzj0ab47oZGvVkPBZD0+b1boKasD6sDL/lvew7l+wbmXN+Nqtzvokwy9yG
d2ZmCPF38IEyQZMnt1qNoJJg8cLDNHqeZ+leZbVboxw45yY/iRhEwo8IIBeVe3Dkko0fxtmrOMxU
t+SE4KGHVAM+JQ24tCZmBEVCiFLb1bQUk6KzFRSi+9z5wpHHxJaduC4hEKnDbAA9ucw6TU2naZkW
9tLiJ9u3LKQw1KUPsYHDUk/G7cxEHtIkiLR+tzW0GhvztOL49wM4+ZjxqDWOim4e63qisaCOXrP9
Bky4CJhl5ekanphD4vIPJnaqytEcKXLojH8tQtd2UGYtkDoiYzzmN5TewBUc1mCyhOLSC7ai+Qm9
SJ4p/WtVbaAUrJzjtxM/MM8oS53qsp/oqxkZ6o+IgGgeWZsCZsCyoD/W8XiErm27NAF1zotVMNAf
dnni5tVdPSKlwoDTsrbt0iJDxjcl6yBg16RmX/LOrAWU1Au4TiNhPkMJ41snzaZN+NxVi2QNm0Xm
XN8h3mPQ4Jc6g4149ejKMj5wawkaHsmiLXfLjQUJ/lgBgNseIg8gel53kLrrdNdo/fbePVMSBXYw
3yQPg3Dktn8xzrP5VepbnSVPwSDRRo4b1dh8ClOO2kHOm4d7SR5mUuy1EQ3o7ULzBEkpj+0AJy83
cj2PT1D5XcFOsVbXtY8SjyxuL6+Ev+VtiYRZeR6YOjuPYkJ8jVkV3sDcVm4H2xp3DIzzl2mZYW+C
wve2PVeSAtrHHAUA1ifVN4uBaEut5X3r1/x/Z/glH7CXj8QGUseVLMNmhivvVK/WLXhkBYlY3ln9
9kmDUOY/2jPE4E04A3kj85rWoGHgicJkFbLGawd1hGAx5PisIHbNf7DrNw5EtJKLbbvaEoJZYVsE
q+EcmQQ4Sx/n+j3oFBHIePMq3iJTVmb5und1bQ+IK22t/Vio1NZj9jY0rBRu7HrrKLWw/f2BKY69
C6oZtwaOvrlB78lx5AYr08eyY7qEh5i4aYxMAJwhV9/ecI1WnG7smf9gAnAhBp3JaLj0mwRUtJQA
uebLIhkYKxwTbeDddLYvGgf5G6PmYWrUXFJG+xXiKcD3hiZY/K2QtudyRyAm3OxGVFkUaq3t1AQB
WCLXX9C8NaHkHRPEZ500RcCOMOs+r7Oj2cykDdQw132QL8UqqLazJcvSK8DcE4bW4xIM2+YR+RZS
vHGGTrMvVLLtS32C6Ij8qyW6Ir1s1mblzzpTTj3CE45FqBw6PBWpyQveRx0uumZM3RmlOZOQi+zo
xFuqDTj9AGoUImIu3UB9i4ITi8/O1UWbjHKvj+3MT1LCdPwZHd0tLhW6rJYPAXJobCS4oSnhqbVx
qpwvx0wjOkhWkW/BMMeBDSU7Jo/NBW+/Qy/eVyk73S8H2I2X2aJNXNo2AF+1e8Ilx5GEcMYpXyUO
cM0dhhXbITuODOSYgrqOoHHp+b0iPig/0+ybRQfsnoaEKFi3bTdCvd/5Td8gxlSZW7aia3OhnsGW
Uo0wgd/qEKL+tjhz01mMaYqeqBrs0iyfLe1iyte1h8/mW2ncoQ+U7Gg+Jt3HpFt4eNFw+KudVLPH
HXv5rLFKTZV5fNj5tJJOH30xfW/u/LWtAYpuf6bsBqHkaBXLlji7DWjRNhrw4F43op3OGlteD+Qi
JOtNkcKFNyn4cm0/YVYZzrBe2zNqOTXTlqCAMhl6q6HcL1o9l/1HvVrK+8CEwMUeghTYndy6BUPv
NnJqn1umytplDw/cvk64UysCcCa6L4KYu+4Lj0bRVzsv1/6uatyqf5rBWM83aAGWejgjUYeGguWg
LRfCLwho4tE0tQfa0LODqlvfZcnShG6lV8aVVXKs7hJ/lEbU8Y4Y6zL46zbF9Fr2SDilSyG3JHXt
ZwVFCvKoGYRtr6nxM66Hk/3RLUdlp1HeITCpbXqQCh4ebODMSNinSTpejBknWRl5MJDWNQ4EZOV+
nwAiay4XPo4phFF/PQO0bvcy8FIrdkjQ1vs0N7OGg88dvdOgFHAYyx5NA4s1IpwCAzgOQaw1ppdH
TBZN7IucMj16pjXGXaPT5UrQJtIPxmxk5j5pF6MGSuaVqwDyaznabVs0lf1pGjoMrsHxeqqlI9zg
YXW/jIs1XmsQMLU7W7OH9WGs2dWhw8i9/7R6MsUIGPyF1yOztDjpusCH8MAtB8taFodEjPmyXxvb
r1CGKhrLxB21X4fO/9Oocr/++r/sncd23EgWpl9lXgA68AHMMhPpyKQ3ErXBIUUJ3gb8088XpGq6
mNUtnt73pqpUItMEIm5c85sYh5xhCjK3m5ufPnOSvl+jpVSJlWlJpwNTF5aN4wV9pjvABMJCy4A6
GELL0L12kT/I45+xVypx6nXlZUBgAsPp5sXduFZnIRXKMKlu0uvf2bc+56Fr3I5RUVVyheuWulDr
wipq52GcHQTRgjoc23Agn9IjcpR5EExIZaiPHJgWUC/7v9TalGPYWvAtuFZ8AgmHu/FU+thygXMc
YttVEQ5KjMowExQLjBDkUz5GELQtWY/e+YKQASmpEzcDVw/j15RbpiudyFx2sxC85rZ3KpX94cOg
KgeRGkpFY7ZxLvJ3fVMk7jcHUxE+ilFrAiRQpHX0Guq+cQiTjpRk9uhysko723TIguExqyzan8ea
WJZ6ibo0cO0KmbFYhXT0zQCSZLH2vo1cSbsvGT4QU4oeSTqwYVqOX/bacQq80Q94mJjc0Si32aQm
I0ARFqguhbo5vWac+KRtFAveuxeLqJa7wXZo9K6rEM3IknqzCjlL0qlaPr9EBYyIktki50fM1PD5
RGVYSwNgWMsQAoJNiNTGo9n1rfsyjk1ZbV1kw8pjVKUD12JX1yqXKmuhUpbY79QadVXpdsavXpMz
/WjoArhlr7gP6RuswKROrK2vM7QqLojhs0qR3to9rizULfX7BkN1hHXM4DsT0VwfCzvkp61QYyHr
yE79ajcnUOB/oSvOwhJmUvUJeqnFbJ+/VmJpOEKQx62FjFSUMa9YFVBy7SAzGLggF6iBhmOippMH
3DoFOnTfoErRe3p/jFyYhvFI+dd3914TTnxjlOYMnlEvB2Q2LssoG8b4ehlTPfSfhkw4gAWAx0fF
eMD7zAWvJEyVxRqYgNB8aluor/EBIQmVVOgdLPtxNTJ45VL0XGRTvxUmBnATdGkdo0PAaeiWXSKw
p7L5Abny1tnrdSQH75qxjVklRzdEDRIS/mKrc2BZYM8hRmQkmfeIB6gj0jAGoeFVpg0/EA62StSM
nNI4aQy1waywTxh5NqYAja8UA9TtGg9DxKXZVyOJKsJzNVmgC2CNfBMSEvsxzFPG82udFWBuvggG
P8rXXf00WUkLwCz3BNelEfO5zHUcC5UaZm4fqWTeqtWnfT8eWefwXCBfVzzUVhL4iqM1WfBHBm+E
irR3DJExoSwa9gIOrzM5Qbq1W1vt3bw0/fKiQHV56IIol57Rn/EChUVSC+aNZwsuruC9yqXlK+j1
kKgeDC57QKKGipIvEn7SPg9tn6A9LLO+7ggu82hbR3s0uqxkEGOyzwomoaxsWjtUbDri8jwQafuk
lxSePOdudpb53BpN6idXIFIygETCLPt5iHF6JOt6z3xQZRjINWTlIR+wSyY/IzH4XRF7SwnuaztF
EWyLTQmBkT9F1CxAKTVNm35YQw9yTwepp6+tuI4pR4a4jaS2Z4hm9ffukiN6AQ7RYP212FdFNypr
KgtrJ0MV+cJvVSIfoTk63Ic4cvHUuoKGLhqPnoZRT4L8U0mO4jtAIVh1FXEXo6HcOyjw54hezVCw
nVyHt6e1Fy4qVNbEZHdfI9LfxZtSTGz9veEZgGPmzCOPej965ZCr1CrXCh/9UKXNIHFgHQapNkY5
qraYFlqz2pKYEo7llW5PU9mwIIuquB1f61hIhILVEadajuoL181sktd5TKNdCDmiv3EnsciDhxBR
vvekSU3BxabZ5AfW1A2ETgg5FS/j2x1Qzl3alCoTNcFWEmfG96pxyiJA9YcmHQyCFAl/j7IMDTlT
WfQMqgp8LyzycFEfulqmcY7WnDLm4QjvLFS89oAyLIrWY6Kz+3EAL3mkidGrj96XEzchiLo+7Doo
QKWdXYia5gg/iEPxcj2baAo1q47HCN5wyiQCjCtoaDgIQb6xyuzZqiZVoc/vkcOf8IcM0f+Fx5V9
0uP6Nz0jOIho6zHQQbXrtGXoIRMDDiMfX6awU3UmMgp57ASaPTc5ZNO+5ft+8panXTXaVFDFHVu1
89AIPMVGz3VZenrndi+OO6rpzfvWyD1N9Sr/3MH751thykSOC+bMpHl+Suk1EYGCXGJVL4kdqvhU
ubYFjHYiWBO7/vxeb93Avw05aL8hTAhVzxS2BfXtdColdUPmY55ZL5NV9BQyPdZi7ESns/HyWCNU
it0SENOKoNGXtsMMuB/yBgwcHAzqbroQarKBhZDq8MDxUrH29+yjbCNVIpSoSHMnCBfB3M867f9Y
KqyrIG4iVQiCDGCg+vu/9fanNiy6aBTOM4I8E5+DC0qVhVyulFB/Xql/7DmLfrfPKAhhRHCbp61j
0qjExNaofgYRaDG9DmcvHR+NRagj4oaYhH625U5HKAYPBjIvfk10TU3m4h+/XNtIy4uYFTzXdqxi
VDdx2K77hMh+G2E8y1EOffJ9komZP//M0VdsrxQq23mnfPyY/m/0s/o3o7DTZWZq6qALoaaqSiTv
dEeOZTcBjY6s7/QkKB3nOKZL5ZVClfP/3SqbjqXzbdED491ojp3M3DISQxyeU+M7gH4BGK/OVWme
pFRqeyiBKmv88xt+1L1gQOMoFgbUCqXTSdJ0soOApCwEk7n93iLmxw5qUf8hzBEUZ55r2DZYxayw
6p5joNGZE3Mz/vkDvOkK/v0EkmohcKTDlhUerhGW+fExUyXGuVGLEmMS2GXlhlkWpkV0PWI/3b2n
LUMbq9TYtWH7zcHvprjmYNJnbQq3QwfsML4vTpE6qsVD639WB9H2LaqFJfdKrgSZjZUnA8/CBgGK
hJF1RGsxOuqyRGAI2fEgDhFsAW5GdCIX6URP88gYW+SpSd9o0W08knmzOySMlj08WzJNnXc5SJV2
aa0pqGJk0qjr3K0TchvYmeqKr5HQ4GOJ9wa9JLUnamaZqZKm1OveMj7TUMlymOK/oGSxo5H1R5Gx
pTNpDhO6Y+dxicHQJ+C/02NN3DNh1MD89pGD/cfW7qksYk1f5qcqbhAG20d1p0ogH7Qlofd3y/rP
T1yd2w8PnFCLKyszGtjtqLuc7HFmTvDmpTc++ZGreox94ruI3AO1zLRLXep8gpWdo7eDF5IRqqRQ
Q5SU//nnj3H6zS0LKhGRE9kA/uGdwm5LeJAjzzJ+ypCKL86Sou2KBzMbzfZoyu4Tk83TCGKRnAmL
BqiLYTrYpJNNDvA3SuJayu9DU4NyclKhtkWa1iqz+vP3Mk+ONK+u/AQ9BHmZvFnvNKe/XQrROOl5
Xg7mA7J2yI2FtC+7aBvRRqXSTdKR2wGlwaXgX4KGDftyctC0pFhzWm8FXZgk/ZySR83v69HKyUON
xVaJegKL5RtkVk5FXKWxamtNmmoDAOGsOISD56o2cVYwHbkfNMPiy2mZw10URZqaFBlDoeI1BUGG
TJOmEUfzbVnBGf4EfXiy3qyBT1zROadIpPxzEOw4UecXbj89oI+lbmZErNSRw5WbyvnP622d7Gf1
TAleCBT5LtcigiAfA9hY1fRUDTu89+zq7b16h9ZpNoCq5Woi1BOC3mfvOSAdVqGcStUl/f2nduhV
hwAVJxbXsYXqZ1IL1kQ6s5DYtB+0LMWo6yg5quDfk7rIxt1s9RRMG2gilMfJQlAbtr8Hf0yL1BBJ
y1OTs7N4+sLfDVWhHvjipLyL9jaJh+ep3ngw6IB2Afwk9STRxMTYYAWlUz33DjlWVRm9j9A4kexd
ZMdU8Rzi/sELzkYx0gL585J6Hx+fEMIGyARoVEdExtId/WQo2vANBk+vwx/5YIlvaVs6yl0LuQI3
82qbHj9Qu8ie/PPZS/IwqG0oCoWZ5Y/IZOgD7M++ZGgKT9rXZljMMFibh5D6VV7nE74ba6Dq5j7x
05uCUduPobZlvXKxGgAuLiL3anCQCI71RF5wI8UL1XoM412TqfV1YY48nIXtmDrw+nzdDugaZo/a
ouFV1+WIOq6l317b3ErZFuKYdSHmdgi6em42zMTzxxhoApwJkylBqvQFuURGRnidkX8HB+Ccz1Ok
9KeWRjcAmbbi3uR+fq7RCcSRr3VjWhgRon4mcjfIz1n9Y2JZMTgoXbPLQKNv9wSPGH1WTAzuIJdJ
0qKwxym6T7eMCWYF3WS4vJ5GP9FWvV0MZ3lZbbrRBxSM/Ub6tfdcl6552GeIu7XV/ZL2tMRsDDnp
9mk2PCz9xu5m/cWcO/kdHzn7Ie4dxGEntwCJL5MNdLbkM8j1hzuDDUH6pdBpZCrMg/6RpveORGDH
bovXpiyp53DJzKZtYRngwf689d4S/n/dTm/vpJS4SYd8Q1FBT7beZMJSHoCrvBrw0wdSAaLoqqIO
SIIpzsVtaRbhbYL3S73Sc8evA2tA2383JI4bTHkHGgoMm3vVuq1/VmqNeOAakqQPfd49FgV3utmV
EKfMzrBv9CEtfxU9ouIlXcubwZzNrz4kFRwWKgMFWRQXr6wCajaiEoVLUyNjRIX6DP2m1p9f0yrq
6LD37RZHDf1ZnzprvVBX/VcpwtuKvK0+aRpu4+IUWl3RehONE5WvnBWkjtE5zTbQ4RW3rNXdhz+v
/8dg+v5mApCiSrHIn0+zQaQnSauh8by6uijAZ036PZ4mJkY6BXh/2+qpvaOquGE8K7JPcuETEB5v
rtIA0iA2gMUdfZoSGACzJ9ubl1eA5OyyOLHiHcZV+X5aJiRh/fzJ0vwp6M2IoUeD+t7eRheiDP68
BI7aYh+2oFBgTYUHgXTFNX5yoRhZWDA+iLFZ6hkc0E5rs9XkOcIPJFOSLhjsYtqLosOJL9HqgmlP
Vewr+lYXQ+0Cbs9FpF0tRmTvrWWmcYb15fcC+QRn3WbaBWZ+4jhD6yitwrqnB5pfVRq7c+UyGANo
3E2MXTBfDtei9sUtaeNQbRUVdnbT5NISdbLL6BTvk6iqrwoHe5GgCmX/Mudx/wC/KbvRSo8Lwp2M
cWuZ3divrDZBKzP3Y3RVGp0vEE8GYgVdxAhApA1eTYI78c52NO+YxLP91aCrDYErwyTsk/Ot1u50
bWEGkva6VLPilE/T0xLmuYvwtUH/8VJrrPSxTqx5Rqi51C+NkVrik3c8oSawqwRlFqhb8EhKCfiU
yAbzC88qrs6faZ3aZ7TNtGIV4ueCWdSSbhlEdER6J2pfa0vPH5No6o5J4us32oDXy5+31j93OJ/l
nbmCSR4CcCfRzTKZtSEAk/1EeFAX0Lf89AUcwcxcqix/krWL10X24cEttZcZLk8JPnHAGPWTj/ER
C/y2JJ4CuSp2oa+srz+mTGBxZIGtTf4zLNy5x54lnq/dpY/zY5K73VZfBv++aaHIzG4cbmo/nJ5i
rx3qfSwX4/6TD/NvtgR0OLqXbE6AcaeY0KXox6GasvRnJPC9aeDM35q5pgWC1uE5V0x/2edNd1bb
ZXFA78246ErBnfAmbJuI2APyWo7DEV1V6xfY7AZRb1gVd3/+lG9E0o8blyKB4Psm3OcapzDOFvY/
FCkeEiK16Ae4GMZ+r9oFc5qmmLHI1M2M3lShBH7R5oekmMYuPDmAzAEdLt9fM6ou4qCtXNjcHUIg
NO0ZfpSajC8yN5F7ZIOmS7ePo0PkiMheVRi2jys5G7AHolovcCEwvAq9UnxrdhobeptmnXaBCePA
D4xCO749RiQNSERSJ6m30Ujeta6MJDsWDOipBaxiiFZ5k2MZO4wp03fG1Y/OQFOBLFLedcgoHeIi
t9oVXowCRZeJQd/apV97jSBZybAciOfELJqJIET3HCIzqJWLsfYlmmFJ7YKI9szKOAArGtudjijw
VwROkm898ky/7MRMaNINafhZy1J5Sp+EFYTNLHQooB7jeHraIRqKcC78xu5/0vVuogduNwffRtOe
V73Uh0sTLwBmSnJxoe60TvUrXnQBHyk063EHdVo+On4eHXWIRA9ma/dMSLgFtm3a5hyGKBVru2Hc
+34M/8ez+IxnYbmqSPvPRIv98/icJH/XMGH2pH7lL6aFY3+BiQfO2XrnTJh/MS1wotK/0CAmplHs
O/wIoe+3iolpfiG34CoA7mnbSvvk/1MtDO8LBABYa+C0IXjTYv1vqBbOx92otDA94KQKBKvTr4fY
8TG80vLIl5Tp+Z2Udd3D5S/kDESJz7lecDg+1nbU3sSIcf+oRWbex3Gm3eIARUpga1QIeeLhRiUn
l9k09WeAGtG687V640xD/UQPi9dxtciMVnDek+u0BfePUykC9VU8Zdue9GpTA5w9mhoJY+yXqC7R
INtV5pzdLilSfT7eJnhIaf3PctFQ5ottBKE0/EGu8BtGuD2W3fgMdGx+BiQ3J0qWGMEkJIEojdqs
XbYCW5IzZ9bql96M02ea4PO1luErYTLvfJpxkF77NXnr2pqX7ufQRsbKrCE9R7TTb2An3xidhlQy
0y7zobemJfskh3vLU/8Vrt8egQuXmqeqIznKXO3jIyhomGDqKt27pbX8A1gOpPDMqXXxBJuULIHZ
dGKVmIV/TQAzjyU0GIRiXK9y1gmwrN0SEx4pi3CrW/oB5QInvjR7u3olmmpfwYHI21jFbydJob7i
XkgJGHf5Y56H3i6K23rbo9t35XntQ5fDf0d//Sii0bw3Y3MnYv81bdzm5W+H5Pr92/3d4dY/6Twh
HKt65Exv0D+EFnt6rde0R6JQr8nkqiJ8MtTTj4Dkf2OggOYW3XkwWVZ7oMPZbey4LLA8AaaxlVa6
XICb1V/qDOtTrPvG6SpiAnc2VpZzF878V0NI/QlAxoB3bo5Xce+CUoqa6drxwkdaAebOT5Ic2QwU
wdws1/dJOZbQVFptlw2WG8xI228WHfk+0Mj6cK4v1mvp9sexNY09PCBnjxMmtzpOtUEyzdlmgpq5
0Ws/3jrJU177jA/tavyBe60FyMcaf9TgSg8An9p92xmgA2OcXOuh3wLynW45lNmlGDDzzmWGkqb1
qhdJ2pJjty7etukCfs6GLJkgTQFD803CRaT+Tl9aKsQECRxRlrgvlTwlRCCT9AItneYIPMJEPK+s
f3p4a8L7GZXOPkxGXCWRFGMQKeXen+rknBa0fhHG83SNAf1w4WQNX860eqx3mnhJ93Mbp/56wSfw
FvD/dCU7gwUFmLalmbSgB63OJk7t+M+N8iv2ws2LTzl6tJnwr/Vomj5pkJ7ELFo8Hv0z1a+ELqyK
P+vjgTEhgIYRrh8YvurLTefTwdGYzT2STwDUFUgd0sxn77TV8mM0vWUtO1nPa3uc49cUL5jL2jXD
s6bTm6+isesgj3N9h634t8m3s6Dp3eKhaHiVbGhxS0kHq9whwG8cK1yCV3oXLRvpRNNmRorhdkKM
yF7RuPExadLmCzsOgYcB79uC3EEqpV4g4bdO3Rkbp9NM9PB7RDjTaZgu26xabt62bZ02jO5xXL1o
G8c4GnUV/qqwfvnmaYWkzDfk1xKbsctEJm26KmoExgPLKpOXUs92DXIwxRooec80ou/dnY1ikNhk
XuxdeTrY682fj+4J2UstP/pZHkmw6zLrYsD7cfnHBjJqtLThrdnWrhZ0BmDFuW20uxQvmYvWwEd6
7TZSu0/nhHzPmWq/vgD/E087j0bZDApvYmXMvAnPvGyonyGxtzMqiGMdQW5qw6fWnvkyFEMGKnu9
9kll8+++gK2uV+oaJd3lnOyfcslka8SRuM3dpduQN06XCPdF2wZQeIsAM3EmpOF5TQ1AiCljR9u4
jIWe9VB3zo3RDX9x9iwC81w9W5Mwji7d0TMweX24bXIvvM+F8leI8QT1PimHTjggb4sP/5JZNHUp
bsWnnx1Xz6Rd7NG5rZDlKckTZfiL3Yx6P1CJnCFrslykk5yucjGUu67w+AZmWbrYwCTDGcooyXr0
zfaQO2N7wKtRuwdP5e9QWeyAnkFCv1o8yQja5PuPBWDMVSdH+QucSs0jSuwXGY79QV8WD10hZKCv
e3vMyp0YRLuuUwdRMRM1kq7vw68mfL+95mneGXMuE4iocLcYV0fbOo+np9Ytl107DuEB36BWOVKX
3rozzeknTUvilVnY2rCWtWlsFquGWVNlgB/bPdaiZbOysro+5PYQPpWCo05OMF2/Hb3Q16LXNtTi
YQO2hI9XZogxTq15C5mH+rFIrQH1pyZ+1Wu5bFM9Dp/YecNPOy9UBFFLk4rwrE/K5cLWF5bPRpTk
tk7QZZjp+IFBMhecpho3+SaK9IdVFdWhieLpwDxIrlvMg9eanZtHWCcycEQ+XVKYcJf8+RSSJHLM
/pU2sBMgzZEzGCg2vqWDJ2kDsRpcFKODW2ainVhj6htPq7fYDAm12c1hQ68kDvkC8QLFhVSsfnbN
brlZDGLSJirkIabpGMR5mp81iBiMK/zXk2w9aGlSrKKo3HZNpo6rIfQX5ebyoLhfL+ZoDz/7RNha
AKWxEIGMcdDZ0ZWBLQ6ZY0M1NrMP7NLKVzhOh/k2N8JKX/mUz3sv0qZgXmpxmOziYRorw+JTyhml
IBO4YuNqN3T6ZlyYer1/Bb5NiMxwv2mrptrjJC13Nqd2L1AEIeVUz7Uek+6rnLK9o2XDHExmsmx8
a/5q1HUZoEfM6EqfkV+TKQfCj2w2a2pKlIaRUflBDwbJWvDJZ5WR6vvFB9C4csEb7pYG8DAyc6Ht
r+s+ix+5B5JHqaU4zy/MuhASTYr0q/RsH0wUnNRoH5O3IEJrEQ1WEnzXq4YuzK02jCrBwSrhTPcm
ripIRRiQKHcoCwuuTTfFhc7XzQh5ORQDHRpSy3+HHfya1RybS4jIAkZCAa4w5X0Eahl3J5tbZzFS
6yWG6jXjTuzW2bnWdSr98eebqAMzv1miRn8p0D9FG7SBrD8T2fW1Vi7GMXLG7GxmI3gU5Og6AwiK
q7VjWNY3o1oSj/3ULzeAv0FXGyKdbltyyz3+1j6eTjBIfpnMV8BpLdom74uMuZ4bIkSqt8u4sYfB
h67hQipy21CsRhylklUCSKNaTVEbdBgua8j/hHqQWEv+S4jxtqsa5IMc0lZkmcGnw6TOikshivja
RDRjzWXgszL+vNy8HaT/VbafVbbgs6hF/3Nleyhf0fF7/lDavv/O79LWs7/QIFRtSkX4V56tf3lK
eN4X3UPOhWknYIF3Ec7fla1tfBGOjySZmtNQ/Kp53m8RAUt8EfyF+jUfiAE4g/+mskWS6GOAtD2D
KTqv5gMUoVt/CgrqTRknC2yTQ2gtU2A1ef7sYLmHQvSbc3T85iI9K0NpCch0XGcROZ6rDKeXN+9p
Q9lQh8qQWvQI8izhVH733/yqI2CfCeA5bKwnZWhdlEv5vXBI8nVkk67aN+drTISsC2gV5J/Zmze2
9IHiJ653J9osv22nfrjSh+dCWWrHylwbzer2qXpz3F6GnNsx0+vpWb55coM5J6ZqlvLqnlAug6f3
5uFdKzvvWMvQvbbaAsWZGXlbOGtzcmBsjjE4sj39RYTztbWlob3YgdOi6rTJKw9OCPVmakAjTa1d
gxNDjFAn5uJWKvAZh3SG5ziS5q61zpQVeU2D4AnX7uWyl7O+xmldnke+HH/gFo+NeZcg8jZ40XwO
iLG5mes0eqaAxPo8NasV+fR26AtUSHqyw0nZpC/OVF07sIR8PLWmhlBXjGKXT0l26VlwjezcWrb1
3AUzgnWEiB5jtAwTwbKnNrKhUpqJuDYaZeCeYuU+yRz26IT0Gzz7GrfxtLuz0FgJEimBKo+ztQfu
aaAhr2XlmdNFIkjnpT/3QOyEhwWJ7jNl/QWeJnKIcWgAiqP3ZkQPVSV/hOvQ3/XKrT7tDYzr+2ww
EIbEzb5Tvvb1iLVTWfracVzMVJVhyAQtMy7kyEYel8jov0JkrJu14xftcQQsdR573vCL+RVMmQho
RUbv1Y6vBrvMN3XjQ/opR78BNG8IpSM7tcbKd/vsuZnTfBNh7+TsIhD0xcpMR/k95VrK12OIpR2q
F1Z0XXp+aezJJ5LbuM6sr2ZUJDf+4vBulOXtnYEC+7ZvYvvcMKECrOK+iveYTEXYO1U1wjVDg+C7
AXyOJuvaLdLpSSuj9szSC//n2I6ihbVX0Ps1MFdPNmCr/Vs/dRdm2rg7at8wAXWvYxsG72rAg71c
+ZC/ftgAlyHJobW+ifSlCHy6Eeum4FrjOWYPoyHjazGl8kIac3wmyKVwcKvG5oiOhk1zaY6KgO1a
3UPD1K+iFhZfoDX8vVGBC2kGu68gJxY1VuWiSqCqFJzybxPUbDtd5bCZbZZnMsELnPlDovOvqjQU
zAT7kTl1bxXBT89xctUnuD6mpOWwL8Z+RApp0cPbeRys+Sx24nTfjO614aGLW9sY3ltWguEd9e7d
RPY4bOTU508hXpcrI4eBEYje9uU6q81qXRbSueuZgmMUlxjdugOJu0aiTr+062I6do4b72yEk0CI
SnRRoUNuIHFkG5CU5brlvNyGcmIekwxD/jCFo1Uc3b7T02sB5DH3A/wVev3OXiSlAiMzaM2XptFo
+7FvH22gpzda5vlZMLXWeECK7wwqkntRgTrbFV1mImKaLzuYvfNNU3kmTZi8WeHMEx28WeY3Y2u1
t/mYTms7S5NtaPn5RtAzDJjfrIqQ4TWOD5eIXTFe6FStnBwRciJD45UsrYHUEkKRSswnN4wxuEy1
szQ1sSEg6aEvJnkZbVxPjbQfY2CMB8TQqrXBsgBo9+RVottPfl9HwbhY6AOPg3aRLka4j0JoZnOv
fy2Nrl6FEcaN2fzayuG8W1jDsEMFEvjWvAZVoW91GT9MVlzCEK0eETAVh8Krf0B4RyQ1MW9hFvpB
SHssstord0zT664pv9nYiK2gBogE4cxCr+4GRTcoJgHoXJ+LlT5mQ2CWSpu5n2pvL2IDe0gXy4p+
kI2AYOteNIkhz1pLnndpCOXc94YdA1M7MODZNCvm6XogfCxx20ig8VSN9fIUT1Je+IxJtu5IW5Jt
dO7ytI961OIwoPXlrT4hqK6BZFRlP7tpxvsUDl6KRFZFqwkCen3TzDO+sgtCsgGAg/wm06bxyvXb
V1HFOPAlkXG+MJLYaHL0inWNmbIKsw2zR4/td08zLgoAXKB+MDkI1jOQCyI3mi9zqP3YTxgw2pTG
mObY8tL0kxun1RqORBavyazlZdFmxbrFLfxuyMPwxjFDe2X3NDKcSp8Di8eEPs8YZCb43XwKn2Op
NzdmLcZrEwPr86SV1q2b+OUdFJNi3VnumRRFuQamQuTX9K8wlJuVo/GPOJ3CNUUJnP9M/BinQd56
5ODrpZ/mLe1dXHhHkSN+gDMoearsF7p6nU2d0vbSviTGaMe0S4SJMkHR3Do0hoIGasw5cxcLewWz
3oHVj3/Yec7Z8iuJVkTW37IJ80uIf/l1io3nyi1dsUncRQagCa+FLe2gM1P6UYtlXeeooAQaBotX
zmh8d1D73TSGlt0VfmaunE4whIJTvpUj2mzsjBjHSfICd23Al97OiYn0LyIhO6Nuk3NtcH2YTuO8
L71kOrgdVySkYveg5Ugrvbep/5cnf5InM3pWk///nCdf0g6O/0/wnFXdh2T59y/+TpZ994vDXAgt
IfwdANIaTHR+O7AZuv1FR/TKR9cVWPObzP1f2bL/BcFxQIk202bAbaTEf2XLtvMFBWz6V/waA3I1
PfovFO0Z7X/IltETAGqLeK8pUD2CuHGKpmFMUQP2EuZx0XGfWHYJbPguDCpTXxWzvIC742/qgkk2
97mTIv2MiuGThgg17hSJsZdDrR1DMv3NTODYRtCD1vAX5UUVoVbbWv0ZpD4RANZ1z6u+1O6aUqLb
UEbaObKuBlzywr1D4nPCRxSNCIQWU41d3pA6SjxWXTS+VrweTP6mgU3jD6EF+cfnuPM7iJRHeyg/
Fy645DOAngBymvBmXJqrCXVH0LY6XZza2DcSHCKjh2wtcvcMICaQVziOOLu+9o4xouRQM4sd2pTU
uJwvwjaKNmOHPPWg/1A6Vqsml9omTFNUzemB7dAaw0AiMnda6ZRffWAQGwQ2EmDkpNhTe9Vms73B
SrN7bs3O2uai8Iivdbu3CqxrjcKQ5H5ofMMO9vdY7iS3OBVViOoZy77OTH8NB456uK6HPer2V+3s
6+tGZgsuoomx6mmTr2y9hjirOxaxXXPIePoJpmEuieviIjYwvDas4lYZjGy6UOx8ejA1LTsKAxPE
hs98zsafLDBDfaclqQGzdn50umFeD536EnUGvba3QhRK+4j8Q3OxWO1fCpjT1jQVZ3VpJOcEI0Q6
zGlTLWKrJXm9dZamhH3saiTSQqwax937oX/G9aSvvcysV8kSao+zlVSkowy8EGOBnd1P09a0I59h
YTEfzCpO70VaLwdpeENACUBcnAxnS142ByRBdgA3nZmGh+ts79o4iih9CCP9Xk+1fd5o3mEuw2JN
A7gJetmOYAGjXWz1gFlQPgnyXNtkaXOPoNqjNy3H1BzFKhpce6uRjm0MfYl3oi6eAcJ+T5vO3kG+
bdcjSJeN7pO6NBBJbMhicOB8J2BPwNicVu7IlvDa6Mav0mrbK4aeGeFwkAHAGzwgCraEY290zqGB
sft9thdjnbXynFHfCwXDBK/Mqzdpks57p2TssyylB0CXvZBAAQ1EVNv7GEkDpmLztMY7uoEM236D
KFsEmZjCAKNj+qbV3OxA69gbEm6yh7SAMG+lDyi7RheoJRRby3uhetPPpkhQldDIv0fGA93S3o3t
gPZaclsMmbcupauvUnTrd3Xit/d6OcEJJU25Bd1qB3SCLiREvC2Z8Lgxw9jd4mRUBA64qU2Jphcm
w5p+nbjtstGXrNgY0ovXyE2YQdxZKcCR1D0YlKxrPJaGvWlGh84ZzHOp6WiQmnH90DsWq+gxajNt
sA349uA4M6KDqTsIV0on1R/mELW0jnE7J7dZtl1cC6QrF2PVLll5l2nWfI2emH5m0Ml2KKJcFHBH
LYs3bu1h8tYVqOfmlPoW5upbPmp/FBra4L6roacJXrOCO4+Tw0syuPE6Lb38MDSCLoI3APxZWM96
kQ4ZX46WvqX/msLYC2hsOmf1sJCh/D/2zmvJbiPNuq/SLwAFTMJFTMwFcPwpb8m6QVRRLHggYRLu
6WeBkvonSxqxe+K/7KtuBUUdByQ+s/faTn+ve+lRVYNz8haXeXJr34EqabBgWbQr/gRKcCycjRAT
PUfjf1F9cZeyjosMRTQIjYiepQZ+ae1rKZZ5V7RQ1Hv3guVhH3REiI3wnYJKVNUONV8bEvwsN/Ma
1Ju4jCkNkb42dTwGsbfcd7WJHnCdPRaQsGm8FaQY3Zu3Zlqbm7ZquKRip72cTXenSvPVb9aY5zSz
gEDRt0Q47kKiRLZo0gJm09l+Es3XAdUQbIo5urJbRgl6YRinCNriLivMYUvbS0/Zkxo1+qV3SCz9
ui7MF8fpLjKc4MfOnp68sXMDN3X6EKKqc1R6Wj34/vBcoJ7eSOl+dZJxDAe4CCEsgAewEWcXA+iV
9MxTiuKWUrIuLgt4o5Xe3hR0i2itEy+kH37Hs82c0RcR/FtV7wWSmU1kz9m2GfviYi4Q/wgIWpRV
kX8osirorOTFn0myn8VMB11RHTtr3p45N7veKwastrxitSwPNJzpDZiBi8zgIURWO/FyI0iF3IiL
XcuCJtBL+17mrOsc8h/Pc9Md45YWfRgsIhx6ZZIqzuOFYtP5XOTTpzFS6kBL8mutzCGAqJ7sFLLI
PS4AbRdXpHy65eBfo8m6IVwlCRqWx7zx8VJCeQp7G0w9kmN4WeQ3OOlualLgXo4ojkaiPeO3yIJG
m361UmlyFip19KBycNakOJSjyDlw/qanZIC0G2uccqOnrYFTZMKxS7b2KXB8/MyjtTMh64STkMY+
drPnEUHzcdG8B0TepDwxyZFa/G5p0kUvXkQ7DWRGAG7T2AF68raGKPWTJ8lmhhtQERJRo15yWrDF
yGmt6q1w2MA9ihQQWM41qzELOUwjGdxAhfoGRtUTIdQEhyBndroMcS1XX+ldE6fijzJwmS2sN1md
IYKzDo0JrMII3XXj+2ipsbKcPJjnFn3cFq8lpzeULcb5iL0qM7LvLFG6DlO4YWKkR7M2dK4fZjWr
Ajsg9Y+McgZIEs1I+5sL5T/l9U/KayCMCEv/9+qa8RzOkS/9P+r3f4Q1q4S39Icq+7e//3uR7Tqr
NgrhJKZTC6ui+f9G0q77C5MyqlxkA9i48LH9U2xloajyV9An9fS3UFj+6I+RtId4C40Bf4jvzTQd
598psg3m69+v7FjXUcMLOGbr4pbh+AdJ7cxAGbnlpB/Af4Vl/F4gvp7m6Jh5HtM+fCmpfur0iIGP
+mSwIsms7idiI/9HvRdSL96C5TjscfjMxJGsf/6d46u2cWx4XqwfavLqriLxafblRcd8qaJoXwsz
vSdlD0FUhbEuupQyJrSNxIntaH4WAzCjZIMBIb5kMxoQ2bzrfThQrnHVrDEawh4Cg7AabYgZ/sgv
YoKOXidETmFLyF8yIlzX/zsLBgDp/NgtIBRKAkm07Wz7B1H3DfJQjtNGH6o5WPS+VoFG+29tdCa/
s1U9zR6ANa6Jw+R4EP3Yw5rWOaarZ8y84DXBnOOxdE897RL+NiVlb3XbLr8QmrotkkptpyoOTM3v
bx3/s2FpBCa7rwsYsG2ZrQNWKxSOC6rCD/Qk2aq62AwTwwuV33G6P2TN2G7zrtwOvXxRZAjt00Ld
xJ1Ltkr1tjAD6bM8bJyx2MNy8IIRcHlgVdWXchL6PofXGMz6+KUSMQMU1V1Ua0FS4N6QTseLLbs0
t67jMot/cyv853D5yeFisjX/2x3XZYoKuvvYuP/2t/7Ycvm/YCJiu8W9g8n628Hxe+Puu6g0136d
LJ/VcfR9dLr/C+7NtdO3Teu3XdYfZ4ogcB0eAx5qeAU2SIF/K4puFX78eKpQZq1abxzRKKGM1Qn3
4y1tJblf9qLSz5WuYc0lS1Egy4FWFR3S3pjkNhdWXwezNch2N2moqqh8e+vrNBVIK0sCgAOpaPE5
ieBi0UVlyzMYKiGesLGQhTl2xlvsmfFjOSmXQt2xnwch+stGj3vQOb4W7dIaDWlQswC/jEf+MBwc
WGd7YqJyJG9ZdWaDzCR9sm+LtrfetFFExMN1zeQFqF97hsS+qB6tnCiLi25pFtZLBVyWkq7dUr9m
y4x+zeymMHJWHUEmd8tMfjo6HuaHrW6FFLrqMz67EQmEGkrtMrdStChNW7rg8/ht72nBqPOxaCF9
ALCcPnIQA9NPxmoJ2zQbnKNwyPN00RnckwplHju3T/bmlP1aNP4MRIykAuaSaUbtZpr7zEwf5tzK
bxzEImwD/Nm6JJk5Kjf9ZKWHHrQWwnSeAtve0F4nlCjY7sjnPbadq5HM6cNLxAcy0RIiy18St7G3
i9C6OwOn2CX95LQ1euUaR+X7Dblwix89LaXn3gNpiR7afja9YwvRQ9sAGreLM6ygrgldBr+fhrFN
thqDnjAHN8l3IIegUVN1cvy6IGFuZYCrEpu6yRxUZ1I+g/BTfeyFWiwJbGFyeQdVRaT6PooR3OQG
JVPfAmmiEiVqdVyqjeuROkzyC550j8qRo7s0P8nFYhK+dNry4Bck0ZDNNrrpQawBb0/k+qnqMUZN
5uo8BIQ5aUxWCsT4e1Nls44YJbbBypREK6fGa9wtbcwvx07Ptgt/WyLYMBsp2BpG43bSo2rrsOA6
psNy5yWRA1ZDrNuSeszCdI0iFXVTholDSG6r+s4jJkOzWNna5rgtlmgIyQySrALdh3yyN6VtHmPV
XtqAKujF4Oyk9ZVolmZtVekOSgJc82pXOXn3iBP5FmeHG7S8zA5yG0F0w/zZgBe3c9002kXDfE9b
3h2blkfIAu72AkG+fpS2yMn0aMyTr9HT5Z3Bk0lL0PMJqm6hCqxTCGnOWjEvR73h1jSdwnz0Z/Ol
6j0RNmC/gyzptVD0GfzByu37k21ZdFDp+Ab7sDi1qYjPjUN+x7KU+hbJ1r4mp64TkmDGBbd1rjWb
tNSqMG40XwtQXidhnCRfGdd8cicMiX5EXJvT6CC+REv7rwtaZB9oBnm6E61ROpM1nC33faoRUV0z
hBpMOwpFmxk3vPvsnKG0boNo6uWRGkR9lYWcN17CKpfJ1nho5MCUgiFcFS/9oW6aYzXa941V3OVe
esEyZ+/TroUExD7QDe5rvfNPaJHvyLU7VrAdSb0hIDHj249pxr1BPHZNs/fm6TIztQk5sJoIoShI
UIkWZmuReELMkwYjW7eNURZfC6EjLatGZ5PhQbtPterSawwj9HuHBOPe5hBMvUs2cex5y2kKkDmw
d/FMDJgqqbZr5GDo4n/l2pIg0fg9nL2JQSkE14S4qS2+LO7MmNDU/ZPDcXlSUDICtu8Z6Tx9dlDY
3TbcFauyvLkFsbnVPD4UlqqryRPZa7GeZrmKXOqYjJRpKU1xl5qNc6pln6COzNod0y3/s9skn3St
GwJCGN+TvjQO6OTVN6IE/GIP4JzGvE3NqbXtONZve4vmKF4c/5hn7l3ktLfj0Os7jgnvzKh1dEP6
2P6Zc4UYv8EF5SetPrvKTDWEhEv3e50faqfXjbqyYzu5Y/jnX7aTfre0GpyzrPzcxSa5NL66nqdy
VzWUclMm2XxV3V3noO3T8KZGSodiYeUsU7RavLIfvsqthKdDQ951bvj7NOsfmMU4O5PMh3tMrJdS
a9pwMvrs0dWyRzsm4BAkxmu3+J+w7BxNxQRQGkruyqJgEGyO7E5QNjrZnjQkotuyRrAAjZv96JFe
aM/21m6X7qD35oOM3JwLOK9BppLEeLabUb9KDOuOTvmi6JInB+wGOlVmVzX2HE7araP5L8IHo2UR
85ivZ6nUvBuvs/Zdikhq4qcrAzkQ3sIx6r3kUWx8KmwPwZdFxxprTCFM9vlEQ24x/Z9cz+x39tCY
59ahWm3wBzdh5NdJmM+FhxhCLcek7g+9zE5DGuV7wrdAGWOwYP+rgUPIAZhEvht4o/CJbhdKfBGE
ZHBg1ySnzosubhOElMHits1loVItZIddb1FqJm9yctAnmOpiSunZgYo+GmI4VFF96Q8LD9bM97dm
298Pc3fVpG75hab44Hvzp8zNiy3G59CZwAaHeFvS8zBbRwPr8w4VpmdC0rSXq8kWxRDYUSM3akmM
s53a7D2ZxyGdia3PUa3knaUbMNq0FqH6FupixZzJqm4gMND8123ihD3PNZnSHM01gTqkPcldpaS6
MBmHhKlpyoPPuCiILO0x0cb18TzGm5p1tObZV6Pumk9oWGCRxRJgppgLgXJnxqh+V2UMiH2G6adp
sB7FpMs3rR20+BCVZJzvbAYdHVMSY2wD5PzzcOA5a1L5+19KbbgxEjdldz/2d51d3YzY3cMm127L
OVHXBEc8d2zKd2py6lOzOM9eJ4oHlC0nUzP6rcHHW5fFzQvHK/GIxhy9skNst6MdtUdrQiae1UOy
dwo2Dp4nyQsmfDBMuwEOSgwLT6e9iYcxf5J+Tz4XxIh3R9nxBpoES8TEKl6R98z37qg5Qa68z1YO
wrX0SvfJdZd0o0WOHpou0/UqrvRgGvVu77tFGVjWCpIT603ED4ZSZLLyHRBzDmSftxe3tD5l9qts
87dZ1zD8+tXwzAKXebhKrgo9tzfzwCObob1Rhl7aiiRcZCsCqbfFGdVgfciUQrjYVfGlYRYHUutz
9sau3IJDq++80mR4bnqJusVu6x0W12mewdodiNadHoYuFjvDT32Q2CA9L6q+/5W4qS+czsWuYSyw
UW2kHllinJ3K8vfSb2dmxVq6jSSQ7wx2DItY5L8J4+kq1OrMvKpQboS1aTeM8Dp0nH03X5Ri9A8I
U6eNmzRfirg0QjUVqXEj5WDcc0B209ZC/uQFTj8mxV5UMWGMpch5eHVa9bnBrH6OndneYQFNn3RE
E3NY05ZOBALP1j32DOOtKmznjfkXM7ylZ+MRsb7WjIKCQfGdm6uRfyHojwJ4OLmoLIOUKWZlmcy5
CIXhvq1a4twTv9iUVB5QKlJ6boZ/MDaSc0tDvMsxUN77SHpabKiFH5bV8ITa6OiY46+kmJG6KN1l
U/Zy2qoodo5RVZvBMtl+wENyz692sjNBQnE64JCoa8LMhHoZetGH5oJTrJLM5G2i7oEIEmCLQuyQ
iApRS7RmynlGcbB6UwRJmw2nSh+3UWtdZUlmPabCafcF/qVzmpT1GYx9Geaufz8vya6AG33XMoHc
68abQo21QytRb7MyejRihq5FY24iTVgbJ5Fy09kkCWLRPLXOXG3dpjgsiKKZf6N7Q2AI2larCGoT
w8aDNc1xktoBk6OBPFqUEUuevIx+f+FQ4O90qH9B6cvHqQZxAVNfBnZakv6Z4o41vBLpA6Vh0aPs
DmJX8kws6mNdizt/LMXeiYnkqNRjDSD2WnPwpJT0KWZvz7tprETYkncsEdgGlrTbS6TAww40oPnE
7LmDBFIihO47FlWoBMJp1kQAWkULrLogVRlVMxKvur7IywVbipx2dUdNl9ZR+mveohEAmHi7pFzl
UwEeWxclVlgvenSN4qJJlLhqxZou3VTvFL8d+Tvd1mA+HCIaNPlJh+sJ8eFuYfL2SKhBuilge+8a
Uflb/DsVRbdnBzOq58s85nCZUeXuADY1V44XvelE/mz8fHL2wGwmdCautvOJJwrnwqXqMaR/Dbj/
qppmdWXqjLzqZgyXDkZBIvT5ysz8kwanPgSahwp8GAYAl+54geT015p+ozC0z9h3XmPp7F2jUxe0
uTNfRr4bi+UY4R3ZLpq2L5J3zWuQKRNqcWF0mTw0eXvTpNa5mhKOx6TxQrCt+k5K2tvBbK09CJw9
SdwIBrPsjI6UB2imn/Tce7TJ9Q6sdHmdXPUlUvFbXaPs8WrrVvWXbh091sMCqocx0oumIfVXDNf7
dFnC2HIvFt/75EnQ+STD73MejoEZe/IqipAEapVuYImStxlz7lDrMj3s1YJiKmcad5VHNQuaRbtR
TjN4QV5OC4+ELOLj8iRo0PrIZDd7XndsuYJfsGR9tfKRayQa5yCxzK4NRlH07Azs8nPB8BvudWqU
VzyyBFr82ioo8OrWJQyjrW7H3uwPgzY1oZ45+T5LtRj3htnqSVjnvfxsjgYR0uNg0+TI5nEkR+E4
DMlwpKrOj76bVHvhV2In5yU+j7pydhjwH7BSItGs/WvfU9kNcUnGu5126rwkqXOSltcezGLOT0Qo
zjt7FO0DRAyiF1vzlR4+u8wrVFxRrF8vSzyEQ1fHYGQRqSrGvJdguQTB2dMEZIMNZDbQLQ1YEJg/
uni+UN9FzNn2Q2WJFYFLU9UghmW2HG+YbWgB8OLrWCjg/TKztmZSRNeO0Tv4COY3r1SI10z31Y0L
vjGK2suKheChzeaj3Q5LgEvlyihryoouYTiY+8iA9XTTeC5hw/B+VkNrRRnULpsx5z/f+SNrE5os
Qp24XMtxJ2DwMBkgw2Oasl2CVOhI3XhExpSFRVEOu1UPzSqwmPnp7Wpb5Ok+S9AIzZp3pzJN7GmF
mbhYUwal2PeppImGuORRvU4Z6Rau5s4/Q7UGypVngm0++wqF7EobaD9qw2zO7txhkiej99DBXA3b
lmVQ3hOQ3OcQC7raem8WdTn7OKDW3sJc0iuD053w9bjEt8vPyB40yJApbY2iGIFQaQZM+7QHh+Fp
51FkN3hUzQAm+mXsuE+153d76uuGIF4ufyKEgQrpe4z+A+mGNr0MSoOdAnkaah6LsDTtvy61vHXq
/nKWxIq3c0SyIUEVESrYzLQqUndKHE99wscrGNdYXagnE6eyrUeHpC4wEeXSpmiZTyN3KpGoBVg6
BTKD0Oh2QwH4NrjZW+raR080N1NfTwRCzOaGFvLMEf0kSQHZCTVtabW4ko3ZDfsBWwx3g361GMrc
IxZmjLLw0BW9dWylcTdn2tHL1HYZHCa/jVH5NDpL9dwIjbHJOI4e2zLjgbPzzpxjiISAjre5s+JO
vDGMW9rBXiPxdZHY/1FAGqCiTwmrjcAW1VvV18RLxfj7qGb3CF1ZJE7W8gj76MZd/H4zScNEQqfv
+s522Sy3mRNSKGsbp3Bnol3d7KGMkq+e0Vx1i3nOPecVcx8OrNfeKPeq997bYWbo76VgjI2FfJjS
3zRZFRoQSDZLM7zLvoUrw/SeQIGE4HiTJpPET8DWEOzxf7L4zfx4A2sJ+KOBhpxT64XQ7Zs24YBG
Wt+CkJK6cK9LNZgnjZpe4gLBWDayUt4MzdyuEfM0UmATA1+HoV+RkdMiEMA50jhnWRrnVrdDJ2MS
D/+sUDumOPGJR5Yd5IvhNjyh50ZdaPXCKrfDKILsVbTHFIPhjcepBpSpM1qbLXHSJB7M+cXpHzTh
lN2u9NCS7FotH9vQMhJGbUjLuQvLxlTpjsgVozFJPBpmG1FpG+Pw1C8UygeyXic37y8ig7yOVgXf
Vlz/v+f1+6/11Wv5tfuv9T/8heKCcy7p//vHf+x++2fopZvX/vWHf9hWfdrPt+prO9997eD2/CEg
W//Nf/UP//H123/lZ5N4nar07/Z8l69d9/olUd3Xvu++95wge1v/5u/TeIfcShMWpMHMFuYrkZP/
lNG51i+2jriOsDIbvKeNIO4PnIIwf2FDa+EIcdm/4Xv5TkZnfJvh+0jr/tgL/vEt/G5j5wvk6/1r
+utKS/jOk8d/Gi+cD+rBwNHOu1tH9d9t17CdOVouNUkeSPGe1LG/1zwq5NTTfxbP9levZGKdR6zP
qvNPcr0CuYdYqLAOHjEYQanLF1mBOxmjRP22PPq3PhOvAUEaNhF6gvWdfPeZ4l6LyEbJ5aEfWcIx
wbnuhhKgV/MzOuJffCRoFCBGISTysVbV5fcvNDDsRY62SIRw+Xte5O94F98z/ve76+r33+x79MBf
v8yqcfyGe/z4G/VOsnQJpmQCf0Z/C4SnwaznMDyeyMf991/KMYhFxSflesZHRG8MCgfOI59oiHB9
TDqZvFFtehftT5MbWVF/vPA8+McQtr4tqb5REr/7kdwBo2+P/uGATiYPHDXfzfH0hA39SQ6D95Ml
8scdMlc5+3XHcRhPOT4Sux9/KA0pOPdmzeQFNuuGkDQCxYhXCGotfdW9FVUgsEcz1ej/L98nWzWC
IoFyOR9/OkQiymSLK4n8Set71TYkePkaSMWM//f3P916sX24k7+t/DkV8KRxV//4GReVMTvFSXLQ
VNMeSiVJezP16P7vX+WvrsVVWPDHq3BkfX/Jg1EXA0A1XsWf7LPZTk9DSZh1xWrn//LVffdKH04m
2rakHipeKSnUTBGRvS41ONd/4fbS//yhVgEG2cJQ+YRpuh8ujzoqbXJrZHmQA7kyUh/oYGcSAW8W
Uc5oG3QgsX5rMLKxVzohI6eswM9h0XSeBpSiZATU7gQ/mX16W1fjFzdJy5DlmkXrQeyGcvP3meXr
MV6M4VK6HSMIJHhOYPp1E9SSf2VOonKr5ySmK54YB3dqylt8HeZz7pr10cYe8TKwtdmMrCQPkbsw
a5wrfz9mXM+IKJ04xCuO/yFf5Y5DE4tj3zP+V8TBbnvTre57LRMn3V/GL03EKU8rwXt3DF4lE/V5
9CBHsZT0iB+aRaG/IaDUmN/xfjTUya8l8UmbHBHBroZcc012DfxUW9hOSLkeZSC1C39iEdv7eygg
hHzp0bSF3uhtNODQYanz6b6lo5cZBhS3r8BvuxwuSZyyF3N4BBDiQLpLImtEpyyiT4yR6CiIUjwb
qCo2HvrhveeXxGoVuvkcJ4N9nmKUs7FXFwSr0340nSU/N05pPpNykCCsGg35WZZCLbynAXQYKTUM
FiwCH6yASTIOX01AIOhGD2AJJudbTL/9S8RXc06yRl47KnvXDX5TlTnmMyCC96kbo/veWeojPSTv
vuvq81yYdb5rmSXG3Nt+kdxkqTPdZVMqwJnyadF+pfshLtBx2ziM2X+o6pTG4PQwlcTpVQws4Dpz
4uqdWb1xZdSgUhxVgF40tZGB2rfLvmCUeMLR5V0kDl9ZnvIlRArm4IKqFvmHjB+8ZcXsxCTevfgE
RFARwroGrZOVtC9DvYRUm06xT0n7kZeGGqTPUCoaPiWR1JibGwxlQ+bzKUFEetVSnKbLs4dM/GGq
8vKd6St28G/hIT0np657zUFkhv9Um47xYFU1149N1QuTAVFNzhAjAa2oJohMIJQQp8LWxBkSTTnR
06aM6wCVuba28/5TRzYs4yYUOiFSPn+7YDXa95YcVGAXo0ye+kqLh73yquzVBya0Y5E6XDou9M6A
bL5i3w3RdDe2/vBpQUK7tyWC1N0Is5yKWFr2sl0yL2+CFvA40Vvsbd4WX3a/mgv3ltAi0ErFaHeP
g8soIc6ETe8J+qacat5sqzTr5OjIfzaEa2ihkfNLwIrPX5rYrE5TBNad+Z2JJjp7ZxLsU2I71ok3
YoAuLWe4tV0zoph0kqs495ldxmsMCI6mQFk8+rCZFUxDW29jJ350jwkXOG0ip+RrJYGhsloa4BQm
znIhDPVJdkSmWrgo28CH+LBdRq86jQAsuyhtgkbr9bAzCnaS8VcilGAldNN91ZiHvh7ewN6np5K8
V8an0jnzKHRvE0U1QQ84bXWjGC6HviVijonKTnhAyfE05c+eIZczKcu7EqghqZST7MNyzFl35GmW
IlgquKg5FaFhravTSmX+tUVRuWs07vpcFfNmGGQUWB3UJzAkNgZFplnG+tyVgs9tltkrdmHgLwgi
MFR13q019MYVEmDjIQNadMJ5zKtxoKJhQpmuF4xhBsJWUURChw5Kr/Gv+0qNXzqtZRwQr/1eInLv
1nBgewgdHzWAwU1LMHTooPlg/AjxwGwZt0fuSuO0LUUKbJ23F8aoOMm+VVrKb5t9ARwQ323GIWbC
CnYAQoN2qNtD2nkMlg1j/JLY1VGysglWeTpXsG5u27S4tmRf7xK4C/wIpbzumrWurs36TCIAFxOt
sUqD0hDMkvl20gidOFRvY/vt1B2T9HOfewZZ3pxWiG/JCtUXg7Fbn15l9hTvhpl9BwsTnC2a1ttX
WWzvOpEt4VCDWbJZIu/JjESvwazyMZ34hhYXlTFOTAwUGOdCxS/MLEJvAePzNHgYZLxyG6rqFC2q
vO0UZ48Wc3qMyEmqfCj5zv1aEUhlo0OpBnipkam/+Ybqz4OGlzqv1bWXE0CMAn9gGkRoYenH2iVy
yWuLVIFPWpZ1LFuT/jJCsZPq1viMXw9q4AyOA1uBDc4CFkaVNOW1JNr0pshZG7cl0IXkvSbhGiFB
+sj9/NQOenwg/lXbJnHZhL1uyWtBqEPBYxFvhSPeNBspnuny0COmUxy1NCmemoqTl2hs/0kvPeMh
JX6vZpQ7Mk/4dsgCM0aow2+wo/cayY6aoJR4ghXfzGITCLct2j3RDYFpJHKEM+Mjvp4hNdZBRpPX
cIlkfhkasZ6jEmh0P/Akyt4qb8uWPVMDDA4dcsraKoblxJ5xbNi9luZjV5rlaSSj4FS7Peq62lPN
Cbu62uDjn81iA722dp3zPBJbv/DwKVrOPygT0V1jjumI2hBi/V6kQ5mcRpI4B7yfZTR4xAKpmkQp
R4H7C6nFW+UEi9+6792cMVnwGGF8lbYTB0YaQzjxXGmE4+y3JHs15MQ13cS5PntuPrM8bPv+Bqtg
HLSZUD5jFSIctj3R02KzWMoYSs6e7oXkzbxnbljcj5k1Fey6HSabFNcCCBx7ZLJ3cSGnUn8TnjrI
LGPUPONNhZCb7EyH+4uDY7hFDaldkgq62lXcct1EmfOe+9Qk/yjDW6UKrz+YDTySqYle88TOty4e
xC1je7jjbmN8KkFuYv3HVrpCPFhGMQoiFQ+X/hW3a/wlLlxDBTlwKKjCE6ppwKjHdLJ1b+cCm8lR
enF8E+GhQrolwVhN+IWNuj9BY6TGkoXhbA/7vy+w/yS5RZ4H2HDFSkCBANf8ocJm58jYt9OLQ8MD
dMPua7jsY4V/2mupE3pKy6vZWqUJ5kJdkfttfeaGt8+9VbIoNvzsJ93nn6AU6/thQmCgDFyb3Q9N
rgsKkXuA98Ou/Enp8xlGYROgCHmtCnUXzTzm/v4bWKvtHxoZX2c4bvJKBvW4/xE32onBLuNRFocB
NsB1FSkMYcQ1H6oq+UZ9+RmQ3/hT+b++IIwPyH4wey3vQ+dUtRQ4Aq4eB0rDhoJTokbkXbFFzNry
tddqHwkts23H9sabb4+dEV8fKyS2DruEZLswygv7lXRbItg6nut//31Yf/X+bMO0bAepGZOkD+2J
nCDjeEKR81eW4oQ9u3yvrXVbMPZjpwM+EhTb0BS4kZLM6K8Gh1rTyHnH0qDQTvkQlDLVyWM1tplN
Os8ulVWJc0XZZ2Gm/kXVZu1F7nT+FopCSqTYygyMI05lC0dGvRVuGd1bQhevliOWAanVMuw9zXBv
CbzkARyRov6kp2n28u2pWFVgI4kWy6Hr/v13Yay/xceLA4qZgcfUWSlSH9TgCKejjKdXfuidjHpb
6+qgn5Afj5b4hORDgwiBetDLyD/FXmEzr+5/Qoz/U5/tW2RhEC2k85NwmX54B/3sjI5MjRQVx5zu
bS0meVaMPzsG/jSx4FUYVJDzgfXWdT/+5gRBDcSA1+nBERTPDnPcsJK4jbDw0Wc4JKwGc0bzgJR2
+PT337H55++YEgUlsAfs17DEx3Z4NnIxtMWYHEQ3xtGhELV/ocGGeCkVpTE5YPZ87Wu2/1SJ+Sn3
5+addRJmzXmwwTbVVZKu5y2g/4b4PWsb95JyEhAJwLfYv8jqqvu1ISe1P64M0f8ox//FeTW+AX7I
/92Xcp2k9Q9j6t/+wh+icf0X6EYc9fgcbYNHD4+d30XjUJMYEhsGF8QfA+d/jqmNX3wCDUCdr2Fm
K7foeyMKQy8dUDAsI/46d+qHsfTfjan/dEbzIDC46WzXWJPzvkGYvp87RSMNYFLZ9pEIdxltzGzJ
wcjJ6GQT3hNasw11Ehn4DmPvsjNg2JwIkJefKcinR7vy5GdBsuSzblXdczxRoH/3Td78dv58P6H9
eLfy7kxM72uSGmcCxKQfp2K+8sgcH31xzEg7fbUTMd00elKtElRaclB1895nrMQeiqCPnxyJFAUf
z0QietifrWZ913PEtwyf70apUYK7zSFS9QhI5BPB72ygR3KnLtfawNk40nYvTN2rEJPPjnuehI+W
PGvTl2mpFkhRaEs2cpmtU1wg1SIwtUC0RxO6bZvauYUBD4kUYah9jMayB/VpcTfrEk0Ueh64oCX2
QcEz6ToxZ0pX18C9xnCgmdlCuu5GqaWcA09B7qNVdLB6M0z5HHtgdkijZ/nWefXZ7cRCpDL1RMJK
eFfPomJH3VtevosblsehHzHqsFKhP2ttq6G7cx/UtLRFKBai5dmeyQrZyBRvNSR1Q9DW1nAg6DcC
BLVYQbb0CneOOw40LhEyXJlUSI/Maf5UZV5pB1rnGxf2mOFFbuf+2WNB3QWpXox6oBvJRFIKisiD
Z+XzDv2Us598k1AjYY5dQCXT3PlKy251UjONTQbBDj2D7mzQO+stSuLJ346KlIjdYE34aVJupbsp
8mK6TBI8YfOJpH8woBmx4AIadcT2VbCeNKv+jgE/7mOARUwMUx6KOxI3Iy+ooj7H5Wo70tC2oA9W
3UjLwiaOU5O2BWFvwOQMFZFkEX/Anvw/7J3ZctxGunWfCI7EDNwWamZxKJKiSN0gKFLEPAOJBJ7+
LJTs05K6bR9H/Dd/RN84wrYo1gAkvmHvtQ0qXERMq9G2n9108jax7ZR3GZXPtosao10NNklA1mJ8
WEWCQZxIke22/WjfMd7SdrPhRe8NacbbTCRbv5cSTqTuo8xyi/vZmKSJfHNIj4xZ0rUHFOQ1ZpSy
R9IN2TCv+/2UgLbdIuKIWL+mxuQEjcQ8HEigCjuvRwAXap46ApsOn0wkvHtvjJH/5q4df7NGIW/J
jFH2Kind4hvxF4tOZaaOaewEBb6PWBaJpJxtnpQuutQ1995DHGmpecO6Ho3hCp+DMz4g90xUvQKQ
UskgNMOGDHcVljptWp+9lykkXG/Vt+mOHmJ8z2h5F7FtXMCErYmqF9dd47fJq0xyxtIoCS3jtuta
aJ3DbB5yYaby2VEJz7iJBN9X9Ps96yd/UC13BaOZN2rZNEdrg2sscKCmJBtmNKW2qUJvupaY7SYc
Gy7g3UFqc/JATOg0kUzOZjfQwhJAa1WCTFu35BjUi6gXpAsCVKCqPkEthMGPGUBIyJ48Cvry1MZj
Uq8bLNuvBAksYtcp51JXojpMTG/uWT0uh2HM+8+w1Nym8+CC4a4g+zLz5be1y3tjMG0/kLqrjxu4
3CEWbWl1n/vESa1Vm0hePX78ed9U2GUSEEAvXWhXL6M0/A5xu0Q9H4/cyJtODIpMJqGGrwJxhkDd
2NrixocHNaDkqavXtsuhEhAlOG8vRzlwCj4nUqaNDUmOnKOZ1ssbiEfzE1BWLamCbCRNsdupkNHi
vOZJoE+v9jC0ULK877CsLMJUyHU0ERiDeV+fR/lcRmgjO4Ymdvk6TH3BpYO+miZqdm6aTucVS+IS
te049JhnLAbYoJaN/HYqY9pqBCSI0jo9VechiYxbq6q4sUBd57ewl7FwlJFT2Yw0pDzQs/dQjySC
wVOhtS4VO6+Aa7eorUOp657Es9EiCJlNOxzWZde6XzRZIpDiw8n8II+QB64rz5nEiuGdB3avcceX
Steqm9iZ/GLtOWm1Ckm+BP6ujE02dtXXTu8/mWp0DtL3U5tJvz+eB1qCfK0hyqVuj70GCpqXFBKt
FkASC8jgVh+Q58SmDJdx0lSeYqR+j0aGIBiH8mC/2bJ00CojOdhWY8ZqqdLmINdtdbLAUl2FsYzR
Gcwt8sAG8ZWCTm2zEWn1K2ZX/YFgmtldcQFpjxnPmZm37NNb+6gSIXAVLjGrdofrZajQFGK+d0uA
/aM5cfpJJ23XnONRgI7f2qqQA78rzO7z5Rn+/1rCcJ28tTBNP/qfRQuX2uZfiob/j4QOrK5pKP+8
bsTDXLWv7z/Vjt9/5vfSURcGNCBshZR/2HRxMf9v6Yig4DeBtgGAIbyeCyDzh9JxaaBIaKXLwKO4
OJ//8DBjivZ1AwfzH5qJf1I6XmJ/fmgZhecyTqGZYvdrYon8FdwvirgWIRl2V8w7m9Tf6ninp+G5
lTj42mMqCpfJecZ0IMY43PVOYp+gxEGfiQofp0APqmGy6uho+Qg4zetSoxB3JsqTOBLp4t5tk243
ZGmvwh2eIDtJTjaeQuwkM/+VfLqwIfLHIj5Kjg2Cw2iAeBOfGJfZcM8hWrjaKvbAyEHH8sriSEfI
kZiZIzngqyYMpXgxLvvVyukxSD2kzUzbtgGxP7pnyosh9m/RomFOAxmRMwwn8TOwh5JMmnxAtQuG
aNJQrUewf7CQ/feu+b/Ig+iVPCZlf37bHKrx9cd26/cf+P2e8cVv9FNkVNEe/YCh9Z3fHIt2ibqJ
2ZdBRf8vRdBFLESk7HKnLRRa5hK/3y+W+I2dP8MQfL0e7To/9Q9aLcv8GaxlL0MwFEwOiFxIXS4T
sZ+7manoe1m6iXcUTaGuNFxEqEQNDOWEQb4jymcAHfaWyybWjiLsmGF2Y5pF+5KmDm52SmftDuef
iFZxPck7rLzhUzbD0LtqEqXeYp6q0aFqTBxUYTmY2FBQbG4HPfQ3IQbfp8nueWC1tdmhqCxyPAOp
l79LFG0nyUb5KVYVYRNz3nrFqqdZZOVUIbTrwUPGvpUcpC3zTUqiBKs+cEvM3wvTefd0J/9WCvcQ
5fl8k/pKUsQ01n0WasO8ZhsafvTmXNzidLlGsQdtcSKZ4mUOzebVIrzhs4p4uBtTh3bbNOto5Uc2
q7NWuXe1I3kUq8nswOlF6hrrko6Km0yAD7fQtHNVpvQkKF6iG6kZ5I9ZNdyXqPN0fH6VaZ1IeclS
VqGz7uNtGeLXGZrBPnfCbmPLMH7RJzNSgekV3q5zUZmtiH/NHyY9jm/Bch7YdFTRPhlhRUUIuo/A
HOROVGxd13MBpKyII5ZBc0nCIySR2CBjSjeGeRVnoESZilf++6QLVTPnb10RYCwbroAtst0Ks+Y4
hFm6STvdwVhGrRPkDdGkCw0cGia8yBXOA+/GAooLXVO6w710i2ZPpHa1zzTRgfoN2ZP5CVBvmjWn
fmjysT/qrqfhYlF8OH4OoU1jIH+ruyGxWF40p7cJa4CBE8uVzzkz55UzWL13pccVCJl4nvA5hpHr
HzmIw34dFWO6ybuyvS3joQ0S3GEw4B2AWdao4mpFhEN/7NNiye2LVXTn9fVHx98y7EU/N7iLPLP6
GKMMA7A5zpCBEmumWG9he+7JKcifwkGlB0I1mg15EanJss+RrzX5hnfOSP5pVZf2Ft9Ki9vVbMyt
XvlwHlSij7dz30XpUyOyUMkzxJmkIuOSONUee4BM7sfJje8Kw5/0/J1v1xitIC6oqolEtMpY607E
NrAbuxEOA9ibiPYD0hqmF93q5ctoU+N5k25gUuZ3hB2y0nx+sDraYLAxuh30ui7LPQ1OvdUQucCD
QWwrfcM9Tj3W3q7ICm5vs0WAi5o+IsXLLXXMY75VUa/XBT5KPdxiiedpRyW7IYWRoLTIRFCQ6VdG
7+vXlcBYrLCVCAsW0Sjs00xgLSz2VmB6Lqe9oxo+dzg9dbGSFgrpEv28WlllI27Y0U0OSK7BDExy
HLcQMfqjUbTFBpiYi6/MH08Di0x2pQWxIZT2CGOLublyumY4GulQ3NM0WSVrVcfeOSkds+Z35znm
xsyq9IPd8CdymFZO7mXvXltZ6xStCRj8tHvUEGbdkDuAy6DkUc3aR39orYxTyyuAoPqdBVEDBS+z
fabY6YjbXBq4i+SQ3ZlW+YTbeFmGc2NrlblP++jeccp4U0DlB+JUlkFKWC9Shy739nQWBW5RImS1
tBofAb7EayEn/+BWzD0gElKUG6lx79RDB+SNhPjJau2Da1vFZpmCK0b83XBtA4PdNCpVp6mw588m
wAMCHfAYxhmdoKpjAMRD7z66rj1c1aODu9SPOs4UWKCclYkdam9iVvil4yyab0XG3ZuUUXqHFDz/
hlvG21dEO+0HzU9Po47CC2xzpLahMcMJKUURjMTIBFGSNTdIo5Od2xbeVYYdgtkYC7kokVTnxYwM
pukxwEtBFhQfynnEF7UJQSXBZY5yPm3DTLlRIZ36b0ky8RDxTEkRlqheBQRAlKfEjrtbtE3juxSE
mcgym3es88RGeGQkpJY7bCEiFc8gf727uI8YUUV8/c+pB2zPHrQbO1PlrS4hZ015JB7RIeasPK3+
xaUTfHAbVZ4x/EabSW/ENq+t4RqXjHdIhcXeLwcfvrHp+Th04wTTtWVWRy/uzFez45I2zWY8KaPB
ia3X3V5pts4cwM4W2tPAXTVOD5FeLLgXTU9ueollS0BEPnV2Hu5FbKcBNupsXVkeR2Ye3aLITvcJ
2lFSvpBqrzLpuUHEmY+jtYdHHvbxfBQ5fpoCLvtNYuThp7icx5hgHbv7AmMVGNSsyeRkyKzbdwb2
ttWsq69FP2QBWSTzoylNI6jDFPtvnic9E7Om+9REI/DMOBxPNKVLdqEjUq63Jr632YE/kFpkEJ2Z
gmYbG1jEztTHn+um7u7M2UHs0VWQ6TmYmj1PdPUaZ03+aMYWkzPyq9RmHM2MEARrDlKuyqPd9mem
cF0KBNvU+/5ZNA7WDKQto56J50mLMLBUym2TzxBKwhIycOUMPIky4aW3cxVLZO3mUGwG3WnWoEFU
samFmt+9XjqbMJtgTZM04+ItssAIt+1Ixmo8DbtRFI+jIl8kycYI8Q3sdL7KfD2UZX42F1y7XeJ6
jzRmJU6bfFcx/rer/Bv5vAvf+q/KY0Cp5be3PgEN+GOV/P3Hfi+SXf23BS6rOy5D9aWvZKz++04C
6bxLOymgyS6yaKyy/yqU6UbRsqO5p7Sma/tROi9+Y3jKmhbNvfuPkwity+r7h84SlTRQKoNr+CLT
Z3Xyc6FsM8f0mQfJPVRY0vkIHdzgpPEDm8t7crKvHhnYq7oisqkc0Bdk1McrRf7a0dOzOhC99+hJ
LzsyH8EZNeQn6VndytWcG6NB9JMLIPRuSjLJNCw0lqGct5ZJ8koTsRJkiONva1/DWuyQ/EX00hk3
kGD0GWI+IqFtozcuDw48hqh42D0AfOJ3ikas06x7lrn/ONjATJu6WmYv6VdHq8Ua5AyOS32WQSXd
9lDL9ln34jqYbUa8BLtBnQrdJ20U9ymWYNny6x27fs6rBH1Oj6yywmTOquisx0TTGyXvx6lVvxFt
8+zoqc901cURpfH28CAbgSpKsZaae2hb7xDhj97A0KupUULWhoWJNSf7MKB/rxyHj7Ly2m4tGv7S
XPIRWFn0ibfAxyC8Q0Fqwjps+VNS8BpkbaENChnVwe7HxG0hSq3yKF87jcP/zazzQpLkBOHMtxip
J/7AGM7giRhNfAR1bvYbu9fnc1TlZ3/KJQUmv5LJlX1lW4yeGU6ho2t4QWbtZGuCTD9l3aIccxG9
+lX5MZXk/zTmosUKJ5hE2USmJJP9tzDHh4bO7pFtXL/hoVgz9U1R30Kh31LmktMj4Ja1qd89hl6Y
nXCKh8FlLlrPgvg6j0/P7Pilo+0ePF0DOctFQtHLdt9qunXtch3QM5wLSXhWK/zH0dNlAJ9bosS1
zzLhRUVpZh1MrWUeklJ1VFGhjq5PkcfIlquo58/iGyHATSdgroKD5kpWME7IBmc2uLCGnGyMwrZv
uJ4/lJ+ZK1blUGvG5CsrZb77mX9LQ2oXqWvleuw90OOy4mcKPiXGrOj+APFfi6bzAybNz5fvu2Ax
tJI5l1WPY3YbkeOHw7blq+dpzXPFy48ocj+4ybmqmZasvJir03O5VKrlXkBXNX3KY/7V8dKvbC35
/pXvrSSM45uBj8u13EdCNJiWNNwnLgqqIwj5+Tp2uTt8t3t20U0Ejss37A1cTB534+XDKGtuilHj
j0LH/FpUBCiGwm2OhHTZOP64aPOsY1xe+vp9gaU3IP2WeW87sZ1cFuCgYJAFZpVYF5SZjOVx1Y1R
3F3h51K7yCHJhY44oeSemeO63JTTaEJMZSODHoWrrOR/4s3Orj2DG5VUC7H2ZJxDK43yjeA+EblM
zjKGIbHcXixD573AArhRVu6thwozPysauiFCuNZW7GdHgkfLnRJmtiE+ldswIwH58t0SgGyu2Dic
HHS1HCFcAmXNWsAc+WwuV/nsZvO2qlt/hy6ZcrXI/a1jAp8fNS7nywWwXOHc4meaqXJnTlyhvuT+
tmYfrtbyNffDyNqo5TJSmQH/JtXD1zqxtb29JBLOGr+rHHRaMORsAZnLXxOe+gHVwkeU8fqw/3Cu
gLgmv6r3A6PUw6Noh/LkJkLd2MreISf9qkUM0TR3LE/U8dkmd7kjhllo+8jmPq1mwgvpwfwtDM10
GRSUJ3aB/PaS48tNi9ey43DQZwplZe38OGfhpyn+Mp0oTqszHbTswkRYagPjMbr2MDqLwaTEwaKS
QuxFBVBLyyMOxQiORjjy1Wlu5u/CwTjHpArtSMiCVNxzmNSWlAHVV41inJcwDjp3kVtXexpD/uEi
6rmcTUC4cLQuN61MHKLbIu2Rvzu+s1suida2zsaUTkjeNUCruDF57KDinxpVbwm44vurcvitjShP
yrHQx+FNYMzJRzNxB1w+axbd2TojDuNu0PleLShSG5Z1BJd4bNhyC/mnm2vhnaGTo+EQg7Xzwuaj
cfnPxcCsIGThRtKLOlpanmz1tn3zhGZvSk2Pgqpxn4qK/jLT4jttHG7cqgfbMXrRcUoUmiYt73J9
jR9IbIxsBEoASNYBD5XPXzIb4zEVp2dBzyJ8A0jM3KZfYQ2otV6nqH1QxT/aNPJrOoc6vZ6ibjgm
I6r5lSlYjjM00OFQp6JBKYUR+C6OLGcpYvU8cmkoLlrHrKdzvSggWcyihnSaRjvW4fCq9VX13vny
DdAY2tLIVNmH15jaTJSYNs9dwPE/AlJrq61fZNDkVqRKmGQMIj0sUmwzJP1iLzF0L7z2UZBp29ws
x+6G/tJzD6VvdcW+JxJDe54iNA3xEMn8FMa+CRGsJR8haEjdSG5s6RgQpYwy1O7LgfIhdp3HH0qx
/4OcYXEeOvgP8EsxUoQm+nNdk/uaMVtVC9g3maYdOewfySLTNUvvcWC1zmXFXWch9Vr/9e/9N+Xf
8nst+AmkXwnXFL/UU/6ExNPv62Gvj5fDjnvQTFjMwr6mvf3Htrrlt7nLsBWhIYK0X37bPAI3SuZy
2OcTF8hSCfgMAzeR1onv7+u/TcDfNAGet8iI/nxGvv6WE0befvuxA/j+M390ADabJR/LKGNt2oBL
mf9HB2DTHDDrxrX1x/ro9wgK0/+NS5fuwDdZzwjc4f87KQecyxJYx3XroMdeMij+yaRcv+T2/tgA
wA1Bj4n6ldi2Bav5yyWUpdRE+kxA8eRM8TMBXmWN3sbEZKLmogroZot+WzfTXV5heg1yUpSFgM9c
hqLephI+PnvQWX8Ok6GIVyVejyDxxfhN9fAwebqnARx55hERumtP0/Ci5F9YSHMrDglUKfwGu8kU
Ef4Tn40UH2ICCwp2ZNrzwFOqn2/ylGk6pQx1Iy1/aAUhYP0jUpKMkoCHO6jreNXHKHpRPbZXquEx
6BTky2jKTnfs1/H1m61TH8AwhYcK7NU9gYrWse2SL6nbaM9JXvD8aUpyHRiq7GDMRpt6aVBqr6tv
Z8wc60J1Z3LW3gHD8CZD3qkeG2fu9WzrEx+0nmzY4inV/05E2UfdmjDAhY/pqxS0TnaNootEcfwk
M7+dOcDZMZVYJW5/3bNGWA0GRYbuPYZyuGaJUK5iVT6wadNPiocAwxy0RKALln8Up2oqTpZXP4dM
k4JZ79WR+ukLBfbBaSrYdKZ5ziasPTa1n1tVDyrV5hdMdGJdm3G8zjzAhAykJeHHZcAl+KjMcAO0
AGxV6CwvoVk5Nn+13yhz586uuDUzDegHzLaHqPPzp4pm7klXJDRfKv8mIufO0SnOaH7IAxLFRzfX
d8BD5n1oaUf4Mc1rZentI941YClJaDAsrXNQ50Z9h2tpH3ozOn67b24hXLbPuF4enS6pdpVqk53e
AUJ0QtKVZ9fXsb863qbNvU/5XKPHsszxE+JhVptF1bHPifDAGaCc3zTRLNhAtCPn3sjNmyJpYn09
GrGiOYmbeYOn9cHUmPKYbdmCt6jMe2L//G3nYTFhvOkEIXcOMgaZENdKLK4scKDs8L/W2SGqdZ0C
YcI1odsIbjzpVBDv1HAVRVo/bEnftD+ht0+urMIRCF16ue4m0n5JGTeSNe6yqtrqSO7aBZ0hrsap
sftDlQoCuuy0nz7QxMzajoEvqdQTfJ7rHIQOoGZS16kAE7Ml5IzgZgDKD5fj678H/d8c9AaMgr/c
hl6/Ii56Ld9/POl//6Efj/pF346VjrHOJVPoj6MeoDEnrYm7FoHjhZH+r6Mexrm3uI4d27yc538s
RcnmZO2/6FJtejrBc+CfHPW/Via04pQkAoMAaZ8GsIafK6JSDFgB4oxDNNLB9IaEHp4iFU2fCl3J
IIps+/vc8E8ZBstf+POThQIISrJNiBpcZmdRnP6g6QR/FvdUltMe/E57FhqtgeOMye6Hx+1/KPR+
2fTyqS7WDha9OHUBTxu/PL96uxP4l2O1nwh72GEuas5Z1XK4uVZNbzXmK70jz4J0P+2+G1316a9/
PQTpf3ubuiNQekC6MHg1v/rjh2ECAze5gFVz1hWwx+KZzKFY7KVle8zY4/bIvqPlMRe6iPEguKFA
a2vgYcxMTPuBoD88oBf9XIdljr5Dh3fmzWO2nYyMP5tz4BeBmWu4FlSdMt+xw25iNeZN0wfDguze
xBq6npU3Q4OzkQW6TnMsmILzUG6mHeZdlGd1pAMKXnbWHO8GcjfRKP2RmWV9046Z/mgoqe56E74d
/V/96hVw8aFXyekDVNm8xcYun8hFmXZdemkecfO1aA2xWlUGUisM5l9iQLUvOMf4wVFhyeiapctz
nPDeZ6Par2VXL8I9rNMF2cmCnw3RCJg7pvS8TeEuE5o5MR6nikrdVVV8azdzeaosn91QHuGMw4rW
nqtcspuU7tgHac+uoQMucT2bisKBwKU10cztMRuM5twV/SJsdNXOafT8cBlL6FDInhDMyCeIus4D
3w7heh1q6tLA/jew6nubCDkMIpabAQTM6VPch9ULxQffTFOXYu+MdP/uiK7Q7Ev/5OhasmeyM32M
8Ao+iZYfYXXYfXbY65xChXGviXr9ccjn7vP3oqbCjFBAhuzXPqBU9HkFQxn2wzNgaGSZm67GIDqW
0thUDZqF2sGuN+iRA6G3at8s+imA/ehnGICRir7XFE1GaQ0NcazczjApaJ2TIT+QJQmjyq3J20G0
Ga87s2yJUXI6QFgdo61+pkmG56V2mh5m9xFzia3jxc2NhcA+yP1IfssEuj0e6xmkVyE4NPTqC0ZM
+QQvdb72G8lfZS45RcUyY1C8Y3/UgK9ly82uNYD5lrmt5fNeHGuZnfpxwegy41JECy+/6VkyEbJj
WIDC+CaYGkBfLLHgFhqpIOscjtjHyFrv1UVYyeyIFLB1jyC9XFdxGN47ImzesLnM1+UYT5+METtZ
WXEz5G2Tbcmc7d9xZ2OTtDAYkuyCrl7js+0ivscUBMTmconmpZLfppZ3P18mnM3MN2E51bRjDTN9
tJmsX+iuw2PeZS+jRkMeY0i6jbwPMfhCrhINY/SqCwvjEHf2F0FmzbMRhsNTZHBtrgwNZz9yXG9t
WdS+oSu/IT2pb+DBclEqeHYq5otyXK3fho2F5akwrVsgo/btgDfpsUy6+mWwneqL1ltcrcvcqjXC
6ouJ+uoqNTX7AVE2sigt9YgAL8fqNfLcrgwSEwib3xI8enlzHj6vAwGn2r2a6hKMFbvqa7h43ee6
07L7qep1poxLbJbOzvyo8rQInFEAVq/Q+gQqVHiFVNK+1WzZFkgmm75gYoj/rCcZphgxuUDuDbO5
6R0QfAbGWF/PnBcJTqJ/S9rBekn0ssiivTTn0oKTP2vlhhZ6HK6nZgzt4xiZg3WPRB3RmKWmT7o3
4cJ0FiULKs123QCR2nId2kRPwWUpVxX9ARHH5c1QkUjcc4UxsMnuetGhyhD5vWYPN2TQFVsvdu3z
3KIztl1l3rR29BDa4U3BdGMtXG4icBDxoTCyT51tIV7Ow2EzWNPXBE7dBgPqexYbxYEw3jdq3/gQ
k0C1KgEgn6pCAje3pQq6MOrf9aRrNlFCshiEgS36U/2o5sxnlN26AVJwMihqLE/WbE3Xml+T+NbO
4REM8RG3OZjwvCnnVe2HzcEyRA49QcEgJxx5VSSZJJYvzz+imi0vav7S3Q2dNQVIAO8ntE4bo9D8
qxRd9XXnpOPWiblhmxSQVzJhrht8LzrME1+koUtxEKUmGchVU8DgziP4VGO5uqzYJbm9u1i4TH+1
gsLUTvz9EOkPZoG6wWEsfsJqb+Ybg8/+ravH0WHg52szmQZ8h6sITsPeqBOXjmD8UhLedhrwNAcQ
G4ZDRE7TmrrAQXgTLivQsHszq3HYRXbEM48HuLeVhAevEPj0m7R0mntzqcH1Puu2kRxiWNMZnEHf
U1+8pb1hP6swDkTY5fIseyEVoSKuTDl4VSjbR9Y4zOhRncXM7S2TCtFszlRnHsA5NEiHmvNVrCcO
EYiwWc2mpea+urbYk1yNczhvKjZnB0PVzK7jmLuq20QMbldlxRU49TppY06rPs2jSXZhWsjA68r9
mK9NqVVHvXXm1zoX9sGYivmxTusqCvTO36vZ9g/FEE53JI/MaxlilM6QUweOkRdc7hk9HFKeTQdy
9oytBJcJeAemde1I5m3tbRuS+jaaT8DTSDQxCmQzfXYdnLNw2sEehpNcDT6k6iZGmTxExRmmJ8/y
RIyHJAEvvGJKu460yH/KvUjf5QlXvGNWMclUihycMbSuKx9pP7la2n3RK+9Gb+bpiLRK5licof5v
WDMX36youYnD2T35qjecwBpHMgByHEaQ+uLsuu5m/VDHBVF3SUxjTgSA+TKk7mStXHtESW6MpJnH
UwTyPtVT8a0uiiJfk7nqqLVIhTzMDRP7Gtn5jimu/TLC0ibmEWTDySIz+60wU0dc650lkaTqCMHs
F18KsR/jDMSnwKTHLBZj7NaNbfm1SvUq6PNxqQvq5sxoYdmkScizHnSTK03lOaQo8iTYvxtFfCCH
qj0BW6pAyaquy9G52clelV7YIYyp7NvJCJP9DBnpq1HDXgkQtgJu1qRYXUqkFOQ6ShhCJVO7K0+w
Q2wO57p/9xJm6DgdFuaKyDpWajWn8EeZs+Ookbne15m73AMZZYLLlCVcXwb9FyAPo3X7dk4S7V4j
Ppq3C1Zg4Tlm3joi+CQoKPLiteWo+quqh7nGJcOXpM88naeBqvB78dUkBlQKfere69RN2WIhVaFO
LhZ2o5omY0MZ6jyoDEEWQJymKTeGZOGDIzU/mKRbn0jDm/eWIA6ELRKHcZsy9i5qownXsd3xcPeL
itFu5A9PiWFGxOtQaZSYfW6g4S+vwm+eTc2hLMU/tBzKGKw+cEgsS0yX8sQH6njHMVi+s5ms5FqL
2BJ0lIlHqL/YOi77p6kjaiFGHPUU43PK0OBrXhmIop12UeEQdSJT3v8gx3UU8SyvKLZe6g5iRzct
5S9r7xe3V/nB6HgLZmTpj16hpg9vqpMdIcvVpoReDVRgxKkPinDJTqvN/JAZfnP+6yZC/089xKIR
oF/CoXhRCfzYKrU4YqtlcLCPNKM5hj6HIeWwWwZN2rTnfKloZhPns+SL+dJNTM9IruLDHnr77xqa
SxjVz23b91eCqBcGLwPLn9u2oTIhcBG9ubcSKv/AmQf71nXYqkY9m8bJoiCMSYPZ9Lis7tyoKlBW
2uZ+7qsvUVhyYZZmc+xMOV2VY908D4Nl3crEUJ9GKu7t33xwi4731xcLKhhxBak+wK9+ebHo5jNX
ama310iBXMmudB6mmhtNELJxqxEksuZRxAWmS654yKveWvCcOoKYql5TxnsrF9zI91S5P+17Ly3n
zy8K5zGKiuVFuda/Nb7R0HCNJFG3Lwq0lAG5ROG6A4eBRkmTuxbv05qjed5MqLBi4hmooFLgajsX
ij85XTK7T0drgWc48x4Xe/VeJzkyeSeqN/iuGKppbQUop4c4+tcfp/0fLkQXlQrDC5rqBcL2S8+O
7IzB3DS2eySPQDPcpCaysfAn/IxAueqkJJgkNt0PchnlPvHMaKvpxquX1p/HEmxsYlMuaTZhAENd
VNeyNawXWdflNTGG2ZUQhfnFsLJYXTNeLeUVWS3eIXTYzcImIohLcUMTxJXuIz+xb7Et1oyFC+rV
HAQTBeS8LZU5XVkx1XzbDCMrf04Ywxq0exm1zgNQ++mjAO1sL7oNEhjMjjPWsRzq3rHKDwOCyUMc
ok1Y0SzTl0TZEtNgLVdIGxWcxJdanRjC5kxSwHKm+EvZnlHQ+0QbriyROA+WmdUbQ4U1MRq6d0oH
8k+lzsgBe698gidNDhs+2/wLAcyZc+zz2ZWnJhwjPqQEaLKmul5t2PHFJC7VJloK5Hgp9srANnqN
4HLeUGk8VaGlA01fpo0uwWbRIVsmkUgQ+Q8hBX24FsivmVLiqvRIfKDiviLTmjil3FQ1T2NqeuDS
MJDDMOYdR6VfbRSHMPguIid3wMoE1BKKfNppsaf75ohFvfNZpLSa7KJtkl41VLUQ2udr1dK4ebFV
f51SghrapE92KM65n7KRK3LuaSji0hme+iT/4rb0jwso88UbczNZt1OCTWz57Pxs9JLjPPPh89DR
7tvUwNXHg+OcIZ/chRkihoBJMHxv26te4bJXrxbSYur9HBkht222NXuvvaMT9U5TI/IVFJMR8i6u
6JLM7M9K6eZBKE6jfhk/gLoBTVX0ckS6nWODJXt02OrwlUmFSulaSndhEyTuuTDb4emiNjBKrI92
x+xZWHRYtX6xPJYzT4C+0rvPRspAqWny+qZ3E9TcocVp0oclOw2vpzMKCepyg8qeuUfwDGJOJBfM
W/dibt6qUvGpFHO+Irqlg3fPkLyMeSY2dcNUDhIO+nl/eYRetDT2hPwjJ6HhGZ21B9mJMUtXA+iK
CKM/JpOLwCHig2t5gO5KYdhwd4gc8LB+rPoRuIO3TIDwgdQ3RcZ8yE1okz3ytz487tJ5k3hz/YKq
904qt/5KIhXttrDRcy6yJ1INHHLN+EtLbSmcl1etiDzBbJqAj8J1tXwHmHwO+nKrquV8F1lGeCzD
ki92o4atagv2CqlAaoLalsnI0rwmiqjZdays5gyljW+mSilFLs/imnCMcJn1TFeZ6XGpUvQy1zHR
yjBY5d1BWL6ayXm4VpLp2uUyNBQjGC7vRuwVrOBrK2LiYXZTc75MfJCR4yga4X45OpOTpqALJl82
AQoB4TAnmPw0hI4dXMYDKBH4GKyGzpaBIx/9MsibE2/aZjUDoTGOP1pvnq5nbreS2ICIYmRU/8Pe
eS3XrVzr+lXOC8CFBhrpljNxMmdJvEGJlISMBhoZT7+/JmUfiavWUvneu7w9LSYAjQ4j/IFaWAhO
ZGc3c3GHYdaMEhCqFuQphGQDuoo37TBSnKt7XnGC9NFxXnkiIMd0QuAKEPVH6IQ58Lop/xXoLjeD
pXYRDPdDTeFuwiiSFZPMlXftFL53T8BjawpfIzTWXFMRXGXRfl5dAN10tqf2NcmpuHQ2SCIgC9Rt
HF0eLVNcgTbDtkZGH5+9VWqskPM8JNTQm3rN+EuVQ7GnRdR75wou/1a/eTsk54Laba1ShKhs67tt
ryZcDixeX1kRLLWdDRz/bWpmlC5BgpTHWon4DlG2+gKEHoAhMI8XYd+1n5Wghia6hJraYMqJE8SG
a7jI7FuJ3bO5W073TZWRep4Tgh1tt9HFFLDPqillCFOv1a92baA0RYHcWEf6tOt8wvM+Z02b+dxq
sw13seqwaSupSEZZQMxbaH6dQ3Q5z8DYPqSm6k1cYk4BErRnwyhlnxi6b0Mbq6+piJPrYGgoG2kz
fwpJAsBOBMyYx4lN9estvA0jKqRJURd31TRSRZIckz7ozYe3swFgiz4bQjjNALNM3YkiKmJj8jpI
LI+jYopC8HGEIYAjnIc3uFVUgZ7wFZGwJB3epH4uHhq01zEk4UXSTS6PS2nXF0hW1ReeQxBbmXeQ
Eh5+6bBiarC6UATnk3B2eLuPT8tEmNwU1OdsfKAf0HRns2Uf+6w6hCVQ4o3PqF9g/GNKgmNP0TJ0
UKZI6nTa5jPhZ8duAkoN2Zp9Es7MEEOWHnqSnTcYfY+lCwTqkkWx2KN6hnFPgXqiZuxmMalCT+Ds
+mgIOhSXdxz2TJ63bXY2LFkqR2gyKZl8IqtfsDNxKpNPdEhgzNqdbzRFm8cGG51TC5j3gk/ByGDa
bG/pyDoqIpi0tj825HignxrLju8gD6tn0O8VFmagfc4QY6KIaLZKF04nKDa3uF5Dh8Y0ZEmqXpZR
C4NRBT2Z5Zismuo0WgbLJT1H8eC2wfA9qOP5gO0EZsQEeC5tbnKiplTNC2K8hBxtt5bHvGaRZU2W
XqNY+jyOHqO2BpZ7RFaRpTIWjEGP0Oa2hkn5magEDvqACSSHsq0i4hYQraDfbDZZ1PXGJ/p/RJAL
sqnjwAvHinW9LBxK6m//fFuYS5VzxFhi0K94MVp3DYcKvm39fDM76KxXaZ4d1KRY0BlRZYIeAV7Y
HjMbDtfq4XiTAQj0VzKyKcA7BR3oQa7K30EW4PlMoTjo4Oo7ZKa4HFabZabNvG1gVBwoJPDE0zEo
8wmbNfkFA8F0u5pOTE9BZQdckYshqhee9TF2mG/h6v9alX9qVUItow3296CUS1X3X+uvv3Uq33/n
Z6dS2PJf6CMBjKI3ZxutnP/A0tHmMoAVUgDfSIpJ43z6s1UpYULbtA8NtgnDI5ia/0GlSAl/k9IP
2YPtoRaM5Nt/xd/8kBCDSbHhYfMfVEmc8C9aOQ2+F1TQF1Z50yDOUloVZb8pJRTxWr9YTgNVuDWF
D9C12UnmNpd0h6xNiVT/N9COqzpB/Q5f9tBO25lqbYuHBfAA/3Ul1d6x+YWYIVfNcqFwrSk/Zats
L1S32t9yWIrk/EMxDye2JwLTiBhHbNgtFCiDvg+cIwy2cTzDZEpPl7rx613aQ9RhzzI+IkDmL2HV
yY0YYljXi3VhD9QT6PeFFP/yenW27aKfx8HROwdHlKNEDGjZLDkymb5nD9j+UInYRyGKOEAtayw7
pJ9ml+WopuNQDsGppQd9HFUFbVtn9Xw7ttYBGpmzVU5EEgZkIwWMjyFTosxd4br2afY6AK2DiyPc
Ml+kkcjQDl+FFuAhCkSsgNGU+Uwu7Gqvp5Bm8iCcPToArDFeDye8eUbZXgeB20jmnZEydzeUfnP/
HH0c75URIVxDSTLWD9Aj12OvZWfJ80AnMzILmqannChJHXTYgPZF5WG6ZN+j7lgaLxgh7HqPcV+F
6s4k07SHi5ZBemypqRfNOATn64A3RbRSPRXCgZaTFkOeIuGWaLonR1FhYjiel1OEanFPrI1XOQiN
0AqChm3KIwV1HXHXdct8g+2UNX+L6qDJf0S4j/1YqOtM7pVTd14l7qEoir3fZ4GiFAyV83NDzVES
M0bjBSXZ4szHBo+B0kWc4rc05McMTx4XPEpxK4TSOztD1TZOi+m6A3APbTPLmZaYEm2XpkgQJRHi
LMwLRR3ZXvcU8opDQZ9TZM1818MQJcGzSmebRTqtoan2yVkY9oHcAHOB9+jkIeyr2uCuS/SijtVs
6z1g5O6rcpry1elb4e6jgkjoRLe4gvQh1M+ThBARsD/6QJRlQFJJNynPcoAo4lTWw3MKrrPfrEp6
N5DmOAwVSgHPiZb2OTrC1R61buswwhekJWvry9J3m4OAmnVb0zAyHlRwm6SIA8SaQ1BjhWMX58b7
Ea1Jp8PFCYrecSSpuMrQasX9qi/lBcj29ayOVzxYaBttC/jC3CO+tpx7+6FMrvy0G4B3Sf/CDoLu
czoX8XOqATnDnRwP2AnJXdEW9dkgguYx79Yr2iHerZnZ17EA/Bggk7Wj63u5Um8GcoTeb+g23j7M
GqSCpNvYP5RY7GvlFcnnBHjWuW7ldKFGJBS7ErOUJfOTQ56PxSHOUC7CThGtZRSDD1T8o/tEWt6J
74bOBfWnp9Wxr2s3xwoYk7+LYh29CywlrVOkYqdPXkvMepIXM3y7zHW+0LOboR4sq0pOJgR37sB2
DjtRd+4PC+1ySOCMxr5Y8/6IAvSrTyqHV3JM5coaljaCWefLe/B5c4qb4KheZbgkD5jGJfYJ2r/e
S18heVhj8cvfaKxjGZbOBrI3mpAD4epkY45YoMy+CREtpd+az3u3TsLT2cNKfqIoE0JRwC6p9xKw
2wH6MeciSocHYlgcaRifhw6EBdMa40BnodubWhuviKNTi5MeEBeR0lkIp4bkB8z+txnu5E1Uhhlu
DKr+Bq492pY2uAY0Y8Gr7BYl6aTYgipQftdXMGgMLW5bMLvvkYiBcCumxUGn0I03U78+4ucstsvs
4cobBCCJ83JkZx9s9xlmDHrh6YAJ9yRkjkiw731B7TLauog/36kZPLoM9PQJMzYKzm6uLtEcKzqA
BPMrXQK8QR23B5c/4bMD7mCnyhRdHhToPjuY4F6vIouuR8pGN0vtgd0ygEZH6wbVp8m+DwSi3RtE
wIt2r1SX7DrV2l9B2umtnAd1R4aBKvwypdhm54N1IkWf/EAzwD6t0Sn44jr0QrcrU2u3suVsUoQI
gWQnRN+1YucPwZOdBIDMLh3kNzasSHcvE0ObbqPmPJy89ExFurlpBUZPPcQMRjZKl+/Zovt7D2fU
HNXFGASAvZQg9AS+d/Hc+ieQq53jqpdl2Ein/Q7mw92JWUWkiY66xEo235D564u1VtNtGVi7YSmi
y3Z0kCTAcjeNCeotNHds0W7xu8qfy24k6+nK5jJoQiyZJ9EB0ATAcCdpEp2OYT8f1Rxnkp6WJBwm
kb3WMFs+VdgIfCKn1jfYgMWkKnF2PswtDb8pXB8FQgS71Fb5YdHjsovB+pA91x2tDp4WlCq82v5Y
l+tI/hwMjxJ8FjJlsqu3VoZNmO8B10fOzr5pu4A6ZRDG6gxMNr6KVTEt58gAVAUqo2QGoZIu49hP
n+WMn5c3pv4Bc12ct/HLXc9EJvxXdF9tuP9xnd0kfTrhkmRHn5bVw+FWrhz0IWArU+Dpsr2fFT50
jqZ5oO9Pe8zyNN3PJA4zuQ2n+WJolSZtpuL3jr76X3D8p+BYOgbj/PfB8XVRfk1V9Xt0/P5LP6Pj
SP5LuoLIxXHBS6PvA7LtJ45P2C4xMKQCCvy2I94C038D+QLzHXhBiJf8qgTk/ssXngfI25GO+b3/
SkTS8z5ExsgRQQl1EBfiDgT15Q8Veg3FqZ590Z7J3pq3Li6sfTr2e7fqw1sPTUCcNhAsh5oEasvb
Fdof8OjtvfxbCaeRsGZGDGzF1q2KsvhgUe/XD5wr5XlIzT2/QUSd6FRnwRdvxV0jFQnu9VPubHF8
AX9BPFOdUfqmqI5o67Yf8/qC1oWlvtTYXqD/Rq3kUC0CxzlTr1pTB4vocdLRF4p/eMsSj6O8TfnF
/zxO8xDeLGDgt4HK0guwTb3cuf6I7gD+HCEadb2VfqbeAadEaVUk+4aYwL/oPRu2/N4qK1tuUPzK
QAVUE72I6apMSVqCfdiCDb5SqGYj9TajSLahyABF8rTvfFfPCBy0tlWd1Zh/EB6xMSL7RAxi9ClC
Z42H6SQuGU/I/Es1THhDgzCa0FcZAU+INBb260Tnelp3RZp59A4Lgkd00etcIVFUvesV+W/iRfWb
kNH8rmqUhmsrxdbLGwjlhT8mkJU0HnVpUKD2O6g1/7bGy2JY+H2VLN52TBQbJZ2mMTk4xRzrK1B0
1tHGhvbGJhQ8WVHsOJlGiW96l9bH1KK9lGBHfF/AN8LWoMNSHl7cdCtAWe/9qFm+EvgWO4LacrMU
S7rNVNfux7AqLjiz3YPqZIXDaj8cQJy3qN/WyoeoWg4GGrAJBrxhq6pWW9dPk2sPBA47eDlvfRop
7MQwq/AAUafdGsW3upqqT/QDe/L/GMNEyP3NdZn7j3gVJrdu0nY3UzoGt5zB45e0CudtEoE60k06
3zIf1H4ZVYZK3oyEvqMWju0GiMo0DAbf6MRb/AGDK7D38VPazO7pnPrWtQVGqT/ptBXtof66F7Ef
lwcrt7J1K4jZl6fGGKsGcek/tr6o78kI8CLHqw9pGg87o3lD+B7MG7Ws67HWju9TK8R+eRjq/jgh
1nmYyiJ5chvlnkerKW0IVIMfMKyjRRw2Os63A/nkDzHRcjpxqa5APYRFvsO4bz1B5sS7QdsVpvDk
PeRtsO3yQYLGwHHzQiwNGhI51SWk7vUwXg9J4pyLeVanUiJZ0ud4eMNY7fRtWvr1E0wvnDcxoXwB
0v5JtLSf+jIMz3jT1Q6ci9zQHg8vV1T/b2O/S88w+tSQ7Nz1M3IkFX6y0+y85krb59ZaA8ZoWzc4
m8oZslzefB+jNj6FhNLuCL1X3mCQ07sJh8/oiZSfFsQWP7lTn5l0PCw+tVYdkUqywnyr1web0ucO
zHq/B0ZwTonL3+A8Ux4I8ZfrOqoBes3YdZ7US0EWy+9a1yI3+g/eipoqpYHspo7z+Wy2GnQnVQIx
dxQUBFMvRIs/o0e2xW99AbQ0NJspJrxmXHoCwtK4vdubxuumM2VHwPhRsXySlN+ue0s/Zqu+zxsr
+DZ7lBfgZxh1D2+iEb5xmjV/CPAEOK/sJb6wexQXUduNt0GWHKG1BZc0RVuWxtDdr8TUW0/b6tUf
6PY006pu3DhaXzCrgYQiLCNaUk0N6VMiHxMguRu/LbFlnqoWL8o1Si6lI4Yvpn9bE7Yiz1Jhxwui
E52JmVJx1iRfO1Q7vpeTMX4c2wtniKed50/zNh0HAlLYpaeuhcUVWkvTckHd3HQp/Qnlwt7Bp76Q
qQ1oZ7b2GqVFasx2qG6LvDO27r2IduUwi6uxy0yvJc5oDqboD82nTtrPd2qSuOgUyeTej30cvhRT
ZdFlywZKniFJ9o524nKH5UxIulR7XwcP+X7YJxojZHCD/KhNyTYRNeaNAzIV9LSk/V5GXYTVXQX0
bBcU5NxpK1wPq5MuS4+qQu3ypFloKNFQVlddRqE5mjwQO/b8iuF4fScmfzkm6G3ThuyQcMnj7ugV
TUSlUc4XVo+cbRQ24SusP++HsuS3rGmdCxGMHYF3i4BvGdHL1uTjWUXMSgIVXkZuUVwQV/o5ygCv
qe3QVrcBTcl5flS2vse10t6EQqfQnej0ZIOf7jPIWQc7W6PbVmi1s3yHoB6Z8Q7wBn7sxZiALsvi
LawS8Smj53HA1sTes95fczi5dy14k02KaOQDGGN2kFQ3+F0U1U7r2CsvPRyBNgCGRop8GIRY07xk
0Jn8HjCqULfM3ApSUTTdQD7R39q5w8jUaURJ2CPDp8SP5Rl3uGwdkjl6kI2HdGjhVTdVbOGN7izq
KGrIPTaq0lvcabMLS5NMYZmiDv0wD1s5zP0XEpt0W4bYboxB8dx34iVvG3RYOB4vxqlK0CMCq34j
Q8w/anrs27lKIei6c/dDuGOxG8Qy3OdkYDvMkPROJaggy5BWuqut+D4bRXfl20F/mCIXFGBH1j4m
qDHscnw9khPpVOEGz1LrOA3nOsPP3qunF22Dnm1nurfJhBZSFQZit6yE+Wx7z2lYftdF1hk5gGBj
B4XpNvG/Yi+IAO94/umY9aAe81JCOcaM1ekzgc6Tlb9GCO6wd+I90ns1mVkXl7d5X7pnTpdn+6bP
2+NAQIJQQhmdulJ1+2Am8rKAgx3gvY7nWaXATZUz+M1eWNbWhgC7mRs17lxQuK+9N2Ub7v0hA0a5
GZbUP51GF0ycd7lKzANrgLTA+iJnr4T32trN7YBL1AnWQDnKseuBLdqiKmiBssWIO8U7a58VK3pi
JflzYauroNG3gd0doq49rFNF4ZKcxugH3wEFL85yhTRdTQHypEUr7wTrLYfuZHpGtyLZx7K8dBF4
u4u6eTqUyHCcSkT5QRthJVbUN7ifpvu+sjPjLkMeVS630TiILYgzLKt6bLf7FTUjmSiY2ukgDjXY
XjbhwL22sF4+YW8PHkAtA5TDUx4PEvG9jX1r54E7OMmqoTpxssbjICtSzgN3uJ0cgaBStbS7wGL6
gVZGfmusb32LykTUU9QavQF17qgZjnOlo9O8TiyYWGt4VmG7WmaeQVi/kzz+l0u951KvivhFY0eb
ZKr+rWlgSEJ/n0k91thDf/t/9/3X/nv3l9/7mUz5KKEGrguFCTzUG8/138mUCBwE+x3Onggxm/d2
ws9cCtkcGtGBC/3knSz1UyZShP+Cyu0hbyre5SWD/6bN4JIX/oIeM1cUDjg/8GMB+v9vMju/wu5K
JORrMRUeVs1xP0Q7p5FolGzsZszWJ88bmuIrVFWv29ftgvLWtndmmEYbhOjsl6TWsn4TACyCsyj1
lmFbRFbdnk5RVXaXpVc1yJaqYvaaF6/oc8wHLd8vcxr++GyK7/BbluGuTOeg/ApMoIlfXdBi/lXi
Zy3U0wokObciGyQRrlNBU7zeJqWni+YE84qq4mDDfhmjswrI57mD6kP+w+rQfC7f6wh/i2aDA/fb
GBlGk8RuVEY+rw/CG9//hcUViCobUj8Nv8cTIpAIZVWylGAnRvKq07VLemDWwD3K7Edpx5kT/wnh
Z4j6/x9MJ31cR/F1cqQbwt4l+zXf/+X6a+6GHc2i7Fsu6NkiqqKwKiWiiRyrzfd6nrBH2WoyQpni
r2SxG91M0sVHC+TK6k/uGd6zNYJoCuqTFleRF7Z875dpf/N+N796JxiU4S/3SDHZhf3FFPKRSDWq
p7/f45xmFkQi1/rmW7h6OdtkDZKg3ZchfW/oM7r3fZQfbOxC/vm6H96NuS7UcuiD3hsB7eN1Iceo
QFlu+C1BvQQvztFuSorlMnZqist5NmR4D6V933NsIErtn/zz5X+n3kkuHyAbBe0NcY3QYQ39/tiJ
N2aWPafuNxjYqM1syIV97ysLyYLKumZBeZVZiN5fukVLOFB0YEaAZCAxxaD8t3cC0hMcH/qxEcRL
+YEEmIKcLHNYV9+kP7Hk9gtSn9B5PD1BkQDkFEv/WRtdbmyHcSjynxX8Z4qtY6bsZvrDW0H1+ffZ
gJsIjs1UfCgEOd5H6QmEJex8Ker4lZyg9vRBtbCjlh1Ogl0E2SnUmHf8AbgpPuxkgU0JApcSs1DR
1v2L/1MSrbkXNb31AjMJwVZQKuiCIK4Hia5TeGnkME6Ie7vFwQce1BED4WV2OtxXjZ8v4LuEru+j
CuXOmsAJM647vEvr7uWfX5OpTf26TuCk2ZRGJY1T9nDahr9PGIyPQqA86/wy614zCTAgtXk/9jy5
nnUC1GO07hsHZRzDOUNWlg9yoeEP7+cvg0WLO0AcBHgV0sWGNvr7bYRE4P3S+eqlLj2LPTxn98LP
e1zAS3nnLtovxdcuGXTxtcoJCSE6NpXG2S+klICuaYs209vOv6T8Vk3KPp7LuWhU9YdtRXxcYMIM
EhrKQUibnq76h1rf7E74Z9ar+9LFjm8BtO67phxu2rXH/Arc0tJyc1ZQjXxPkeOohXbbulj3U9PE
xw7aJLZSFWy25bxK2xo3zBrSMjbHg2db5Z2PteGKILAbzWyJjpWjRHpmr1HJXy0gKcAU/ef3/wFe
zE4FFBWYNsgCeDuofn7YMZiZNYyLsXkOPOXlwNzgLDAV4cpFkd4IA5QBTrm87550Xvne8LadNCIO
+dY89aCI9qgu/XkNyY+7OEZVBCMQfNF0N2v3w7Qo5qKjFKSa50azitqd2xWhvMQnEcix21EkbU+Q
wCzXpyqFJBGgyqaB6GzY8Cf/LmnX2DrVFRH7k7aGzr8KM98ECLMcUZY6FINnXo/q3IgptIyBN941
Oi/Wp7X0CzxU7bI0h1bG6POCVB3RWT3B55dIBFrCzLtz6VLwAUwh6cFie53b7f1gMO+umJOMAKN9
uzxEL2tBMEPNOX9CETxw55lVm9igb7yq+Dp3ft02+2jUYgTOjLrfhaalbYQ1K+1U6DHF1XyaSA7X
L3VYx/JptEfBJAvChDgDxxOYEH+YGx93TUYfijsmS28VdPejW5gbLwgQRk35vIqqIwmcHThoHaSb
HOC2O7QTG8U/z8aPu5EDNp8a/pv6Cmf3xyt22u7SqXKnLy4UBybjNEiz/TldUHB4+7DK/ec4d1cm
IXUYVJAv3wRe9B9WuekN/LYruoEP4do0Dd50GI2VwW8RjovihhX51VMl66p/s6HxrO+qTVt2I6hM
tdjpmBr5zYhZJTtOk3oq2SVh78AIDNF/A2jQO0l7XsYhrB0XcYzlpJuEP971oWWjx+ahmHvOJLJp
RNsyBnUpQd2bxZ7azEM1ptDbj3Fe9Gblj9Jzrx3O+wYJ6gL83Z+M4T7ua6ExKCTc4KnJCVy0b35/
4sKPU7xFu+AR6iYU2p2nNYBfZ0ToH3gCQZY8TcU0M21nsH18JJg/m63Ob8yUdgfkwOL7ePbNF502
Wyt9SmPfNVtku3Z4kbeoK3YIhntLwarD9cnE1GIBwvykMbJhGf3zXHJ+b8vQB8LHj2OTXQ3eB4iV
D1t164LQVXntPIZ96rK2ehgO3EBvuYNZum/r2KEpyb3F6WyWOHul2VJ0Q9P4q5VSs6Hc65kvAUrq
iq+UqwJIspRk+VK7TMq/iqHsg1xNKexjtw7JiSa/RaF730DNczv6y3XD4/7h0T5EmTxahIWeI1gq
qJIS7/3+tnpq5EE5qOXRTUazU/W6ZWqhZpap194OCweYESo261PgQCotkAxWghcy+1WZ4JZc+fS6
95FrDdMjUapmOCD/ucw+d1zZTeoMlebxICdMltjdBrbN08xpJra1noiECwIcsfkXOZZgKKpEMhRA
sVKr33hgcFgSaeTk/Ot9fMxWWND++09ie/PXCP/DGkW9AmkOzi+PqhJVko+hrphW6S9+az2McGbZ
Hd7DW1TP5rFA1d5Jk5/927/Nu5wPx5G5pHQJ7Okp8v9ETb8Pu003SSI8Gjx0g2CG9EvfM6E4+xkf
SvRSeQDELAVuC2OchQEvx7gmZGHTY5QmPZf9TeCjZpPv416GbAYsyPFOl4qfglXDwu/nmoPq52sD
sYMg88kMhpe1wioyryMBt8LQW3km+EA5PhrvbIXUDlTwAp/1p8LvTZ76z6MNQ5WH+yVS5OFpo7ps
EkJQ1vxLRkU42IE8n5eHNF0AJ5+gAu0i7YcOXn7lO6vUy65N0XSiJgQRnK6B1m3WojA9uHhsNUQ7
1jmMHkteotWEbTCl+Tl5tbMSdmgMrGhbYKBVfpOozeu7SvmV/jqt9E6u5YiNwLoNwfF6zaYlfuxQ
85k8fI50m8azohYLSOnCtbWItjWwNEHRvh80zlZz2K50KepRyxmwPhoIxcm46mmBNmEB0cn3EXV/
ee+X/SKTjT2LAe5zA4ZGxMRv8MePfRoQmW0CJPzXlbSWqdgcZ/wpBuDFaH/sxwj8wtarrHl9AOLs
ZE+DLJOYRnDviM1CfqooDSZ9F20jnNSMZUqZnAZAW5BAtaf1HHUp2z6ICf2qPajnMLV3DS05+YgP
MG72j5Gy5/lh7me3v7Q6XOvvODGC4Ru4BV8/QmVKaoUgsBJpdxvN4LgBSFHdQGVbhpU6gcjoOtCt
saNqwxdR5WH9jS6wMqAev1/a79HQT5O9KcoJA6pTWDOth7QnnAc86WIK8/5VJAKrKA6jDyG7TL+n
Ye0i07+ZhRtqidCHGpnSwBchG9wCYu19e1fXsmkC6rQxHtnGsrBok10+wlgEtwfUOUOlHJWNwbuL
a8dtjzh/pUm4Z674aJM142oTfpZdmE1Ia1jSbyEzxXrNl+OUdFaKrkxWcdpsimiSbLBjgyPbZ2UN
GD4dmRyTBTrJJWwRV0ND1IXOBd3u2b8unSDgo3//opVl9E/oO5HVaxB3nWxf1qGNnPEs93WTOKdi
tkAtAgf1aEcf5joXFYQOdBc5FxGRz3icxPU4VL7O8eLb+D17aQRdZ5maqQlu8tjKp3IfFK7lNMdi
WKJwvPZzFw4/xd/I1CQC3Xtp8RQkMX5C5whSdIyUtbRs2Zfs2m3qnVtuDNvhQmRtJsqbPJ9oNe9o
D03AmlQmMODesGWZW1pGq0Q6xUakPGu3dlPkhpnao5RZf3YSp+Z6VV5G0eOQhG270aTejKwTYvQI
n1f4qfkj3D8hC/3HyMT0Mu14+k2Titr18W2YzIi5qEvzobq0t+7rKjBbPqBFVC420YTGur1ba+KN
Qx/RdY7QT3h7VFAPK8PX5gH/x1nSxVytTAVJJvQf83pEI4EUfxLlbMa5lhBuemB2dEScU6suoLt9
b1sSmha+W0aktUGEeDF09jCFKWkwk0M7POE4OGQ142WlqzqkwyrFfBnmgbll4KHALe59ZhZXcPlW
+xJbs5lgPm1q3jwYYb5WRtDkUcgZBT/KEYuLM/cw1h2X3fx8Hq1dt32h4IbW5sajweDfF55E7hSu
X0QBCMRqKhiLn7MnXjs8DLZBbpmHi5Hl5KMdmDV68zPGjbzVM/9ywRxcunamrfufQ42GjPnxfw/y
+89RKXCKy8Bp6L1sRG2l40uR+U2mD1ntLjx066wzv5VA+c7sexLwBCiZ9/6i1Dr2TDUy70Enx1pE
S+yd4PA8Lv51VA2KURqdquRHHBDf3BVlDuRgTgp7MUEvDHKHL5ZBYrcvYHjNCKqGFcS+9v5MqZOR
o20aVfuTOF1oPfJr9vurfZ8eiMihXLLzJX08e+fh/cNfRCwiZZ4mQpvLpDLFNgYzkdYO0sfVyiS6
/zypy2PBlTcTaR2WgbvkIc1fAXHa8XsQgl1mV9en5tbfBxSuCu0sKGuuksHOsr26yI8rgBeQ0Amq
Wfz2lA2IDV1EeWIqH93E+83GwGlf8JuvmT6dR8TKw2tEjP3rjlq2+YPOaD5AhYR8oOtnlkMFI42P
evABDT4CoUWwF3XFkL+btq5I3NMC2rvoz933uYJ/SNQHh59DHuWj5nYAqBb8EU4AxcXzJkNH4TAi
/uDbj0RueQjto7X6mn5Wl8Rc3MtTRcrU42LbH5FWMJUbXlM6HAOVmOWM6pEp9BTLgMbJviBYnJcz
N+pKcA29VDbCViVAUTRx4w7++1FEYuDn077t+CBo9Mqrqh347wUKn//sgSikVISZYVhejUUfUxSY
dM7VRZqo8cmHo0MWgKW7mfvY2foUiWe3hf+G+XyKmfOurDhiq91s1XFEBzniqJq/2GBe2W+SUqmi
OP1ZTqYLmOp8P6Ql+e7rIjvpuqdNjviLfXDf1gzeHSUD1sVTEa9PbhqqqX9s0Zie/FN4v+bRZ/xL
GCK3QQeGJ6Kvjti2v0JQp+uoaVbXWzFDGdAbQwfk471+GnbFxG8jfm2et88yhw/NBOfnkUnx+FdW
rtSVI+kUdXRCyWLxq0u3Qau43voYYDOpaZV1zKv3IssqaLbH+6FudewcExzd+Bvre+nNOKBTNaRZ
jRf2IRYFqW9VkTvVdEYpTHjnVYHK1oTEzpRRhEeyo2erdH1DRL7qFnYawNuubwZvyFxTKnCGsKAW
n5c1UKZzpPV4yi+YyM6xdTbFHUYXV+iWmCIlkt5sP0EBy7O/RSuyWuLdHOfWku79qfHKDpSEJXyQ
UBSB/GeZIJeKwyNnNS9/teTKU/lwfxnQyovNmGtHCybf+0jmvaIS7WZ25o5n0+qh/n9brMNk3YOR
76kqrA3q9M/st8wva2rwRzrkyKWaadTUFps/6aWpUsEiNAVk+jtqap6xi0lb8SJnVN+ufL9tlngv
HdX11o8pw1oz3nGiubiVdiX1bwvoBBCkJyqSU9E/2CByE4Af3uKm890EFdttvyHmMbYO5qMhpYmD
LoaxMjama1c8rXJwJFounA5Q1HqAAMSUQeBFgxiY5VUeORukuRYrwKQLeJg0/em3J3l/l22TUyDe
eB6KUDzW23ZTlqPZ/6IlMbsJ0b9ZvFlXmZ+ACsqYAdc3X/OEbfETC8rdfMTu4PETZO6mt5GVccNS
TogW46u1X0Szy1moZlVGlfnOzylLTMlOFOEnx7feS/BmO7WSjZ4XjR2YcLQd3gxpkGAuOtk1BXu5
rCDzjlNbm1WeWKspB3b0ifiQhGX9EXQG8xssLjdL3dLceZHRaXz+eSFPRxxpLVPFun/P2PBDW4Pi
JK+bQd4W7xsWVmnmL7ehMMVoq2xNEbLTvpZyWyVVq2JIgcAo74fMa3hmaI05UylzEhPGpeCqrPtg
LM1tDW8LzlIF58hJ7A1mkTeOaTMi2DGbORnEq1Nk9Mq7uqp2aV6yGvfvA0Id2Gx6ReibEEt2wsrP
U8dF7/0Pha8PCT21HEPfsoGbRQHa0R/LymlPD4F6tXOfYobGXQdJMrMaADSUV60lzQoqRwov9Nqz
1tz7H7K733M7c3kIYrCZEMMUXP9DYquHWVlTF1Cqet8awV+YdUUewEr650t9KKCzmmz4bVyLkhX/
7Zu0/pfmITiRFiYVSL+fc8Qu5v9j70yW48bSLP0qbb1ulGEeFrVxwN3pA50zRXIDI0UJM3BxgYvp
6fuDpK5KKasiOvcVlmGxSEr0Abj4h3O+0zRhK3Do33gBOytOZDzX/EdlyPIfGlvafGW/Dse/fi2/
jxAcHZ4h/3N486zDuc7N319LPFgm49s8eQjYqrlvGdRHjuiu86GmYXf7+8/5n38hMmEGB6vLj+Hi
n2yUIpVYryu8sECNeVAkOLT6gzcXHHO/7uy/foPGOrb7z6Z9fYfMbnUHdZ9v4jD8c5AJMM6GgFy6
979ODEiY69B+dpHhObsJWdmwy0W8yDs1WnMeVapez3NLcjRo3WLzPPqbV/T7lc4ropXyAx5eREvi
1/+Tjz4Huoan1WrvsfmvN9VIXcc9PilIx+0uQ3PGV5DakPpROBOcxytoNQR7sJxBhaklJK2R+9Op
rAbi18TRQoZUK1p+nPsjNi6omuknw/HnPkv8PGb/+k38+TXyxdm6BTsW0plBeOYf42Geu21vTtpw
SbtiPZmWH4WQ6Jxa3c2ar+zzv/77HJ0vcv3HhWX7+3XqEXPHF6yry6/H3pRgid7oDSdrs4GZnfxL
ozWoDYaPip3354P6s//pOLDGmEn0kOU8btYqmCJ5/Ta8ouS+qLt2fWD89Rtcz5d/uEy5IFg/2dyB
6FFsJpp/zDPHeZkyuTjFlVdrsnBCr6o8682V3DD/2lHHX80vsHzWXr5Np+/9edRVsVnNKnGTq5+l
yOAwHeE6MtuK//z1u/olxfiHN8askF8FTQgmPEcI4IrfvzldZy8D4KODBmLqabc1nWlVIyjdJhId
JnfNDj3EnMRsNUD1vNAtbvB59UZ14mmNBIdsi0Iw+TmbNrMHHc0g6ajNFXBGdsIX+I+FMc1hbLJy
eu3atqINAuBCDuK2KtVi9qHeQBcl0ls6jNrO1mQ0lnsb/NznFS7NiHUT1xXC1Gucu0OAZEYNbmYw
E8mRalzRaHgZ1E8tF3wVvwoUEBPrZV/8LCuo0H0eFu6PY+xnq1GMOkf3mFYmRzet4VoGjAP0Qu2q
AbxcXmpT8QOUWC7p8FYHoY7y8WdtI1iOcrdD1TOWbFN0fWUsKBplUGeRK7C1K6IWf448Wh6b6eZX
IfPjUmWzNvL5Lq2/PsS9FlXfgd6icAlC8Rt+JREaa6UA/STOEmygVUc/xTy/zMsni7I3sC4k0gW2
OACy09ZhQDdI5qzzzz4sGOcOfSRuV/yn90xgPLYMmzzt/SYONQJTyYXbtBbqIfM2wAjmkffc4tJu
H505GJbmkX3DutGiBsTSfWl6cAPuYyaYNicRIiTkBLtUtgZxj5VB0fl9pvXs/KPjTqP5BnFz7olF
rcZY3NXksBcmSEbkpnTCHBxTH8oe+CeInWbmu43Qk+MkW7NlmPaFlGaG44czcZnjuQi6vls2rKPH
jG46wCAYTlmKZtHWy378cFEsYkaIbQpuCCReXcmXmskLuZcQjghPCn+dRS378MQ9+xXndr4jDdZF
IP2rzmLwvdaJc92vD52flwZyQKrB2isLWjaJu1WBPpC6C11Bdknj8TLMAin4WABHeeQQb/wHgWax
3FUZSe2bNEnGB2fOCKicszHeZ/ZgXWW6tRwqOQ1XTDKae0+6hIAFTnrxMsgOzIwH+RhzUV/ZxFVD
ebHN9COXonyBjNxEEy4HelHCufY0u4yUzNo5+UJ/awpuR5Bp7tkdMwGXN035dnVN7nJvsrd5k6mb
JS+JdqEq77dwW4g4KDq3+poK9YBXSZykrSWnCsHz1ukYQaN9gbXaqCBKg9G/80TastcX2WfWwY4r
UxKAZ7uuIycO2qO/mNVujmu2wLUAEkMdSh6hndfebuSvPPj0Yx9yatTenNP4sw0QgBaTAYRyDnJn
l+Z68yBsZvPQe3TCGzWrSZ7wTPjvJSx7WnlFhqFvZlvd7PWjrQdptmk0zQLl6MCz7bv6W5d78R3D
wwy9Um8FnwarHvoZQxj3g5mniHHnWttiXuzvu8Fm4MBRAFV/UkerkzNS/mr0MYcEceq/ZAORtAcU
COprZ9q5sW2U6GlzsiqdNwPUgW9+73hVpAFTO1YBcoTINvr8bhqIfHTY1Z+crjfw/vhp867nnThP
Ho7oDtsIV2jsrDvUZBjhk6jpGr3xcGD6rR0heqZm5HP6fRrjSHz5svgGRmx0ha/Q8MZvraZNoZkZ
y3vX5cTgBrFAPrgsHVduWgpCKwxSayAojcV0dFXSJhvdENllNjwOYlqqcBgtxMm2r5fiKKdW7kyh
zJNTVhPRvc6zM85fdRXHF9vg9hk61UeMFhHwQg8avMiZG2trg+C+iNSWr7OYqMl01tsJMWMFGogi
xPKAaFxTlv3OZrrZWGZZE8UwEo+mV/3dZNTFXZfOfREWfZ88gb5uX+QkKnMD8YmwWUMSWZHz+ti4
+szcuPGmdAntyR9vA7NLgcEuQ/6eV2JZY/2q57ohOFWIwbiDOuofhCn9UEk9PtpZbb93vjudV1zB
wNrBJlUekgjQPK2lI1UkQ/hak21KowjepUZRE/nUZznBzl1LtLFb7DjoXRf8z+Jd9UaT3qLTQdsx
pvLJbGqxH7BC7HMxuO/Sip9G+uQncBGLv28Fcuu8rZJvMx/IPu09pbaUgfMDsWBOvJE2FCGjSPqN
ng7DgSRQsW+pQ8mF8LrgKaj74MOahPWYy7j5GJZh+Qb8NI4GgtGubYQFe9JrwUFMbf9AfanhRKkH
1Phd8bbALt1bpRGjzGKcfEln3eZZNnEi6XnmMw9yCvfKYzETiq7O94Wj5BPaLovXP5hHeArWLnet
7pW5XHsb1Km8MuYyeKgquZySLm+3k8eRSxtcZZfa1vujVPZ4S1CYfJTks3+1ioHDwWxnsG1zxc3D
TOvGsHp1mqQHRXacrIa5jV/vY7eyieJyUVgy9ggOiybjMw4RebdAvHnyGZ28tovfP/LAT1ZyoXe9
GFqPhgkdexnEDvlwJSjzvgrKCLJWbXG9y3q3JFpzWzCCv01I+21DlCH6To4rwrNXdkJzvSxnGdjq
hFAJQ61W4aewlgBuGjGAKO8L/8pg5xcOYrFv/CGBi6Gk9qnFJhq08+zYS0YqZTVR60aeYqTtnwvH
GjwC2RpZkOddBiI+AzNPbpmylBfNnuvnspfv/JmEQW9mPHcVFUyuvPwyBTnyS0cY2TFohPmmNFyE
ZOWM+jVSH/WUmcPQ7sGn4ssKUsM72XEj/V2gV3VwrFJfROxxbcx67LsjP1gqYriXPhg2lRXXl0Zj
33+atdbjs3b1sZfwogYWPcYkjRG+UVvdWJOt3Xl1QDqaC6sPFlQg5H1OnjHGEhIE0hME6YagcFk7
iBDj2ND2WGO65X7GdK3S/Vp66FHQTk3ZFHxqDbyLY0FPTka04VG5hA7M4h/B8nkHTcRIHkdvAcYE
Z9s9I9eLoYkYlIinnka8f3Yyuj/JOSJFvzIH9aRGVnQ19K53dMxJr/PHxZpjEyLf1OoBWdgcdvrB
t9kI7FuS3CRep85RD4GWFLBfzKQM5Ab7SFIWoYab/CGzUM1szNQu7xqcRct+pNEkg95rTf0MDGSq
Q1Myx7/2So7TCIHcEjVMto455o/QNbzi2GvzRJxvOWtusOAyI8pzqiLmNFWxqrSAh1Q3PVhxv49m
N3dLDA2qa7gffNabIS4Xs9rahirTM/ZEQHdVzZg3BL3U1hurmln8eCovrurMdkB+jM54XWBUdaN8
yqarFTnrRy6eWI+RGJiUQ5FIwToSatKMa4rtN9jVnojxYPLCKo9B8nl2sWadM7N7NoQmP4eA0sSS
Yjb3kKIMa5sMqanI63SnVMM81a1SNDLRU/d+1uzGozBT/pyVISdpzw80ukbW/FcOodaH+AQkC5Bk
a0zBtqg8w0u3wpwax7k2tMFVTyxzq/gqb337PRmGt2VJE/xt4i0JhJNvaBOqhxFtx5bIT1yAPDxg
UihXsv7yllMJIedCMJIC8S3BOrdiERsPmabYVJVTPci6dCMpCYFSmOM5X4e++ton8bLzmpLNVTLF
5FbyXAmNqRvbaOFhY98GXWo9eAiIZJQNzHq4HrhgNujhxk+jEcWdaOvO33ael5y7pm4eVNv1ZCjD
DCcvqa7wPmnVBI+7ydvIrNtyB/XYoQvVDWCraXMqYke7xn1rn0zB0rJJOpbXAW1RZJrx8F4rT+2X
yQQKB5+wrCJchW23FQZ5QOgHx/4g1hjnAMbwFLZFgqfH7aAUBNCWcQ8giFSHzuXNgcLQjIclltkn
ka9lu8/Zr0WSm3LcLHMhLzzlefhnLtGAWU59wUsgACEosp0C4huqWqTPeZYYb0zeiCEpjGCPB7La
ecLLb7VclwQYuemLXldPZY4SLKFx23lmnL8SBAqby7Ga5pWMQQyIpkWsViyn3A8zhqPHWJi86URn
wp2RFUOza93ktCXHARfu1wIg7FtBLuFLYVjjGcMxAgXRNgeLkfEzw3dYeZxpkyDQU2+v3Ti2qFs5
HNeL0P5qF2szPNfV+tSezO6jGXwt28JlYxHKMLlxD7VTZ00IkHPq2TUtDcNCb8wNMlE4RzZgpHPn
uhSd+ZFCDwIsV/IaNjnsRnyM/L0h4y+uiXQWIHNcZXpRnyLklNRaRXKsRNN/EXRtaVgIy9LfePCO
chNo/jhcYaByo17k2hVOPvNp1Q0ADx0KhTdcEzeOM+UfavAFjwc6z12jYtRQTexYJKX78iRmRCWg
ZSlpzlOnxAcpoRO5L4wZiY0Yyulr38/cK9yU9GlKMMX8HNhawTbKhwEA9WAdGVIT+zhm0EKuVtno
NxsJabyrvLQ/2TP920ajHOmjMm5JqNRaALqhDoPmue/K8tUTGLeLzurArmitflGjZzywXfMDVEHU
cBu3H9NyP1JUHTn96hGMZ5piB54CSk9UHFpzsdLR0EIVr0q8udIdqLxiwGGAIoWLKLRTEHN2MUDo
d1mlANLIC4o0uV3bWNzaM7hxamrSX5eXulN1cWM2xthFdBUx/BUu3mbBCW+opJz3mm7mtX3jAnwh
Rd5oM+u9RDaK92zQ/CmPdyzMikm/LtLGJRiUbnvCqquWtOpU6PHAdeYoZX+FsR+YqWPPgPbmuCpO
s0/sGBR8snQNUscGpkNkPSPzDtROKvDLL6D97SaJRm4V1ii4cYhL2QzA7tx+l1Cr1QcFXoZws5aU
TWebon+q6q3Tsmt7gCLF7mWPnzDr60jOtqbnt7nC2+48g37pMqKZcZGPbG8mydv/RlaDp/M5dnk9
RwGmd+fFYcuUPvwc1mpiXTgQlbCORk0jnsQpCLDqsHLlHGd+wX24eJ8kn+mTu0dXvXC/taQLZK9K
wOQhpM5n0KXR2cb56PKI4DjunxVMv9Y/9xSU00XPA30GoUDCaFvsF7ZbfFs88vKG2GGiuocqcspe
zfXJUry9ZYN7zDQ7YCodDPYHq3dE5m4JT00z66gr1c4NOqSsp8ahd0janRA+kH9kek1UoEK6NhFz
UbqLgBNzDjKKKN/eZ71XzbNgCgt/p81CJFWqHO1tUk82YeRiRHETMDsg1uW8UPr521gr3Zgt2BBj
AtwYdhvYW29eLHvP3q96Fr4qnzTUNT0UM8xnG9y407JFbVJ96nVBlYX6HZrRtnG7II1gVNdkQS/E
891hGFLzD5X9EX73cOugjr1iDpydGx0MI9xFdZ0b81xthVUh1hoCFsFCKx/yYBq9Q0sJ520s4mvs
zVSPRb2XvY6KcfLFiJNWH4pP0q9jsKnSxk3s8hxVUW8t832X4fOlQNDKLRUoHWKcC8fZS9fuqygG
jvChLTGpLRsjGVvj3sd+6URjVtdfJQnXWKjzgdaghrFANyJzI12pa7K7UqlTDJ8JCUFMXKiozRqf
eZrs8GkNsbarlOEjzjFbQA6xbjfNFrp7d2V0jfcK9cE2yLuOzaQhpATuGx2qN3eXynd1FYEBVP0L
0gdkExspUNmFaDragQLJMNEVMdy6JHTekHBb6vDriYXbtCGvw9t6hVsetaRrkLIrB3MF2jqB4zM0
ZwKB/doJWElpfbrHt8AX400YPC20dVetKAEZKQZmHwuCBa6NOLhTmt7wPhdB4IiYbme+7MgOYj/Y
gtQYv5GJQ1EAZyA5axzD3RvN5ZjeeTmgB6ouC2cqFYx7lEDAsw+OSGveW4OdY4O34mtkkslnIoEz
bPxxmZCrxYB9imXJpo0gT+PJnxx1O0pSMS8CGxvbYa9qOE09EiKnwgnuDcaHHjlPQJwMhhZZNKKN
+TJaNj5Cp+hs7L/kprejdB7aOGl2vVnrL67sjE3goUNMZbmg0O/w+2I5mi94KokPNFU3YOoqawTy
QTYEwyFxJeq0riasErjQOPFyA1IxR0k3HIram3E8O5BlNrqFsTBKBlzazGjwO2SbHtKdIgChA0af
1HN3bSmhzolpkAANC1p4O4QQ4nGcvB7VcQ/ef4MawHuzZeon8IJT+6bV1oq3A+QIeEabV8c6TDDk
KKT9phEP9BzlFeOS26ViArBZXCHwLg8I7CJLr7Lt0q4ud2C83QHZSCWiwRLfR5gmWzPuJshfzvzq
cVoM5OpgZY7KdvDvO0f2gDE0x2lpCDKmQBXQKquMzZOfloWHTCiGow0pPThpWmp+zGVWrFCJ7hat
Xh6iATPfccWomj2DF8w4srtcht5oZ3OkxjkH/yz9Pt6qNPNLzl9plafcMGdn17uj86zFkEcuTK7g
UyDkWAkDojJeswDFA2EYhrw0KEz0rTc6M01BYOJqaGPdqbYV6QSPBYlGQMkLns8D9XmUWrL118/N
vRmtkTG0ZTYAacrKemlRWZB4pspXq6uaF0mK8ybNamaPKCoRSiUDl3wpXxNQZAm11aSFGpXHNcR8
0i6Yu7zVidIOElpaGcms8G4gfTfH3oEDR0denJkLQJaMdf+ZiXHmcRkk7geEV4vkdb27H+RsHoqu
gRuQD/64Vmt6hXSmZsTjdZ1/Ba2idiNwNBROVRZM+9oxh/Ietyzwd4ZbkeRSJ8nIckhTsgLjVM9N
ijZwNF7SeJ5egrgHEtkpHeskOd6VX8bfkRXrke3Y/ZNPub837Nj4aFCgv+j8EQeKPh8ckv8XPDf+
9cSSfy+GnrvOV+8IlPtboSB5bPy+0Q3ug+UWKlJBRWPY1Z7ngaxpMzor8j3EKfzp89ia8gsYMCPy
JxqVtslIYppSo3nW/NJ+yFPyyEKbqf5BCNj4BH/CgrEs8qCY/sttIZgHyQ8eUEU1ROzAcTG90NGS
pXEv7Q664k2fpy2nPEDdVZskW/zPiAQmnPAtuwYWjs2NDf4H+clo4tUwI6uBY58edLWi4A8Iuef+
Kc6m0fnq1HZTXOWNX/XE4dpS79esXQfWAodXgZqFnRb6iBwgoqtHCO+MhbLRh5gcysKV+nSABMoU
c+Oak7Oz4VX7byAgeg4VOA8llJURTLDuRNR56BQibXaTBEELPv8BOTJlPKqqGS80Nw0ydhts6ZCK
5pveagDrIxaaCPW2nRjnImVjmSUFaiGRgGY0Q67BljUIcJRFb+8GkPm0MJk1uVI+N/4IkjBiEevT
92EZyqb8kudNp5qoG13fNba6sFTXfigwiwYYkRx448xe16Ykg+GdcjIQOktXTBKaBvwGDaOb6EG5
h/EzeO0XpSWL6Wyy2C/4/9DCe+500vqOhvkEhR40UDgRtO0Nu79Zz/1uEGH5h4E6wCvLkhOZHsKH
35dztU7PkU8i+KrnuEh+bb1Nt3BYP0mrSlB7jv5AMqJekYQH3hDwFUqVkj1KF/ZWPXlP+Y9F11+/
rt+3y7wsjz09dlUQwCwP2RX9/rIyZ8aalGTeZ9GIddFS/RR+VEVQciFqDeuyv1lU/r6TX38jNm4+
jdU7zMr3zxxShoZ+Dwas/lb9/I3DT1UNgWaS1XznpbZCBDfoE7inNMtZVv78Kv6H5vA3ZDzD9gx8
Fv9he4ne+/f/9a3us36+vFff/v1/Hz4B4/0jx+HXn/h/0GjDgAyNKQUPENrdlfH8H1g8w/s307IM
B44ewxwusv8PZLTxb0GAuEE3oT8gyNL/pXRbgsB/X+ujO0ElwcvibMUz8k8WaEDG6ES92L04qa2h
b6yn9kThQ5qVhmrb8VZLYQU1+sj97ZYPMAuc4APMxLe0WZwHG9G8E7KvfnRdY/pSeFp2ciwPnFiJ
1DTeiNolHA/UbgDHgZK9v4fTm8DSTMaxfdIJY9I2qBjgxp2KIOv2w1DmOdaalGJ2bEt/l62ENnzg
Vujlqg2B5CVRXYGjQfPB+gwmDevVQN0VIujhueljfC4tIc6dMvv97A7tkZXm+Mk84c2G9fdpU1q8
lmPj7XVB2oasCj20nco9MPd/t+gBeL9+OhMBbsr0tMwk5OrsTzhUfe1S51o8sQIedimaJRmHMiCE
ldpHKKMadg5B2Aoyy5jfaGlqfhnARtsKfrRBRA9Bcql+P3eUH71qa54u+pcSh8HTxML4ZloJ1MIM
yGFhoDjAto6tobqzc6294sY2L5IlxEHxfAxZZWTnaqAyZj6cXbN1fSeZwVF81mLrCLc4tRxD+7LR
ho+u8OIDinFrV9RG+a0qM7ldVmg2WlCfEqiTzVVgZt+UAqwdMCx5cQxiTgDD5BRdK3y7rUr/zTRV
sXU8/EKT33ypsgp0Gb8aM+zCFmccXmPKyS2NP51QkaGyFx7kcBSVw5rCMrDbsbKgevCWyXY3sZ6K
w3pFPrVD5+5giGQ8z1WJsMRUbbZJPQhHIHO9CFscDHF9sNyZwAAQRpR5RnJvF0ZxyxN/uYFhpofp
SiFPLVMj5kGfHH6LRQYIB/gemxKbdSJRswfCecszbJH5jDHKujYxvpH0GI80IawC665jpOTbQOQg
WeLzLjTxHRYwMoZktI091onxTOIkMRZO3Z3Be4FKn9wxwaOz8tOFcHBe9sx2IDl6J0MEaYP9ztMv
Y01OiAuEm3EWWY4kk7mI80lEVM/WNINMpHEydxA62pkHqEePgsCDSS/E9uIHvL2pzOA0VNWU03Cs
uNOhhXwagEBFYzievdYVIInm7imR7P83A2il741aSOfz4S55K0ZVOhA2FoRYhDHmRPsRWLEBKDUC
lSbPh0h5S+y8FcVKHjPOK+mdxIpoZbWT7koYXB+Da5Q7lq/uV4a8yxGzAlhXdyW8rnnt1IZQX1lB
WrcawLuIIG/k0n0TJGFdAIklIxNerL+iY30s2yJigptuZ2Uut97Kl13WNtp1J/TwkwUn3izkfanT
xkNNU88Orl24yTXr5zwuoPkGCaGDwppZWwc+POaAt+Sy/0RBXwZdWHlju1lW2i3zxnyPAXzeZisL
l4nUtCE8wtilju6z2kcKLHs7vsYoJW9RIkfIpOVjBgPynq37layt5WZUOuPWidWL4rZmNmpOhyyu
xisfE9ltXpns1UcDVi8EtRlUBwDfqgPla65Q30wH76vRmWzUKIER/wD/wiDzHqa8xRXYsA+ahH5d
AQjWV1JwQil8nld6MIenfumYfIEiqxkRrIDhQW+DKLFGnXxHgzW5416E3dYHGk7zwBjP3WA2rMKp
BgWxfsmMdUAX41p+1DxU1hv2nP3DsuKNK12QrqF58xVFtH0HEacCtb8ykHFzpjR4TrHHIC+ibOVC
6ubSY55V01Nd6vaOMOckRJPkXusT3K9m5SwHmCeiuAj8V2rv9GpeWcwEQwZbafezFhF0577yECTQ
JAi0b0beQq1Ymc6za6vvuK+ai+1kzX3XukYomH1gi9XfYSxQOxslca7NMOz9odNkyGI2fSW9Ged9
Vd53gAWPaeDWoSVBSpsrXBp2SLMbV+C0vqKnO0ZW7aZXpJLadPv7ym4y+h9S2VgzDJGibvqWzGCs
UZN/ZSM1hAVnJsafYkxxXjnaOdXslghDZ/wifsCwDbHcu8wJGEE17it+Ge4NyxURxTeJTlkxXdfM
OzmwAGsTA2u/FSts21+x20Zc14xnGuMdGJwdkcL7FK+IbnOFdTuMgQkq1VijZJkxRUJf/APr3XtK
2QPVA5pbiRt/i7OHL7hmLgFlcbgbAeR/0SanCnNVdahGIYfnZTfXG61Nxmc9cdsjZnDvmPgpvs91
wHDFuamFXa+fO8gR98uiblWCeqQt9fIEnoGpM9feI7al6hijEuCWWNnoBqFZS5IeAl+7L+aAS21E
+LOxrDgJ7RWGnk0ulDm/L7cdspVQ9+NzXohiz8RQHWLQqxvCwBjliMo+cEORwLlC15OeIS9ZPGzX
/bg6J3AR1zDV8T3NdLHXBt09LUPnfcVNXX7gXtQuTifvmKU6D4tvPzGL7S4F0b9nhCMwQns2mj7b
pW3reMNTB9ocYVb1jkChP6S5l+zaImuQL8xYLhbgvnhMkw5VOsnFdpbY94RcN7dLS56Pz5Nr2OT5
ncEE7FUb6/Ec8FRON5YRD18M0kSvIGc750pk+ZFB366xgNnjTL4pXPt50kZ7o/tVucXlFSMWH8pH
EBNir3Cp3Qi/x5rZCWunt/E3v8AHjQMp3ftdIAjs6MDpN+VyTm17PIkVtj8EZLN6kKrQuJRthGp7
+e605WNaAf41i9x7AP3NhMUo+pDXh5k1t64HTtUtnsC3uCOqqWrs9IY43XM5Evc1IQ8hJtt+KtdA
gDa37K2tyWGfrXEB2RocgAdh2tuIPt8w/bibJAA50AwkR7BEUrvS7d5Gg3OFbbwBW3CAnplUIDLT
d02xTZAz6ylvDSwIgnnjFRCRp/7kNa4NR4/454tdEuyb+mDIU90rn3LNrR8oqopT/SMQwVmzEYjE
IiYBsq6xx8ArLiUhH5VLkoI/6fKacSAGgYmcBRYp1U5PzeTs4UDeSpI9rpJ4TWUYxty9bR1BnIld
GjvGHDKacxSPoz2+dQZnbeNJR+xHRkc3gi1sWDikTzdMOnZg8Kd39SMMoltzIVi7uA5Z8wlDO3du
7chplulrzQ77zZ2HUF8TJaokIMzVTL4D6Wt3OUKFJkR+JQ9zp/tsowvtKlkYJoReW1Q5Y/iivhao
6UKrsN3tOFSgUTQ7+Yx7iasTZzmPNFeSiRLo031R5DfUvWFPcOtuNF1y42LBExQRwXFZgzJ4CIso
9X2d7DdN/w79ycFTC+gC93ATsZFJcN4RtUHpIbcd6RuOtzCGg28/neKYFW1bm/lB56t+I7EvuYJZ
HW+9H+EdydwVR9mpLkxSSLItMGQSPtawjzbVZbAzlMd8YNHRy/FA2oxzkl+MsTe+TuhBb5Zp4kAY
SLS24sLcxTXAXuPBn2KVx1E8oBb7mqlqwK1U1Zg6H72JPREbVAdb54lNQNA8jrD9Q6/pPzH7zpug
plLeEOJmLBbpyQYr+nrMncgJmNNFM41ypGEb6MmomqdvwhXp5xjwCqkRnBf+DKnwyRjvZnMQxELG
k9wwtyU/GTPzkc1ke90KfroBd8TwECZ0Mcsdv1G7LoKgjVSCcoCEVNFsEjHVnzLWjesmm/yDaxrs
50dUwRdPuY9LCu24lY77abNpBT3tLUQfOAFYWkyO97JqV/hzJY8acet3OkF5EZHScwJ/ZlRXdklk
OacB1um2IarGpoQxx67aJElWXCExYYODLPek1519lDoo2czRra0PHi9y3LlizAjZ7aQDWXqassH+
0rHimyDHCpQynaEhPSMBOGR9md+PuF9YW/fzK87vmyQnpBQbKHqRaQySaEASE+OxW1DmsL0M875j
OskiGWsRYhe1iRPh3/g8hfN196cOeWdQI3eiro5TleePiV/2r/2alSaDbrjM9ZI8VM7S7fz1w2YP
ku+1oKf7cgiRvmjxwEiU0Mdh6yqhHxgqtw9xXOk96G1+VC2Bw2RV1vd9grwF6UX7LFNpvBiCVNi6
SZ5j7IpnGx4GCM5aJyrUFGy94Dix9Rz0k4fN6mGAcr7GfDLov1ZTat/VafvuLaTSbMSCfn+jpfoS
MrglAyNbEnv1xTJmLsq5/JLrIn9iPh/v4byBnp3Z3+xphfqnQqrxc9AQZwky5E5dlQiceEm9y2XO
TThJBqTSZTS/ofWg1gHAYEZx6owfSL/0HHUnAYqymebb1vOLNKqDMruXSUAl1i6srYdckVHoa8bW
9JbgMJKuR1TTkp+ddMgOlRV4F/hcNLCTy8Wkax8AaZcnuGbr3NJweXPWzKGhO8X8hWQ72KbGAFmA
xJflRpubJSqViPdQcsr7eq2TrIXrSi42EUetnhxjfFghqkV4wFnQXNV5DMmBtgy6Qb0WsoYjz/jl
AE7XDEI5wZJtgMTFwxuWMbJ9afrRr24MqMrWtpxdmjHSN6jeh6ZDdwAzsUO5gfx4+dQYl4+3RqDl
Vy7JBPyFGPq/9CSBTo9EAhP2u9FYprr9rdI7yyMqU3mmh0bEktN44iNBk7drkjZ1Q6szGlVs/g/5
gF26JgBclmTax5rXPsJump7/YfzzX1BP/syC1n0dD41DijFVGdOdP3ldAtxuXlrGeIEU4UT41VOM
ekhyp+qg+X4UJ29mZe2H3DxahbPDOrZzUmPreyh11EIGSr/lre6B00UsgvZ//eJ+n1zS2qyvzTV1
w4YVAu7xDxtZZYCh0mNzvAgBGF9QK8ZX2fA3BrL/6peAG7I9f81E8/78AJy8Zy6N1u6SmZgd+ddF
G157zf+MJH8OFv9mJMngD8vefz+RDP8ve2ey3TayZe13qTlyoQdiUIMfIEiKEqnWkuUJlmTZ6PtA
oHn6/4N9b6Wvs+rmqnkNMlc6LVEUAUScOGfvb7/BDUXRkeEp+vmCVx//+R8/v+u/upL2H3T7bId7
wQS66PCC/wzrMAny+HGX2PoPyhcNy3/2Jc0/dAO7C5cVmKxp/BJlZ0GltXhBLrmPcQz72P+GMfsb
8g6FANRSE18urj8dipK93WG/WBAlO3TbjeN8qScL4OTE0DCgvvZQT3uTunc1ZznlEI6LSNcLdpbG
Vp8Km5ClYBB19/LLp/ffPdB/aZJuZjKxeZEACvmmu00pfnk3dk0MmUhHdTG72rgkxQoBfqSWTcNZ
0emgyrTHV0+1BOr2lS87Auh7pmawJAgh84VXfwgpOReINEUDUJbGJzxzvkGD0om/GaAs5p9Pxv+M
QfrNrbV9ftsDjodx6xH75m92NJuAZa7tIi8WqU/JzgU580kRb2ztpbc01MXLbOS7zEMutHouU+Sl
0K1DxcjSQD1HlcXeOBhhprXODtVug3CkSnXWsJ7TSJQ0eXpXjIhw0YIMO/Tj4nlIu2vwNM4cZYPm
njlHqOpv1q6/XgbGLjo5LmSuGIgMflu7vIWaTWvL4QKTUTyDRzc4S9Dxatl7xvlumskYa2Oj/Pzv
L//vqxmKTdx2niWYQm3/2t7WL1cfXWBit5wLL7W/GhfgG+MFrxM4kzj9m51jGxv9YkXD1Od5ghMi
Qx4XfJP/233W1pi3O2TIF5wt9tsWjFAeYukvZlC0aaR3cCFCS1/8JsSzMFV/d9P87kTltzR104Ea
bNOut37/8Xj/MgpnxO0cThwonqPzVpTbe4AIM0RoJRpCx7j0h6nsaB92ReN9Q2wFzEcs9s1MSowe
WlOOEDqnGfkJga1pcRxZlm8tMSY7XUOhHTq0CvujY7nr+DcjMuOvFwqfJ8sGDkWoYwzL/vVC6e7o
1I4Ta2diJKu3DI1BEhhaIWubmgdQ4mlKs+Id/ge2lLWDk8D8k26Qobzv0ltXTmppQoJ1k6tvGe76
D+W0qXf69zcT9tnfLzKzIG4iNl+43jydG8Trl9vJ7f1MB5VhnXMbS7Ug4VykK53K2RJ7qcYRb3+n
36tqoaePMtND41cfBrNvD6XdAq0su+qhBZQ9B145JS9TXjWcLplBt07XfsJSQIWB+T8cm3xL+ZQW
KpI4H+rL1GoDmhPkCUliCDrBK67C0FRpdUR6Xj6YeXJHL8yaAxIzu4uMuydp0j7fucrkg8wWk7XB
Hlea/pOf35QEi7zGOkLX1PVJBWBSLMJJTxn4c89nlDo9OpJp8YmRmQjtWPP5aztg2xghDyCyqaS3
jwfOCoCXzacuBSl+IBnboGJPi/hdwApD7Vl32pexwnLUolS9Aq3RXhmdKD8yxaEuQFBWPGYinr1A
MWY/9XE/hgufA8IHU9wirZ4jxvvd3jBmQ0Wl41GrqwmuUqiIA4mqweoRkIrbNMZTw1CpkUe2GnMK
4cMQJSe98vNc6em12Yv20UG8dxhFrpmwB6r1zXfJriQRggB38qUIV0J/8IYKefqOW7R1QrydOoeO
xCTcYpZ5w8MxTdGSqNHf9w3d2VJa1bHmS/HT233DB43ZiFSinLgNL54YZzfOvAa2LOPQklpdoW0r
omRzXt9PzPN22dBjLMy5k8iykpMgeo/p242L1qqM8Yt3sqoIZdx8AR8p4ajm+jpM2rzprETPUt58
NclBllZPh2DkpHWRhcR+iY6vWw84TWWMZS/DtZWbZfOo0y68yhfLGsORa0BPGQsCWjNyiABYxTH7
oSyLqYvo8yd62JcEm9ymne5iwioWb0rJICyFvHEHaXFHTTFNhikc2Qv3rpbm8a3i0XEZOtFO54az
IMvua2ZWIkCfgDotmhFyh1osDIF0IgZ3gS83BoaTCiDJ+6n0yioaYqqCvVMnFWe31WHFrM0CA1SV
9lqJs2tJhjuEg2AkmiTzv2ujIl5xpzfMCzPbH/2LQ/M8PtWWJz0nD+uZ3s9yHHRWN3T9SepBAhnU
2u1FP9TZfindajnqw1C1oWOilQq92VnKQw8HTAu5rOaL1larQW/dJYOEf3SNQCedcdUo6/olJ1Ks
urJ6Qdu0gDHxsI7SwoeE6tC4Tjn8e0zSUjOVh7hXLeFLEtkoIhCz2I8t7yBqZJmskW/MK9qNnN77
ufKxGkbkQLQ9JlZjPPWMkstdElvJuPMYt7ZB5g3UJzWY+PUbehzhIjWXyPAhIqbdlaFn9hF1A20q
fJ6dxaGbZJZ1jAsERFPfCpBpU26HFjOoFc1WvmrXelzae6ONE5KiUuG1kQHnubliQjslUSFsgiq2
rwsMgdKL2yfB/z9PGfpYpN3alx5p0wKch+fIvBgreOgs8JWtWU/LFudzcVuxNJyFO3l2xpotKUHm
wTcI9MbWnhGiUb8y5K3TUwfTa94Pk7Nm1yA05ZONcuTNmbckGibafPWIKsSKBnfNePPARrBOW7BD
OenHUQa/jfnwRGWRJ7l6ZHQxvbd9aiEin5I48gHSY2fxY17HKRsIfnWvjAsyfcu+H6RjPBkSMXYw
uUACQwn3bCYhs8qzY4/bAdeRh7zzNtM88VzrBK6FdZ53w8Erh3S4mxdb+qHeTVybdKp5Yw32NOOa
HUw8M7rn7q5YJfudb4i5uZKDiM27vMeA+GD6tbCvZjufxrOc5VZ8pgT3OvTu56iZKn5006wrOmqz
kiseOm/75be3PrE+8b7Q4DGFqfktxg7YT5AWTbGGolA8Oswyiuy+Bm+Hv2SkKkj4O9ZUU9bpbWfY
C7IwqyUQ6Cqd+nk8V1qKxDLTxw5HBagRK1pUh+WYP+P/4TdiAUFPvtXJsq6eUZiLE1CJjCBUlLfc
Fxh13qYauXQw9/nyYMlZH64Tytz8umlBHTz67BaHodaNSyeS7hVgsYuowE4z89QQyTdeQ6RG3rf0
HoG6KywLhut8rCEup+VrQbLP3TwOKGA7gPbFy+RWyXBkLll9h4C1rSFZV6Y7zgG+FWUYd4d9C/X7
RdPjal9NLQIGz2aZW/opfcgwiF8j39+aj2ZvguYpHZvtKDXFM7FJKolKs+YxIRXaEld23RgkhrIg
Lyff4JaKMAVyj+QOWvQ96nTib6QzdddGP5puGItSKnZaS9FM7xkqcqoWT9pCmX5aUTwYHziAl4Hc
CzqgGAxNXmqujM03OgFQuGK2i2FEQ9sGaVIpeZ4Xr3zM1dAxkRqOdoX+67hOmx8c686wHtqyaJpz
7c422VBom6O0qyt1nYBKTEPfYZ7yRCUyfOhY/TGFe9lA4z8lxikQE508doGle6RDbmSfjWa1fBXg
WyyWT63EdsaL4ZWMUkCVyUmL2+k9TXRNgacb3OIqA0BxPw9avB76Ea1blK0jN2lmyty6m4tydS6V
226eppah0Nk2UszaC9XNQLR1y1Wb/DrbzBce40x/GEoyWa253ymmqf1hhTK6zSjmhPZwjF47jFsc
RC+oTI2nPO2519jpxDP3ejXcEbdGEMJotgJAV5XiBZvHVwiMk28ERaG8Tw6mp2k3gYGwcaWWcGK7
eBCYNxLu6KjNLK4mBwcUIJkli+bGI6HPusPAV7pX4FCR5mczk6dz0WvttKsGnBAB1dgoz2UZb+NY
kGd7OmI0AKdZpwPa2Tz39Mu8DAp16p1/VKX/J+76m04K4quttfA/t1Kevs1vw69dlH98xz/aKML6
AyAT65MhXLoDaDb/bKPo7h+cUYkg4BgqwFxzDvhn5qn7B7JG/sp0bRoKpuBEyURApv/5H6bzh89u
bINg0hnPCN39X7VROFn862nDAFdlm7QYTNugROFn/etpA4mrxvCg0QGCodRVGkvTUC5ff6h1eTRJ
KtRIrJ6rpnjwJv88DK367Kq8e2wbGGB6P5zGBR9qhxfx/EPHuwCciw9q6wAAxdPeRs+DX+s2Okol
P6awdxyTEotg8cW6t+2sMCvCCpnQXGFGZ3MXNhPwT1j1TOa+WrE2rM2FbNuz3/Y68zddYRmYA4JS
ycwh46DI7f1K5DPmonbq++4TpGXJFIMTZmkw/Z9dTqKEkcrIS3V72Kclbf+TtJMM32kOjlTf0DHL
IqIMPbBx8prFfLapAjuiExujgSdox7NPH98jG37M8KrHkBczL3+KF43yMMDyquCJNE7zltcxsTFu
ziKymgO7WcRpXWcw5Q9UkY8IpPMWm1xpDweYWSjqgV4M4eiK9DrOUaSgyfcIRlI6Gengq/LF3/lN
fqySpn2dyY2qcCdY8phjPYkm3XdeF+TJxIMn6TEbssekZIrEUpTDDK2bY25OzwAurENO2GxgkEtx
pPBO1wD7ffqCQ5XtZWEo4PnzmUM35eQ4vgxJRf1Vbmr+OaUGVEycVeJ+lXM8sbtPryDvhhBzC/EI
Fr6C4pkeF6xyYeQnTO7vpGH1EVO8kfH7OFBDatVh5CPVkH8FjteyL3spabJmfYC686DW7BkH8Pem
zOT1OjSQa4vksqYd3txRvjbVcELMVh8LwjkQNFi7eQWJMCyte9228NqhDd7hTW+CwiyeW3y3O/zo
DT5b9c3NavdcuWt8NwkCVzmIUQ+OIzR0K97BziwOtrINVE7q1gRTCSYW7XsCR4TNUaU3aM76sy8n
M0KHpIPeBHdcz6sTIHZOQ5zK/jvpjYqmGBYXP+1I1iTyO2o7R3tINrNSnSffYitubh1NPjoym4Hs
UvnrLes3u2N2rAvXBZGmo7dqFgTLtTPupe/YV6wL6b7vTbEH0GqHTqqJg3Knb41TVMCscX4R1uoG
RQIhl8jx7L0hQS9UDltLkuCHYOY+7JrGqoKhlkvorBo2el2x42kMK31zfjKcGqBjWTxrZXy1rjWo
06ElvUZqLw4nJwaac35KOwdUYmtn36ET9l/G1QtzQwZ5MdlFMKiOcSwnTXwOODevXVfyxI9YY3aW
vWrfG0KP8X4TFsaclK5wsutztS4bHEA7moU+PiwMlrzH0i7aO+SsKAI7bLqXlv7q3moyHGlMj4fQ
gEX/xHFahlI31uSQwfc41WPSV2zuaCXQjdZkqcaTRJ/TWaEeK3VHnoERKsVtkQhVGoE/z8sH6Ald
jxLPXk6jzOqjKadlIuiSW4v0scXdrMS8W8I9hkl+N7qO4SBDYCxQ8zim3xkyCp61SXScuPWunS4m
Bc/rgD+AgTbF5bo3VKVfp7WoIFv7bZh2mnnQ4WHQCpuuvCXHUwgc8C0HBIRHPCGwz1J4hNqVWWrb
WVGMEPCALzULTH/9PNMeeibkfL6UufbGI/ViYicMakqwqOokNvvOvuT4C3d9SeVba3icBx/Httlm
zxW2FKjqrZOdzX5R5PGOq7UjBcS466r4E8mpBZR3YYmbFqXFyRA0CDxL3agxax8wk2iPtMu9N7Ny
sl1SiA5WkOhxWyYpjzFQIjOKmb9yvF10vMdLE2F1xQElpbxwVmkgWWb1vtH05dBvT21BNMZ9tSrO
Yh0tYI36mUONuiNbmkJuGY6TgT4DnjI6is5ffY7vbk0PY3mtx8Y52kA7v/bmcA+zh5Mi3iAchL78
7KJQ4yCha5FpqSsUHD7sK8Mi7cNo5fe4sSH8aFK7XkYnZZRMxGIN0TJqm5mOdkJLJrYN1gN/uSAC
LG5XTVfnJaP3VS+jt8tqshYhGfBooT2NCFxMDqnAcAd6yg9RFiKqNfoDbeeeNViexciqBX4B+YEJ
P1onCOBKFtg43Kl3gsSYHkZ4QEHhN9gkt3xKfjdx7Ob5ACpcXGEmjcPGmCnlXVF9ZQqrIl3b9KYG
+ZftUHQ7enmcsYRvDk/kioud5RfLrrNLQRO+uxKaoL5Fmzp33icMR0g/BMGe+tBm4bSIFeXIVrHX
M9KqsZpPWtF9qGI9lzIeScmgdF4nXF+l6dW3JpUJCbhc2Fpf8v205XyujDKPmuOBPeeUFWBiyUI/
KaDr0MMNxiIvA7TgrHedC8WADNHaJ000LeQXE4TtNWl8MWkhNeo5a1qCdsmNG+6B4TBsYaRTUXwf
3VLs53b9kmCXwRC4xZbmixOf6QTFJqNtln4oAe/YwKYQxlV/h1okDlNF8ulkw0FMS5OEYT15JfTz
eyu6b7bMyn3pUDCo2X6pQHKEVTF0z6XPS6293QftOMvvgFoQLQw5edssogipiGGF25nfC7NBjfwj
oJW0wf1EbutYxfSDFE8Xq5R68ZeGDUNaqPIQGqpkHoMckXYwuln5bm6hsNUWDzvaFeB15cGeIc9w
P+RrdWMa5hSBBLdDZS3vAwasQIErDSbBe5hQuES66PznAYnlXWENRBDUCBtcJNAjFI6paHn7Shb5
K499Ic+EGfpPnefwvQwBHvsRFAOy6FArRXI/0na8c5C8vHq5++i4LsLVMrnYZjMcrdFPrHBOcwTi
Q8wHnWap/Uk4xRSC8u/JIfEje40BcnWDhwtvVBOJyx3WvAy5shEmjfnh1HPt7Bau85ab29wqY5VH
fZ29I/0u/8tUoKsfCR2GVClvV93S8kipVB1zTn63COwVglzYIqysrVSAXJdQmEogqtoYl61ePXSY
bR4mDmY6pnelUWKYdLsdeyi/Dz2Dx+1BTbimDJsYQ3i9e2hbw+GRqV0JMHcQKw0Gk21+SaxH3E34
2lE4InDIPw+u0N/rpDuVUxqvu7xJ6TEm1gcaNpgVbmZ+JSdbq8LVBgwBInmcr9ofodRZkebjjn7e
/FXf4qvbZhweMe92V1BFvLNKtfIgavdudevruKFhuFNsB/MRrErO7ewq7yNOPPqT5uDdCulkLw6G
N8YTmbODuV9GTkY+RwvFHYMhnBqaeVbz0Ft2n0Er0YfLXIADCvSYiZ0n25GEWayV1U7NA5HgWzg4
AHaCSjxCww0AoxGI1uEge1c75E4eV5CVyuyF1ax4YYsbP5ecJR+LXMZHPfeyK92ZqHjjzj11CA5y
0q5ACyAhncrnxMzy5RrBxebeSPuT0GgAB6k+FRxuS3EyO6LTUzhARTDbdUvnOiFOQEeZKddZvuj+
SvZFO6mjPzTimkmEvLUT4FHEUPYFz1+Tw8HuCBSpHMZ3VFfrs+glOBGOD8NE4jorbMg5CQrbKlrL
DdBPLSrKcp6HawC2tG/9LZCebLzV/ZwUW1g9Ai52VtCeggexR7q89O6cYEmw3YtrFekrLTwXybI3
PpZrzaATb4l2Lus5e40rp973sQ8pqFrn8grptb7L/TzBB28Xmh8M1VS96PEc3yu+9DijyD/1lXhk
ioGDt+7G97qq8bikHsYCuSbXOO9dinnVSSanqnoy6OUGDDfNA/qX4gZzXrdfKonNN+nKsNXWcgic
vnX2k1FP96UNm2XnrDHgQpUVkcqN8aaqGZnZgB6OI+7uO7PFLfnge3nf3KJWmp2dwAXcuUXIlMyk
WKhaVO6DH+DuMGnZUG5m/ojRlZ6Y/djIxEXPSIHX+B6e91yklQimfFEwZ2ZbC90B/FtJMGi/s1BR
B+3sk9COIs46ytR1XkyfIOLdOuF0PvYFz+I7HqeYIV8eJzeZgoEccAv3eWT6ybSjw6RaPA0ec8MU
YOCNklp7HAdhPMyd5CxgdNphxdGCMWbRTji726uee3JHNzy7aXMnA6A5et+rvrG//uQR9Az4UPhX
7dOA/jd7NYyty2+L6Sx5HukArauzc/GNfmv8Njm6Y0UJbkikz13We88rvsAoc1mdI8D6xX4wh/VN
p7C+niCe4F8qL43X6oeGlz394By0OIY+p7NdPdAfdk5rS4arWdntDvWOtUWSV0zWgGGSBAD2QKel
fCDNxgj7PkfhDm5qRwSW/WmgiozkPItwrY08StjrKM67JZrNXkZj6V1pba12UP4U8rZM7PtCN98c
e7aPVdG3yFBRgZUNYm4PMdwhSyyAN43j31hZ5W4+5nR6L4WmDqVpA7hKBfwGksJ5JxgeACu0prkc
EdZ3lFKQ4Ijc9Gfa8vaEAgm8bytmJ+qWgvMNNyUs/TxLowmFXiRKtnGCAoovAzV90AivOmpZbAFN
ZyepJ7emgVvKIdR0bYGBSIucMCaizoWn3f4ANsDYOI608s5zgbfBSWoGTz/wDeWSpt9wt9vnOCbu
Zdd2UM8ajWd3YOEfkekuJQQ8tHlwuQqp2HSm5T6VurioOSkgbGbusXAzJzJLID06zoAT/os7HxF3
MAzDTJpnm7wxTMkR420Al9bo/EuhdURZVHoRGWVs4+8Q1msCXjKwJkDjYZWl1SvG99fOwlOaKv9g
O+DIcQOoD31mY2WSu14tFSkJBgfPLFAOBrC5TspwKSy6D17i7ty1fIMhkG6pqXCW6vlz63OISPwd
s/6POi8//8BQlOaoNxEjoQJrkWVFaHBM2PkiPuXZwBx+mGlQJrobUjMbeqjVc14idGbPS+y5u2nc
fBNDDt7BoLcfmr2d3ZSgWe7oP0D3gyIx+pFqdXUZJPV2jhZ3123tn9kf2ivRdSUyYrUeEX7q36aa
I1ouc3WsbAkpX+tMst09OgJt/1WmszzRYgVu7JPhTF9rl8IIuvJbF7aXqRUn06vU/Q9gRpJ175zX
KMWWGjqAvebVFWpiwr8SBnEvSsaAPtV0tmj1P1NKPWUagTdeL73r1LWmsJtXCscmvYqntRuCdNR6
wDTjF2F054lZTpDm5jNhAwgOlG3TpAeBOGHZfUlnowqsLfUBlIkKzTF2nqCFO4GzFiY2+vSGZMdX
EA7DcRnSR2TE3zH6Uv+BVmNgy5wtbcxXKzUIUVS1/TEQArHTk97atVr1PBPQ971twcfsE1jcMqDr
QfENrAPXtls9+IsEKNAkuQEEyY+/KBJbmbwo1dOgWKYH2LGIY0s/jmk7keuEc9BeMor/yuCMMzvE
XlrioWbBYqhvOY3Lrxd7UF2RDWg8CVXk6kV/gsASTLjEZ4468Y5L1XpnxhDtLTpqCmuj0JrAXIvM
COCLlnWkCFMYohH/3WWTXl3xH/xVUfvfSR16sPOGxcPP0pNo9eK0OGyugKm+xkU7doeCln2Ev4M4
CY+5lFPOJ8IOQMrpxjNy+zosDYm01tx6gZtDaBEj02vDVdszQZWXGc7BdKiEf9JNgO2pCSf+ePRU
9yXx19PMDR+WUHbBuWlnCBDUOqXTkUzonVCUy/2fEBQYL3PQCVr4NaV+SGVq4ubvbvpE3Yuc2UTF
QHeEdhCJub7v7BaXQLV4VzVaoV8QKd5aabeTab9khj1cy1hrd1PvktJRWvUh1dskyprKOM45h7Pe
GYerWiY6nQugX3rhfPyJUWEYmoVps3wpEkznJiFWZEn1WcBc/T12lPE4+dhJ3HmZekw60FWcwVOP
rH1m4LoO9lGEPSfEwGefeJPQiIlfg6Ch0WchvyTqddJB8DidUQEwtADYg4Qsm8QYeYmxEQ/1tDh1
7I+GWJt9kS3tG2rX5tXxbavaFdq6fkUiFc+hsRTa25bZduvppXbM2fD6wPK8+eiD0b/xCo5InvDz
dDdnKClwIUTA+JZ36iweraRFUZMb/u0Pwssq0/Grlrnff1JeBJaAU0cb+h6LZxw6Gd7P8E/Si2mm
9nrpMY8ijf+T9CIkboV1ZTb1E/fiFkBoWjOr0VatsI2yFuGsrcfaxch6R/0Ev2SxeloS59Of7Jek
W+SR52BBoQQAZhL+84TTkMDP2nxM4L2GwO5ufWOI3yosa2FexX74kwhTckjXrieToubmBxamkwrk
oy3kvP/BhunzzB1Pds36E7gSzffhL5iYgqTGoOZwQ3k34RMLPVQhzz3evOuu8xmApQ2arwDRizgs
bR6HOCOMV7eZwVhP6PWf4MsZzN/h5r+MhSz/B7CMx92Du6id5IFoj+xmbRHw7tiwSE3rx4SKaZmQ
aJuykmzzWyXEKvP6C3GmGHN5bHFaBL9iZxKtVCHZnPOjM7aS5hNmARfRDhbJ1tTEc2kOyYeTAozY
1UmczDt6asvDAn4FywoPWvSTQeMNHLxnky2aEvRXEA0jgvtFo6xfiaM/tYTZ7Zx2nA7YCbp7aILm
S07WDXYFmwV77R3jbiBUDTLtn6ga1rLmrlw19fITVwNXfyS4SfjnftHkS9Fq+kWvpuVggiMXHF4H
6x5Tgvfw34Js5OCrR9O0aIbO5shT2tQsq0Hl+LVJzYgB4688G9QZuFno8AMp+wvPpm8r0I2yT/Ld
XAx3azLYOFKX1ows2lBP+uolpxyffFiX6fL9B+smNgYKtdUlj/gH8CYVcLOAcmTdy+hu9kWNXTfB
1Mpmj2WAww78ZwC0h1abkMrTGr3ukTxdqUmXEVPM4qaFrzxQ2Rv6TbM20yfC1eQcuDNY+BQjWuj2
9g/ImHbfFl17cZbJP1apAWxErZifBh0xR4uECe7oJM/+Rs+hewv9j8yeJ5367qZvuglbL9U/7UyP
Lo2WPixpDtZw4+jMzDLCpB2q8yjFV00ZRsTiFCPcd4iG26A6QvFoWLmZRllnXRGv7N/VeNCupsVR
J1fz1ilw43JnS04dIxUjlmDZnwaUPecfrB3UrO+1PxuRYni7z/3lLUGrEpoYzqFN57QVjbiiV9Yv
z1pmwZXH0Bq1G4tH823/kBJsG6o/gTxNUaOqFGjTUnj7u429AR64oZbV1/41K+0l5KiwHpd+dlc2
smG88z3cbxR6OFJ/4fQs2BR3OUqqgn6WKm7wFDAWZnzzJ7DHKPw1EM16cYqV/6/HuBfx/E8kggWm
Kp7FYH62EhZrR6ujzLbWTSr3Jmp8F9B3MExOabL7wfXBYdHsTaOwjxM8HjvJH1a/5ahgOyD8R33F
GLTeWoDlgjLvXhDb5XduMsIPJpiv6+RBrbb68l8IIEs39L2+UiFD8vmFA1SJvLufxu5+bMwSNH3j
s7Ub20EwLbVb34L5xLg6vcJIYN7YSvuwNW88Q0kDNMv6z2R74wTZwv4sJzSMgIVvVIsDry//Icz+
v7H134ytDV3/t0iS/1e+vb9V/6L+//kt/xhb+/YfPk0SPCCGQRSAzZT5n+p/3/8D4An6VLTALj2j
TeL/z7G184eOmYMaAEk+SoNfxtaW/oeJbBgyCdEneMz+d+r/38TriGLdLRPHQIy8pXL8TtfJDZxT
g2VrR6FpLKZ0otbjKOzh6ZdJ/n8j6/9NLvzjx3jQ2+hLWLR4twH9r0Lc1RgYnKxKOxKiYzyR5gpW
bdT922pSWvU32mQ+0F+V3dvPEgaDCRivpEeRq/SvP4trwXRJWfFxMRpxq7u9OkM7sk4Mw+c7xEUw
MP79L4fP6C8/Esm6azhYfXyDlPjfxORsRk5neD32nqWP0YN1jbxpKBVAkIP9dli4J/GMA8Qy9/oI
2o6ivsyXgwvXtj50TjKGjlKY3uhFszjkWX8UzYzDYRE93VR8weC0B3GAvycO09pnh8pdzJAkwfoE
eK26L4sSDInWy08Go8KTUH2719C2XOJFZhcWL4d8v6ROD6hIq6ssGQgnlkN1b5JN943QifU5Lez+
2WuTsz4uGQ79ksE1QPPjalrF2bZhsoRpbo335jBW31drbW5X5OefTJ3DKSancu90aQ3PoFKIoevp
qDdxs+vWzoQmQBO575YpMtK5DdDhDteeIZsLWEXi+pBEvullgsHb3ZDJwDKO3QKbK7BnETPs18zm
6+BXFYb4aga/v6Yj7ryJ/bP3beYxJltIoYmp2M1p7yG2onpLpuFVOKazDDdp3eZ7r/YQQk4x93mo
IyJoA92q6vex99rXnOTXl1wU5oOAwsURWB/ER85JnSm/6FGEbiMHOtV5Nu97xeyVs7iVvhdpuZk4
a7u81UvwuiGJJUiPiEtmQFZPz/6yElQfZz0Q5i0MIadYCWwwwLeZZTykc6bT3kFvl5LsFw2G3r8S
2632zaxLhmt4boKZ88MHLJr0kNbp12VTOyQYR68T4Y/sEauTIp7jw0nruDx3ZbW+oFjR7i30nDf6
SkRfMNAyvnJrpWu7IsuZRGvoTGw6N7TUwfWrqR4ia8mKGz1Pxo9kcOV7YSz0OtaErl6kyUyc+AiG
XRq7XztZhpMx9RfQFOxiXvmhWzOFRGFfxxoFUFEkn8TA3tbFbXnQqH6R4VVzOMycTxrT1kMahy7H
d3mda70N2VYmRFXpfv7m+MhAgGR8sUA0IP5w6c/RHnuIp9K8cRFrOjNdwMD3PZtbm6dnht13xsUN
j8hQ32aoHnun1+SZoPf1Xc4g37myzntLVsQtEliisFYpHzom8iHZKw/EHmbR6KyftbG3LuaampG5
rMOFymiNJuFOj3UtRuQLQtE3xqtKP9pDfGAeM3jZyg4kDPPlK9MMDrkxNgLU5CND/jJY/Nbc6u9c
7YqkKojRNKEf0Ebo3PXGn8plviqFTjUVpqDk9SDWgL09F8NEVOpWIw8TtarW4Hpe1JA/2QSaJhxT
CGv01fTkLZLOoMHcaOeAVaYjEBN5FTiovgMhfYAXtJVc7/PMedLfk6NmQpP2qTh3WaktPoMyxJY2
RYIkR7SY1uRBFc4WMt1mKrm4HRO9oKn6erpLoFH7VkCbaUivRawp0BREiDqvZktGAe2oegPLIEAV
5nM+Tpqz72bsFx94yblQKbIK7fT/2Tu33raxLAv/lca8UyB5eAUGDYwlS7J8iR3bSZwXwnESivc7
RfLXz0dRLiuqqnSl2GgQg+FTd9lJxKNz9tl77bXXCphervL7IIJrhziiXQRPkp4G93YdeatcjgnD
SWTq61ouww8m/J/euVGlb7erDLHRmzqRgVxqpIh0aWuvdKjaG2yKsiulafQ1wxKkkfiOg3VRoCgP
KixU/6zI+v+MxpZz36L582KoQK6UjHG6RJeeZDjE1eesYsoMRDbULtJCjjcIFtrnJU39mEoOFhQ9
2F1ymWkaiIdZm8pSMYpkEeYeWspoX81j9AWaM9xm0KZ0HPtzk/O/MmYG7gEAHdoqsVQhEFrvortG
aOk3zdCsKz6I5y4DTDIvUxQ9ugU+uOH2PG93yQV0Y/sdClXGcxghR3omkAdnXsOM7igH+jk8PHbj
uYSRMZQvqYy+w7IMPwia4rdh4BuYwXdRcu9GW3iiBSghRJwkMAALyfL/n7y415f7V1kgrihHScHv
hOn+Jw+e4+JH+iKTEfyZ1zTQnpGKGDKjSJoBOnOUBtraDNTBNgwGqfbjoeRor2mgAeeRCSvmq8jP
NGGSeBzYi0LMZDJK3cZlmjSx5zz+879/GFosTv7/P0AxbxEFLQsGVK3fkRf522RM/EyFKWo+aZ8o
Ho1K9aPxWqpWyMWEFsPhOnZ+eVzWq87ZNhtYxnCXwRYw09jt2q+4RplXeqAhwG4pcDEQBwJ2QTDm
mbkQpM91zb5hcBOpOuai3DMjNeIFxbp5s4Wj8L6lz/YQgfMCvvZz9K6hfE5SB+Nj34T4pho08hHQ
JAL664bRJiarfAYOz4oq7V7kNGAeHnUDgEhatvd5gWQuOq90hU0RripRIMVcxteJrnpzBmeQBvWj
7UapC5j3XsQESyQZYqFKrrnBtxk/Iyds3tHiCSFkW/ZVW7g1E/1Go941UmVjmRXI10rrocaANS0Y
ayKypWoq4UpJVPeTwozFDbTrWwXE9tpRlQfIGslCMRAsjjMk90lWUvEdIks/htWS0Ch1rM7zKC9v
7VbRiO0MSAiaHSgRhF610kM5/brb8Y+IXARn9M/CFdyW4DHTfIj3TaiBTaBRtraZQ1vstB2GDmar
MP+gVh8Ty3NQzt3u7srE614AwNtPqJWLOxevrDXeIzndWb+50w0WR0aoeYmVRHWJQnv2JRJVs0A0
31ymdVivTCXgNVzYHuimhOs63k8hatVXyRZnYITtXNjppRq7zJRJzXnl0b8KcAVaFHBMoiDt5++l
C0SOgwUasyQndZ6tsqzWv7toTaMHXnr4sGi7FXbvzgVKFNGtgmSHukSEINhsETqFl9D51WWqtf4H
FybRk5kZ0TkoYYrdA5d0isTYg+1o3nUnG/I191yD+gr+HR+dUiuu/EoO77VESxGiQjgCjcNEXutN
aProyghx17Wmd+26WrdsTfSOzkhZzPdwCRUUwsvMYt4LCpex8+RbqDPmJnFLw5n7nRa+VBhQ3jiG
Ea5x9hKXRknCE6UGwvaW6X3KUAG6oa+h3yES3K0bZkNuYN6LS3Wn927Difuu1JLiwe+ETUOsCC8i
qbpIwT1hI8W6daNmqfqEBpRxnbkaXH0lTNcgd3T3oNsgRqNt9XdhurtUt8gy1EmWryWwqWrrls/b
yoIq1GKtca6mjvmcCRDwDC0Et02x6mkj/SLJHG1pMvW1aM1Y/SC04KXdidSdS66mPplW/JDUovsA
OblFPyuW75KtQYu3YWpvo2PzwzQb4zE38IR0Zb6TjOyZOQP/1nSDDCVbIewXlGu3q7jmD7mdFz7S
uIsg5Uj5uVwH0aXv8iXuhPAujAo7FZQAo3tTFOUXYVG2nJWB8lAm8QWDMsYmQVU5puszJ6uB0+iF
fnBHXzd8rzvh2gCE3RhOF18gaIz4borqREWwZEDdhofLYM0Se4dsYRZkp2ht+u+57LVvHXYJKAD5
0E63aPD5qR58whKxeTTjFMhOjZI5XygSYPk2oG9nYMUg5Q0DbwYgMwWAP7ftpV760copME9CKhma
YXhXO079SXKAEANDKHe+jJ99rFg0TsIdncBYrvMXUbZ8Ek1e7OTGpNm9Y14pVCqJKQ1hfSoRh2PK
Uu5CD+S+J4t1rfsOGm+wkpAvoxhsdQZU68bohYN30DHR26virkCtPKkqC7i0fnS7lio+DGwUyHMX
vxhIqiFtoly+dNMsvW5jRz5XFOmTj/af1WNYTN2ENpmUkZGh57ExDyUPsRK070IZafBE9rMz1Q+S
LyH26jBvtvadjsD+RVHoDTCyK5V3XikFC9Oky4zc+7Phm83KR7PjVi56qmmKecpNbSXyHM0xxBkR
KzXOsROzP9jcGjcdLoIfKeW8KyiNn+2uNNbciN0ciigNVFdDDg1hqavChxEGXcG+iiotvy19J7tG
gjRD49wL8bGJ0nMmHN2lYmOQ0TGnDv0qEx8DxrHWkETEOYyTZLltfPUbKHF1vdPt9FmjbcnlUnXa
py2CnY+lqtThGWm9vRS+7aJ9s4Vd2LrwvhRne6so5F94nzDS72bNvVyx9PFW7xZtW6bnRaNalxbo
BOB0mGzfCZQs2Wiw62xJ07GPk6tuBWGqWsW4xFwEdpc+hhWOjShjnQetAy+NmczztK6pT+lqdhgJ
SIxT626zNLKkvlFqV90ggBN8Zr4gWOyoyc9qhevW44hfFnC41mBMDfTtLLef4EN7iyjeyZ9CB2CC
yERrt1QXrWrot13lSy+pZtImKC1cFvCDe6d4cXihaxJW9Zpb3IXg1o/uDoFJRc7kewRvMKqoTSyB
WryolmJr5jd5m32JkcR8kbuK8F/lZYcKaaO5jMbulAUzSTjyFdIlBGkV34c49xCNoCunR7BD4grL
vyjw5Dsgo5y73/fdh0onETnzK+y15rGwy7sMys462XKkz1C3ghHXFTmqqYgpZN9tvKgu6hCuq9bs
pCsPqyuswqLbmqnUdalXT3qugyNA/9lCVdpVX4LSeML161l2qu9m2D1ZSfOedhJpfLdL+fey6CJH
kPc8z7wHNXPTDTPp5kOdBuqHwN/FL2BAzcfc4Q/WMUOHz4bXlnmwSRnZk6tNmhVZjZ6q0WAdd02q
hUT9GcOjss5gW1JqGJF426tG1U20++EI3GZl1how5pzvFS7N1jqsd3xx1BUq6A1o2dxJZPj+ZD2r
CO3yay/NpOQpJYCSe9n1QmmcAI291o02lsTIUrHz1QVJXnCpMFu+oeNiPulMaH+WTcf1b51mG16a
W13JH3Cj2DqrsGPSK0Ybb4cXyZlb6v5XCy0K6VHPHIgpqFQ6WAVJuLJdZD3xON5TkO0kXtZG8ZEy
lCGGxg0Xcss3Wbrax0ZSd2vDS02Y6WV1w282Szs0SSfD7cbLtavKhqGE8CIcuwAvvA840khrcpHH
uNuG51tDNTfcINL9VvJc7CxD+JCx0t7UVMs3Od/mpiuBjLbe7lkL7HaT23DMCk2qVkrcwOis+nRL
dGp1hph4ful5F4GzxE0cUa/EKddYmmrzILO8FeJy8rx1NGjUaGogkuledJpbQtBzHLhmqreBVXCF
FmvIGKOSXgGA4K+GG/rnShjh3IKmuPKy2oO5UdjnjLM757kXJnB3tBTi1jbgImPmba7zNa8rOVXB
udRoxbiL/F2rHNLoNEgZGqErIpSvhoV088dCrmKzeKm0XhHi0clw+innDEd60UHf/P8MlH94kb7I
Ot8XZ3fVt7x9/62oYDS9FjX9T/fVzAM3Ya8Q/qu/9PO/6CDm8y/KQmHgm31SF+4/1P7D/OzvCJ/5
zNVXNM01yr8ezRckusPzX/9A1d89/Fiy7JkpkJaBuCTvn6EdcbRIf7YMP3/DYT1//js/e4M3taNe
A4Sxuh8m+355FVS01vtBPcHgSP9Qnx6vAk3Bma4rGDXIh2U6Bi5+thl+/ob/zlVQZdoao1ZBWKAE
XAD9GOP+YVmPV8GSgQqYHWE8d1ilye0FWN/KKVLyq3tB6OhbgWro4vBVn6yCac8APoRF/2tYBTpA
LPuUToSCMebIvUBcQIGDmVnT/MO9wA7A0QDRN5qKU3t/2ony2LgoVM4CsBYvOHzLbKsfzoKYIXsn
kAljrLR/JncW6Nyqw9YccLnfotQv3A7CnvUKRrDICXz9cxoXsbwwTDqqqjG5U6AqTFWPPQXmTBZC
R6HrcC/wLR/vAkXeA6sKTjuTOwUMvCvofo27EcTMpsevqaCz++fk/bkRLJsjoCioBPbP9HaBaRwC
1N8/BRqbXAWk063hJW2C6/EuMJUZbhmWDMQ+/ML0YgFaNRzdUXuBGwFOCKJxPaXhh9cnVBJqenLF
8PqDzsKELkQVNYThO/n7m6BPC+CqoLc+nISeZXG8CjYZIr13eDOHC3OIPdNaBTE2IGjyTKNDQ0A8
JEcnR8FSZ/yEHBH05jVgTCw5Ii4OG3TEXlBmmsEkInFveMvTvcC1iYMG3jOHRHrIxqa0FzCQGJso
axRNqGSCqpNv9c9pXNAJm7Ksk0UOcWF6lwPX1tgUibAI8wOKHJTj/XN6InQKaLxe0ICc6ioIer9j
LweTdNiAXKcc7gCi33F07MsFZmpRyTmswuSio2BMYvSJYBXg/lFB/0nRpMrACNQVMqlZ/wz/4LTi
Qi8sNCpREJSOKLuZkE73L3kaF5AnmilclQxkTe79YVD23IRx72/P+rOO3/BbaXh8FixjpqL4hiTH
IW5OL19C/nj0HckdyFaHAPvHmYKioJqlg6OYZM7TPAsqowYj9wKlgw4doy+hh7NwUkDb9swCXAR4
PKSVk7sjbWV00giuaMsaF2RfJB+fBJPyWjFUm1xquBsnV0RjNauOrRzImS34VZDpDw9R72QVLKjv
ZItvJ2VaObMKm2J0VLRmwjAJiYer7xRKslXGEUxujdcMYXJRcbBVGHc1YAOLpQkTAvawF062Avko
ELtJxNAOedI+/kwpQcAWYWy3pY8HREXRW1H8cBAMikd6DwBOQzgYTt6E3l7QJxubKguAAkxXbU7D
8JYnBYNJF4ZYgc/X4eeTWwVy17ExEXi9B+YAjk+6KyRHKGL2JeWhdJ5coYAgjTX69eWZzb2P9+1b
OXR8EmyFK4O5LHygpnoxQtIdsve/D6NooMv00Rg86i0S+ufHeEAfh3KJdUJGeWpxEJmU0RmyNiPW
8R2/4iMnRwFQHWAVTNmAud0/06uW+lJ2ZIbch0PVJNXW37Cy46Ng6VRLveIueej+mVxeYLJ/xy4C
N6Jt6ToSwcNLnuYFMugzGbQwJncZkBv2qdy4tIjbAPoCJpVDGDgNBJBQOAMqq3NYnslVSaCp6thw
SFqEGjSQMYXA/jnZBDYZNMIgzOQelml6QRFfqeFDjbgUcB4z6bKYyFLuH3b8cTzYC3Fzcyry4eeT
2wsqJPDRqyBj2mbL8LIGoPC0WjKhbXFccPc7nJjJVc4KY+dj7wZNn/Xz52BIbzv+eC8Y9gz9IkVj
wwzLMLlVUCnkxkZHzWAVbIWh+wOCcBoXMPiDqSmTSkwuSyI/GHpfIwICRwFNe+6+w5d8kiVyOYDa
GuD3r7fH5FYB1vPYTaBaMx0WJrv9T65I4BOLtiu1yW9hc1ogEmZtvT3oqERhD4+QKMh9xnUcCehJ
92lknz4N18JwGf/noYOXpIrLni6MOn58bCeBzPJfe/mTv+GNqgsZC8ENLkYkHv7wZrRBU/sU8RU+
mVw0xC90dJLES7IBQGXfTvvxRjB1+oyWoQnlAClPrlzoE5e/thOev0ZezKRfmXsvJfv9N9K2QcTv
TXcxkPzt3jteBEVXZypjuai+TA8+Qe5lLHxCz52OAW2TV5T0BEJDXJWCARoKMNrULgNIs72czqgw
CHBiWOAv9mvX6CRH7glpPWmTBHKIFJNLDCBJjc4L+pfUFbyID62zk7TIpKgUMHjxxZnaHhBCPnyo
v58WwUezoLXRRD9khXzHxzEAIJWR/V7Z6Q1SmFhC8HtVg1/m6vfyVqTFaCINgfAkEPRNJSSqdFDE
4SBMbiuogJujw6E641smK+C875+TVSAcGNh8Y9r9C4jBX0idmIbqf+sl/Pac//N/AQAA//8=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3"/>
            </cx:maxColor>
          </cx:valueColors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42C44-3DB1-4F47-8D10-96E8E8ECA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4B226-0656-A145-BA01-2D269DE74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8716125" cy="2387600"/>
          </a:xfrm>
        </p:spPr>
        <p:txBody>
          <a:bodyPr anchor="ctr" anchorCtr="0"/>
          <a:lstStyle>
            <a:lvl1pPr algn="l">
              <a:defRPr sz="6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3275" y="5444475"/>
            <a:ext cx="8716125" cy="481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00A9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9D9CE-5B46-C14C-85DE-785F4259B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2" y="605718"/>
            <a:ext cx="3854899" cy="92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41E03-E579-9F2A-FE9E-543D26D5336A}"/>
              </a:ext>
            </a:extLst>
          </p:cNvPr>
          <p:cNvSpPr/>
          <p:nvPr userDrawn="1"/>
        </p:nvSpPr>
        <p:spPr>
          <a:xfrm>
            <a:off x="1724629" y="4966219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  <p15:guide id="3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0B85-3B9B-D74F-A1D6-76782C73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58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958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5CCB9-B1F3-1249-8DFA-49A667082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C262C-FFF3-66B8-389C-63B535684EA4}"/>
              </a:ext>
            </a:extLst>
          </p:cNvPr>
          <p:cNvSpPr/>
          <p:nvPr userDrawn="1"/>
        </p:nvSpPr>
        <p:spPr>
          <a:xfrm>
            <a:off x="0" y="0"/>
            <a:ext cx="4803494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5A6E0-79FD-E45C-CC49-7576C289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979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E7BC5-D481-6D47-AA98-8D289725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523868" cy="16002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67ED-52ED-CC4F-8935-D8E73029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6F43-F950-5143-AA9D-9A4D934C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523868" cy="38115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1F48-A1F0-804D-A7E8-9B5F10E3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B749-32DC-6A4A-AFD4-20D70711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A18F9-3FDF-414C-927C-94F59213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652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3A932-C15D-1B4C-9A16-27D8FAF67755}"/>
              </a:ext>
            </a:extLst>
          </p:cNvPr>
          <p:cNvSpPr/>
          <p:nvPr userDrawn="1"/>
        </p:nvSpPr>
        <p:spPr>
          <a:xfrm>
            <a:off x="7936671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0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1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C8AC5A-D1D3-F833-294B-92949606DBDF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3614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A972-D90C-5D45-AF1F-595066FC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087D7-EAFB-4F15-BE0D-84DFB72075DE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755C0-2981-8848-BBF5-9287B1AD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E78FCC-C9E9-0A48-830C-9528CE368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FC43E4-7D2E-A132-560E-0D1557E5C7B7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3"/>
            <a:ext cx="10515600" cy="13339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E2A29-CEF4-634B-BA6D-B920CAF9B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FE05F-5DA4-2943-8488-1A9B890F2AD6}"/>
              </a:ext>
            </a:extLst>
          </p:cNvPr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BF50-1B6E-AE0A-1CC6-72839611B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B780BE-6A88-C847-BE44-15C4FAFCD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3F13B0-EBC2-8D03-7EDE-B1107A25D229}"/>
              </a:ext>
            </a:extLst>
          </p:cNvPr>
          <p:cNvSpPr/>
          <p:nvPr userDrawn="1"/>
        </p:nvSpPr>
        <p:spPr>
          <a:xfrm rot="5400000">
            <a:off x="-1006997" y="4287937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2EE60-BB10-2F4C-9650-DA00764F5DB6}"/>
              </a:ext>
            </a:extLst>
          </p:cNvPr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3A1052-7EBF-3D49-A44C-CD422B95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251" y="1610246"/>
            <a:ext cx="3648973" cy="36604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875251" y="1610246"/>
            <a:ext cx="3648973" cy="3660494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05AA2-C65E-8945-AC0C-582F3E3BB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9AEF2B-2161-8479-3153-BB0B13BF822B}"/>
              </a:ext>
            </a:extLst>
          </p:cNvPr>
          <p:cNvSpPr/>
          <p:nvPr userDrawn="1"/>
        </p:nvSpPr>
        <p:spPr>
          <a:xfrm rot="5400000">
            <a:off x="4927680" y="3376676"/>
            <a:ext cx="3727050" cy="122014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18F2D-B0F0-01AA-49F6-762BB023B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313" y="1585913"/>
            <a:ext cx="37147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63" r:id="rId4"/>
    <p:sldLayoutId id="214748369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40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ata-reports/report/us-physician-workforce-data-dashboard" TargetMode="External"/><Relationship Id="rId2" Type="http://schemas.openxmlformats.org/officeDocument/2006/relationships/hyperlink" Target="https://academic.oup.com/healthaffairsscholar/article/2/4/qxae033/763150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ensus.gov/data/tables/time-series/demo/popest/2020s-state-total.html" TargetMode="External"/><Relationship Id="rId5" Type="http://schemas.openxmlformats.org/officeDocument/2006/relationships/hyperlink" Target="https://www.ama-assn.org/about/research/health-workforce-mapper-app" TargetMode="External"/><Relationship Id="rId4" Type="http://schemas.openxmlformats.org/officeDocument/2006/relationships/hyperlink" Target="https://www.medscape.com/sites/public/physician-comp/20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9786-7889-8181-9E95-760859EF5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Pathologist Workforce Demographics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87ADC-8A16-350A-0034-CD28713C2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75" y="5444475"/>
            <a:ext cx="9144000" cy="48176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PATHOLOGIST WORKFORCE </a:t>
            </a:r>
          </a:p>
        </p:txBody>
      </p:sp>
    </p:spTree>
    <p:extLst>
      <p:ext uri="{BB962C8B-B14F-4D97-AF65-F5344CB8AC3E}">
        <p14:creationId xmlns:p14="http://schemas.microsoft.com/office/powerpoint/2010/main" val="42343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B8C3-71F0-F70D-A9B0-02AC3E17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Compensation</a:t>
            </a:r>
            <a:r>
              <a:rPr lang="en-US" sz="3100">
                <a:latin typeface="Arial"/>
                <a:cs typeface="Arial"/>
              </a:rPr>
              <a:t>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102E-E921-4A87-2B3D-7DF01193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529116"/>
            <a:ext cx="7097619" cy="80214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On average, pathologist salaries have increased by 4.1% every year since 2020. </a:t>
            </a:r>
          </a:p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2424CD-AE8B-F18D-42B5-3DA49C360F2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3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694502-3174-E93C-CD96-F59AFE97B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92861"/>
              </p:ext>
            </p:extLst>
          </p:nvPr>
        </p:nvGraphicFramePr>
        <p:xfrm>
          <a:off x="4283242" y="1667434"/>
          <a:ext cx="7299158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2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A0AF-BCA1-5112-8559-236D22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7093-995B-2171-F833-2B6E5D6F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2"/>
              </a:rPr>
              <a:t>Black-Schaffer SW, Gross DJ, Nouri Z. et al. Re-evaluation of methodology for estimating US specialty physician workforce. </a:t>
            </a:r>
            <a:r>
              <a:rPr lang="en-US" sz="1300" i="1" u="sng">
                <a:hlinkClick r:id="rId2"/>
              </a:rPr>
              <a:t>Health Affairs Scholar. </a:t>
            </a:r>
            <a:r>
              <a:rPr lang="en-US" sz="1300" u="sng">
                <a:hlinkClick r:id="rId2"/>
              </a:rPr>
              <a:t>2(4). doi: 10.1093/haschl/qxae033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3"/>
              </a:rPr>
              <a:t>Kelly, R. US Physician Workforce Dashboard. Association of American Medical Colleges. 2024.</a:t>
            </a:r>
            <a:r>
              <a:rPr lang="en-US" sz="1300"/>
              <a:t> </a:t>
            </a:r>
            <a:r>
              <a:rPr lang="en-US" sz="1300" u="sng">
                <a:hlinkClick r:id="rId3"/>
              </a:rPr>
              <a:t>https://www.aamc.org/data-reports/report/us-physician-workforce-data-dashboard</a:t>
            </a:r>
            <a:r>
              <a:rPr lang="en-US" sz="1300"/>
              <a:t>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300" u="sng">
                <a:hlinkClick r:id="rId4"/>
              </a:rPr>
              <a:t>Medscape Physician Compensation Report, 2020-2025. Medscape. 2025.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/>
              <a:t>American Medical Association. AMA Health Workforce Explorer. Accessed in February 2023. </a:t>
            </a:r>
            <a:r>
              <a:rPr lang="en-US" sz="1300" u="sng">
                <a:hlinkClick r:id="rId5"/>
              </a:rPr>
              <a:t>https://www.ama-assn.org/about/research/health-workforce-mapper-app</a:t>
            </a:r>
            <a:endParaRPr lang="en-US" sz="1300"/>
          </a:p>
          <a:p>
            <a:pPr marL="342900" lvl="0" indent="-342900">
              <a:buFont typeface="+mj-lt"/>
              <a:buAutoNum type="arabicPeriod"/>
            </a:pPr>
            <a:r>
              <a:rPr lang="en-US" sz="1300"/>
              <a:t>U.S. Census Bureau. State Population Totals and Components of Change: 2020-2024. </a:t>
            </a:r>
            <a:r>
              <a:rPr lang="en-US" sz="1300" err="1"/>
              <a:t>Census.gov</a:t>
            </a:r>
            <a:r>
              <a:rPr lang="en-US" sz="1300"/>
              <a:t>. Published December 2024. </a:t>
            </a:r>
            <a:r>
              <a:rPr lang="en-US" sz="1300" u="sng">
                <a:hlinkClick r:id="rId6"/>
              </a:rPr>
              <a:t>https://www.census.gov/data/tables/time-series/demo/popest/2020s-state-total.html</a:t>
            </a:r>
            <a:r>
              <a:rPr lang="en-US" sz="13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2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0F91-EC96-E4A4-CE37-BC42ED80A7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40B837-EC4B-D6EC-8121-BA0E1C2BE9F8}"/>
              </a:ext>
            </a:extLst>
          </p:cNvPr>
          <p:cNvSpPr/>
          <p:nvPr/>
        </p:nvSpPr>
        <p:spPr>
          <a:xfrm>
            <a:off x="3386667" y="0"/>
            <a:ext cx="547035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0E8C987-CC24-BAA3-FA53-556EDC5986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165"/>
          <a:stretch>
            <a:fillRect/>
          </a:stretch>
        </p:blipFill>
        <p:spPr>
          <a:xfrm>
            <a:off x="2680814" y="0"/>
            <a:ext cx="6192253" cy="4625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FC167-5E0F-080F-BA4B-5624BE0B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84" y="5120566"/>
            <a:ext cx="5241072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rial"/>
                <a:cs typeface="Arial"/>
              </a:rPr>
              <a:t>US Pathologists: </a:t>
            </a:r>
            <a:br>
              <a:rPr lang="en-US"/>
            </a:br>
            <a:r>
              <a:rPr lang="en-US" sz="4400">
                <a:solidFill>
                  <a:schemeClr val="bg1"/>
                </a:solidFill>
                <a:latin typeface="Arial"/>
                <a:cs typeface="Arial"/>
              </a:rPr>
              <a:t>Who Are We?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7739-4C9E-E4D1-52BD-B22A021F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02" y="4458526"/>
            <a:ext cx="2358191" cy="7138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b="1">
                <a:solidFill>
                  <a:schemeClr val="bg1"/>
                </a:solidFill>
              </a:rPr>
              <a:t>GENDER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7F0E4E-068D-3840-90B3-FB08A19FA048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1,2,3</a:t>
            </a:r>
            <a:endParaRPr lang="en-US" sz="1400">
              <a:solidFill>
                <a:srgbClr val="00A99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13C7F7-E54D-CA79-40A1-0849D19F7169}"/>
              </a:ext>
            </a:extLst>
          </p:cNvPr>
          <p:cNvSpPr txBox="1">
            <a:spLocks/>
          </p:cNvSpPr>
          <p:nvPr/>
        </p:nvSpPr>
        <p:spPr>
          <a:xfrm>
            <a:off x="800043" y="827773"/>
            <a:ext cx="1976845" cy="124968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MEDIAN AGE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3500" b="1">
                <a:solidFill>
                  <a:srgbClr val="00A998"/>
                </a:solidFill>
              </a:rPr>
              <a:t>50-59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50B604D-B0A0-D30B-1F65-14E0063E8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26188"/>
              </p:ext>
            </p:extLst>
          </p:nvPr>
        </p:nvGraphicFramePr>
        <p:xfrm>
          <a:off x="187262" y="2016903"/>
          <a:ext cx="3160059" cy="253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33CCE-F8D3-9F1A-7504-CFCF81F4D75B}"/>
              </a:ext>
            </a:extLst>
          </p:cNvPr>
          <p:cNvGrpSpPr/>
          <p:nvPr/>
        </p:nvGrpSpPr>
        <p:grpSpPr>
          <a:xfrm>
            <a:off x="196172" y="5154048"/>
            <a:ext cx="3204753" cy="1489167"/>
            <a:chOff x="7663543" y="195942"/>
            <a:chExt cx="3204753" cy="1489167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85037125-11DA-E6C5-E6C5-EC39D3139746}"/>
                </a:ext>
              </a:extLst>
            </p:cNvPr>
            <p:cNvSpPr txBox="1">
              <a:spLocks/>
            </p:cNvSpPr>
            <p:nvPr/>
          </p:nvSpPr>
          <p:spPr>
            <a:xfrm>
              <a:off x="8845732" y="195942"/>
              <a:ext cx="559525" cy="7685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0" b="1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58A6244-EFB2-1598-1600-BD76453DAD2E}"/>
                </a:ext>
              </a:extLst>
            </p:cNvPr>
            <p:cNvSpPr txBox="1">
              <a:spLocks/>
            </p:cNvSpPr>
            <p:nvPr/>
          </p:nvSpPr>
          <p:spPr>
            <a:xfrm>
              <a:off x="7663543" y="511628"/>
              <a:ext cx="3204753" cy="1173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A998"/>
                </a:buClr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b="1">
                  <a:solidFill>
                    <a:schemeClr val="bg1"/>
                  </a:solidFill>
                </a:rPr>
                <a:t>AVERAGE SALARY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 sz="3200" b="1">
                  <a:solidFill>
                    <a:srgbClr val="00A998"/>
                  </a:solidFill>
                </a:rPr>
                <a:t>$388,000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F65AA-12B2-19DC-F98D-21C1C862923B}"/>
              </a:ext>
            </a:extLst>
          </p:cNvPr>
          <p:cNvSpPr txBox="1">
            <a:spLocks/>
          </p:cNvSpPr>
          <p:nvPr/>
        </p:nvSpPr>
        <p:spPr>
          <a:xfrm>
            <a:off x="9336503" y="2848978"/>
            <a:ext cx="2630905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MEDICAL SCHOOL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D4B52CF-67D5-899C-AC49-806C0E1C6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824899"/>
              </p:ext>
            </p:extLst>
          </p:nvPr>
        </p:nvGraphicFramePr>
        <p:xfrm>
          <a:off x="7878015" y="212651"/>
          <a:ext cx="5349437" cy="267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24D455E-0981-05E4-B66A-4CAA56BFB906}"/>
              </a:ext>
            </a:extLst>
          </p:cNvPr>
          <p:cNvSpPr txBox="1">
            <a:spLocks/>
          </p:cNvSpPr>
          <p:nvPr/>
        </p:nvSpPr>
        <p:spPr>
          <a:xfrm>
            <a:off x="9259857" y="6206069"/>
            <a:ext cx="2839453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RACE/ETHNICITY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939A802-431F-0283-B68C-F7AF9383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453852"/>
              </p:ext>
            </p:extLst>
          </p:nvPr>
        </p:nvGraphicFramePr>
        <p:xfrm>
          <a:off x="8588595" y="3617684"/>
          <a:ext cx="4168029" cy="269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5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45B-E310-3EFE-E790-61170FDC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By The Numbers: </a:t>
            </a:r>
            <a:br>
              <a:rPr lang="en-US" sz="3600"/>
            </a:br>
            <a:r>
              <a:rPr lang="en-US" sz="3600"/>
              <a:t>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6D06-4F64-3C73-AB39-B11DEA2C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91" y="3111978"/>
            <a:ext cx="2938232" cy="5325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600" b="1"/>
              <a:t>Total Number of </a:t>
            </a:r>
            <a:br>
              <a:rPr lang="en-US" sz="1600" b="1"/>
            </a:br>
            <a:r>
              <a:rPr lang="en-US" sz="1600" b="1"/>
              <a:t>US Pathologists in 2023</a:t>
            </a:r>
            <a:endParaRPr lang="en-US" sz="1600" b="1">
              <a:solidFill>
                <a:srgbClr val="00A998"/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478E416-5D3D-74D5-EF69-AECB8D03D6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84216"/>
              </p:ext>
            </p:extLst>
          </p:nvPr>
        </p:nvGraphicFramePr>
        <p:xfrm>
          <a:off x="6841705" y="1589131"/>
          <a:ext cx="4507613" cy="36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4B58EC9-4101-A92C-0E34-48B8EDF21031}"/>
              </a:ext>
            </a:extLst>
          </p:cNvPr>
          <p:cNvSpPr txBox="1"/>
          <p:nvPr/>
        </p:nvSpPr>
        <p:spPr>
          <a:xfrm>
            <a:off x="646610" y="3035329"/>
            <a:ext cx="233172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21,244</a:t>
            </a:r>
            <a:endParaRPr lang="en-US" sz="36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63CD78-F55A-7E45-E2F9-4031145E3430}"/>
              </a:ext>
            </a:extLst>
          </p:cNvPr>
          <p:cNvSpPr txBox="1">
            <a:spLocks/>
          </p:cNvSpPr>
          <p:nvPr/>
        </p:nvSpPr>
        <p:spPr>
          <a:xfrm>
            <a:off x="3344091" y="4038600"/>
            <a:ext cx="2938232" cy="53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Total Number of </a:t>
            </a:r>
            <a:br>
              <a:rPr lang="en-US" sz="1600" b="1"/>
            </a:br>
            <a:r>
              <a:rPr lang="en-US" sz="1600" b="1"/>
              <a:t>US Physicians in 2023</a:t>
            </a:r>
            <a:endParaRPr lang="en-US" sz="1600" b="1">
              <a:solidFill>
                <a:srgbClr val="00A99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E7379-DF1F-F2A0-51DF-17C75204D6C5}"/>
              </a:ext>
            </a:extLst>
          </p:cNvPr>
          <p:cNvSpPr txBox="1"/>
          <p:nvPr/>
        </p:nvSpPr>
        <p:spPr>
          <a:xfrm>
            <a:off x="646610" y="3961951"/>
            <a:ext cx="2331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1,010,892</a:t>
            </a:r>
            <a:endParaRPr lang="en-US" sz="36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234A63-06FB-4C74-1082-C81A4C3377C2}"/>
              </a:ext>
            </a:extLst>
          </p:cNvPr>
          <p:cNvSpPr txBox="1">
            <a:spLocks/>
          </p:cNvSpPr>
          <p:nvPr/>
        </p:nvSpPr>
        <p:spPr>
          <a:xfrm>
            <a:off x="3317965" y="5009606"/>
            <a:ext cx="2037806" cy="532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% of US Physicians in Pathology</a:t>
            </a:r>
            <a:endParaRPr lang="en-US" sz="1600" b="1">
              <a:solidFill>
                <a:srgbClr val="00A99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9B49A9-9B85-65EB-1696-887EDF9366FD}"/>
              </a:ext>
            </a:extLst>
          </p:cNvPr>
          <p:cNvSpPr txBox="1"/>
          <p:nvPr/>
        </p:nvSpPr>
        <p:spPr>
          <a:xfrm>
            <a:off x="999307" y="4932957"/>
            <a:ext cx="186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>
                <a:solidFill>
                  <a:srgbClr val="00A998"/>
                </a:solidFill>
              </a:rPr>
              <a:t>2.1%</a:t>
            </a:r>
            <a:endParaRPr lang="en-US" sz="36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7B487B-657B-FE31-F8EE-D86BEA1C0A5A}"/>
              </a:ext>
            </a:extLst>
          </p:cNvPr>
          <p:cNvCxnSpPr/>
          <p:nvPr/>
        </p:nvCxnSpPr>
        <p:spPr>
          <a:xfrm>
            <a:off x="666206" y="3801292"/>
            <a:ext cx="50030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AD77CC-72DA-3D77-7B84-A3973BA37479}"/>
              </a:ext>
            </a:extLst>
          </p:cNvPr>
          <p:cNvCxnSpPr/>
          <p:nvPr/>
        </p:nvCxnSpPr>
        <p:spPr>
          <a:xfrm>
            <a:off x="666206" y="4800600"/>
            <a:ext cx="50030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9E0640D-5185-1260-EF22-52AB36E94274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 dirty="0">
                <a:solidFill>
                  <a:srgbClr val="00A998"/>
                </a:solidFill>
              </a:rPr>
              <a:t>Reference 1,2</a:t>
            </a:r>
            <a:endParaRPr lang="en-US" sz="1400" dirty="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E5A0-86AE-31FB-B532-A245138E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1651794"/>
            <a:ext cx="2874993" cy="1325563"/>
          </a:xfrm>
        </p:spPr>
        <p:txBody>
          <a:bodyPr/>
          <a:lstStyle/>
          <a:p>
            <a:pPr algn="ctr"/>
            <a:r>
              <a:rPr lang="en-US" sz="3200">
                <a:latin typeface="Arial"/>
                <a:cs typeface="Arial"/>
              </a:rPr>
              <a:t>Number of Pathologists by State</a:t>
            </a:r>
            <a:endParaRPr lang="en-US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C7F8CC70-98E0-8151-0F3D-97FBB8F1AD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1989870"/>
                  </p:ext>
                </p:extLst>
              </p:nvPr>
            </p:nvGraphicFramePr>
            <p:xfrm>
              <a:off x="3176269" y="561704"/>
              <a:ext cx="9015731" cy="5527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ntent Placeholder 2">
                <a:extLst>
                  <a:ext uri="{FF2B5EF4-FFF2-40B4-BE49-F238E27FC236}">
                    <a16:creationId xmlns:a16="http://schemas.microsoft.com/office/drawing/2014/main" id="{C7F8CC70-98E0-8151-0F3D-97FBB8F1A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269" y="561704"/>
                <a:ext cx="9015731" cy="55272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33D90C-0FDE-0642-E56C-80C58264A99C}"/>
              </a:ext>
            </a:extLst>
          </p:cNvPr>
          <p:cNvSpPr txBox="1">
            <a:spLocks/>
          </p:cNvSpPr>
          <p:nvPr/>
        </p:nvSpPr>
        <p:spPr>
          <a:xfrm>
            <a:off x="339460" y="3594205"/>
            <a:ext cx="2648478" cy="214359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TOP 3</a:t>
            </a:r>
            <a:endParaRPr lang="en-US" sz="140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California: 3,605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New York: 2,689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Texas: 2,472</a:t>
            </a:r>
          </a:p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BOTTOM 3</a:t>
            </a:r>
            <a:endParaRPr lang="en-US" sz="140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North Dakota: 67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Alaska: 35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Wyoming: 33</a:t>
            </a:r>
          </a:p>
        </p:txBody>
      </p:sp>
    </p:spTree>
    <p:extLst>
      <p:ext uri="{BB962C8B-B14F-4D97-AF65-F5344CB8AC3E}">
        <p14:creationId xmlns:p14="http://schemas.microsoft.com/office/powerpoint/2010/main" val="36668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7D24-E9D9-1AF9-FDB8-2FBE88AD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C1C3-25EA-5C7D-8AD2-B3BA17F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1770327"/>
            <a:ext cx="2874993" cy="1325563"/>
          </a:xfrm>
        </p:spPr>
        <p:txBody>
          <a:bodyPr/>
          <a:lstStyle/>
          <a:p>
            <a:r>
              <a:rPr lang="en-US" sz="3200"/>
              <a:t>Number of Pathologists </a:t>
            </a:r>
            <a:br>
              <a:rPr lang="en-US" sz="3200"/>
            </a:br>
            <a:r>
              <a:rPr lang="en-US" sz="3200"/>
              <a:t>per 100K of Population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D9FCD312-4264-E39F-B5A3-3B0B69C4B3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392712"/>
                  </p:ext>
                </p:extLst>
              </p:nvPr>
            </p:nvGraphicFramePr>
            <p:xfrm>
              <a:off x="3176269" y="561704"/>
              <a:ext cx="9015731" cy="5527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ntent Placeholder 2">
                <a:extLst>
                  <a:ext uri="{FF2B5EF4-FFF2-40B4-BE49-F238E27FC236}">
                    <a16:creationId xmlns:a16="http://schemas.microsoft.com/office/drawing/2014/main" id="{D9FCD312-4264-E39F-B5A3-3B0B69C4B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6269" y="561704"/>
                <a:ext cx="9015731" cy="55272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7B2ED77-BC11-B617-EC12-EB7BD91206A0}"/>
              </a:ext>
            </a:extLst>
          </p:cNvPr>
          <p:cNvSpPr txBox="1">
            <a:spLocks/>
          </p:cNvSpPr>
          <p:nvPr/>
        </p:nvSpPr>
        <p:spPr>
          <a:xfrm>
            <a:off x="407669" y="3762111"/>
            <a:ext cx="27686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A998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TOP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District of Columbia: 25.49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Vermont: 21.4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Massachusetts: 20.3 </a:t>
            </a:r>
          </a:p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</a:rPr>
              <a:t>BOTTOM 3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Oklahoma: 5.32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Alaska: 4.73</a:t>
            </a:r>
          </a:p>
          <a:p>
            <a:pPr marL="457200" indent="-457200">
              <a:buFont typeface="+mj-lt"/>
              <a:buAutoNum type="arabicPeriod" startAt="48"/>
            </a:pPr>
            <a:r>
              <a:rPr lang="en-US" sz="1400">
                <a:solidFill>
                  <a:schemeClr val="bg1"/>
                </a:solidFill>
              </a:rPr>
              <a:t>Idaho: 4.05</a:t>
            </a:r>
          </a:p>
        </p:txBody>
      </p:sp>
    </p:spTree>
    <p:extLst>
      <p:ext uri="{BB962C8B-B14F-4D97-AF65-F5344CB8AC3E}">
        <p14:creationId xmlns:p14="http://schemas.microsoft.com/office/powerpoint/2010/main" val="40028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29B5-18F1-C959-A29C-1AC34F68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Specialties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5C7AA83-BDF0-6357-9502-11E495C5932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11898" y="1825625"/>
          <a:ext cx="560580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446425-F334-A646-A007-9A6BDBD39B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dirty="0"/>
              <a:t>After primary board certification, many pathologists undergo further training to subspecialize. </a:t>
            </a:r>
            <a:br>
              <a:rPr lang="en-US" sz="1600" dirty="0"/>
            </a:br>
            <a:r>
              <a:rPr lang="en-US" sz="1600" dirty="0"/>
              <a:t>Common subspecialties include cytopathology, hematopathology and dermatopathology.​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7504619-1A6C-CAAD-4498-167451979813}"/>
              </a:ext>
            </a:extLst>
          </p:cNvPr>
          <p:cNvGraphicFramePr/>
          <p:nvPr/>
        </p:nvGraphicFramePr>
        <p:xfrm>
          <a:off x="6096001" y="3043825"/>
          <a:ext cx="5390366" cy="309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A17F8F7-973A-8DD8-4A0C-644DDAB61338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 dirty="0">
                <a:solidFill>
                  <a:srgbClr val="00A998"/>
                </a:solidFill>
              </a:rPr>
              <a:t>Reference 4</a:t>
            </a:r>
            <a:endParaRPr lang="en-US" sz="1400" dirty="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855-C5C6-8C9F-3F05-0FBE0F99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 Profile (2023)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3B5514-6DAD-8239-1506-0700229556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498598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AAAF77-B7C3-BED5-5CA6-7155E7A1CB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318429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BA53ECD-42F0-3CE0-E82E-A28FE9EF143F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E188-5318-6B8A-4D91-AEA55995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2AAF-C8AB-1AE4-5910-B93F8EB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Profile (2023)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92879-D080-7FFF-EBA1-CB4DCA6B9F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995900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97615E4-A4AA-07C0-B6BB-CB3D48EF2E0F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549950-DFA6-A85D-8FB9-731144887C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12607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6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0D00-CE5E-0A30-271D-B3778ED4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Race/Ethnicity Breakdown (2023)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5517F2D-56E5-E523-E97F-97E1FF1C16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2775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FAD48AD-5DC3-F5A3-818F-8EB399473A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1758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8109173-D0B9-EC0E-BDF6-CDDD3D6CD2B9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C7C7C7"/>
      </a:lt2>
      <a:accent1>
        <a:srgbClr val="24408F"/>
      </a:accent1>
      <a:accent2>
        <a:srgbClr val="00A998"/>
      </a:accent2>
      <a:accent3>
        <a:srgbClr val="AB1E89"/>
      </a:accent3>
      <a:accent4>
        <a:srgbClr val="5E2C91"/>
      </a:accent4>
      <a:accent5>
        <a:srgbClr val="EF494F"/>
      </a:accent5>
      <a:accent6>
        <a:srgbClr val="009CC0"/>
      </a:accent6>
      <a:hlink>
        <a:srgbClr val="515151"/>
      </a:hlink>
      <a:folHlink>
        <a:srgbClr val="007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B8A141B96942975BA4DE7669F446" ma:contentTypeVersion="11" ma:contentTypeDescription="Create a new document." ma:contentTypeScope="" ma:versionID="af4b63cbd0d79e056066b663a8cc8db0">
  <xsd:schema xmlns:xsd="http://www.w3.org/2001/XMLSchema" xmlns:xs="http://www.w3.org/2001/XMLSchema" xmlns:p="http://schemas.microsoft.com/office/2006/metadata/properties" xmlns:ns3="fe0c5a4a-5205-48c5-a4f2-d5754d4136d0" xmlns:ns4="48b6a4ea-6954-4daa-aa37-09ebb2a4771b" targetNamespace="http://schemas.microsoft.com/office/2006/metadata/properties" ma:root="true" ma:fieldsID="37fdb0f6145867e3564a932ae3605551" ns3:_="" ns4:_="">
    <xsd:import namespace="fe0c5a4a-5205-48c5-a4f2-d5754d4136d0"/>
    <xsd:import namespace="48b6a4ea-6954-4daa-aa37-09ebb2a47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c5a4a-5205-48c5-a4f2-d5754d413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6a4ea-6954-4daa-aa37-09ebb2a4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B65C6-DA95-402D-B7DA-FB6D4851C871}">
  <ds:schemaRefs>
    <ds:schemaRef ds:uri="48b6a4ea-6954-4daa-aa37-09ebb2a4771b"/>
    <ds:schemaRef ds:uri="fe0c5a4a-5205-48c5-a4f2-d5754d4136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725DE2-F52B-4CB9-9FB3-FAD4B7EC2AC0}">
  <ds:schemaRefs>
    <ds:schemaRef ds:uri="48b6a4ea-6954-4daa-aa37-09ebb2a4771b"/>
    <ds:schemaRef ds:uri="fe0c5a4a-5205-48c5-a4f2-d5754d4136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89</TotalTime>
  <Words>382</Words>
  <Application>Microsoft Macintosh PowerPoint</Application>
  <PresentationFormat>Widescreen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23-210340-MT_Executive_Board Meeting_Volunteer Program [54]  -  Read-Only</vt:lpstr>
      <vt:lpstr>Pathologist Workforce Demographics</vt:lpstr>
      <vt:lpstr>US Pathologists:  Who Are We? </vt:lpstr>
      <vt:lpstr>By The Numbers:  An Overview</vt:lpstr>
      <vt:lpstr>Number of Pathologists by State</vt:lpstr>
      <vt:lpstr>Number of Pathologists  per 100K of Population</vt:lpstr>
      <vt:lpstr>Pathology Specialties</vt:lpstr>
      <vt:lpstr>Age Profile (2023)</vt:lpstr>
      <vt:lpstr>Gender Profile (2023)</vt:lpstr>
      <vt:lpstr>Race/Ethnicity Breakdown (2023)</vt:lpstr>
      <vt:lpstr>Compensation  </vt:lpstr>
      <vt:lpstr>References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Brinson, Jennifer</cp:lastModifiedBy>
  <cp:revision>7</cp:revision>
  <cp:lastPrinted>2021-05-22T14:22:41Z</cp:lastPrinted>
  <dcterms:created xsi:type="dcterms:W3CDTF">2021-05-10T16:15:42Z</dcterms:created>
  <dcterms:modified xsi:type="dcterms:W3CDTF">2026-05-22T20:22:36Z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0x0101008AB6B8A141B96942975BA4DE7669F446</vt:lpwstr>
  </property>
  <property fmtid="{D5CDD505-2E9C-101B-9397-08002B2CF9AE}" pid="3" name="MSIP_Label_4dfd4032-9be4-4836-8760-5b03795e722f_Enabled">
    <vt:lpwstr>true</vt:lpwstr>
  </property>
  <property fmtid="{D5CDD505-2E9C-101B-9397-08002B2CF9AE}" pid="4" name="MSIP_Label_4dfd4032-9be4-4836-8760-5b03795e722f_SetDate">
    <vt:lpwstr>2026-03-11T15:45:05Z</vt:lpwstr>
  </property>
  <property fmtid="{D5CDD505-2E9C-101B-9397-08002B2CF9AE}" pid="5" name="MSIP_Label_4dfd4032-9be4-4836-8760-5b03795e722f_Method">
    <vt:lpwstr>Standard</vt:lpwstr>
  </property>
  <property fmtid="{D5CDD505-2E9C-101B-9397-08002B2CF9AE}" pid="6" name="MSIP_Label_4dfd4032-9be4-4836-8760-5b03795e722f_Name">
    <vt:lpwstr>defa4170-0d19-0005-0004-bc88714345d2</vt:lpwstr>
  </property>
  <property fmtid="{D5CDD505-2E9C-101B-9397-08002B2CF9AE}" pid="7" name="MSIP_Label_4dfd4032-9be4-4836-8760-5b03795e722f_SiteId">
    <vt:lpwstr>c0c799d2-8588-42b3-8c1e-83c4652bc813</vt:lpwstr>
  </property>
  <property fmtid="{D5CDD505-2E9C-101B-9397-08002B2CF9AE}" pid="8" name="MSIP_Label_4dfd4032-9be4-4836-8760-5b03795e722f_ActionId">
    <vt:lpwstr>8c0a06da-1d1c-4260-b4ff-970015cbab42</vt:lpwstr>
  </property>
  <property fmtid="{D5CDD505-2E9C-101B-9397-08002B2CF9AE}" pid="9" name="MSIP_Label_4dfd4032-9be4-4836-8760-5b03795e722f_ContentBits">
    <vt:lpwstr>0</vt:lpwstr>
  </property>
  <property fmtid="{D5CDD505-2E9C-101B-9397-08002B2CF9AE}" pid="10" name="MSIP_Label_4dfd4032-9be4-4836-8760-5b03795e722f_Tag">
    <vt:lpwstr>50, 3, 0, 1</vt:lpwstr>
  </property>
</Properties>
</file>