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456" r:id="rId5"/>
    <p:sldId id="457" r:id="rId6"/>
    <p:sldId id="458" r:id="rId7"/>
    <p:sldId id="459" r:id="rId8"/>
    <p:sldId id="461" r:id="rId9"/>
    <p:sldId id="462" r:id="rId10"/>
    <p:sldId id="463" r:id="rId11"/>
    <p:sldId id="464" r:id="rId12"/>
    <p:sldId id="4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BE030E-9AEB-372D-3158-B34E91CC57F7}" name="Jason Kearns" initials="JK" userId="S::jason.kearns@ASCP.org::c498ad22-badb-4045-a66c-dfdc50efeb53" providerId="AD"/>
  <p188:author id="{9785E85F-0D30-5551-8CAA-8F8C92F28B1D}" name="Brinson, Jennifer" initials="BJ" userId="S::jennifer.brinson@ASCP.org::16d10da5-02ba-4e7e-9d02-6e07ad7f8d69" providerId="AD"/>
  <p188:author id="{F963F6B8-3BB1-5A52-D530-FE423E27B328}" name="Edna Garcia" initials="EG" userId="S::edna.garcia@ascp.org::9da2b29b-6e62-4f8f-a065-b495710e7477" providerId="AD"/>
  <p188:author id="{C888F1EE-11C2-2266-302B-43E87D5D05F3}" name="Elena Tsai [Contractor]" initials="ET" userId="S::elena.tsai@ASCP.org::0c3b64f2-393a-491a-95fa-93f09f75ca9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87"/>
    <a:srgbClr val="30026E"/>
    <a:srgbClr val="C1F4E1"/>
    <a:srgbClr val="00A998"/>
    <a:srgbClr val="643694"/>
    <a:srgbClr val="2540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F638B2-9953-4EDB-BC02-5A157F6BBEDF}" v="4" dt="2026-04-02T16:03:36.5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17"/>
    <p:restoredTop sz="78219"/>
  </p:normalViewPr>
  <p:slideViewPr>
    <p:cSldViewPr snapToGrid="0">
      <p:cViewPr varScale="1">
        <p:scale>
          <a:sx n="98" d="100"/>
          <a:sy n="98" d="100"/>
        </p:scale>
        <p:origin x="10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Job Postings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3694319239133874E-17"/>
                  <c:y val="-1.5140219894805275E-2"/>
                </c:manualLayout>
              </c:layout>
              <c:tx>
                <c:rich>
                  <a:bodyPr/>
                  <a:lstStyle/>
                  <a:p>
                    <a:fld id="{67F1A422-9168-9248-ADB5-8442ED315FDE}" type="VALUE">
                      <a:rPr lang="en-US" sz="1800" smtClean="0"/>
                      <a:pPr/>
                      <a:t>[VALUE]</a:t>
                    </a:fld>
                    <a:r>
                      <a:rPr lang="en-US" dirty="0"/>
                      <a:t> 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1B1-E941-8841-4BB8DD6EE08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2393243-5B2C-3A4A-B775-025463300182}" type="VALUE">
                      <a:rPr lang="en-US" sz="1800" smtClean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1B1-E941-8841-4BB8DD6EE0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A99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2014-2018</c:v>
                </c:pt>
                <c:pt idx="1">
                  <c:v>2020-2024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2908</c:v>
                </c:pt>
                <c:pt idx="1">
                  <c:v>6745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B1-E941-8841-4BB8DD6EE08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67848736"/>
        <c:axId val="1667317184"/>
      </c:barChart>
      <c:catAx>
        <c:axId val="166784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7317184"/>
        <c:crosses val="autoZero"/>
        <c:auto val="1"/>
        <c:lblAlgn val="ctr"/>
        <c:lblOffset val="100"/>
        <c:noMultiLvlLbl val="0"/>
      </c:catAx>
      <c:valAx>
        <c:axId val="1667317184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7848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Physicians</a:t>
            </a:r>
            <a:r>
              <a:rPr lang="en-US" b="1" baseline="0" dirty="0"/>
              <a:t> 60-69 years old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US Pathologists</c:v>
                </c:pt>
                <c:pt idx="1">
                  <c:v>US Physicians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0.17899999999999999</c:v>
                </c:pt>
                <c:pt idx="1">
                  <c:v>0.13900000000000001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D7-0A49-AEB7-E061BEDD93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US Pathologists</c:v>
                </c:pt>
                <c:pt idx="1">
                  <c:v>US Physicians</c:v>
                </c:pt>
              </c:strCache>
            </c:strRef>
          </c:cat>
          <c:val>
            <c:numRef>
              <c:f>Sheet1!$C$2:$C$3</c:f>
              <c:numCache>
                <c:formatCode>0.00%</c:formatCode>
                <c:ptCount val="2"/>
                <c:pt idx="0" formatCode="0%">
                  <c:v>0.25</c:v>
                </c:pt>
                <c:pt idx="1">
                  <c:v>0.221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D7-0A49-AEB7-E061BEDD93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44594368"/>
        <c:axId val="2076847488"/>
      </c:barChart>
      <c:catAx>
        <c:axId val="2044594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6847488"/>
        <c:crosses val="autoZero"/>
        <c:auto val="1"/>
        <c:lblAlgn val="ctr"/>
        <c:lblOffset val="100"/>
        <c:noMultiLvlLbl val="0"/>
      </c:catAx>
      <c:valAx>
        <c:axId val="2076847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4594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svg"/><Relationship Id="rId1" Type="http://schemas.openxmlformats.org/officeDocument/2006/relationships/image" Target="../media/image11.sv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svg"/><Relationship Id="rId1" Type="http://schemas.openxmlformats.org/officeDocument/2006/relationships/image" Target="../media/image11.sv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05A0DF-6223-A14A-B03F-05444613DDED}" type="doc">
      <dgm:prSet loTypeId="urn:microsoft.com/office/officeart/2005/8/layout/vList4" loCatId="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5B980CC8-E985-454D-9409-DB166762EF29}">
      <dgm:prSet phldrT="[Text]" custT="1"/>
      <dgm:spPr/>
      <dgm:t>
        <a:bodyPr/>
        <a:lstStyle/>
        <a:p>
          <a:pPr marL="231775" indent="0">
            <a:buNone/>
            <a:tabLst>
              <a:tab pos="219075" algn="l"/>
            </a:tabLst>
          </a:pPr>
          <a:r>
            <a:rPr lang="en-US" sz="2000" b="1" dirty="0">
              <a:solidFill>
                <a:schemeClr val="accent2"/>
              </a:solidFill>
            </a:rPr>
            <a:t>Supply Deficit </a:t>
          </a:r>
          <a:br>
            <a:rPr lang="en-US" sz="2000" b="1" dirty="0">
              <a:solidFill>
                <a:schemeClr val="accent2"/>
              </a:solidFill>
            </a:rPr>
          </a:br>
          <a:r>
            <a:rPr lang="en-US" sz="1800" dirty="0"/>
            <a:t>As demand for pathologists increases, it is predicted we will have a pathologist shortage</a:t>
          </a:r>
          <a:endParaRPr lang="en-US" sz="1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7496EC0-4D2E-CC40-8FB2-CEDB40ACA7AB}" type="parTrans" cxnId="{F651B6B2-A1D4-BE42-BD6D-ACDDB057C258}">
      <dgm:prSet/>
      <dgm:spPr/>
      <dgm:t>
        <a:bodyPr/>
        <a:lstStyle/>
        <a:p>
          <a:endParaRPr lang="en-US"/>
        </a:p>
      </dgm:t>
    </dgm:pt>
    <dgm:pt modelId="{F8C1488C-F562-6D40-BFBD-0D0542D19E28}" type="sibTrans" cxnId="{F651B6B2-A1D4-BE42-BD6D-ACDDB057C258}">
      <dgm:prSet/>
      <dgm:spPr/>
      <dgm:t>
        <a:bodyPr/>
        <a:lstStyle/>
        <a:p>
          <a:endParaRPr lang="en-US"/>
        </a:p>
      </dgm:t>
    </dgm:pt>
    <dgm:pt modelId="{7BBC63B2-2558-184D-A1A0-BA37CE09FC8A}">
      <dgm:prSet custT="1"/>
      <dgm:spPr/>
      <dgm:t>
        <a:bodyPr/>
        <a:lstStyle/>
        <a:p>
          <a:pPr marL="231775" indent="0">
            <a:tabLst/>
          </a:pPr>
          <a:r>
            <a:rPr lang="en-US" sz="2000" b="1">
              <a:solidFill>
                <a:schemeClr val="accent2"/>
              </a:solidFill>
            </a:rPr>
            <a:t>Aging Workforce</a:t>
          </a:r>
          <a:br>
            <a:rPr lang="en-US" sz="2000" b="1">
              <a:solidFill>
                <a:schemeClr val="accent2"/>
              </a:solidFill>
            </a:rPr>
          </a:br>
          <a:r>
            <a:rPr lang="en-US" sz="1800">
              <a:solidFill>
                <a:schemeClr val="tx1">
                  <a:lumMod val="95000"/>
                  <a:lumOff val="5000"/>
                </a:schemeClr>
              </a:solidFill>
            </a:rPr>
            <a:t>Over a quarter of pathologists are </a:t>
          </a:r>
          <a:br>
            <a:rPr lang="en-US" sz="1800">
              <a:solidFill>
                <a:schemeClr val="tx1">
                  <a:lumMod val="95000"/>
                  <a:lumOff val="5000"/>
                </a:schemeClr>
              </a:solidFill>
            </a:rPr>
          </a:br>
          <a:r>
            <a:rPr lang="en-US" sz="1800">
              <a:solidFill>
                <a:schemeClr val="tx1">
                  <a:lumMod val="95000"/>
                  <a:lumOff val="5000"/>
                </a:schemeClr>
              </a:solidFill>
            </a:rPr>
            <a:t>approaching retirement age </a:t>
          </a:r>
        </a:p>
      </dgm:t>
    </dgm:pt>
    <dgm:pt modelId="{A02651A3-4410-E243-9A77-E2A6221E7147}" type="parTrans" cxnId="{3D7F7C33-01FF-1844-9883-46901FDEC13A}">
      <dgm:prSet/>
      <dgm:spPr/>
      <dgm:t>
        <a:bodyPr/>
        <a:lstStyle/>
        <a:p>
          <a:endParaRPr lang="en-US"/>
        </a:p>
      </dgm:t>
    </dgm:pt>
    <dgm:pt modelId="{6B5E6759-F79F-EA40-B5AC-A3CB898F5D4B}" type="sibTrans" cxnId="{3D7F7C33-01FF-1844-9883-46901FDEC13A}">
      <dgm:prSet/>
      <dgm:spPr/>
      <dgm:t>
        <a:bodyPr/>
        <a:lstStyle/>
        <a:p>
          <a:endParaRPr lang="en-US"/>
        </a:p>
      </dgm:t>
    </dgm:pt>
    <dgm:pt modelId="{02C251D5-1E47-374C-BB60-F1D3A676FBFA}">
      <dgm:prSet custT="1"/>
      <dgm:spPr/>
      <dgm:t>
        <a:bodyPr/>
        <a:lstStyle/>
        <a:p>
          <a:pPr marL="231775" indent="0">
            <a:tabLst/>
          </a:pPr>
          <a:r>
            <a:rPr lang="en-US" sz="2000" b="1">
              <a:solidFill>
                <a:schemeClr val="accent2"/>
              </a:solidFill>
            </a:rPr>
            <a:t>Workload &amp; Burnout</a:t>
          </a:r>
          <a:br>
            <a:rPr lang="en-US" sz="2000" b="1">
              <a:solidFill>
                <a:schemeClr val="accent2"/>
              </a:solidFill>
            </a:rPr>
          </a:br>
          <a:r>
            <a:rPr lang="en-US" sz="1800">
              <a:solidFill>
                <a:schemeClr val="tx1">
                  <a:lumMod val="95000"/>
                  <a:lumOff val="5000"/>
                </a:schemeClr>
              </a:solidFill>
            </a:rPr>
            <a:t>Majority of pathologists are burned out </a:t>
          </a:r>
          <a:br>
            <a:rPr lang="en-US" sz="1800">
              <a:solidFill>
                <a:schemeClr val="tx1">
                  <a:lumMod val="95000"/>
                  <a:lumOff val="5000"/>
                </a:schemeClr>
              </a:solidFill>
            </a:rPr>
          </a:br>
          <a:r>
            <a:rPr lang="en-US" sz="1800">
              <a:solidFill>
                <a:schemeClr val="tx1">
                  <a:lumMod val="95000"/>
                  <a:lumOff val="5000"/>
                </a:schemeClr>
              </a:solidFill>
            </a:rPr>
            <a:t>due to workload burden</a:t>
          </a:r>
        </a:p>
      </dgm:t>
    </dgm:pt>
    <dgm:pt modelId="{639EB2BE-DA27-FA40-BE79-7DB2899097DA}" type="parTrans" cxnId="{2F1DD567-17DA-714A-8BCA-361AC5C9E27B}">
      <dgm:prSet/>
      <dgm:spPr/>
      <dgm:t>
        <a:bodyPr/>
        <a:lstStyle/>
        <a:p>
          <a:endParaRPr lang="en-US"/>
        </a:p>
      </dgm:t>
    </dgm:pt>
    <dgm:pt modelId="{0BBEE242-F725-6547-8455-8D8B8FE3E50B}" type="sibTrans" cxnId="{2F1DD567-17DA-714A-8BCA-361AC5C9E27B}">
      <dgm:prSet/>
      <dgm:spPr/>
      <dgm:t>
        <a:bodyPr/>
        <a:lstStyle/>
        <a:p>
          <a:endParaRPr lang="en-US"/>
        </a:p>
      </dgm:t>
    </dgm:pt>
    <dgm:pt modelId="{28E7D7A3-2216-A349-9559-9CD75977B2E6}">
      <dgm:prSet custT="1"/>
      <dgm:spPr/>
      <dgm:t>
        <a:bodyPr/>
        <a:lstStyle/>
        <a:p>
          <a:pPr marL="231775" indent="0">
            <a:tabLst/>
          </a:pPr>
          <a:r>
            <a:rPr lang="en-US" sz="2000" b="1">
              <a:solidFill>
                <a:schemeClr val="accent2"/>
              </a:solidFill>
            </a:rPr>
            <a:t>Perception Issues</a:t>
          </a:r>
          <a:br>
            <a:rPr lang="en-US" sz="2000" b="1">
              <a:solidFill>
                <a:schemeClr val="accent2"/>
              </a:solidFill>
            </a:rPr>
          </a:br>
          <a:r>
            <a:rPr lang="en-US" sz="1800">
              <a:solidFill>
                <a:schemeClr val="tx1">
                  <a:lumMod val="95000"/>
                  <a:lumOff val="5000"/>
                </a:schemeClr>
              </a:solidFill>
            </a:rPr>
            <a:t>Visibility and field misconception issues </a:t>
          </a:r>
          <a:br>
            <a:rPr lang="en-US" sz="1800">
              <a:solidFill>
                <a:schemeClr val="tx1">
                  <a:lumMod val="95000"/>
                  <a:lumOff val="5000"/>
                </a:schemeClr>
              </a:solidFill>
            </a:rPr>
          </a:br>
          <a:r>
            <a:rPr lang="en-US" sz="1800">
              <a:solidFill>
                <a:schemeClr val="tx1">
                  <a:lumMod val="95000"/>
                  <a:lumOff val="5000"/>
                </a:schemeClr>
              </a:solidFill>
            </a:rPr>
            <a:t>are particularly prominent for pathologists</a:t>
          </a:r>
        </a:p>
      </dgm:t>
    </dgm:pt>
    <dgm:pt modelId="{CE9C43FC-44CD-F24B-9B0D-860A20892171}" type="parTrans" cxnId="{69D66F2B-F219-2943-B281-71FA04AF289F}">
      <dgm:prSet/>
      <dgm:spPr/>
      <dgm:t>
        <a:bodyPr/>
        <a:lstStyle/>
        <a:p>
          <a:endParaRPr lang="en-US"/>
        </a:p>
      </dgm:t>
    </dgm:pt>
    <dgm:pt modelId="{1786C347-0448-7A42-92B6-325955420A25}" type="sibTrans" cxnId="{69D66F2B-F219-2943-B281-71FA04AF289F}">
      <dgm:prSet/>
      <dgm:spPr/>
      <dgm:t>
        <a:bodyPr/>
        <a:lstStyle/>
        <a:p>
          <a:endParaRPr lang="en-US"/>
        </a:p>
      </dgm:t>
    </dgm:pt>
    <dgm:pt modelId="{1EBAB747-7E96-5342-8797-25E38CEDFD1F}" type="pres">
      <dgm:prSet presAssocID="{5F05A0DF-6223-A14A-B03F-05444613DDED}" presName="linear" presStyleCnt="0">
        <dgm:presLayoutVars>
          <dgm:dir/>
          <dgm:resizeHandles val="exact"/>
        </dgm:presLayoutVars>
      </dgm:prSet>
      <dgm:spPr/>
    </dgm:pt>
    <dgm:pt modelId="{EAB4A413-6EB7-D74D-90C5-47AD42503D25}" type="pres">
      <dgm:prSet presAssocID="{5B980CC8-E985-454D-9409-DB166762EF29}" presName="comp" presStyleCnt="0"/>
      <dgm:spPr/>
    </dgm:pt>
    <dgm:pt modelId="{5AD85E5D-7974-9E47-A91F-9A0DBD19263C}" type="pres">
      <dgm:prSet presAssocID="{5B980CC8-E985-454D-9409-DB166762EF29}" presName="box" presStyleLbl="node1" presStyleIdx="0" presStyleCnt="4"/>
      <dgm:spPr>
        <a:prstGeom prst="rect">
          <a:avLst/>
        </a:prstGeom>
      </dgm:spPr>
    </dgm:pt>
    <dgm:pt modelId="{461AF729-6E2E-F044-AEB2-3C1ADCEF7BE0}" type="pres">
      <dgm:prSet presAssocID="{5B980CC8-E985-454D-9409-DB166762EF29}" presName="img" presStyleLbl="fgImgPlace1" presStyleIdx="0" presStyleCnt="4"/>
      <dgm:spPr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AC00CF5F-F2C0-F141-941B-9B8082115AF1}" type="pres">
      <dgm:prSet presAssocID="{5B980CC8-E985-454D-9409-DB166762EF29}" presName="text" presStyleLbl="node1" presStyleIdx="0" presStyleCnt="4">
        <dgm:presLayoutVars>
          <dgm:bulletEnabled val="1"/>
        </dgm:presLayoutVars>
      </dgm:prSet>
      <dgm:spPr/>
    </dgm:pt>
    <dgm:pt modelId="{C4183D9A-0B90-BB42-8554-1F91E2ECE04F}" type="pres">
      <dgm:prSet presAssocID="{F8C1488C-F562-6D40-BFBD-0D0542D19E28}" presName="spacer" presStyleCnt="0"/>
      <dgm:spPr/>
    </dgm:pt>
    <dgm:pt modelId="{1DCB1CCE-2DF6-AA4D-8A7F-B07894BA49EB}" type="pres">
      <dgm:prSet presAssocID="{7BBC63B2-2558-184D-A1A0-BA37CE09FC8A}" presName="comp" presStyleCnt="0"/>
      <dgm:spPr/>
    </dgm:pt>
    <dgm:pt modelId="{990A87A3-D0CC-684B-8C23-B2B945372F32}" type="pres">
      <dgm:prSet presAssocID="{7BBC63B2-2558-184D-A1A0-BA37CE09FC8A}" presName="box" presStyleLbl="node1" presStyleIdx="1" presStyleCnt="4"/>
      <dgm:spPr>
        <a:prstGeom prst="rect">
          <a:avLst/>
        </a:prstGeom>
      </dgm:spPr>
    </dgm:pt>
    <dgm:pt modelId="{8517B1E5-788D-1A41-8BB2-43744DFBC697}" type="pres">
      <dgm:prSet presAssocID="{7BBC63B2-2558-184D-A1A0-BA37CE09FC8A}" presName="img" presStyleLbl="fgImgPlace1" presStyleIdx="1" presStyleCnt="4"/>
      <dgm:spPr>
        <a:prstGeom prst="rect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4EFA0CDF-FB80-4B41-B902-048CA8A84E69}" type="pres">
      <dgm:prSet presAssocID="{7BBC63B2-2558-184D-A1A0-BA37CE09FC8A}" presName="text" presStyleLbl="node1" presStyleIdx="1" presStyleCnt="4">
        <dgm:presLayoutVars>
          <dgm:bulletEnabled val="1"/>
        </dgm:presLayoutVars>
      </dgm:prSet>
      <dgm:spPr/>
    </dgm:pt>
    <dgm:pt modelId="{8A82E53C-5F70-924C-AC9E-BAD2DB3B6618}" type="pres">
      <dgm:prSet presAssocID="{6B5E6759-F79F-EA40-B5AC-A3CB898F5D4B}" presName="spacer" presStyleCnt="0"/>
      <dgm:spPr/>
    </dgm:pt>
    <dgm:pt modelId="{538CE8DC-978E-364F-B25B-D1C588ABCB83}" type="pres">
      <dgm:prSet presAssocID="{02C251D5-1E47-374C-BB60-F1D3A676FBFA}" presName="comp" presStyleCnt="0"/>
      <dgm:spPr/>
    </dgm:pt>
    <dgm:pt modelId="{BE10740B-AB12-2E47-B88E-55CC2E9A77D5}" type="pres">
      <dgm:prSet presAssocID="{02C251D5-1E47-374C-BB60-F1D3A676FBFA}" presName="box" presStyleLbl="node1" presStyleIdx="2" presStyleCnt="4"/>
      <dgm:spPr>
        <a:prstGeom prst="rect">
          <a:avLst/>
        </a:prstGeom>
      </dgm:spPr>
    </dgm:pt>
    <dgm:pt modelId="{1150AA7C-C08D-F44D-82A1-589FD746DE69}" type="pres">
      <dgm:prSet presAssocID="{02C251D5-1E47-374C-BB60-F1D3A676FBFA}" presName="img" presStyleLbl="fgImgPlace1" presStyleIdx="2" presStyleCnt="4"/>
      <dgm:spPr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08B6AFA3-F2BE-054E-A1EE-C70C002E8A87}" type="pres">
      <dgm:prSet presAssocID="{02C251D5-1E47-374C-BB60-F1D3A676FBFA}" presName="text" presStyleLbl="node1" presStyleIdx="2" presStyleCnt="4">
        <dgm:presLayoutVars>
          <dgm:bulletEnabled val="1"/>
        </dgm:presLayoutVars>
      </dgm:prSet>
      <dgm:spPr/>
    </dgm:pt>
    <dgm:pt modelId="{6674A46A-9BEF-2C4D-8535-0F19973F7FAB}" type="pres">
      <dgm:prSet presAssocID="{0BBEE242-F725-6547-8455-8D8B8FE3E50B}" presName="spacer" presStyleCnt="0"/>
      <dgm:spPr/>
    </dgm:pt>
    <dgm:pt modelId="{B6F4E93E-DC72-0C4A-8766-A644E04C1BC3}" type="pres">
      <dgm:prSet presAssocID="{28E7D7A3-2216-A349-9559-9CD75977B2E6}" presName="comp" presStyleCnt="0"/>
      <dgm:spPr/>
    </dgm:pt>
    <dgm:pt modelId="{1D23C078-844D-BD42-8DF3-73A76D41FD82}" type="pres">
      <dgm:prSet presAssocID="{28E7D7A3-2216-A349-9559-9CD75977B2E6}" presName="box" presStyleLbl="node1" presStyleIdx="3" presStyleCnt="4"/>
      <dgm:spPr>
        <a:prstGeom prst="rect">
          <a:avLst/>
        </a:prstGeom>
      </dgm:spPr>
    </dgm:pt>
    <dgm:pt modelId="{EE31ADC9-48EE-4C48-B7DD-C4CD7B38EC92}" type="pres">
      <dgm:prSet presAssocID="{28E7D7A3-2216-A349-9559-9CD75977B2E6}" presName="img" presStyleLbl="fgImgPlace1" presStyleIdx="3" presStyleCnt="4"/>
      <dgm:spPr>
        <a:prstGeom prst="rect">
          <a:avLst/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6D341122-DA23-9E42-AF74-F1FE02874472}" type="pres">
      <dgm:prSet presAssocID="{28E7D7A3-2216-A349-9559-9CD75977B2E6}" presName="text" presStyleLbl="node1" presStyleIdx="3" presStyleCnt="4">
        <dgm:presLayoutVars>
          <dgm:bulletEnabled val="1"/>
        </dgm:presLayoutVars>
      </dgm:prSet>
      <dgm:spPr/>
    </dgm:pt>
  </dgm:ptLst>
  <dgm:cxnLst>
    <dgm:cxn modelId="{726B8F03-5B8A-7D48-8BED-3FB173FBC749}" type="presOf" srcId="{5F05A0DF-6223-A14A-B03F-05444613DDED}" destId="{1EBAB747-7E96-5342-8797-25E38CEDFD1F}" srcOrd="0" destOrd="0" presId="urn:microsoft.com/office/officeart/2005/8/layout/vList4"/>
    <dgm:cxn modelId="{3C050D0C-EFEF-864B-A990-05EADD517DC0}" type="presOf" srcId="{02C251D5-1E47-374C-BB60-F1D3A676FBFA}" destId="{BE10740B-AB12-2E47-B88E-55CC2E9A77D5}" srcOrd="0" destOrd="0" presId="urn:microsoft.com/office/officeart/2005/8/layout/vList4"/>
    <dgm:cxn modelId="{FDD1F80F-AD23-8644-BB89-4E9650899904}" type="presOf" srcId="{28E7D7A3-2216-A349-9559-9CD75977B2E6}" destId="{1D23C078-844D-BD42-8DF3-73A76D41FD82}" srcOrd="0" destOrd="0" presId="urn:microsoft.com/office/officeart/2005/8/layout/vList4"/>
    <dgm:cxn modelId="{69D66F2B-F219-2943-B281-71FA04AF289F}" srcId="{5F05A0DF-6223-A14A-B03F-05444613DDED}" destId="{28E7D7A3-2216-A349-9559-9CD75977B2E6}" srcOrd="3" destOrd="0" parTransId="{CE9C43FC-44CD-F24B-9B0D-860A20892171}" sibTransId="{1786C347-0448-7A42-92B6-325955420A25}"/>
    <dgm:cxn modelId="{468AD12E-1774-4646-9CDC-38C54B23B982}" type="presOf" srcId="{5B980CC8-E985-454D-9409-DB166762EF29}" destId="{5AD85E5D-7974-9E47-A91F-9A0DBD19263C}" srcOrd="0" destOrd="0" presId="urn:microsoft.com/office/officeart/2005/8/layout/vList4"/>
    <dgm:cxn modelId="{3D7F7C33-01FF-1844-9883-46901FDEC13A}" srcId="{5F05A0DF-6223-A14A-B03F-05444613DDED}" destId="{7BBC63B2-2558-184D-A1A0-BA37CE09FC8A}" srcOrd="1" destOrd="0" parTransId="{A02651A3-4410-E243-9A77-E2A6221E7147}" sibTransId="{6B5E6759-F79F-EA40-B5AC-A3CB898F5D4B}"/>
    <dgm:cxn modelId="{2F1DD567-17DA-714A-8BCA-361AC5C9E27B}" srcId="{5F05A0DF-6223-A14A-B03F-05444613DDED}" destId="{02C251D5-1E47-374C-BB60-F1D3A676FBFA}" srcOrd="2" destOrd="0" parTransId="{639EB2BE-DA27-FA40-BE79-7DB2899097DA}" sibTransId="{0BBEE242-F725-6547-8455-8D8B8FE3E50B}"/>
    <dgm:cxn modelId="{A1E37C95-DB5C-8845-A02E-5C97D2AF91D3}" type="presOf" srcId="{28E7D7A3-2216-A349-9559-9CD75977B2E6}" destId="{6D341122-DA23-9E42-AF74-F1FE02874472}" srcOrd="1" destOrd="0" presId="urn:microsoft.com/office/officeart/2005/8/layout/vList4"/>
    <dgm:cxn modelId="{4E85249E-1BCE-4F40-903C-E174B0E56B9F}" type="presOf" srcId="{7BBC63B2-2558-184D-A1A0-BA37CE09FC8A}" destId="{990A87A3-D0CC-684B-8C23-B2B945372F32}" srcOrd="0" destOrd="0" presId="urn:microsoft.com/office/officeart/2005/8/layout/vList4"/>
    <dgm:cxn modelId="{919306A3-0A04-834A-B29D-FAE5B58107C3}" type="presOf" srcId="{7BBC63B2-2558-184D-A1A0-BA37CE09FC8A}" destId="{4EFA0CDF-FB80-4B41-B902-048CA8A84E69}" srcOrd="1" destOrd="0" presId="urn:microsoft.com/office/officeart/2005/8/layout/vList4"/>
    <dgm:cxn modelId="{F651B6B2-A1D4-BE42-BD6D-ACDDB057C258}" srcId="{5F05A0DF-6223-A14A-B03F-05444613DDED}" destId="{5B980CC8-E985-454D-9409-DB166762EF29}" srcOrd="0" destOrd="0" parTransId="{17496EC0-4D2E-CC40-8FB2-CEDB40ACA7AB}" sibTransId="{F8C1488C-F562-6D40-BFBD-0D0542D19E28}"/>
    <dgm:cxn modelId="{F74EBEDC-8D30-EA42-8B84-8A6E94BFD28E}" type="presOf" srcId="{02C251D5-1E47-374C-BB60-F1D3A676FBFA}" destId="{08B6AFA3-F2BE-054E-A1EE-C70C002E8A87}" srcOrd="1" destOrd="0" presId="urn:microsoft.com/office/officeart/2005/8/layout/vList4"/>
    <dgm:cxn modelId="{7B7A45DF-4D34-F74F-B727-CE5B0DF855E8}" type="presOf" srcId="{5B980CC8-E985-454D-9409-DB166762EF29}" destId="{AC00CF5F-F2C0-F141-941B-9B8082115AF1}" srcOrd="1" destOrd="0" presId="urn:microsoft.com/office/officeart/2005/8/layout/vList4"/>
    <dgm:cxn modelId="{663C4A29-6BB7-1740-9909-8821743BE735}" type="presParOf" srcId="{1EBAB747-7E96-5342-8797-25E38CEDFD1F}" destId="{EAB4A413-6EB7-D74D-90C5-47AD42503D25}" srcOrd="0" destOrd="0" presId="urn:microsoft.com/office/officeart/2005/8/layout/vList4"/>
    <dgm:cxn modelId="{2AE33968-F16E-9E41-ACF8-77B4DA163DE1}" type="presParOf" srcId="{EAB4A413-6EB7-D74D-90C5-47AD42503D25}" destId="{5AD85E5D-7974-9E47-A91F-9A0DBD19263C}" srcOrd="0" destOrd="0" presId="urn:microsoft.com/office/officeart/2005/8/layout/vList4"/>
    <dgm:cxn modelId="{E6619BC5-2031-B645-AA2C-8E5EEE402D6C}" type="presParOf" srcId="{EAB4A413-6EB7-D74D-90C5-47AD42503D25}" destId="{461AF729-6E2E-F044-AEB2-3C1ADCEF7BE0}" srcOrd="1" destOrd="0" presId="urn:microsoft.com/office/officeart/2005/8/layout/vList4"/>
    <dgm:cxn modelId="{D7B52E6C-51AF-A348-BAC5-3C3FF26E18F2}" type="presParOf" srcId="{EAB4A413-6EB7-D74D-90C5-47AD42503D25}" destId="{AC00CF5F-F2C0-F141-941B-9B8082115AF1}" srcOrd="2" destOrd="0" presId="urn:microsoft.com/office/officeart/2005/8/layout/vList4"/>
    <dgm:cxn modelId="{15A0E482-10F8-614F-B6B8-3C788C4D2396}" type="presParOf" srcId="{1EBAB747-7E96-5342-8797-25E38CEDFD1F}" destId="{C4183D9A-0B90-BB42-8554-1F91E2ECE04F}" srcOrd="1" destOrd="0" presId="urn:microsoft.com/office/officeart/2005/8/layout/vList4"/>
    <dgm:cxn modelId="{8A7D8A02-B2BD-C24F-8E34-80A312D43FA3}" type="presParOf" srcId="{1EBAB747-7E96-5342-8797-25E38CEDFD1F}" destId="{1DCB1CCE-2DF6-AA4D-8A7F-B07894BA49EB}" srcOrd="2" destOrd="0" presId="urn:microsoft.com/office/officeart/2005/8/layout/vList4"/>
    <dgm:cxn modelId="{47BC2F2B-21F1-E94C-877B-0F8ABCD13C5E}" type="presParOf" srcId="{1DCB1CCE-2DF6-AA4D-8A7F-B07894BA49EB}" destId="{990A87A3-D0CC-684B-8C23-B2B945372F32}" srcOrd="0" destOrd="0" presId="urn:microsoft.com/office/officeart/2005/8/layout/vList4"/>
    <dgm:cxn modelId="{AE4D44E2-C9AF-2148-AC72-2936BC9AE3C9}" type="presParOf" srcId="{1DCB1CCE-2DF6-AA4D-8A7F-B07894BA49EB}" destId="{8517B1E5-788D-1A41-8BB2-43744DFBC697}" srcOrd="1" destOrd="0" presId="urn:microsoft.com/office/officeart/2005/8/layout/vList4"/>
    <dgm:cxn modelId="{68A592CB-CA10-CA4C-B1EF-3F25E9BB4777}" type="presParOf" srcId="{1DCB1CCE-2DF6-AA4D-8A7F-B07894BA49EB}" destId="{4EFA0CDF-FB80-4B41-B902-048CA8A84E69}" srcOrd="2" destOrd="0" presId="urn:microsoft.com/office/officeart/2005/8/layout/vList4"/>
    <dgm:cxn modelId="{AE07A115-3E32-9945-87FD-4AE06B62E758}" type="presParOf" srcId="{1EBAB747-7E96-5342-8797-25E38CEDFD1F}" destId="{8A82E53C-5F70-924C-AC9E-BAD2DB3B6618}" srcOrd="3" destOrd="0" presId="urn:microsoft.com/office/officeart/2005/8/layout/vList4"/>
    <dgm:cxn modelId="{ED8E3693-DFF3-114A-A6F1-E39BC22E7966}" type="presParOf" srcId="{1EBAB747-7E96-5342-8797-25E38CEDFD1F}" destId="{538CE8DC-978E-364F-B25B-D1C588ABCB83}" srcOrd="4" destOrd="0" presId="urn:microsoft.com/office/officeart/2005/8/layout/vList4"/>
    <dgm:cxn modelId="{69C856E9-7B74-AF42-9615-57220EFDD710}" type="presParOf" srcId="{538CE8DC-978E-364F-B25B-D1C588ABCB83}" destId="{BE10740B-AB12-2E47-B88E-55CC2E9A77D5}" srcOrd="0" destOrd="0" presId="urn:microsoft.com/office/officeart/2005/8/layout/vList4"/>
    <dgm:cxn modelId="{782A2765-CD0E-BE47-BBAE-A1D87D8C9EE6}" type="presParOf" srcId="{538CE8DC-978E-364F-B25B-D1C588ABCB83}" destId="{1150AA7C-C08D-F44D-82A1-589FD746DE69}" srcOrd="1" destOrd="0" presId="urn:microsoft.com/office/officeart/2005/8/layout/vList4"/>
    <dgm:cxn modelId="{07586B26-FE67-294F-B9FE-EF981B042B53}" type="presParOf" srcId="{538CE8DC-978E-364F-B25B-D1C588ABCB83}" destId="{08B6AFA3-F2BE-054E-A1EE-C70C002E8A87}" srcOrd="2" destOrd="0" presId="urn:microsoft.com/office/officeart/2005/8/layout/vList4"/>
    <dgm:cxn modelId="{8F4EC679-4B1C-324A-9A3C-ABB218A4793A}" type="presParOf" srcId="{1EBAB747-7E96-5342-8797-25E38CEDFD1F}" destId="{6674A46A-9BEF-2C4D-8535-0F19973F7FAB}" srcOrd="5" destOrd="0" presId="urn:microsoft.com/office/officeart/2005/8/layout/vList4"/>
    <dgm:cxn modelId="{C9DCB27F-58F0-AE4D-BB55-65F3421B0223}" type="presParOf" srcId="{1EBAB747-7E96-5342-8797-25E38CEDFD1F}" destId="{B6F4E93E-DC72-0C4A-8766-A644E04C1BC3}" srcOrd="6" destOrd="0" presId="urn:microsoft.com/office/officeart/2005/8/layout/vList4"/>
    <dgm:cxn modelId="{B7CF3CC5-4A87-5041-A1FB-AA2DFADAED06}" type="presParOf" srcId="{B6F4E93E-DC72-0C4A-8766-A644E04C1BC3}" destId="{1D23C078-844D-BD42-8DF3-73A76D41FD82}" srcOrd="0" destOrd="0" presId="urn:microsoft.com/office/officeart/2005/8/layout/vList4"/>
    <dgm:cxn modelId="{8C6442C4-1B6A-9345-9A5B-D98265B3812B}" type="presParOf" srcId="{B6F4E93E-DC72-0C4A-8766-A644E04C1BC3}" destId="{EE31ADC9-48EE-4C48-B7DD-C4CD7B38EC92}" srcOrd="1" destOrd="0" presId="urn:microsoft.com/office/officeart/2005/8/layout/vList4"/>
    <dgm:cxn modelId="{A04D1471-F6E1-654A-B47C-1ECB6023A0C8}" type="presParOf" srcId="{B6F4E93E-DC72-0C4A-8766-A644E04C1BC3}" destId="{6D341122-DA23-9E42-AF74-F1FE0287447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100145-EB79-0C4D-A028-DF5F221B4C32}" type="doc">
      <dgm:prSet loTypeId="urn:microsoft.com/office/officeart/2005/8/layout/vList4" loCatId="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10B3655-E07F-3D42-B69C-0FF476A106AF}">
      <dgm:prSet phldrT="[Text]" custT="1"/>
      <dgm:spPr/>
      <dgm:t>
        <a:bodyPr/>
        <a:lstStyle/>
        <a:p>
          <a:r>
            <a:rPr lang="en-US" sz="2000" b="1"/>
            <a:t>1,250 less pathologists</a:t>
          </a:r>
          <a:r>
            <a:rPr lang="en-US" sz="2000"/>
            <a:t>, </a:t>
          </a:r>
          <a:br>
            <a:rPr lang="en-US" sz="2000"/>
          </a:br>
          <a:r>
            <a:rPr lang="en-US" sz="2000"/>
            <a:t>or a 7% decrease in </a:t>
          </a:r>
          <a:br>
            <a:rPr lang="en-US" sz="2000"/>
          </a:br>
          <a:r>
            <a:rPr lang="en-US" sz="2000"/>
            <a:t>US pathology physician supply</a:t>
          </a:r>
        </a:p>
      </dgm:t>
    </dgm:pt>
    <dgm:pt modelId="{4C84C5AB-5E2F-F640-A645-72E3CE3EC005}" type="parTrans" cxnId="{444C0BFC-EB74-4E4F-BCE2-7BA60DE4F080}">
      <dgm:prSet/>
      <dgm:spPr/>
      <dgm:t>
        <a:bodyPr/>
        <a:lstStyle/>
        <a:p>
          <a:endParaRPr lang="en-US"/>
        </a:p>
      </dgm:t>
    </dgm:pt>
    <dgm:pt modelId="{8AD87796-686F-5F43-83C1-7BFB89CCEBE1}" type="sibTrans" cxnId="{444C0BFC-EB74-4E4F-BCE2-7BA60DE4F080}">
      <dgm:prSet/>
      <dgm:spPr/>
      <dgm:t>
        <a:bodyPr/>
        <a:lstStyle/>
        <a:p>
          <a:endParaRPr lang="en-US"/>
        </a:p>
      </dgm:t>
    </dgm:pt>
    <dgm:pt modelId="{EE4A219C-489B-CA49-8857-B0BB667BFF0D}">
      <dgm:prSet custT="1"/>
      <dgm:spPr/>
      <dgm:t>
        <a:bodyPr/>
        <a:lstStyle/>
        <a:p>
          <a:r>
            <a:rPr lang="en-US" sz="2000"/>
            <a:t>A need for </a:t>
          </a:r>
          <a:r>
            <a:rPr lang="en-US" sz="2000" b="1"/>
            <a:t>2,980 more pathologists</a:t>
          </a:r>
          <a:r>
            <a:rPr lang="en-US" sz="2000"/>
            <a:t>, </a:t>
          </a:r>
          <a:br>
            <a:rPr lang="en-US" sz="2000"/>
          </a:br>
          <a:r>
            <a:rPr lang="en-US" sz="2000"/>
            <a:t>or a 16% increase in demand for </a:t>
          </a:r>
          <a:br>
            <a:rPr lang="en-US" sz="2000"/>
          </a:br>
          <a:r>
            <a:rPr lang="en-US" sz="2000"/>
            <a:t>US pathology physicians </a:t>
          </a:r>
        </a:p>
      </dgm:t>
    </dgm:pt>
    <dgm:pt modelId="{0FA02DC6-BA96-BC48-8A4F-36C20A7CCB64}" type="parTrans" cxnId="{3B0AD5E5-86FC-D149-9718-5F7D4361B059}">
      <dgm:prSet/>
      <dgm:spPr/>
      <dgm:t>
        <a:bodyPr/>
        <a:lstStyle/>
        <a:p>
          <a:endParaRPr lang="en-US"/>
        </a:p>
      </dgm:t>
    </dgm:pt>
    <dgm:pt modelId="{9C697646-C2B3-8948-97AD-CAEEEC2AE093}" type="sibTrans" cxnId="{3B0AD5E5-86FC-D149-9718-5F7D4361B059}">
      <dgm:prSet/>
      <dgm:spPr/>
      <dgm:t>
        <a:bodyPr/>
        <a:lstStyle/>
        <a:p>
          <a:endParaRPr lang="en-US"/>
        </a:p>
      </dgm:t>
    </dgm:pt>
    <dgm:pt modelId="{2CFE8D46-E043-EB46-B3C8-3DAF0EE91FD9}">
      <dgm:prSet custT="1"/>
      <dgm:spPr/>
      <dgm:t>
        <a:bodyPr/>
        <a:lstStyle/>
        <a:p>
          <a:r>
            <a:rPr lang="en-US" sz="2000"/>
            <a:t>A US pathology physician adequacy (supply/demand) of </a:t>
          </a:r>
          <a:r>
            <a:rPr lang="en-US" sz="2000" b="1"/>
            <a:t>80%  </a:t>
          </a:r>
        </a:p>
      </dgm:t>
    </dgm:pt>
    <dgm:pt modelId="{EEB53EAF-8A1E-534F-BFD0-3C5F54B6A46B}" type="parTrans" cxnId="{C650A16C-5ADE-A343-8E84-DB4D78ABCC8C}">
      <dgm:prSet/>
      <dgm:spPr/>
      <dgm:t>
        <a:bodyPr/>
        <a:lstStyle/>
        <a:p>
          <a:endParaRPr lang="en-US"/>
        </a:p>
      </dgm:t>
    </dgm:pt>
    <dgm:pt modelId="{540176F4-9135-1643-B03A-AEC361B68770}" type="sibTrans" cxnId="{C650A16C-5ADE-A343-8E84-DB4D78ABCC8C}">
      <dgm:prSet/>
      <dgm:spPr/>
      <dgm:t>
        <a:bodyPr/>
        <a:lstStyle/>
        <a:p>
          <a:endParaRPr lang="en-US"/>
        </a:p>
      </dgm:t>
    </dgm:pt>
    <dgm:pt modelId="{A921B0B7-6C8E-9C47-97C6-E9E82F551476}" type="pres">
      <dgm:prSet presAssocID="{DC100145-EB79-0C4D-A028-DF5F221B4C32}" presName="linear" presStyleCnt="0">
        <dgm:presLayoutVars>
          <dgm:dir/>
          <dgm:resizeHandles val="exact"/>
        </dgm:presLayoutVars>
      </dgm:prSet>
      <dgm:spPr/>
    </dgm:pt>
    <dgm:pt modelId="{B4342058-F1D1-9F40-A683-BCEA5FEE4B01}" type="pres">
      <dgm:prSet presAssocID="{D10B3655-E07F-3D42-B69C-0FF476A106AF}" presName="comp" presStyleCnt="0"/>
      <dgm:spPr/>
    </dgm:pt>
    <dgm:pt modelId="{683E6F36-30A9-5B43-B1A0-6E55A2F34004}" type="pres">
      <dgm:prSet presAssocID="{D10B3655-E07F-3D42-B69C-0FF476A106AF}" presName="box" presStyleLbl="node1" presStyleIdx="0" presStyleCnt="3"/>
      <dgm:spPr/>
    </dgm:pt>
    <dgm:pt modelId="{FFB03F85-3EEE-B34F-9026-049CADCE3C2C}" type="pres">
      <dgm:prSet presAssocID="{D10B3655-E07F-3D42-B69C-0FF476A106AF}" presName="img" presStyleLbl="fgImgPlace1" presStyleIdx="0" presStyleCnt="3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 Down with solid fill"/>
        </a:ext>
      </dgm:extLst>
    </dgm:pt>
    <dgm:pt modelId="{472AC82C-9A9A-5B46-8F92-ABA3DA2BECAF}" type="pres">
      <dgm:prSet presAssocID="{D10B3655-E07F-3D42-B69C-0FF476A106AF}" presName="text" presStyleLbl="node1" presStyleIdx="0" presStyleCnt="3">
        <dgm:presLayoutVars>
          <dgm:bulletEnabled val="1"/>
        </dgm:presLayoutVars>
      </dgm:prSet>
      <dgm:spPr/>
    </dgm:pt>
    <dgm:pt modelId="{A3C799A4-369E-AD44-BDE0-3117795C2BAF}" type="pres">
      <dgm:prSet presAssocID="{8AD87796-686F-5F43-83C1-7BFB89CCEBE1}" presName="spacer" presStyleCnt="0"/>
      <dgm:spPr/>
    </dgm:pt>
    <dgm:pt modelId="{FF82F742-369D-5048-8D59-54077C02E18A}" type="pres">
      <dgm:prSet presAssocID="{EE4A219C-489B-CA49-8857-B0BB667BFF0D}" presName="comp" presStyleCnt="0"/>
      <dgm:spPr/>
    </dgm:pt>
    <dgm:pt modelId="{AF076853-9294-2445-B982-EA27838986B1}" type="pres">
      <dgm:prSet presAssocID="{EE4A219C-489B-CA49-8857-B0BB667BFF0D}" presName="box" presStyleLbl="node1" presStyleIdx="1" presStyleCnt="3"/>
      <dgm:spPr/>
    </dgm:pt>
    <dgm:pt modelId="{0F1E3E66-FC0F-8F48-8EAF-8762DB2A752A}" type="pres">
      <dgm:prSet presAssocID="{EE4A219C-489B-CA49-8857-B0BB667BFF0D}" presName="img" presStyleLbl="fgImgPlace1" presStyleIdx="1" presStyleCnt="3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56" r="-56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 Up with solid fill"/>
        </a:ext>
      </dgm:extLst>
    </dgm:pt>
    <dgm:pt modelId="{D23E909E-9E37-864F-9332-20AE0342B650}" type="pres">
      <dgm:prSet presAssocID="{EE4A219C-489B-CA49-8857-B0BB667BFF0D}" presName="text" presStyleLbl="node1" presStyleIdx="1" presStyleCnt="3">
        <dgm:presLayoutVars>
          <dgm:bulletEnabled val="1"/>
        </dgm:presLayoutVars>
      </dgm:prSet>
      <dgm:spPr/>
    </dgm:pt>
    <dgm:pt modelId="{3190FE37-8817-5243-9BDC-58F35096D30E}" type="pres">
      <dgm:prSet presAssocID="{9C697646-C2B3-8948-97AD-CAEEEC2AE093}" presName="spacer" presStyleCnt="0"/>
      <dgm:spPr/>
    </dgm:pt>
    <dgm:pt modelId="{0F64D43D-4F91-3E43-812B-B948E9A0B464}" type="pres">
      <dgm:prSet presAssocID="{2CFE8D46-E043-EB46-B3C8-3DAF0EE91FD9}" presName="comp" presStyleCnt="0"/>
      <dgm:spPr/>
    </dgm:pt>
    <dgm:pt modelId="{E6EBA20E-3734-784A-8C3C-EFF28148AE8A}" type="pres">
      <dgm:prSet presAssocID="{2CFE8D46-E043-EB46-B3C8-3DAF0EE91FD9}" presName="box" presStyleLbl="node1" presStyleIdx="2" presStyleCnt="3"/>
      <dgm:spPr/>
    </dgm:pt>
    <dgm:pt modelId="{16EDCA9D-65F8-0341-8FC8-47665895B5B9}" type="pres">
      <dgm:prSet presAssocID="{2CFE8D46-E043-EB46-B3C8-3DAF0EE91FD9}" presName="img" presStyleLbl="fgImgPlace1" presStyleIdx="2" presStyleCnt="3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12837" t="193" r="12837" b="193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rvey Balls 80% with solid fill"/>
        </a:ext>
      </dgm:extLst>
    </dgm:pt>
    <dgm:pt modelId="{6755091D-9560-5943-9A49-1EED80D2FE04}" type="pres">
      <dgm:prSet presAssocID="{2CFE8D46-E043-EB46-B3C8-3DAF0EE91FD9}" presName="text" presStyleLbl="node1" presStyleIdx="2" presStyleCnt="3">
        <dgm:presLayoutVars>
          <dgm:bulletEnabled val="1"/>
        </dgm:presLayoutVars>
      </dgm:prSet>
      <dgm:spPr/>
    </dgm:pt>
  </dgm:ptLst>
  <dgm:cxnLst>
    <dgm:cxn modelId="{68BAEF37-ED12-6747-ABC2-4734702EE367}" type="presOf" srcId="{DC100145-EB79-0C4D-A028-DF5F221B4C32}" destId="{A921B0B7-6C8E-9C47-97C6-E9E82F551476}" srcOrd="0" destOrd="0" presId="urn:microsoft.com/office/officeart/2005/8/layout/vList4"/>
    <dgm:cxn modelId="{14F50448-6FF4-2F49-A9F8-BBF724D87159}" type="presOf" srcId="{EE4A219C-489B-CA49-8857-B0BB667BFF0D}" destId="{D23E909E-9E37-864F-9332-20AE0342B650}" srcOrd="1" destOrd="0" presId="urn:microsoft.com/office/officeart/2005/8/layout/vList4"/>
    <dgm:cxn modelId="{C650A16C-5ADE-A343-8E84-DB4D78ABCC8C}" srcId="{DC100145-EB79-0C4D-A028-DF5F221B4C32}" destId="{2CFE8D46-E043-EB46-B3C8-3DAF0EE91FD9}" srcOrd="2" destOrd="0" parTransId="{EEB53EAF-8A1E-534F-BFD0-3C5F54B6A46B}" sibTransId="{540176F4-9135-1643-B03A-AEC361B68770}"/>
    <dgm:cxn modelId="{E5661277-1F82-DE41-AD3D-3792355041A2}" type="presOf" srcId="{EE4A219C-489B-CA49-8857-B0BB667BFF0D}" destId="{AF076853-9294-2445-B982-EA27838986B1}" srcOrd="0" destOrd="0" presId="urn:microsoft.com/office/officeart/2005/8/layout/vList4"/>
    <dgm:cxn modelId="{6919CF7E-2C43-5543-B85E-307F9D56D567}" type="presOf" srcId="{D10B3655-E07F-3D42-B69C-0FF476A106AF}" destId="{683E6F36-30A9-5B43-B1A0-6E55A2F34004}" srcOrd="0" destOrd="0" presId="urn:microsoft.com/office/officeart/2005/8/layout/vList4"/>
    <dgm:cxn modelId="{82BA7885-4955-4F47-8064-5B07A6E7D42A}" type="presOf" srcId="{2CFE8D46-E043-EB46-B3C8-3DAF0EE91FD9}" destId="{E6EBA20E-3734-784A-8C3C-EFF28148AE8A}" srcOrd="0" destOrd="0" presId="urn:microsoft.com/office/officeart/2005/8/layout/vList4"/>
    <dgm:cxn modelId="{160A78A4-108F-0944-A87E-BDAAE272C888}" type="presOf" srcId="{D10B3655-E07F-3D42-B69C-0FF476A106AF}" destId="{472AC82C-9A9A-5B46-8F92-ABA3DA2BECAF}" srcOrd="1" destOrd="0" presId="urn:microsoft.com/office/officeart/2005/8/layout/vList4"/>
    <dgm:cxn modelId="{B93E97BC-CA05-7A46-BF2C-F0025044456C}" type="presOf" srcId="{2CFE8D46-E043-EB46-B3C8-3DAF0EE91FD9}" destId="{6755091D-9560-5943-9A49-1EED80D2FE04}" srcOrd="1" destOrd="0" presId="urn:microsoft.com/office/officeart/2005/8/layout/vList4"/>
    <dgm:cxn modelId="{3B0AD5E5-86FC-D149-9718-5F7D4361B059}" srcId="{DC100145-EB79-0C4D-A028-DF5F221B4C32}" destId="{EE4A219C-489B-CA49-8857-B0BB667BFF0D}" srcOrd="1" destOrd="0" parTransId="{0FA02DC6-BA96-BC48-8A4F-36C20A7CCB64}" sibTransId="{9C697646-C2B3-8948-97AD-CAEEEC2AE093}"/>
    <dgm:cxn modelId="{444C0BFC-EB74-4E4F-BCE2-7BA60DE4F080}" srcId="{DC100145-EB79-0C4D-A028-DF5F221B4C32}" destId="{D10B3655-E07F-3D42-B69C-0FF476A106AF}" srcOrd="0" destOrd="0" parTransId="{4C84C5AB-5E2F-F640-A645-72E3CE3EC005}" sibTransId="{8AD87796-686F-5F43-83C1-7BFB89CCEBE1}"/>
    <dgm:cxn modelId="{153B7A22-CF7A-5547-9E04-360296F26FE5}" type="presParOf" srcId="{A921B0B7-6C8E-9C47-97C6-E9E82F551476}" destId="{B4342058-F1D1-9F40-A683-BCEA5FEE4B01}" srcOrd="0" destOrd="0" presId="urn:microsoft.com/office/officeart/2005/8/layout/vList4"/>
    <dgm:cxn modelId="{33F2B54A-AC10-1D4D-AEAB-4878DBF2FC38}" type="presParOf" srcId="{B4342058-F1D1-9F40-A683-BCEA5FEE4B01}" destId="{683E6F36-30A9-5B43-B1A0-6E55A2F34004}" srcOrd="0" destOrd="0" presId="urn:microsoft.com/office/officeart/2005/8/layout/vList4"/>
    <dgm:cxn modelId="{0D42F697-6A2E-0743-82F0-C1E07C5BE786}" type="presParOf" srcId="{B4342058-F1D1-9F40-A683-BCEA5FEE4B01}" destId="{FFB03F85-3EEE-B34F-9026-049CADCE3C2C}" srcOrd="1" destOrd="0" presId="urn:microsoft.com/office/officeart/2005/8/layout/vList4"/>
    <dgm:cxn modelId="{A3E1C212-4FA7-6F4F-8790-8B6C615C96D3}" type="presParOf" srcId="{B4342058-F1D1-9F40-A683-BCEA5FEE4B01}" destId="{472AC82C-9A9A-5B46-8F92-ABA3DA2BECAF}" srcOrd="2" destOrd="0" presId="urn:microsoft.com/office/officeart/2005/8/layout/vList4"/>
    <dgm:cxn modelId="{4D5B7509-9E45-0049-AD0C-10FFDA66F813}" type="presParOf" srcId="{A921B0B7-6C8E-9C47-97C6-E9E82F551476}" destId="{A3C799A4-369E-AD44-BDE0-3117795C2BAF}" srcOrd="1" destOrd="0" presId="urn:microsoft.com/office/officeart/2005/8/layout/vList4"/>
    <dgm:cxn modelId="{AFFF1470-B71C-774B-85E9-ED61C16FEFED}" type="presParOf" srcId="{A921B0B7-6C8E-9C47-97C6-E9E82F551476}" destId="{FF82F742-369D-5048-8D59-54077C02E18A}" srcOrd="2" destOrd="0" presId="urn:microsoft.com/office/officeart/2005/8/layout/vList4"/>
    <dgm:cxn modelId="{B2CE5D22-05AB-8246-A399-75807770EF15}" type="presParOf" srcId="{FF82F742-369D-5048-8D59-54077C02E18A}" destId="{AF076853-9294-2445-B982-EA27838986B1}" srcOrd="0" destOrd="0" presId="urn:microsoft.com/office/officeart/2005/8/layout/vList4"/>
    <dgm:cxn modelId="{6269D287-7858-674B-A2E6-548B628AB9DD}" type="presParOf" srcId="{FF82F742-369D-5048-8D59-54077C02E18A}" destId="{0F1E3E66-FC0F-8F48-8EAF-8762DB2A752A}" srcOrd="1" destOrd="0" presId="urn:microsoft.com/office/officeart/2005/8/layout/vList4"/>
    <dgm:cxn modelId="{2A017EAB-3F88-C243-8894-D5D515356B3D}" type="presParOf" srcId="{FF82F742-369D-5048-8D59-54077C02E18A}" destId="{D23E909E-9E37-864F-9332-20AE0342B650}" srcOrd="2" destOrd="0" presId="urn:microsoft.com/office/officeart/2005/8/layout/vList4"/>
    <dgm:cxn modelId="{F2C7E0EB-F75C-7D49-BF3A-A9561DB7082F}" type="presParOf" srcId="{A921B0B7-6C8E-9C47-97C6-E9E82F551476}" destId="{3190FE37-8817-5243-9BDC-58F35096D30E}" srcOrd="3" destOrd="0" presId="urn:microsoft.com/office/officeart/2005/8/layout/vList4"/>
    <dgm:cxn modelId="{55C4B444-176C-0149-A151-FB603F0F219B}" type="presParOf" srcId="{A921B0B7-6C8E-9C47-97C6-E9E82F551476}" destId="{0F64D43D-4F91-3E43-812B-B948E9A0B464}" srcOrd="4" destOrd="0" presId="urn:microsoft.com/office/officeart/2005/8/layout/vList4"/>
    <dgm:cxn modelId="{785E4C17-8CB7-4449-8DA5-FDECDB45F88F}" type="presParOf" srcId="{0F64D43D-4F91-3E43-812B-B948E9A0B464}" destId="{E6EBA20E-3734-784A-8C3C-EFF28148AE8A}" srcOrd="0" destOrd="0" presId="urn:microsoft.com/office/officeart/2005/8/layout/vList4"/>
    <dgm:cxn modelId="{C9B70385-CA9A-EC4C-B7C4-6796240914B0}" type="presParOf" srcId="{0F64D43D-4F91-3E43-812B-B948E9A0B464}" destId="{16EDCA9D-65F8-0341-8FC8-47665895B5B9}" srcOrd="1" destOrd="0" presId="urn:microsoft.com/office/officeart/2005/8/layout/vList4"/>
    <dgm:cxn modelId="{296EB00E-BD8F-A14E-95CA-F364E9B06193}" type="presParOf" srcId="{0F64D43D-4F91-3E43-812B-B948E9A0B464}" destId="{6755091D-9560-5943-9A49-1EED80D2FE0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6BA424-5CC5-ED4C-B583-9D0CB7375AC2}" type="doc">
      <dgm:prSet loTypeId="urn:microsoft.com/office/officeart/2005/8/layout/vList4" loCatId="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575280A5-EE70-2342-88F4-EB5DBDBA658B}">
      <dgm:prSet phldrT="[Text]" custT="1"/>
      <dgm:spPr/>
      <dgm:t>
        <a:bodyPr/>
        <a:lstStyle/>
        <a:p>
          <a:r>
            <a:rPr lang="en-US" sz="2000"/>
            <a:t>Burnout reported highest in </a:t>
          </a:r>
          <a:br>
            <a:rPr lang="en-US" sz="2000"/>
          </a:br>
          <a:r>
            <a:rPr lang="en-US" sz="2000" b="1"/>
            <a:t>clinical pathology </a:t>
          </a:r>
          <a:r>
            <a:rPr lang="en-US" sz="2000"/>
            <a:t>and amongst those </a:t>
          </a:r>
          <a:r>
            <a:rPr lang="en-US" sz="2000" b="0"/>
            <a:t>ages</a:t>
          </a:r>
          <a:r>
            <a:rPr lang="en-US" sz="2000" b="1"/>
            <a:t> 45-54 </a:t>
          </a:r>
          <a:r>
            <a:rPr lang="en-US" sz="2000"/>
            <a:t>(74.8%) and </a:t>
          </a:r>
          <a:r>
            <a:rPr lang="en-US" sz="2000" b="1"/>
            <a:t>55-64</a:t>
          </a:r>
          <a:r>
            <a:rPr lang="en-US" sz="2000"/>
            <a:t> (62.5%)</a:t>
          </a:r>
        </a:p>
      </dgm:t>
    </dgm:pt>
    <dgm:pt modelId="{1CEA54BB-896E-334B-A7C8-6F38046230E6}" type="parTrans" cxnId="{151356BF-5EBC-FF41-AACD-8F504ADF5363}">
      <dgm:prSet/>
      <dgm:spPr/>
      <dgm:t>
        <a:bodyPr/>
        <a:lstStyle/>
        <a:p>
          <a:endParaRPr lang="en-US"/>
        </a:p>
      </dgm:t>
    </dgm:pt>
    <dgm:pt modelId="{DB8897AC-0AD5-BB48-B9E5-C3DFFE415472}" type="sibTrans" cxnId="{151356BF-5EBC-FF41-AACD-8F504ADF5363}">
      <dgm:prSet/>
      <dgm:spPr/>
      <dgm:t>
        <a:bodyPr/>
        <a:lstStyle/>
        <a:p>
          <a:endParaRPr lang="en-US"/>
        </a:p>
      </dgm:t>
    </dgm:pt>
    <dgm:pt modelId="{99B8067B-E2E7-E043-8BEA-AE1A110532F6}">
      <dgm:prSet custT="1"/>
      <dgm:spPr/>
      <dgm:t>
        <a:bodyPr/>
        <a:lstStyle/>
        <a:p>
          <a:r>
            <a:rPr lang="en-US" sz="2000"/>
            <a:t>Burnout reported lowest in </a:t>
          </a:r>
          <a:br>
            <a:rPr lang="en-US" sz="2000"/>
          </a:br>
          <a:r>
            <a:rPr lang="en-US" sz="2000" b="1"/>
            <a:t>anatomical pathology</a:t>
          </a:r>
          <a:r>
            <a:rPr lang="en-US" sz="2000"/>
            <a:t> and amongst those ages </a:t>
          </a:r>
          <a:r>
            <a:rPr lang="en-US" sz="2000" b="1"/>
            <a:t>35-44 </a:t>
          </a:r>
          <a:r>
            <a:rPr lang="en-US" sz="2000"/>
            <a:t>(64.4%)</a:t>
          </a:r>
        </a:p>
      </dgm:t>
    </dgm:pt>
    <dgm:pt modelId="{FBBF1B6E-79E3-A94F-930D-45BDE6738EA9}" type="parTrans" cxnId="{63B4B1CF-13CD-0F42-AC50-EDC7B0FAC84D}">
      <dgm:prSet/>
      <dgm:spPr/>
      <dgm:t>
        <a:bodyPr/>
        <a:lstStyle/>
        <a:p>
          <a:endParaRPr lang="en-US"/>
        </a:p>
      </dgm:t>
    </dgm:pt>
    <dgm:pt modelId="{E240920E-7BE2-054D-BBF7-852A15F5AD69}" type="sibTrans" cxnId="{63B4B1CF-13CD-0F42-AC50-EDC7B0FAC84D}">
      <dgm:prSet/>
      <dgm:spPr/>
      <dgm:t>
        <a:bodyPr/>
        <a:lstStyle/>
        <a:p>
          <a:endParaRPr lang="en-US"/>
        </a:p>
      </dgm:t>
    </dgm:pt>
    <dgm:pt modelId="{4BA2F8E2-469C-C54C-9300-0FEE07211F5B}" type="pres">
      <dgm:prSet presAssocID="{456BA424-5CC5-ED4C-B583-9D0CB7375AC2}" presName="linear" presStyleCnt="0">
        <dgm:presLayoutVars>
          <dgm:dir/>
          <dgm:resizeHandles val="exact"/>
        </dgm:presLayoutVars>
      </dgm:prSet>
      <dgm:spPr/>
    </dgm:pt>
    <dgm:pt modelId="{DE3585A0-A633-C34A-99F4-161B6230DE0E}" type="pres">
      <dgm:prSet presAssocID="{575280A5-EE70-2342-88F4-EB5DBDBA658B}" presName="comp" presStyleCnt="0"/>
      <dgm:spPr/>
    </dgm:pt>
    <dgm:pt modelId="{BDD1337B-6339-6A42-A70F-C654BE5F82FB}" type="pres">
      <dgm:prSet presAssocID="{575280A5-EE70-2342-88F4-EB5DBDBA658B}" presName="box" presStyleLbl="node1" presStyleIdx="0" presStyleCnt="2"/>
      <dgm:spPr/>
    </dgm:pt>
    <dgm:pt modelId="{65D2CD7D-075A-E949-8900-6B17358DEE47}" type="pres">
      <dgm:prSet presAssocID="{575280A5-EE70-2342-88F4-EB5DBDBA658B}" presName="img" presStyleLbl="fgImgPlace1" presStyleIdx="0" presStyleCnt="2" custScaleX="119032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ry face outline with solid fill"/>
        </a:ext>
      </dgm:extLst>
    </dgm:pt>
    <dgm:pt modelId="{51390CDB-A8F6-A14C-8D5F-B2F428356A76}" type="pres">
      <dgm:prSet presAssocID="{575280A5-EE70-2342-88F4-EB5DBDBA658B}" presName="text" presStyleLbl="node1" presStyleIdx="0" presStyleCnt="2">
        <dgm:presLayoutVars>
          <dgm:bulletEnabled val="1"/>
        </dgm:presLayoutVars>
      </dgm:prSet>
      <dgm:spPr/>
    </dgm:pt>
    <dgm:pt modelId="{C27DE886-D0A2-B14F-9D81-FB947CBA0072}" type="pres">
      <dgm:prSet presAssocID="{DB8897AC-0AD5-BB48-B9E5-C3DFFE415472}" presName="spacer" presStyleCnt="0"/>
      <dgm:spPr/>
    </dgm:pt>
    <dgm:pt modelId="{3980215C-98EC-D944-A3B3-B656AE660911}" type="pres">
      <dgm:prSet presAssocID="{99B8067B-E2E7-E043-8BEA-AE1A110532F6}" presName="comp" presStyleCnt="0"/>
      <dgm:spPr/>
    </dgm:pt>
    <dgm:pt modelId="{FDB5F610-C5F1-9444-84C7-1B6B368318AA}" type="pres">
      <dgm:prSet presAssocID="{99B8067B-E2E7-E043-8BEA-AE1A110532F6}" presName="box" presStyleLbl="node1" presStyleIdx="1" presStyleCnt="2"/>
      <dgm:spPr/>
    </dgm:pt>
    <dgm:pt modelId="{80C7E184-E208-5044-B463-B726B6AB49BD}" type="pres">
      <dgm:prSet presAssocID="{99B8067B-E2E7-E043-8BEA-AE1A110532F6}" presName="img" presStyleLbl="fgImgPlace1" presStyleIdx="1" presStyleCnt="2" custScaleX="119032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C09D070F-7FFB-514E-8F0D-A5923D33FD41}" type="pres">
      <dgm:prSet presAssocID="{99B8067B-E2E7-E043-8BEA-AE1A110532F6}" presName="text" presStyleLbl="node1" presStyleIdx="1" presStyleCnt="2">
        <dgm:presLayoutVars>
          <dgm:bulletEnabled val="1"/>
        </dgm:presLayoutVars>
      </dgm:prSet>
      <dgm:spPr/>
    </dgm:pt>
  </dgm:ptLst>
  <dgm:cxnLst>
    <dgm:cxn modelId="{978B6293-3DBE-7944-A873-2B0249330E80}" type="presOf" srcId="{99B8067B-E2E7-E043-8BEA-AE1A110532F6}" destId="{C09D070F-7FFB-514E-8F0D-A5923D33FD41}" srcOrd="1" destOrd="0" presId="urn:microsoft.com/office/officeart/2005/8/layout/vList4"/>
    <dgm:cxn modelId="{151356BF-5EBC-FF41-AACD-8F504ADF5363}" srcId="{456BA424-5CC5-ED4C-B583-9D0CB7375AC2}" destId="{575280A5-EE70-2342-88F4-EB5DBDBA658B}" srcOrd="0" destOrd="0" parTransId="{1CEA54BB-896E-334B-A7C8-6F38046230E6}" sibTransId="{DB8897AC-0AD5-BB48-B9E5-C3DFFE415472}"/>
    <dgm:cxn modelId="{C842F7BF-DB78-CF49-AD4E-FB8EC3480472}" type="presOf" srcId="{575280A5-EE70-2342-88F4-EB5DBDBA658B}" destId="{BDD1337B-6339-6A42-A70F-C654BE5F82FB}" srcOrd="0" destOrd="0" presId="urn:microsoft.com/office/officeart/2005/8/layout/vList4"/>
    <dgm:cxn modelId="{63B4B1CF-13CD-0F42-AC50-EDC7B0FAC84D}" srcId="{456BA424-5CC5-ED4C-B583-9D0CB7375AC2}" destId="{99B8067B-E2E7-E043-8BEA-AE1A110532F6}" srcOrd="1" destOrd="0" parTransId="{FBBF1B6E-79E3-A94F-930D-45BDE6738EA9}" sibTransId="{E240920E-7BE2-054D-BBF7-852A15F5AD69}"/>
    <dgm:cxn modelId="{D3AE9FD4-27B8-294A-ACAA-0C8E98527207}" type="presOf" srcId="{99B8067B-E2E7-E043-8BEA-AE1A110532F6}" destId="{FDB5F610-C5F1-9444-84C7-1B6B368318AA}" srcOrd="0" destOrd="0" presId="urn:microsoft.com/office/officeart/2005/8/layout/vList4"/>
    <dgm:cxn modelId="{CDABFCEF-AEC7-B041-B55E-C97B55E9E6AB}" type="presOf" srcId="{575280A5-EE70-2342-88F4-EB5DBDBA658B}" destId="{51390CDB-A8F6-A14C-8D5F-B2F428356A76}" srcOrd="1" destOrd="0" presId="urn:microsoft.com/office/officeart/2005/8/layout/vList4"/>
    <dgm:cxn modelId="{ED5D25F8-F129-0D45-8814-35C494B605D4}" type="presOf" srcId="{456BA424-5CC5-ED4C-B583-9D0CB7375AC2}" destId="{4BA2F8E2-469C-C54C-9300-0FEE07211F5B}" srcOrd="0" destOrd="0" presId="urn:microsoft.com/office/officeart/2005/8/layout/vList4"/>
    <dgm:cxn modelId="{EA68D05B-5554-3842-8636-A74E2D439D63}" type="presParOf" srcId="{4BA2F8E2-469C-C54C-9300-0FEE07211F5B}" destId="{DE3585A0-A633-C34A-99F4-161B6230DE0E}" srcOrd="0" destOrd="0" presId="urn:microsoft.com/office/officeart/2005/8/layout/vList4"/>
    <dgm:cxn modelId="{1FBD2F5A-56D6-F745-A969-B530C587D5A7}" type="presParOf" srcId="{DE3585A0-A633-C34A-99F4-161B6230DE0E}" destId="{BDD1337B-6339-6A42-A70F-C654BE5F82FB}" srcOrd="0" destOrd="0" presId="urn:microsoft.com/office/officeart/2005/8/layout/vList4"/>
    <dgm:cxn modelId="{E28C9099-9557-A344-8758-E0F71EF292D3}" type="presParOf" srcId="{DE3585A0-A633-C34A-99F4-161B6230DE0E}" destId="{65D2CD7D-075A-E949-8900-6B17358DEE47}" srcOrd="1" destOrd="0" presId="urn:microsoft.com/office/officeart/2005/8/layout/vList4"/>
    <dgm:cxn modelId="{9643155A-22BC-3E4B-AC70-DDE5E765E819}" type="presParOf" srcId="{DE3585A0-A633-C34A-99F4-161B6230DE0E}" destId="{51390CDB-A8F6-A14C-8D5F-B2F428356A76}" srcOrd="2" destOrd="0" presId="urn:microsoft.com/office/officeart/2005/8/layout/vList4"/>
    <dgm:cxn modelId="{F102437A-1965-434F-8524-86E949CDF28A}" type="presParOf" srcId="{4BA2F8E2-469C-C54C-9300-0FEE07211F5B}" destId="{C27DE886-D0A2-B14F-9D81-FB947CBA0072}" srcOrd="1" destOrd="0" presId="urn:microsoft.com/office/officeart/2005/8/layout/vList4"/>
    <dgm:cxn modelId="{A7BDA01A-F8D3-D84D-BD2C-C297BCECE50E}" type="presParOf" srcId="{4BA2F8E2-469C-C54C-9300-0FEE07211F5B}" destId="{3980215C-98EC-D944-A3B3-B656AE660911}" srcOrd="2" destOrd="0" presId="urn:microsoft.com/office/officeart/2005/8/layout/vList4"/>
    <dgm:cxn modelId="{37102F29-B34E-5442-8311-964D6C7E6880}" type="presParOf" srcId="{3980215C-98EC-D944-A3B3-B656AE660911}" destId="{FDB5F610-C5F1-9444-84C7-1B6B368318AA}" srcOrd="0" destOrd="0" presId="urn:microsoft.com/office/officeart/2005/8/layout/vList4"/>
    <dgm:cxn modelId="{785D0145-9203-CD46-9E15-F2CE835FD3A6}" type="presParOf" srcId="{3980215C-98EC-D944-A3B3-B656AE660911}" destId="{80C7E184-E208-5044-B463-B726B6AB49BD}" srcOrd="1" destOrd="0" presId="urn:microsoft.com/office/officeart/2005/8/layout/vList4"/>
    <dgm:cxn modelId="{BB7D44D6-AB83-D747-AB64-419B98AE8162}" type="presParOf" srcId="{3980215C-98EC-D944-A3B3-B656AE660911}" destId="{C09D070F-7FFB-514E-8F0D-A5923D33FD4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097949-9FE9-2B40-8CF6-40A02E2DA015}" type="doc">
      <dgm:prSet loTypeId="urn:microsoft.com/office/officeart/2005/8/layout/default" loCatId="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299E1A57-A771-4E45-9065-18F29D45536F}">
      <dgm:prSet phldrT="[Text]"/>
      <dgm:spPr/>
      <dgm:t>
        <a:bodyPr anchor="ctr"/>
        <a:lstStyle/>
        <a:p>
          <a:pPr algn="ctr">
            <a:buNone/>
          </a:pPr>
          <a:r>
            <a:rPr lang="en-US" b="1" i="1">
              <a:solidFill>
                <a:schemeClr val="accent2"/>
              </a:solidFill>
            </a:rPr>
            <a:t>Pathologists don’t </a:t>
          </a:r>
          <a:br>
            <a:rPr lang="en-US" b="1" i="1">
              <a:solidFill>
                <a:schemeClr val="accent2"/>
              </a:solidFill>
            </a:rPr>
          </a:br>
          <a:r>
            <a:rPr lang="en-US" b="1" i="1">
              <a:solidFill>
                <a:schemeClr val="accent2"/>
              </a:solidFill>
            </a:rPr>
            <a:t>interact with patients </a:t>
          </a:r>
          <a:endParaRPr lang="en-US">
            <a:solidFill>
              <a:schemeClr val="accent2"/>
            </a:solidFill>
          </a:endParaRPr>
        </a:p>
      </dgm:t>
    </dgm:pt>
    <dgm:pt modelId="{B9E00114-B28D-5E4E-B73B-E5067521C2EF}" type="parTrans" cxnId="{EC204853-0B24-5543-8AE4-5ADD2DFB2BBE}">
      <dgm:prSet/>
      <dgm:spPr/>
      <dgm:t>
        <a:bodyPr/>
        <a:lstStyle/>
        <a:p>
          <a:endParaRPr lang="en-US"/>
        </a:p>
      </dgm:t>
    </dgm:pt>
    <dgm:pt modelId="{FDBBCBAA-3A23-F54D-B291-E1966BE97670}" type="sibTrans" cxnId="{EC204853-0B24-5543-8AE4-5ADD2DFB2BBE}">
      <dgm:prSet/>
      <dgm:spPr/>
      <dgm:t>
        <a:bodyPr/>
        <a:lstStyle/>
        <a:p>
          <a:endParaRPr lang="en-US"/>
        </a:p>
      </dgm:t>
    </dgm:pt>
    <dgm:pt modelId="{D89FD51E-66E9-824A-BD5E-FBAA68BABD1D}">
      <dgm:prSet/>
      <dgm:spPr/>
      <dgm:t>
        <a:bodyPr anchor="ctr"/>
        <a:lstStyle/>
        <a:p>
          <a:pPr algn="ctr">
            <a:buNone/>
          </a:pPr>
          <a:r>
            <a:rPr lang="en-US"/>
            <a:t>Many perform fine needle aspiration procedures, run clinical apheresis services, consult in clinics, or discuss results directly with patients</a:t>
          </a:r>
        </a:p>
      </dgm:t>
    </dgm:pt>
    <dgm:pt modelId="{9BFC8790-D2E5-6B4A-A246-0C4EC7B8E765}" type="parTrans" cxnId="{54B0B27A-0EEB-3042-AD2F-A49A4233B34B}">
      <dgm:prSet/>
      <dgm:spPr/>
      <dgm:t>
        <a:bodyPr/>
        <a:lstStyle/>
        <a:p>
          <a:endParaRPr lang="en-US"/>
        </a:p>
      </dgm:t>
    </dgm:pt>
    <dgm:pt modelId="{7377253B-7AD7-074A-BE29-CF6597EA282E}" type="sibTrans" cxnId="{54B0B27A-0EEB-3042-AD2F-A49A4233B34B}">
      <dgm:prSet/>
      <dgm:spPr/>
      <dgm:t>
        <a:bodyPr/>
        <a:lstStyle/>
        <a:p>
          <a:endParaRPr lang="en-US"/>
        </a:p>
      </dgm:t>
    </dgm:pt>
    <dgm:pt modelId="{5C9B4982-D36D-AD47-A383-77542800AB38}">
      <dgm:prSet/>
      <dgm:spPr/>
      <dgm:t>
        <a:bodyPr anchor="ctr"/>
        <a:lstStyle/>
        <a:p>
          <a:pPr algn="ctr">
            <a:buNone/>
          </a:pPr>
          <a:r>
            <a:rPr lang="en-US" b="1" i="1">
              <a:solidFill>
                <a:schemeClr val="accent2"/>
              </a:solidFill>
            </a:rPr>
            <a:t>Pathology is boring – </a:t>
          </a:r>
          <a:br>
            <a:rPr lang="en-US" b="1" i="1">
              <a:solidFill>
                <a:schemeClr val="accent2"/>
              </a:solidFill>
            </a:rPr>
          </a:br>
          <a:r>
            <a:rPr lang="en-US" b="1" i="1">
              <a:solidFill>
                <a:schemeClr val="accent2"/>
              </a:solidFill>
            </a:rPr>
            <a:t>just looking at slides</a:t>
          </a:r>
        </a:p>
      </dgm:t>
    </dgm:pt>
    <dgm:pt modelId="{02E8EB30-EA18-AD4B-98FC-51A1A96C56D5}" type="parTrans" cxnId="{94CED653-9FB2-0145-B242-2168C1A6431E}">
      <dgm:prSet/>
      <dgm:spPr/>
      <dgm:t>
        <a:bodyPr/>
        <a:lstStyle/>
        <a:p>
          <a:endParaRPr lang="en-US"/>
        </a:p>
      </dgm:t>
    </dgm:pt>
    <dgm:pt modelId="{23AD3A25-26E6-C448-9A4E-FFB86A015A7C}" type="sibTrans" cxnId="{94CED653-9FB2-0145-B242-2168C1A6431E}">
      <dgm:prSet/>
      <dgm:spPr/>
      <dgm:t>
        <a:bodyPr/>
        <a:lstStyle/>
        <a:p>
          <a:endParaRPr lang="en-US"/>
        </a:p>
      </dgm:t>
    </dgm:pt>
    <dgm:pt modelId="{70E4E364-0681-8242-B26F-0A9298850C9B}">
      <dgm:prSet/>
      <dgm:spPr/>
      <dgm:t>
        <a:bodyPr anchor="ctr"/>
        <a:lstStyle/>
        <a:p>
          <a:pPr algn="ctr">
            <a:buNone/>
          </a:pPr>
          <a:r>
            <a:rPr lang="en-US"/>
            <a:t>The field includes tumor boards, molecular diagnostics, AI, </a:t>
          </a:r>
          <a:br>
            <a:rPr lang="en-US"/>
          </a:br>
          <a:r>
            <a:rPr lang="en-US"/>
            <a:t>and teaching and leadership in healthcare system</a:t>
          </a:r>
        </a:p>
      </dgm:t>
    </dgm:pt>
    <dgm:pt modelId="{B8B42810-7F92-7146-AF91-FA138A21B35E}" type="parTrans" cxnId="{A17EBE0B-47DB-1446-A7CA-E1F7EA61E9CD}">
      <dgm:prSet/>
      <dgm:spPr/>
      <dgm:t>
        <a:bodyPr/>
        <a:lstStyle/>
        <a:p>
          <a:endParaRPr lang="en-US"/>
        </a:p>
      </dgm:t>
    </dgm:pt>
    <dgm:pt modelId="{987B0281-3E89-6546-9BB0-9AA4DFC284AB}" type="sibTrans" cxnId="{A17EBE0B-47DB-1446-A7CA-E1F7EA61E9CD}">
      <dgm:prSet/>
      <dgm:spPr/>
      <dgm:t>
        <a:bodyPr/>
        <a:lstStyle/>
        <a:p>
          <a:endParaRPr lang="en-US"/>
        </a:p>
      </dgm:t>
    </dgm:pt>
    <dgm:pt modelId="{1EE702DC-9F62-F44F-83E9-D26D7DD16845}">
      <dgm:prSet/>
      <dgm:spPr/>
      <dgm:t>
        <a:bodyPr anchor="ctr"/>
        <a:lstStyle/>
        <a:p>
          <a:pPr algn="ctr">
            <a:buNone/>
          </a:pPr>
          <a:r>
            <a:rPr lang="en-US" b="1" i="1">
              <a:solidFill>
                <a:schemeClr val="accent2"/>
              </a:solidFill>
            </a:rPr>
            <a:t>Pathologists aren’t </a:t>
          </a:r>
          <a:br>
            <a:rPr lang="en-US" b="1" i="1">
              <a:solidFill>
                <a:schemeClr val="accent2"/>
              </a:solidFill>
            </a:rPr>
          </a:br>
          <a:r>
            <a:rPr lang="en-US" b="1" i="1">
              <a:solidFill>
                <a:schemeClr val="accent2"/>
              </a:solidFill>
            </a:rPr>
            <a:t>involved in clinical medicine</a:t>
          </a:r>
        </a:p>
      </dgm:t>
    </dgm:pt>
    <dgm:pt modelId="{6F22798B-16FE-C04F-9121-D7DFF7C16375}" type="parTrans" cxnId="{5063F812-62B1-E444-845C-B55309BF1754}">
      <dgm:prSet/>
      <dgm:spPr/>
      <dgm:t>
        <a:bodyPr/>
        <a:lstStyle/>
        <a:p>
          <a:endParaRPr lang="en-US"/>
        </a:p>
      </dgm:t>
    </dgm:pt>
    <dgm:pt modelId="{BF06FFA7-31B8-C746-B18E-9D2D6C115423}" type="sibTrans" cxnId="{5063F812-62B1-E444-845C-B55309BF1754}">
      <dgm:prSet/>
      <dgm:spPr/>
      <dgm:t>
        <a:bodyPr/>
        <a:lstStyle/>
        <a:p>
          <a:endParaRPr lang="en-US"/>
        </a:p>
      </dgm:t>
    </dgm:pt>
    <dgm:pt modelId="{B5D8B5DF-383C-EE43-A0D2-81AF094C2FA1}">
      <dgm:prSet/>
      <dgm:spPr/>
      <dgm:t>
        <a:bodyPr anchor="ctr"/>
        <a:lstStyle/>
        <a:p>
          <a:pPr algn="ctr">
            <a:buNone/>
          </a:pPr>
          <a:r>
            <a:rPr lang="en-US"/>
            <a:t>Pathologists are key members of patient care teams and guide diagnosis and treatment plans</a:t>
          </a:r>
        </a:p>
      </dgm:t>
    </dgm:pt>
    <dgm:pt modelId="{4D7F97ED-9B51-CC43-BBCD-92C8B75EA761}" type="parTrans" cxnId="{90AB1E86-93A2-7349-B1D3-08B6D4AB8288}">
      <dgm:prSet/>
      <dgm:spPr/>
      <dgm:t>
        <a:bodyPr/>
        <a:lstStyle/>
        <a:p>
          <a:endParaRPr lang="en-US"/>
        </a:p>
      </dgm:t>
    </dgm:pt>
    <dgm:pt modelId="{D3CA1D8A-0747-AC41-8680-61A01993A43D}" type="sibTrans" cxnId="{90AB1E86-93A2-7349-B1D3-08B6D4AB8288}">
      <dgm:prSet/>
      <dgm:spPr/>
      <dgm:t>
        <a:bodyPr/>
        <a:lstStyle/>
        <a:p>
          <a:endParaRPr lang="en-US"/>
        </a:p>
      </dgm:t>
    </dgm:pt>
    <dgm:pt modelId="{95D5C37B-3251-EF4A-98EC-A7CD8706B628}">
      <dgm:prSet/>
      <dgm:spPr/>
      <dgm:t>
        <a:bodyPr anchor="ctr"/>
        <a:lstStyle/>
        <a:p>
          <a:pPr algn="ctr">
            <a:buNone/>
          </a:pPr>
          <a:r>
            <a:rPr lang="en-US" b="1" i="1">
              <a:solidFill>
                <a:schemeClr val="accent2"/>
              </a:solidFill>
            </a:rPr>
            <a:t>Pathologists only work </a:t>
          </a:r>
          <a:br>
            <a:rPr lang="en-US" b="1" i="1">
              <a:solidFill>
                <a:schemeClr val="accent2"/>
              </a:solidFill>
            </a:rPr>
          </a:br>
          <a:r>
            <a:rPr lang="en-US" b="1" i="1">
              <a:solidFill>
                <a:schemeClr val="accent2"/>
              </a:solidFill>
            </a:rPr>
            <a:t>with dead bodies</a:t>
          </a:r>
        </a:p>
      </dgm:t>
    </dgm:pt>
    <dgm:pt modelId="{02114913-79D2-B04B-BB5A-BECFA0C8ADB3}" type="parTrans" cxnId="{E8C3ACED-F02F-3C4E-9ED3-900AE982DD71}">
      <dgm:prSet/>
      <dgm:spPr/>
      <dgm:t>
        <a:bodyPr/>
        <a:lstStyle/>
        <a:p>
          <a:endParaRPr lang="en-US"/>
        </a:p>
      </dgm:t>
    </dgm:pt>
    <dgm:pt modelId="{9E9FCB79-43BB-A849-974D-5DFB46D145D1}" type="sibTrans" cxnId="{E8C3ACED-F02F-3C4E-9ED3-900AE982DD71}">
      <dgm:prSet/>
      <dgm:spPr/>
      <dgm:t>
        <a:bodyPr/>
        <a:lstStyle/>
        <a:p>
          <a:endParaRPr lang="en-US"/>
        </a:p>
      </dgm:t>
    </dgm:pt>
    <dgm:pt modelId="{1AA51E86-3289-3949-80C1-50FC0C64DAAD}">
      <dgm:prSet/>
      <dgm:spPr/>
      <dgm:t>
        <a:bodyPr anchor="ctr"/>
        <a:lstStyle/>
        <a:p>
          <a:pPr algn="ctr">
            <a:buNone/>
          </a:pPr>
          <a:r>
            <a:rPr lang="en-US"/>
            <a:t>Forensic pathology is a vital subspecialty that provides crucial insights into causes of death. Pathologists may perform autopsies, but the majority of time is spent diagnosing disease in living patients</a:t>
          </a:r>
        </a:p>
      </dgm:t>
    </dgm:pt>
    <dgm:pt modelId="{15D16A73-0122-4541-B473-F282EC2F35B0}" type="parTrans" cxnId="{BF2440C8-4DCA-B845-ACC6-D40BA398505A}">
      <dgm:prSet/>
      <dgm:spPr/>
      <dgm:t>
        <a:bodyPr/>
        <a:lstStyle/>
        <a:p>
          <a:endParaRPr lang="en-US"/>
        </a:p>
      </dgm:t>
    </dgm:pt>
    <dgm:pt modelId="{CB7F1988-952F-1B42-B23B-7055000831CE}" type="sibTrans" cxnId="{BF2440C8-4DCA-B845-ACC6-D40BA398505A}">
      <dgm:prSet/>
      <dgm:spPr/>
      <dgm:t>
        <a:bodyPr/>
        <a:lstStyle/>
        <a:p>
          <a:endParaRPr lang="en-US"/>
        </a:p>
      </dgm:t>
    </dgm:pt>
    <dgm:pt modelId="{66E3EBAF-3A6E-1C4C-B852-90F49A2391DC}">
      <dgm:prSet/>
      <dgm:spPr/>
      <dgm:t>
        <a:bodyPr anchor="ctr"/>
        <a:lstStyle/>
        <a:p>
          <a:pPr algn="ctr">
            <a:buNone/>
          </a:pPr>
          <a:r>
            <a:rPr lang="en-US" b="1" i="1">
              <a:solidFill>
                <a:schemeClr val="accent2"/>
              </a:solidFill>
            </a:rPr>
            <a:t>Pathologists don’t </a:t>
          </a:r>
          <a:br>
            <a:rPr lang="en-US" b="1" i="1">
              <a:solidFill>
                <a:schemeClr val="accent2"/>
              </a:solidFill>
            </a:rPr>
          </a:br>
          <a:r>
            <a:rPr lang="en-US" b="1" i="1">
              <a:solidFill>
                <a:schemeClr val="accent2"/>
              </a:solidFill>
            </a:rPr>
            <a:t>earn as much</a:t>
          </a:r>
        </a:p>
      </dgm:t>
    </dgm:pt>
    <dgm:pt modelId="{0ED05BE2-E133-5249-97F3-BB8CD9944BA8}" type="parTrans" cxnId="{33D555E9-1E83-9E45-B13A-B0AFD5CB36D9}">
      <dgm:prSet/>
      <dgm:spPr/>
      <dgm:t>
        <a:bodyPr/>
        <a:lstStyle/>
        <a:p>
          <a:endParaRPr lang="en-US"/>
        </a:p>
      </dgm:t>
    </dgm:pt>
    <dgm:pt modelId="{28A021F6-A135-B64C-912C-77EA53E21AAD}" type="sibTrans" cxnId="{33D555E9-1E83-9E45-B13A-B0AFD5CB36D9}">
      <dgm:prSet/>
      <dgm:spPr/>
      <dgm:t>
        <a:bodyPr/>
        <a:lstStyle/>
        <a:p>
          <a:endParaRPr lang="en-US"/>
        </a:p>
      </dgm:t>
    </dgm:pt>
    <dgm:pt modelId="{F474D4AF-E276-C143-844C-321DFBF155AB}">
      <dgm:prSet/>
      <dgm:spPr/>
      <dgm:t>
        <a:bodyPr anchor="ctr"/>
        <a:lstStyle/>
        <a:p>
          <a:pPr algn="ctr">
            <a:buNone/>
          </a:pPr>
          <a:r>
            <a:rPr lang="en-US"/>
            <a:t>Pathologists are among the top-earning cognitive specialties, with rising compensation and strong lifestyle balance</a:t>
          </a:r>
        </a:p>
      </dgm:t>
    </dgm:pt>
    <dgm:pt modelId="{01410CFB-2E58-F64F-B48B-C26CCE5554E5}" type="parTrans" cxnId="{D3B889E1-7305-014E-8D36-E77D0678A3CB}">
      <dgm:prSet/>
      <dgm:spPr/>
      <dgm:t>
        <a:bodyPr/>
        <a:lstStyle/>
        <a:p>
          <a:endParaRPr lang="en-US"/>
        </a:p>
      </dgm:t>
    </dgm:pt>
    <dgm:pt modelId="{F67C66AF-0C9E-AE44-9869-6AC7C6F6FCE2}" type="sibTrans" cxnId="{D3B889E1-7305-014E-8D36-E77D0678A3CB}">
      <dgm:prSet/>
      <dgm:spPr/>
      <dgm:t>
        <a:bodyPr/>
        <a:lstStyle/>
        <a:p>
          <a:endParaRPr lang="en-US"/>
        </a:p>
      </dgm:t>
    </dgm:pt>
    <dgm:pt modelId="{939AAA99-731F-4E41-8B61-143004D84BA5}" type="pres">
      <dgm:prSet presAssocID="{DB097949-9FE9-2B40-8CF6-40A02E2DA015}" presName="diagram" presStyleCnt="0">
        <dgm:presLayoutVars>
          <dgm:dir/>
          <dgm:resizeHandles val="exact"/>
        </dgm:presLayoutVars>
      </dgm:prSet>
      <dgm:spPr/>
    </dgm:pt>
    <dgm:pt modelId="{4F275FA7-7C9A-CD46-BA0A-8B7C92060066}" type="pres">
      <dgm:prSet presAssocID="{299E1A57-A771-4E45-9065-18F29D45536F}" presName="node" presStyleLbl="node1" presStyleIdx="0" presStyleCnt="5">
        <dgm:presLayoutVars>
          <dgm:bulletEnabled val="1"/>
        </dgm:presLayoutVars>
      </dgm:prSet>
      <dgm:spPr/>
    </dgm:pt>
    <dgm:pt modelId="{EE6F8F46-BCD4-F446-853E-E593CFF2FFA9}" type="pres">
      <dgm:prSet presAssocID="{FDBBCBAA-3A23-F54D-B291-E1966BE97670}" presName="sibTrans" presStyleCnt="0"/>
      <dgm:spPr/>
    </dgm:pt>
    <dgm:pt modelId="{C6475823-5BF2-7248-A26D-ED4C1FC96FA0}" type="pres">
      <dgm:prSet presAssocID="{5C9B4982-D36D-AD47-A383-77542800AB38}" presName="node" presStyleLbl="node1" presStyleIdx="1" presStyleCnt="5">
        <dgm:presLayoutVars>
          <dgm:bulletEnabled val="1"/>
        </dgm:presLayoutVars>
      </dgm:prSet>
      <dgm:spPr/>
    </dgm:pt>
    <dgm:pt modelId="{7ECF6E9B-E3A1-BB4D-9D9B-3092E7FD3D4D}" type="pres">
      <dgm:prSet presAssocID="{23AD3A25-26E6-C448-9A4E-FFB86A015A7C}" presName="sibTrans" presStyleCnt="0"/>
      <dgm:spPr/>
    </dgm:pt>
    <dgm:pt modelId="{B51F2910-FEF5-564B-AAA3-6E4E53DA2E61}" type="pres">
      <dgm:prSet presAssocID="{1EE702DC-9F62-F44F-83E9-D26D7DD16845}" presName="node" presStyleLbl="node1" presStyleIdx="2" presStyleCnt="5">
        <dgm:presLayoutVars>
          <dgm:bulletEnabled val="1"/>
        </dgm:presLayoutVars>
      </dgm:prSet>
      <dgm:spPr/>
    </dgm:pt>
    <dgm:pt modelId="{BE2B6FEE-58A9-344F-95AC-D816FC3F6AB5}" type="pres">
      <dgm:prSet presAssocID="{BF06FFA7-31B8-C746-B18E-9D2D6C115423}" presName="sibTrans" presStyleCnt="0"/>
      <dgm:spPr/>
    </dgm:pt>
    <dgm:pt modelId="{021CBFE2-4A50-3E4F-95CB-21D4759856E3}" type="pres">
      <dgm:prSet presAssocID="{95D5C37B-3251-EF4A-98EC-A7CD8706B628}" presName="node" presStyleLbl="node1" presStyleIdx="3" presStyleCnt="5">
        <dgm:presLayoutVars>
          <dgm:bulletEnabled val="1"/>
        </dgm:presLayoutVars>
      </dgm:prSet>
      <dgm:spPr/>
    </dgm:pt>
    <dgm:pt modelId="{9176E85A-6D09-BC49-9B52-014B82074500}" type="pres">
      <dgm:prSet presAssocID="{9E9FCB79-43BB-A849-974D-5DFB46D145D1}" presName="sibTrans" presStyleCnt="0"/>
      <dgm:spPr/>
    </dgm:pt>
    <dgm:pt modelId="{0C800BB1-D8EE-1144-BB41-5FBA50D532C3}" type="pres">
      <dgm:prSet presAssocID="{66E3EBAF-3A6E-1C4C-B852-90F49A2391DC}" presName="node" presStyleLbl="node1" presStyleIdx="4" presStyleCnt="5">
        <dgm:presLayoutVars>
          <dgm:bulletEnabled val="1"/>
        </dgm:presLayoutVars>
      </dgm:prSet>
      <dgm:spPr/>
    </dgm:pt>
  </dgm:ptLst>
  <dgm:cxnLst>
    <dgm:cxn modelId="{A17EBE0B-47DB-1446-A7CA-E1F7EA61E9CD}" srcId="{5C9B4982-D36D-AD47-A383-77542800AB38}" destId="{70E4E364-0681-8242-B26F-0A9298850C9B}" srcOrd="0" destOrd="0" parTransId="{B8B42810-7F92-7146-AF91-FA138A21B35E}" sibTransId="{987B0281-3E89-6546-9BB0-9AA4DFC284AB}"/>
    <dgm:cxn modelId="{5063F812-62B1-E444-845C-B55309BF1754}" srcId="{DB097949-9FE9-2B40-8CF6-40A02E2DA015}" destId="{1EE702DC-9F62-F44F-83E9-D26D7DD16845}" srcOrd="2" destOrd="0" parTransId="{6F22798B-16FE-C04F-9121-D7DFF7C16375}" sibTransId="{BF06FFA7-31B8-C746-B18E-9D2D6C115423}"/>
    <dgm:cxn modelId="{D5AD713C-773A-914E-AF86-F98BB1E3B6DE}" type="presOf" srcId="{D89FD51E-66E9-824A-BD5E-FBAA68BABD1D}" destId="{4F275FA7-7C9A-CD46-BA0A-8B7C92060066}" srcOrd="0" destOrd="1" presId="urn:microsoft.com/office/officeart/2005/8/layout/default"/>
    <dgm:cxn modelId="{D0AFDB3C-C08D-614D-8257-E344CB5AE762}" type="presOf" srcId="{70E4E364-0681-8242-B26F-0A9298850C9B}" destId="{C6475823-5BF2-7248-A26D-ED4C1FC96FA0}" srcOrd="0" destOrd="1" presId="urn:microsoft.com/office/officeart/2005/8/layout/default"/>
    <dgm:cxn modelId="{7CF4BD49-4F14-ED42-BCD4-6D52F372DA90}" type="presOf" srcId="{66E3EBAF-3A6E-1C4C-B852-90F49A2391DC}" destId="{0C800BB1-D8EE-1144-BB41-5FBA50D532C3}" srcOrd="0" destOrd="0" presId="urn:microsoft.com/office/officeart/2005/8/layout/default"/>
    <dgm:cxn modelId="{EC204853-0B24-5543-8AE4-5ADD2DFB2BBE}" srcId="{DB097949-9FE9-2B40-8CF6-40A02E2DA015}" destId="{299E1A57-A771-4E45-9065-18F29D45536F}" srcOrd="0" destOrd="0" parTransId="{B9E00114-B28D-5E4E-B73B-E5067521C2EF}" sibTransId="{FDBBCBAA-3A23-F54D-B291-E1966BE97670}"/>
    <dgm:cxn modelId="{94CED653-9FB2-0145-B242-2168C1A6431E}" srcId="{DB097949-9FE9-2B40-8CF6-40A02E2DA015}" destId="{5C9B4982-D36D-AD47-A383-77542800AB38}" srcOrd="1" destOrd="0" parTransId="{02E8EB30-EA18-AD4B-98FC-51A1A96C56D5}" sibTransId="{23AD3A25-26E6-C448-9A4E-FFB86A015A7C}"/>
    <dgm:cxn modelId="{FD1CB758-8360-954B-8CF6-D619C46FD9AA}" type="presOf" srcId="{F474D4AF-E276-C143-844C-321DFBF155AB}" destId="{0C800BB1-D8EE-1144-BB41-5FBA50D532C3}" srcOrd="0" destOrd="1" presId="urn:microsoft.com/office/officeart/2005/8/layout/default"/>
    <dgm:cxn modelId="{54B0B27A-0EEB-3042-AD2F-A49A4233B34B}" srcId="{299E1A57-A771-4E45-9065-18F29D45536F}" destId="{D89FD51E-66E9-824A-BD5E-FBAA68BABD1D}" srcOrd="0" destOrd="0" parTransId="{9BFC8790-D2E5-6B4A-A246-0C4EC7B8E765}" sibTransId="{7377253B-7AD7-074A-BE29-CF6597EA282E}"/>
    <dgm:cxn modelId="{90AB1E86-93A2-7349-B1D3-08B6D4AB8288}" srcId="{1EE702DC-9F62-F44F-83E9-D26D7DD16845}" destId="{B5D8B5DF-383C-EE43-A0D2-81AF094C2FA1}" srcOrd="0" destOrd="0" parTransId="{4D7F97ED-9B51-CC43-BBCD-92C8B75EA761}" sibTransId="{D3CA1D8A-0747-AC41-8680-61A01993A43D}"/>
    <dgm:cxn modelId="{A2CA669C-B9B1-7345-BD0F-13D3927DDE89}" type="presOf" srcId="{5C9B4982-D36D-AD47-A383-77542800AB38}" destId="{C6475823-5BF2-7248-A26D-ED4C1FC96FA0}" srcOrd="0" destOrd="0" presId="urn:microsoft.com/office/officeart/2005/8/layout/default"/>
    <dgm:cxn modelId="{B9950C9F-F539-BD46-959B-836CA9C35612}" type="presOf" srcId="{DB097949-9FE9-2B40-8CF6-40A02E2DA015}" destId="{939AAA99-731F-4E41-8B61-143004D84BA5}" srcOrd="0" destOrd="0" presId="urn:microsoft.com/office/officeart/2005/8/layout/default"/>
    <dgm:cxn modelId="{526C55AC-154E-0E4A-96DA-973C6727774C}" type="presOf" srcId="{1AA51E86-3289-3949-80C1-50FC0C64DAAD}" destId="{021CBFE2-4A50-3E4F-95CB-21D4759856E3}" srcOrd="0" destOrd="1" presId="urn:microsoft.com/office/officeart/2005/8/layout/default"/>
    <dgm:cxn modelId="{479344B0-A400-8D49-9CE5-BAA0EF9C4B89}" type="presOf" srcId="{95D5C37B-3251-EF4A-98EC-A7CD8706B628}" destId="{021CBFE2-4A50-3E4F-95CB-21D4759856E3}" srcOrd="0" destOrd="0" presId="urn:microsoft.com/office/officeart/2005/8/layout/default"/>
    <dgm:cxn modelId="{A5782AC6-4A6F-7F40-AD7E-E0522F5491C6}" type="presOf" srcId="{1EE702DC-9F62-F44F-83E9-D26D7DD16845}" destId="{B51F2910-FEF5-564B-AAA3-6E4E53DA2E61}" srcOrd="0" destOrd="0" presId="urn:microsoft.com/office/officeart/2005/8/layout/default"/>
    <dgm:cxn modelId="{BF2440C8-4DCA-B845-ACC6-D40BA398505A}" srcId="{95D5C37B-3251-EF4A-98EC-A7CD8706B628}" destId="{1AA51E86-3289-3949-80C1-50FC0C64DAAD}" srcOrd="0" destOrd="0" parTransId="{15D16A73-0122-4541-B473-F282EC2F35B0}" sibTransId="{CB7F1988-952F-1B42-B23B-7055000831CE}"/>
    <dgm:cxn modelId="{D3B889E1-7305-014E-8D36-E77D0678A3CB}" srcId="{66E3EBAF-3A6E-1C4C-B852-90F49A2391DC}" destId="{F474D4AF-E276-C143-844C-321DFBF155AB}" srcOrd="0" destOrd="0" parTransId="{01410CFB-2E58-F64F-B48B-C26CCE5554E5}" sibTransId="{F67C66AF-0C9E-AE44-9869-6AC7C6F6FCE2}"/>
    <dgm:cxn modelId="{33D555E9-1E83-9E45-B13A-B0AFD5CB36D9}" srcId="{DB097949-9FE9-2B40-8CF6-40A02E2DA015}" destId="{66E3EBAF-3A6E-1C4C-B852-90F49A2391DC}" srcOrd="4" destOrd="0" parTransId="{0ED05BE2-E133-5249-97F3-BB8CD9944BA8}" sibTransId="{28A021F6-A135-B64C-912C-77EA53E21AAD}"/>
    <dgm:cxn modelId="{2FDEE8E9-49A7-154A-A230-C069C814F2D8}" type="presOf" srcId="{299E1A57-A771-4E45-9065-18F29D45536F}" destId="{4F275FA7-7C9A-CD46-BA0A-8B7C92060066}" srcOrd="0" destOrd="0" presId="urn:microsoft.com/office/officeart/2005/8/layout/default"/>
    <dgm:cxn modelId="{E8C3ACED-F02F-3C4E-9ED3-900AE982DD71}" srcId="{DB097949-9FE9-2B40-8CF6-40A02E2DA015}" destId="{95D5C37B-3251-EF4A-98EC-A7CD8706B628}" srcOrd="3" destOrd="0" parTransId="{02114913-79D2-B04B-BB5A-BECFA0C8ADB3}" sibTransId="{9E9FCB79-43BB-A849-974D-5DFB46D145D1}"/>
    <dgm:cxn modelId="{E44571FE-0AD5-4B4B-8705-95339E54CE80}" type="presOf" srcId="{B5D8B5DF-383C-EE43-A0D2-81AF094C2FA1}" destId="{B51F2910-FEF5-564B-AAA3-6E4E53DA2E61}" srcOrd="0" destOrd="1" presId="urn:microsoft.com/office/officeart/2005/8/layout/default"/>
    <dgm:cxn modelId="{CC520E11-0054-5F49-8C1E-8BF355BD0CCE}" type="presParOf" srcId="{939AAA99-731F-4E41-8B61-143004D84BA5}" destId="{4F275FA7-7C9A-CD46-BA0A-8B7C92060066}" srcOrd="0" destOrd="0" presId="urn:microsoft.com/office/officeart/2005/8/layout/default"/>
    <dgm:cxn modelId="{0417485A-067D-0542-9BFB-CDAAFE901EE0}" type="presParOf" srcId="{939AAA99-731F-4E41-8B61-143004D84BA5}" destId="{EE6F8F46-BCD4-F446-853E-E593CFF2FFA9}" srcOrd="1" destOrd="0" presId="urn:microsoft.com/office/officeart/2005/8/layout/default"/>
    <dgm:cxn modelId="{44923C3F-9D0E-A044-9EB0-6EDF2A79E439}" type="presParOf" srcId="{939AAA99-731F-4E41-8B61-143004D84BA5}" destId="{C6475823-5BF2-7248-A26D-ED4C1FC96FA0}" srcOrd="2" destOrd="0" presId="urn:microsoft.com/office/officeart/2005/8/layout/default"/>
    <dgm:cxn modelId="{FDA8E2A9-CD58-094A-8B6F-54ECA45A0207}" type="presParOf" srcId="{939AAA99-731F-4E41-8B61-143004D84BA5}" destId="{7ECF6E9B-E3A1-BB4D-9D9B-3092E7FD3D4D}" srcOrd="3" destOrd="0" presId="urn:microsoft.com/office/officeart/2005/8/layout/default"/>
    <dgm:cxn modelId="{91D21D8E-2780-D845-8646-D695A8334B7A}" type="presParOf" srcId="{939AAA99-731F-4E41-8B61-143004D84BA5}" destId="{B51F2910-FEF5-564B-AAA3-6E4E53DA2E61}" srcOrd="4" destOrd="0" presId="urn:microsoft.com/office/officeart/2005/8/layout/default"/>
    <dgm:cxn modelId="{9B394170-4032-0D49-9EF6-62492AE46D54}" type="presParOf" srcId="{939AAA99-731F-4E41-8B61-143004D84BA5}" destId="{BE2B6FEE-58A9-344F-95AC-D816FC3F6AB5}" srcOrd="5" destOrd="0" presId="urn:microsoft.com/office/officeart/2005/8/layout/default"/>
    <dgm:cxn modelId="{5D0823EB-52D1-CB40-A517-D39D93516691}" type="presParOf" srcId="{939AAA99-731F-4E41-8B61-143004D84BA5}" destId="{021CBFE2-4A50-3E4F-95CB-21D4759856E3}" srcOrd="6" destOrd="0" presId="urn:microsoft.com/office/officeart/2005/8/layout/default"/>
    <dgm:cxn modelId="{3AC77154-A4F2-674F-8EFB-AEBA9955D132}" type="presParOf" srcId="{939AAA99-731F-4E41-8B61-143004D84BA5}" destId="{9176E85A-6D09-BC49-9B52-014B82074500}" srcOrd="7" destOrd="0" presId="urn:microsoft.com/office/officeart/2005/8/layout/default"/>
    <dgm:cxn modelId="{3DF879B5-5AD9-EF40-B110-E862B21E634E}" type="presParOf" srcId="{939AAA99-731F-4E41-8B61-143004D84BA5}" destId="{0C800BB1-D8EE-1144-BB41-5FBA50D532C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85E5D-7974-9E47-A91F-9A0DBD19263C}">
      <dsp:nvSpPr>
        <dsp:cNvPr id="0" name=""/>
        <dsp:cNvSpPr/>
      </dsp:nvSpPr>
      <dsp:spPr>
        <a:xfrm>
          <a:off x="0" y="0"/>
          <a:ext cx="7129556" cy="12095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31775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219075" algn="l"/>
            </a:tabLst>
          </a:pPr>
          <a:r>
            <a:rPr lang="en-US" sz="2000" b="1" kern="1200" dirty="0">
              <a:solidFill>
                <a:schemeClr val="accent2"/>
              </a:solidFill>
            </a:rPr>
            <a:t>Supply Deficit </a:t>
          </a:r>
          <a:br>
            <a:rPr lang="en-US" sz="2000" b="1" kern="1200" dirty="0">
              <a:solidFill>
                <a:schemeClr val="accent2"/>
              </a:solidFill>
            </a:rPr>
          </a:br>
          <a:r>
            <a:rPr lang="en-US" sz="1800" kern="1200" dirty="0"/>
            <a:t>As demand for pathologists increases, it is predicted we will have a pathologist shortage</a:t>
          </a:r>
          <a:endParaRPr lang="en-US" sz="1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546863" y="0"/>
        <a:ext cx="5582692" cy="1209526"/>
      </dsp:txXfrm>
    </dsp:sp>
    <dsp:sp modelId="{461AF729-6E2E-F044-AEB2-3C1ADCEF7BE0}">
      <dsp:nvSpPr>
        <dsp:cNvPr id="0" name=""/>
        <dsp:cNvSpPr/>
      </dsp:nvSpPr>
      <dsp:spPr>
        <a:xfrm>
          <a:off x="120952" y="120952"/>
          <a:ext cx="1425911" cy="967620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0A87A3-D0CC-684B-8C23-B2B945372F32}">
      <dsp:nvSpPr>
        <dsp:cNvPr id="0" name=""/>
        <dsp:cNvSpPr/>
      </dsp:nvSpPr>
      <dsp:spPr>
        <a:xfrm>
          <a:off x="0" y="1330478"/>
          <a:ext cx="7129556" cy="12095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31775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n-US" sz="2000" b="1" kern="1200">
              <a:solidFill>
                <a:schemeClr val="accent2"/>
              </a:solidFill>
            </a:rPr>
            <a:t>Aging Workforce</a:t>
          </a:r>
          <a:br>
            <a:rPr lang="en-US" sz="2000" b="1" kern="1200">
              <a:solidFill>
                <a:schemeClr val="accent2"/>
              </a:solidFill>
            </a:rPr>
          </a:br>
          <a:r>
            <a:rPr lang="en-US" sz="1800" kern="1200">
              <a:solidFill>
                <a:schemeClr val="tx1">
                  <a:lumMod val="95000"/>
                  <a:lumOff val="5000"/>
                </a:schemeClr>
              </a:solidFill>
            </a:rPr>
            <a:t>Over a quarter of pathologists are </a:t>
          </a:r>
          <a:br>
            <a:rPr lang="en-US" sz="1800" kern="1200">
              <a:solidFill>
                <a:schemeClr val="tx1">
                  <a:lumMod val="95000"/>
                  <a:lumOff val="5000"/>
                </a:schemeClr>
              </a:solidFill>
            </a:rPr>
          </a:br>
          <a:r>
            <a:rPr lang="en-US" sz="1800" kern="1200">
              <a:solidFill>
                <a:schemeClr val="tx1">
                  <a:lumMod val="95000"/>
                  <a:lumOff val="5000"/>
                </a:schemeClr>
              </a:solidFill>
            </a:rPr>
            <a:t>approaching retirement age </a:t>
          </a:r>
        </a:p>
      </dsp:txBody>
      <dsp:txXfrm>
        <a:off x="1546863" y="1330478"/>
        <a:ext cx="5582692" cy="1209526"/>
      </dsp:txXfrm>
    </dsp:sp>
    <dsp:sp modelId="{8517B1E5-788D-1A41-8BB2-43744DFBC697}">
      <dsp:nvSpPr>
        <dsp:cNvPr id="0" name=""/>
        <dsp:cNvSpPr/>
      </dsp:nvSpPr>
      <dsp:spPr>
        <a:xfrm>
          <a:off x="120952" y="1451431"/>
          <a:ext cx="1425911" cy="967620"/>
        </a:xfrm>
        <a:prstGeom prst="rect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10740B-AB12-2E47-B88E-55CC2E9A77D5}">
      <dsp:nvSpPr>
        <dsp:cNvPr id="0" name=""/>
        <dsp:cNvSpPr/>
      </dsp:nvSpPr>
      <dsp:spPr>
        <a:xfrm>
          <a:off x="0" y="2660957"/>
          <a:ext cx="7129556" cy="12095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31775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n-US" sz="2000" b="1" kern="1200">
              <a:solidFill>
                <a:schemeClr val="accent2"/>
              </a:solidFill>
            </a:rPr>
            <a:t>Workload &amp; Burnout</a:t>
          </a:r>
          <a:br>
            <a:rPr lang="en-US" sz="2000" b="1" kern="1200">
              <a:solidFill>
                <a:schemeClr val="accent2"/>
              </a:solidFill>
            </a:rPr>
          </a:br>
          <a:r>
            <a:rPr lang="en-US" sz="1800" kern="1200">
              <a:solidFill>
                <a:schemeClr val="tx1">
                  <a:lumMod val="95000"/>
                  <a:lumOff val="5000"/>
                </a:schemeClr>
              </a:solidFill>
            </a:rPr>
            <a:t>Majority of pathologists are burned out </a:t>
          </a:r>
          <a:br>
            <a:rPr lang="en-US" sz="1800" kern="1200">
              <a:solidFill>
                <a:schemeClr val="tx1">
                  <a:lumMod val="95000"/>
                  <a:lumOff val="5000"/>
                </a:schemeClr>
              </a:solidFill>
            </a:rPr>
          </a:br>
          <a:r>
            <a:rPr lang="en-US" sz="1800" kern="1200">
              <a:solidFill>
                <a:schemeClr val="tx1">
                  <a:lumMod val="95000"/>
                  <a:lumOff val="5000"/>
                </a:schemeClr>
              </a:solidFill>
            </a:rPr>
            <a:t>due to workload burden</a:t>
          </a:r>
        </a:p>
      </dsp:txBody>
      <dsp:txXfrm>
        <a:off x="1546863" y="2660957"/>
        <a:ext cx="5582692" cy="1209526"/>
      </dsp:txXfrm>
    </dsp:sp>
    <dsp:sp modelId="{1150AA7C-C08D-F44D-82A1-589FD746DE69}">
      <dsp:nvSpPr>
        <dsp:cNvPr id="0" name=""/>
        <dsp:cNvSpPr/>
      </dsp:nvSpPr>
      <dsp:spPr>
        <a:xfrm>
          <a:off x="120952" y="2781910"/>
          <a:ext cx="1425911" cy="967620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23C078-844D-BD42-8DF3-73A76D41FD82}">
      <dsp:nvSpPr>
        <dsp:cNvPr id="0" name=""/>
        <dsp:cNvSpPr/>
      </dsp:nvSpPr>
      <dsp:spPr>
        <a:xfrm>
          <a:off x="0" y="3991436"/>
          <a:ext cx="7129556" cy="12095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31775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n-US" sz="2000" b="1" kern="1200">
              <a:solidFill>
                <a:schemeClr val="accent2"/>
              </a:solidFill>
            </a:rPr>
            <a:t>Perception Issues</a:t>
          </a:r>
          <a:br>
            <a:rPr lang="en-US" sz="2000" b="1" kern="1200">
              <a:solidFill>
                <a:schemeClr val="accent2"/>
              </a:solidFill>
            </a:rPr>
          </a:br>
          <a:r>
            <a:rPr lang="en-US" sz="1800" kern="1200">
              <a:solidFill>
                <a:schemeClr val="tx1">
                  <a:lumMod val="95000"/>
                  <a:lumOff val="5000"/>
                </a:schemeClr>
              </a:solidFill>
            </a:rPr>
            <a:t>Visibility and field misconception issues </a:t>
          </a:r>
          <a:br>
            <a:rPr lang="en-US" sz="1800" kern="1200">
              <a:solidFill>
                <a:schemeClr val="tx1">
                  <a:lumMod val="95000"/>
                  <a:lumOff val="5000"/>
                </a:schemeClr>
              </a:solidFill>
            </a:rPr>
          </a:br>
          <a:r>
            <a:rPr lang="en-US" sz="1800" kern="1200">
              <a:solidFill>
                <a:schemeClr val="tx1">
                  <a:lumMod val="95000"/>
                  <a:lumOff val="5000"/>
                </a:schemeClr>
              </a:solidFill>
            </a:rPr>
            <a:t>are particularly prominent for pathologists</a:t>
          </a:r>
        </a:p>
      </dsp:txBody>
      <dsp:txXfrm>
        <a:off x="1546863" y="3991436"/>
        <a:ext cx="5582692" cy="1209526"/>
      </dsp:txXfrm>
    </dsp:sp>
    <dsp:sp modelId="{EE31ADC9-48EE-4C48-B7DD-C4CD7B38EC92}">
      <dsp:nvSpPr>
        <dsp:cNvPr id="0" name=""/>
        <dsp:cNvSpPr/>
      </dsp:nvSpPr>
      <dsp:spPr>
        <a:xfrm>
          <a:off x="120952" y="4112389"/>
          <a:ext cx="1425911" cy="967620"/>
        </a:xfrm>
        <a:prstGeom prst="rect">
          <a:avLst/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E6F36-30A9-5B43-B1A0-6E55A2F34004}">
      <dsp:nvSpPr>
        <dsp:cNvPr id="0" name=""/>
        <dsp:cNvSpPr/>
      </dsp:nvSpPr>
      <dsp:spPr>
        <a:xfrm>
          <a:off x="0" y="0"/>
          <a:ext cx="6028266" cy="11244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1,250 less pathologists</a:t>
          </a:r>
          <a:r>
            <a:rPr lang="en-US" sz="2000" kern="1200"/>
            <a:t>, </a:t>
          </a:r>
          <a:br>
            <a:rPr lang="en-US" sz="2000" kern="1200"/>
          </a:br>
          <a:r>
            <a:rPr lang="en-US" sz="2000" kern="1200"/>
            <a:t>or a 7% decrease in </a:t>
          </a:r>
          <a:br>
            <a:rPr lang="en-US" sz="2000" kern="1200"/>
          </a:br>
          <a:r>
            <a:rPr lang="en-US" sz="2000" kern="1200"/>
            <a:t>US pathology physician supply</a:t>
          </a:r>
        </a:p>
      </dsp:txBody>
      <dsp:txXfrm>
        <a:off x="1318101" y="0"/>
        <a:ext cx="4710165" cy="1124479"/>
      </dsp:txXfrm>
    </dsp:sp>
    <dsp:sp modelId="{FFB03F85-3EEE-B34F-9026-049CADCE3C2C}">
      <dsp:nvSpPr>
        <dsp:cNvPr id="0" name=""/>
        <dsp:cNvSpPr/>
      </dsp:nvSpPr>
      <dsp:spPr>
        <a:xfrm>
          <a:off x="112447" y="112447"/>
          <a:ext cx="1205653" cy="89958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076853-9294-2445-B982-EA27838986B1}">
      <dsp:nvSpPr>
        <dsp:cNvPr id="0" name=""/>
        <dsp:cNvSpPr/>
      </dsp:nvSpPr>
      <dsp:spPr>
        <a:xfrm>
          <a:off x="0" y="1236926"/>
          <a:ext cx="6028266" cy="11244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 need for </a:t>
          </a:r>
          <a:r>
            <a:rPr lang="en-US" sz="2000" b="1" kern="1200"/>
            <a:t>2,980 more pathologists</a:t>
          </a:r>
          <a:r>
            <a:rPr lang="en-US" sz="2000" kern="1200"/>
            <a:t>, </a:t>
          </a:r>
          <a:br>
            <a:rPr lang="en-US" sz="2000" kern="1200"/>
          </a:br>
          <a:r>
            <a:rPr lang="en-US" sz="2000" kern="1200"/>
            <a:t>or a 16% increase in demand for </a:t>
          </a:r>
          <a:br>
            <a:rPr lang="en-US" sz="2000" kern="1200"/>
          </a:br>
          <a:r>
            <a:rPr lang="en-US" sz="2000" kern="1200"/>
            <a:t>US pathology physicians </a:t>
          </a:r>
        </a:p>
      </dsp:txBody>
      <dsp:txXfrm>
        <a:off x="1318101" y="1236926"/>
        <a:ext cx="4710165" cy="1124479"/>
      </dsp:txXfrm>
    </dsp:sp>
    <dsp:sp modelId="{0F1E3E66-FC0F-8F48-8EAF-8762DB2A752A}">
      <dsp:nvSpPr>
        <dsp:cNvPr id="0" name=""/>
        <dsp:cNvSpPr/>
      </dsp:nvSpPr>
      <dsp:spPr>
        <a:xfrm>
          <a:off x="112447" y="1349374"/>
          <a:ext cx="1205653" cy="899583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56" r="-56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EBA20E-3734-784A-8C3C-EFF28148AE8A}">
      <dsp:nvSpPr>
        <dsp:cNvPr id="0" name=""/>
        <dsp:cNvSpPr/>
      </dsp:nvSpPr>
      <dsp:spPr>
        <a:xfrm>
          <a:off x="0" y="2473853"/>
          <a:ext cx="6028266" cy="11244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 US pathology physician adequacy (supply/demand) of </a:t>
          </a:r>
          <a:r>
            <a:rPr lang="en-US" sz="2000" b="1" kern="1200"/>
            <a:t>80%  </a:t>
          </a:r>
        </a:p>
      </dsp:txBody>
      <dsp:txXfrm>
        <a:off x="1318101" y="2473853"/>
        <a:ext cx="4710165" cy="1124479"/>
      </dsp:txXfrm>
    </dsp:sp>
    <dsp:sp modelId="{16EDCA9D-65F8-0341-8FC8-47665895B5B9}">
      <dsp:nvSpPr>
        <dsp:cNvPr id="0" name=""/>
        <dsp:cNvSpPr/>
      </dsp:nvSpPr>
      <dsp:spPr>
        <a:xfrm>
          <a:off x="112447" y="2586301"/>
          <a:ext cx="1205653" cy="899583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12837" t="193" r="12837" b="193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D1337B-6339-6A42-A70F-C654BE5F82FB}">
      <dsp:nvSpPr>
        <dsp:cNvPr id="0" name=""/>
        <dsp:cNvSpPr/>
      </dsp:nvSpPr>
      <dsp:spPr>
        <a:xfrm>
          <a:off x="0" y="0"/>
          <a:ext cx="6299198" cy="18783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Burnout reported highest in </a:t>
          </a:r>
          <a:br>
            <a:rPr lang="en-US" sz="2000" kern="1200"/>
          </a:br>
          <a:r>
            <a:rPr lang="en-US" sz="2000" b="1" kern="1200"/>
            <a:t>clinical pathology </a:t>
          </a:r>
          <a:r>
            <a:rPr lang="en-US" sz="2000" kern="1200"/>
            <a:t>and amongst those </a:t>
          </a:r>
          <a:r>
            <a:rPr lang="en-US" sz="2000" b="0" kern="1200"/>
            <a:t>ages</a:t>
          </a:r>
          <a:r>
            <a:rPr lang="en-US" sz="2000" b="1" kern="1200"/>
            <a:t> 45-54 </a:t>
          </a:r>
          <a:r>
            <a:rPr lang="en-US" sz="2000" kern="1200"/>
            <a:t>(74.8%) and </a:t>
          </a:r>
          <a:r>
            <a:rPr lang="en-US" sz="2000" b="1" kern="1200"/>
            <a:t>55-64</a:t>
          </a:r>
          <a:r>
            <a:rPr lang="en-US" sz="2000" kern="1200"/>
            <a:t> (62.5%)</a:t>
          </a:r>
        </a:p>
      </dsp:txBody>
      <dsp:txXfrm>
        <a:off x="1447673" y="0"/>
        <a:ext cx="4851525" cy="1878335"/>
      </dsp:txXfrm>
    </dsp:sp>
    <dsp:sp modelId="{65D2CD7D-075A-E949-8900-6B17358DEE47}">
      <dsp:nvSpPr>
        <dsp:cNvPr id="0" name=""/>
        <dsp:cNvSpPr/>
      </dsp:nvSpPr>
      <dsp:spPr>
        <a:xfrm>
          <a:off x="67947" y="187833"/>
          <a:ext cx="1499612" cy="15026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B5F610-C5F1-9444-84C7-1B6B368318AA}">
      <dsp:nvSpPr>
        <dsp:cNvPr id="0" name=""/>
        <dsp:cNvSpPr/>
      </dsp:nvSpPr>
      <dsp:spPr>
        <a:xfrm>
          <a:off x="0" y="2066168"/>
          <a:ext cx="6299198" cy="18783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Burnout reported lowest in </a:t>
          </a:r>
          <a:br>
            <a:rPr lang="en-US" sz="2000" kern="1200"/>
          </a:br>
          <a:r>
            <a:rPr lang="en-US" sz="2000" b="1" kern="1200"/>
            <a:t>anatomical pathology</a:t>
          </a:r>
          <a:r>
            <a:rPr lang="en-US" sz="2000" kern="1200"/>
            <a:t> and amongst those ages </a:t>
          </a:r>
          <a:r>
            <a:rPr lang="en-US" sz="2000" b="1" kern="1200"/>
            <a:t>35-44 </a:t>
          </a:r>
          <a:r>
            <a:rPr lang="en-US" sz="2000" kern="1200"/>
            <a:t>(64.4%)</a:t>
          </a:r>
        </a:p>
      </dsp:txBody>
      <dsp:txXfrm>
        <a:off x="1447673" y="2066168"/>
        <a:ext cx="4851525" cy="1878335"/>
      </dsp:txXfrm>
    </dsp:sp>
    <dsp:sp modelId="{80C7E184-E208-5044-B463-B726B6AB49BD}">
      <dsp:nvSpPr>
        <dsp:cNvPr id="0" name=""/>
        <dsp:cNvSpPr/>
      </dsp:nvSpPr>
      <dsp:spPr>
        <a:xfrm>
          <a:off x="67947" y="2254002"/>
          <a:ext cx="1499612" cy="15026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75FA7-7C9A-CD46-BA0A-8B7C92060066}">
      <dsp:nvSpPr>
        <dsp:cNvPr id="0" name=""/>
        <dsp:cNvSpPr/>
      </dsp:nvSpPr>
      <dsp:spPr>
        <a:xfrm>
          <a:off x="0" y="75803"/>
          <a:ext cx="3230562" cy="19383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>
              <a:solidFill>
                <a:schemeClr val="accent2"/>
              </a:solidFill>
            </a:rPr>
            <a:t>Pathologists don’t </a:t>
          </a:r>
          <a:br>
            <a:rPr lang="en-US" sz="1800" b="1" i="1" kern="1200">
              <a:solidFill>
                <a:schemeClr val="accent2"/>
              </a:solidFill>
            </a:rPr>
          </a:br>
          <a:r>
            <a:rPr lang="en-US" sz="1800" b="1" i="1" kern="1200">
              <a:solidFill>
                <a:schemeClr val="accent2"/>
              </a:solidFill>
            </a:rPr>
            <a:t>interact with patients </a:t>
          </a:r>
          <a:endParaRPr lang="en-US" sz="1800" kern="1200">
            <a:solidFill>
              <a:schemeClr val="accent2"/>
            </a:solidFill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/>
            <a:t>Many perform fine needle aspiration procedures, run clinical apheresis services, consult in clinics, or discuss results directly with patients</a:t>
          </a:r>
        </a:p>
      </dsp:txBody>
      <dsp:txXfrm>
        <a:off x="0" y="75803"/>
        <a:ext cx="3230562" cy="1938337"/>
      </dsp:txXfrm>
    </dsp:sp>
    <dsp:sp modelId="{C6475823-5BF2-7248-A26D-ED4C1FC96FA0}">
      <dsp:nvSpPr>
        <dsp:cNvPr id="0" name=""/>
        <dsp:cNvSpPr/>
      </dsp:nvSpPr>
      <dsp:spPr>
        <a:xfrm>
          <a:off x="3553618" y="75803"/>
          <a:ext cx="3230562" cy="19383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>
              <a:solidFill>
                <a:schemeClr val="accent2"/>
              </a:solidFill>
            </a:rPr>
            <a:t>Pathology is boring – </a:t>
          </a:r>
          <a:br>
            <a:rPr lang="en-US" sz="1800" b="1" i="1" kern="1200">
              <a:solidFill>
                <a:schemeClr val="accent2"/>
              </a:solidFill>
            </a:rPr>
          </a:br>
          <a:r>
            <a:rPr lang="en-US" sz="1800" b="1" i="1" kern="1200">
              <a:solidFill>
                <a:schemeClr val="accent2"/>
              </a:solidFill>
            </a:rPr>
            <a:t>just looking at slides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/>
            <a:t>The field includes tumor boards, molecular diagnostics, AI, </a:t>
          </a:r>
          <a:br>
            <a:rPr lang="en-US" sz="1400" kern="1200"/>
          </a:br>
          <a:r>
            <a:rPr lang="en-US" sz="1400" kern="1200"/>
            <a:t>and teaching and leadership in healthcare system</a:t>
          </a:r>
        </a:p>
      </dsp:txBody>
      <dsp:txXfrm>
        <a:off x="3553618" y="75803"/>
        <a:ext cx="3230562" cy="1938337"/>
      </dsp:txXfrm>
    </dsp:sp>
    <dsp:sp modelId="{B51F2910-FEF5-564B-AAA3-6E4E53DA2E61}">
      <dsp:nvSpPr>
        <dsp:cNvPr id="0" name=""/>
        <dsp:cNvSpPr/>
      </dsp:nvSpPr>
      <dsp:spPr>
        <a:xfrm>
          <a:off x="7107237" y="75803"/>
          <a:ext cx="3230562" cy="19383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>
              <a:solidFill>
                <a:schemeClr val="accent2"/>
              </a:solidFill>
            </a:rPr>
            <a:t>Pathologists aren’t </a:t>
          </a:r>
          <a:br>
            <a:rPr lang="en-US" sz="1800" b="1" i="1" kern="1200">
              <a:solidFill>
                <a:schemeClr val="accent2"/>
              </a:solidFill>
            </a:rPr>
          </a:br>
          <a:r>
            <a:rPr lang="en-US" sz="1800" b="1" i="1" kern="1200">
              <a:solidFill>
                <a:schemeClr val="accent2"/>
              </a:solidFill>
            </a:rPr>
            <a:t>involved in clinical medicine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/>
            <a:t>Pathologists are key members of patient care teams and guide diagnosis and treatment plans</a:t>
          </a:r>
        </a:p>
      </dsp:txBody>
      <dsp:txXfrm>
        <a:off x="7107237" y="75803"/>
        <a:ext cx="3230562" cy="1938337"/>
      </dsp:txXfrm>
    </dsp:sp>
    <dsp:sp modelId="{021CBFE2-4A50-3E4F-95CB-21D4759856E3}">
      <dsp:nvSpPr>
        <dsp:cNvPr id="0" name=""/>
        <dsp:cNvSpPr/>
      </dsp:nvSpPr>
      <dsp:spPr>
        <a:xfrm>
          <a:off x="1776809" y="2337197"/>
          <a:ext cx="3230562" cy="19383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>
              <a:solidFill>
                <a:schemeClr val="accent2"/>
              </a:solidFill>
            </a:rPr>
            <a:t>Pathologists only work </a:t>
          </a:r>
          <a:br>
            <a:rPr lang="en-US" sz="1800" b="1" i="1" kern="1200">
              <a:solidFill>
                <a:schemeClr val="accent2"/>
              </a:solidFill>
            </a:rPr>
          </a:br>
          <a:r>
            <a:rPr lang="en-US" sz="1800" b="1" i="1" kern="1200">
              <a:solidFill>
                <a:schemeClr val="accent2"/>
              </a:solidFill>
            </a:rPr>
            <a:t>with dead bodies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/>
            <a:t>Forensic pathology is a vital subspecialty that provides crucial insights into causes of death. Pathologists may perform autopsies, but the majority of time is spent diagnosing disease in living patients</a:t>
          </a:r>
        </a:p>
      </dsp:txBody>
      <dsp:txXfrm>
        <a:off x="1776809" y="2337197"/>
        <a:ext cx="3230562" cy="1938337"/>
      </dsp:txXfrm>
    </dsp:sp>
    <dsp:sp modelId="{0C800BB1-D8EE-1144-BB41-5FBA50D532C3}">
      <dsp:nvSpPr>
        <dsp:cNvPr id="0" name=""/>
        <dsp:cNvSpPr/>
      </dsp:nvSpPr>
      <dsp:spPr>
        <a:xfrm>
          <a:off x="5330428" y="2337197"/>
          <a:ext cx="3230562" cy="19383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>
              <a:solidFill>
                <a:schemeClr val="accent2"/>
              </a:solidFill>
            </a:rPr>
            <a:t>Pathologists don’t </a:t>
          </a:r>
          <a:br>
            <a:rPr lang="en-US" sz="1800" b="1" i="1" kern="1200">
              <a:solidFill>
                <a:schemeClr val="accent2"/>
              </a:solidFill>
            </a:rPr>
          </a:br>
          <a:r>
            <a:rPr lang="en-US" sz="1800" b="1" i="1" kern="1200">
              <a:solidFill>
                <a:schemeClr val="accent2"/>
              </a:solidFill>
            </a:rPr>
            <a:t>earn as much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/>
            <a:t>Pathologists are among the top-earning cognitive specialties, with rising compensation and strong lifestyle balance</a:t>
          </a:r>
        </a:p>
      </dsp:txBody>
      <dsp:txXfrm>
        <a:off x="5330428" y="2337197"/>
        <a:ext cx="3230562" cy="19383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0A615-FD4F-5E4F-8791-76A937FE4C89}" type="datetimeFigureOut">
              <a:rPr lang="en-US" smtClean="0"/>
              <a:t>4/22/26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63100-FC19-A249-8E65-94EC721B5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16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63100-FC19-A249-8E65-94EC721B53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98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63100-FC19-A249-8E65-94EC721B53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56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63100-FC19-A249-8E65-94EC721B53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50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042C44-3DB1-4F47-8D10-96E8E8ECA88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39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C4B226-0656-A145-BA01-2D269DE7413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6AF7F7-A548-3F43-9DA9-E2F5D2EEC4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3275" y="2284043"/>
            <a:ext cx="8716125" cy="2387600"/>
          </a:xfrm>
        </p:spPr>
        <p:txBody>
          <a:bodyPr anchor="ctr" anchorCtr="0"/>
          <a:lstStyle>
            <a:lvl1pPr algn="l">
              <a:defRPr sz="6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D0C6E0-9F98-1447-9D63-90585C8AE6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23275" y="5444475"/>
            <a:ext cx="8716125" cy="481762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 b="1">
                <a:solidFill>
                  <a:srgbClr val="00A99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F9D9CE-5B46-C14C-85DE-785F4259B0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002" y="605718"/>
            <a:ext cx="3854899" cy="9224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E341E03-E579-9F2A-FE9E-543D26D5336A}"/>
              </a:ext>
            </a:extLst>
          </p:cNvPr>
          <p:cNvSpPr/>
          <p:nvPr userDrawn="1"/>
        </p:nvSpPr>
        <p:spPr>
          <a:xfrm>
            <a:off x="1724629" y="4966219"/>
            <a:ext cx="8714772" cy="115747"/>
          </a:xfrm>
          <a:prstGeom prst="rect">
            <a:avLst/>
          </a:prstGeom>
          <a:solidFill>
            <a:srgbClr val="6436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0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080" userDrawn="1">
          <p15:clr>
            <a:srgbClr val="FBAE40"/>
          </p15:clr>
        </p15:guide>
        <p15:guide id="3" pos="65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9B899E8-7E6C-8042-8453-78254033C51A}"/>
              </a:ext>
            </a:extLst>
          </p:cNvPr>
          <p:cNvSpPr/>
          <p:nvPr/>
        </p:nvSpPr>
        <p:spPr>
          <a:xfrm>
            <a:off x="0" y="0"/>
            <a:ext cx="12192000" cy="6877516"/>
          </a:xfrm>
          <a:prstGeom prst="rect">
            <a:avLst/>
          </a:prstGeom>
          <a:gradFill>
            <a:gsLst>
              <a:gs pos="0">
                <a:schemeClr val="accent4"/>
              </a:gs>
              <a:gs pos="39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010B85-3B9B-D74F-A1D6-76782C7359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1758" y="1"/>
            <a:ext cx="122037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9B899E8-7E6C-8042-8453-78254033C51A}"/>
              </a:ext>
            </a:extLst>
          </p:cNvPr>
          <p:cNvSpPr/>
          <p:nvPr/>
        </p:nvSpPr>
        <p:spPr>
          <a:xfrm>
            <a:off x="0" y="0"/>
            <a:ext cx="12192000" cy="6877516"/>
          </a:xfrm>
          <a:prstGeom prst="rect">
            <a:avLst/>
          </a:prstGeom>
          <a:gradFill>
            <a:gsLst>
              <a:gs pos="0">
                <a:schemeClr val="accent4"/>
              </a:gs>
              <a:gs pos="39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2B81D5F-3C17-B447-944E-C88BCB3E1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4958"/>
            <a:ext cx="9144000" cy="2387600"/>
          </a:xfrm>
        </p:spPr>
        <p:txBody>
          <a:bodyPr anchor="ctr" anchorCtr="0"/>
          <a:lstStyle>
            <a:lvl1pPr algn="ctr">
              <a:defRPr sz="6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15CCB9-B1F3-1249-8DFA-49A6670823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22037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4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70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96C262C-FFF3-66B8-389C-63B535684EA4}"/>
              </a:ext>
            </a:extLst>
          </p:cNvPr>
          <p:cNvSpPr/>
          <p:nvPr userDrawn="1"/>
        </p:nvSpPr>
        <p:spPr>
          <a:xfrm>
            <a:off x="0" y="0"/>
            <a:ext cx="4803494" cy="6857999"/>
          </a:xfrm>
          <a:prstGeom prst="rect">
            <a:avLst/>
          </a:prstGeom>
          <a:gradFill>
            <a:gsLst>
              <a:gs pos="0">
                <a:schemeClr val="accent4"/>
              </a:gs>
              <a:gs pos="39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25A6E0-79FD-E45C-CC49-7576C28942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7979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3E7BC5-D481-6D47-AA98-8D289725E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523868" cy="1600200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E67ED-52ED-CC4F-8935-D8E73029D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616F43-F950-5143-AA9D-9A4D934CD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404641"/>
            <a:ext cx="3523868" cy="381158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542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51F48-A1F0-804D-A7E8-9B5F10E35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C8B749-32DC-6A4A-AFD4-20D70711F7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1A18F9-3FDF-414C-927C-94F592138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351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DE349-F544-1649-9A85-53C687F58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48F58-E8AB-394E-8058-FBCDB6DC8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E1D1870A-8D9A-C540-AEB9-1E4863E4B7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8" y="6295457"/>
            <a:ext cx="1881533" cy="39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3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DE349-F544-1649-9A85-53C687F58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46520" cy="1325563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48F58-E8AB-394E-8058-FBCDB6DC8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4652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E1D1870A-8D9A-C540-AEB9-1E4863E4B7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8" y="6295457"/>
            <a:ext cx="1881533" cy="3958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F43A932-C15D-1B4C-9A16-27D8FAF67755}"/>
              </a:ext>
            </a:extLst>
          </p:cNvPr>
          <p:cNvSpPr/>
          <p:nvPr userDrawn="1"/>
        </p:nvSpPr>
        <p:spPr>
          <a:xfrm>
            <a:off x="7936671" y="0"/>
            <a:ext cx="3327400" cy="6857999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4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A38DCD-7E6A-0B42-A4C6-E1B258D294F0}"/>
              </a:ext>
            </a:extLst>
          </p:cNvPr>
          <p:cNvSpPr/>
          <p:nvPr/>
        </p:nvSpPr>
        <p:spPr>
          <a:xfrm>
            <a:off x="-1" y="-2"/>
            <a:ext cx="12192001" cy="1573308"/>
          </a:xfrm>
          <a:prstGeom prst="rect">
            <a:avLst/>
          </a:prstGeom>
          <a:gradFill>
            <a:gsLst>
              <a:gs pos="0">
                <a:schemeClr val="accent4"/>
              </a:gs>
              <a:gs pos="39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067AE6-8348-CF48-AC76-55EDEB5981DC}"/>
              </a:ext>
            </a:extLst>
          </p:cNvPr>
          <p:cNvSpPr/>
          <p:nvPr/>
        </p:nvSpPr>
        <p:spPr>
          <a:xfrm>
            <a:off x="7510013" y="0"/>
            <a:ext cx="3648973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7DE349-F544-1649-9A85-53C687F58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82388"/>
            <a:ext cx="6671813" cy="1167046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48F58-E8AB-394E-8058-FBCDB6DC8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102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7B723A6-88CD-F148-AFA9-606C88377390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7510013" y="1"/>
            <a:ext cx="364897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F1E77B20-CD6D-B54C-BC19-B97C5866F3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6295457"/>
            <a:ext cx="1881533" cy="39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A38DCD-7E6A-0B42-A4C6-E1B258D294F0}"/>
              </a:ext>
            </a:extLst>
          </p:cNvPr>
          <p:cNvSpPr/>
          <p:nvPr/>
        </p:nvSpPr>
        <p:spPr>
          <a:xfrm>
            <a:off x="-1" y="-2"/>
            <a:ext cx="12192001" cy="1573308"/>
          </a:xfrm>
          <a:prstGeom prst="rect">
            <a:avLst/>
          </a:prstGeom>
          <a:gradFill>
            <a:gsLst>
              <a:gs pos="0">
                <a:schemeClr val="accent4"/>
              </a:gs>
              <a:gs pos="39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7DE349-F544-1649-9A85-53C687F58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82388"/>
            <a:ext cx="10337801" cy="1167046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48F58-E8AB-394E-8058-FBCDB6DC8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37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F1E77B20-CD6D-B54C-BC19-B97C5866F3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6295457"/>
            <a:ext cx="1881533" cy="39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4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C8AC5A-D1D3-F833-294B-92949606DBDF}"/>
              </a:ext>
            </a:extLst>
          </p:cNvPr>
          <p:cNvSpPr/>
          <p:nvPr userDrawn="1"/>
        </p:nvSpPr>
        <p:spPr>
          <a:xfrm>
            <a:off x="-1" y="-2"/>
            <a:ext cx="12192001" cy="1573308"/>
          </a:xfrm>
          <a:prstGeom prst="rect">
            <a:avLst/>
          </a:prstGeom>
          <a:gradFill>
            <a:gsLst>
              <a:gs pos="0">
                <a:schemeClr val="accent4"/>
              </a:gs>
              <a:gs pos="39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D4114B-F731-BC4E-B076-71705F65B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601"/>
            <a:ext cx="10515600" cy="13614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7BEB9-9355-EB4E-AF70-C1A2623D32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C79800-C34A-8244-8541-BC3820205E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Autofit/>
          </a:bodyPr>
          <a:lstStyle>
            <a:lvl4pPr>
              <a:lnSpc>
                <a:spcPct val="120000"/>
              </a:lnSpc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4FA972-D90C-5D45-AF1F-595066FCB3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1087D7-EAFB-4F15-BE0D-84DFB72075DE}" type="datetimeFigureOut">
              <a:rPr lang="en-US" smtClean="0"/>
              <a:t>4/22/26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B755C0-2981-8848-BBF5-9287B1AD6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5E78FCC-C9E9-0A48-830C-9528CE3680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8" y="6295457"/>
            <a:ext cx="1881533" cy="39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2FC43E4-7D2E-A132-560E-0D1557E5C7B7}"/>
              </a:ext>
            </a:extLst>
          </p:cNvPr>
          <p:cNvSpPr/>
          <p:nvPr userDrawn="1"/>
        </p:nvSpPr>
        <p:spPr>
          <a:xfrm>
            <a:off x="-1" y="-2"/>
            <a:ext cx="12192001" cy="1573308"/>
          </a:xfrm>
          <a:prstGeom prst="rect">
            <a:avLst/>
          </a:prstGeom>
          <a:gradFill>
            <a:gsLst>
              <a:gs pos="0">
                <a:schemeClr val="accent4"/>
              </a:gs>
              <a:gs pos="39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69C175-2B9E-9242-A955-2C120910C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9093"/>
            <a:ext cx="10515600" cy="1333948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972D8-52C0-8E48-8EBF-B677335AE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rgbClr val="00A99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CDAB87-203D-C14A-9EC0-703250E787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2F6788-7030-114C-9747-3BCD5B8799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rgbClr val="00A99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E87F40-6ED1-474D-BBD2-AF5E746CF7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5A4E2A29-CEF4-634B-BA6D-B920CAF9B4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8" y="6295457"/>
            <a:ext cx="1881533" cy="39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0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D3FE05F-5DA4-2943-8488-1A9B890F2AD6}"/>
              </a:ext>
            </a:extLst>
          </p:cNvPr>
          <p:cNvSpPr/>
          <p:nvPr/>
        </p:nvSpPr>
        <p:spPr>
          <a:xfrm>
            <a:off x="0" y="0"/>
            <a:ext cx="3327400" cy="6857999"/>
          </a:xfrm>
          <a:prstGeom prst="rect">
            <a:avLst/>
          </a:prstGeom>
          <a:gradFill>
            <a:gsLst>
              <a:gs pos="0">
                <a:schemeClr val="accent4"/>
              </a:gs>
              <a:gs pos="39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C2BF50-1B6E-AE0A-1CC6-72839611B9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29184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F114B8-FACD-F745-8739-26E8B7C8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03" y="2515394"/>
            <a:ext cx="2874993" cy="1325563"/>
          </a:xfrm>
        </p:spPr>
        <p:txBody>
          <a:bodyPr>
            <a:noAutofit/>
          </a:bodyPr>
          <a:lstStyle>
            <a:lvl1pPr algn="ctr"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2062405-54AB-9A4B-A687-DF0022E56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4288" y="1255257"/>
            <a:ext cx="7097619" cy="4351338"/>
          </a:xfrm>
        </p:spPr>
        <p:txBody>
          <a:bodyPr numCol="1" anchor="ctr" anchorCtr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D7B780BE-6A88-C847-BE44-15C4FAFCDE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8" y="6295457"/>
            <a:ext cx="1881533" cy="39585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B3F13B0-EBC2-8D03-7EDE-B1107A25D229}"/>
              </a:ext>
            </a:extLst>
          </p:cNvPr>
          <p:cNvSpPr/>
          <p:nvPr userDrawn="1"/>
        </p:nvSpPr>
        <p:spPr>
          <a:xfrm rot="5400000">
            <a:off x="-1006997" y="4287937"/>
            <a:ext cx="8714772" cy="115747"/>
          </a:xfrm>
          <a:prstGeom prst="rect">
            <a:avLst/>
          </a:prstGeom>
          <a:solidFill>
            <a:srgbClr val="6436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0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72EE60-BB10-2F4C-9650-DA00764F5DB6}"/>
              </a:ext>
            </a:extLst>
          </p:cNvPr>
          <p:cNvSpPr/>
          <p:nvPr/>
        </p:nvSpPr>
        <p:spPr>
          <a:xfrm>
            <a:off x="0" y="0"/>
            <a:ext cx="7966895" cy="6877515"/>
          </a:xfrm>
          <a:prstGeom prst="rect">
            <a:avLst/>
          </a:prstGeom>
          <a:gradFill>
            <a:gsLst>
              <a:gs pos="0">
                <a:schemeClr val="accent4"/>
              </a:gs>
              <a:gs pos="39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F114B8-FACD-F745-8739-26E8B7C8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667" y="1152421"/>
            <a:ext cx="4923765" cy="1325563"/>
          </a:xfrm>
        </p:spPr>
        <p:txBody>
          <a:bodyPr>
            <a:noAutofit/>
          </a:bodyPr>
          <a:lstStyle>
            <a:lvl1pPr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BE13CD8-B227-A641-9B5D-930D0F3F9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667" y="2550275"/>
            <a:ext cx="4923765" cy="3427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63A1052-7EBF-3D49-A44C-CD422B951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75251" y="1610246"/>
            <a:ext cx="3648973" cy="366049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1483C9-6F13-0F46-BF9D-65B7980A797D}"/>
              </a:ext>
            </a:extLst>
          </p:cNvPr>
          <p:cNvSpPr/>
          <p:nvPr/>
        </p:nvSpPr>
        <p:spPr>
          <a:xfrm>
            <a:off x="6875251" y="1610246"/>
            <a:ext cx="3648973" cy="3660494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D6105AA2-C65E-8945-AC0C-582F3E3BB01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2538" y="6295457"/>
            <a:ext cx="1881533" cy="3958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C9AEF2B-2161-8479-3153-BB0B13BF822B}"/>
              </a:ext>
            </a:extLst>
          </p:cNvPr>
          <p:cNvSpPr/>
          <p:nvPr userDrawn="1"/>
        </p:nvSpPr>
        <p:spPr>
          <a:xfrm rot="5400000">
            <a:off x="4927680" y="3376676"/>
            <a:ext cx="3727050" cy="122014"/>
          </a:xfrm>
          <a:prstGeom prst="rect">
            <a:avLst/>
          </a:prstGeom>
          <a:solidFill>
            <a:srgbClr val="6436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8318F2D-B0F0-01AA-49F6-762BB023B6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2313" y="1585913"/>
            <a:ext cx="3714750" cy="37147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1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D68E55-F78B-0140-996D-F949A4EBD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2802E-69E4-5342-B9B4-A87FD2C13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121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9" r:id="rId3"/>
    <p:sldLayoutId id="2147483663" r:id="rId4"/>
    <p:sldLayoutId id="2147483690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25408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rgbClr val="00A998"/>
        </a:buClr>
        <a:buSzPct val="80000"/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rgbClr val="00A998"/>
        </a:buClr>
        <a:buSzPct val="80000"/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rgbClr val="00A998"/>
        </a:buClr>
        <a:buSzPct val="80000"/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rgbClr val="00A998"/>
        </a:buClr>
        <a:buSzPct val="80000"/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rgbClr val="00A998"/>
        </a:buClr>
        <a:buSzPct val="80000"/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hrsa.gov/topics/health-workforce/workforce-projections" TargetMode="External"/><Relationship Id="rId7" Type="http://schemas.openxmlformats.org/officeDocument/2006/relationships/hyperlink" Target="https://www.sciencedirect.com/science/article/abs/pii/S0046817709003591" TargetMode="External"/><Relationship Id="rId2" Type="http://schemas.openxmlformats.org/officeDocument/2006/relationships/hyperlink" Target="https://pubmed.ncbi.nlm.nih.gov/35776913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academic.oup.com/ajcp/article/153/4/435/5741820" TargetMode="External"/><Relationship Id="rId5" Type="http://schemas.openxmlformats.org/officeDocument/2006/relationships/hyperlink" Target="https://www.aamc.org/data-reports/report/us-physician-workforce-data-dashboard" TargetMode="External"/><Relationship Id="rId4" Type="http://schemas.openxmlformats.org/officeDocument/2006/relationships/hyperlink" Target="https://www.aamc.org/media/75236/downloa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3275" y="2284043"/>
            <a:ext cx="6911274" cy="2387600"/>
          </a:xfrm>
        </p:spPr>
        <p:txBody>
          <a:bodyPr anchor="ctr">
            <a:normAutofit/>
          </a:bodyPr>
          <a:lstStyle/>
          <a:p>
            <a:r>
              <a:rPr lang="en-US"/>
              <a:t>Current Issues in Pathology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7A100D9-25BF-84F5-3229-1F180860A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3275" y="5444475"/>
            <a:ext cx="9144000" cy="481762"/>
          </a:xfrm>
        </p:spPr>
        <p:txBody>
          <a:bodyPr/>
          <a:lstStyle/>
          <a:p>
            <a:r>
              <a:rPr lang="en-US"/>
              <a:t>PATHOLOGIST WORKFORCE </a:t>
            </a:r>
          </a:p>
        </p:txBody>
      </p:sp>
    </p:spTree>
    <p:extLst>
      <p:ext uri="{BB962C8B-B14F-4D97-AF65-F5344CB8AC3E}">
        <p14:creationId xmlns:p14="http://schemas.microsoft.com/office/powerpoint/2010/main" val="324274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A8ED61A-8F99-D045-88B6-E67E79E6C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03" y="2515394"/>
            <a:ext cx="2874993" cy="1325563"/>
          </a:xfrm>
        </p:spPr>
        <p:txBody>
          <a:bodyPr/>
          <a:lstStyle/>
          <a:p>
            <a:r>
              <a:rPr lang="en-US"/>
              <a:t>Current Issues in Pathology 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167DEF82-4747-9EB6-4409-20F1A4A724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8389506"/>
              </p:ext>
            </p:extLst>
          </p:nvPr>
        </p:nvGraphicFramePr>
        <p:xfrm>
          <a:off x="4273550" y="712695"/>
          <a:ext cx="7129556" cy="5204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286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4DADD-62DC-77FE-CD41-BAA62E7E5E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75" y="2259246"/>
            <a:ext cx="8905875" cy="2387600"/>
          </a:xfrm>
        </p:spPr>
        <p:txBody>
          <a:bodyPr>
            <a:noAutofit/>
          </a:bodyPr>
          <a:lstStyle/>
          <a:p>
            <a:pPr lvl="0"/>
            <a:r>
              <a:rPr lang="en-US" sz="4800" b="0" dirty="0">
                <a:latin typeface="Arial"/>
                <a:cs typeface="Arial"/>
              </a:rPr>
              <a:t>Roughly </a:t>
            </a:r>
            <a:r>
              <a:rPr lang="en-US" sz="4800" i="1" dirty="0">
                <a:solidFill>
                  <a:srgbClr val="00A998"/>
                </a:solidFill>
                <a:latin typeface="Arial"/>
                <a:cs typeface="Arial"/>
              </a:rPr>
              <a:t>600 new pathologists enter practice in the US each year</a:t>
            </a:r>
            <a:r>
              <a:rPr lang="en-US" sz="4800" b="0" dirty="0">
                <a:latin typeface="Arial"/>
                <a:cs typeface="Arial"/>
              </a:rPr>
              <a:t>, while it is estimated that </a:t>
            </a:r>
            <a:r>
              <a:rPr lang="en-US" sz="4800" i="1" dirty="0">
                <a:solidFill>
                  <a:srgbClr val="00A998"/>
                </a:solidFill>
                <a:latin typeface="Arial"/>
                <a:cs typeface="Arial"/>
              </a:rPr>
              <a:t>demand for 700-840 new pathologists per year could be expected soon</a:t>
            </a:r>
            <a:r>
              <a:rPr lang="en-US" sz="3200" b="0" baseline="30000" dirty="0">
                <a:latin typeface="Arial"/>
                <a:cs typeface="Arial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217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F2CAB-23C4-4C3C-4096-FAAD4B0E9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Supply Deficit: Supply/Demand </a:t>
            </a:r>
            <a:r>
              <a:rPr lang="en-US" sz="1200"/>
              <a:t> 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8D533-24D4-49B9-DAF8-94A359987F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61987" y="1678573"/>
            <a:ext cx="6016236" cy="67516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000" b="1" dirty="0">
                <a:latin typeface="Arial"/>
                <a:cs typeface="Arial"/>
              </a:rPr>
              <a:t>For pathologists, it is projected that by 2037 we will have: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629CA0-DFE8-A97C-D586-449A0B5D2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2725" y="1825625"/>
            <a:ext cx="3920066" cy="4351338"/>
          </a:xfrm>
          <a:solidFill>
            <a:schemeClr val="accent3"/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bg1"/>
                </a:solidFill>
              </a:rPr>
              <a:t>It is projected that 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by 2036 the United States will face an overall shortage of approximately 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13,500 - 86,000 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physicians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49C9941-4411-121F-E017-557F946BC759}"/>
              </a:ext>
            </a:extLst>
          </p:cNvPr>
          <p:cNvSpPr txBox="1">
            <a:spLocks/>
          </p:cNvSpPr>
          <p:nvPr/>
        </p:nvSpPr>
        <p:spPr>
          <a:xfrm>
            <a:off x="10254343" y="108857"/>
            <a:ext cx="1832222" cy="2569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1400" baseline="30000">
                <a:solidFill>
                  <a:srgbClr val="00A998"/>
                </a:solidFill>
              </a:rPr>
              <a:t>Reference 2,3</a:t>
            </a:r>
            <a:endParaRPr lang="en-US" sz="1400">
              <a:solidFill>
                <a:srgbClr val="00A998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9B509FF-A515-F281-056F-90B6CDAF55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0755160"/>
              </p:ext>
            </p:extLst>
          </p:nvPr>
        </p:nvGraphicFramePr>
        <p:xfrm>
          <a:off x="5477585" y="2540000"/>
          <a:ext cx="6028267" cy="3598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542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EEDB5-F47A-7ACD-281D-4DDAD6C1D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Job Market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23C758B-D608-8048-5E21-7DD5FDF3BA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404641"/>
            <a:ext cx="3209697" cy="3811588"/>
          </a:xfrm>
        </p:spPr>
        <p:txBody>
          <a:bodyPr/>
          <a:lstStyle/>
          <a:p>
            <a:pPr lvl="0"/>
            <a:r>
              <a:rPr lang="en-US" sz="2400"/>
              <a:t>The number of job postings on </a:t>
            </a:r>
            <a:r>
              <a:rPr lang="en-US" sz="2400" i="1" err="1"/>
              <a:t>PathologyOutlines</a:t>
            </a:r>
            <a:r>
              <a:rPr lang="en-US" sz="2400"/>
              <a:t> has more than doubled when comparing the time periods of 2014-2018 (2908 jobs) to 2020-2024 (6745 jobs).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3EB4516-4910-F4EF-DBCE-429F598DB056}"/>
              </a:ext>
            </a:extLst>
          </p:cNvPr>
          <p:cNvSpPr txBox="1">
            <a:spLocks/>
          </p:cNvSpPr>
          <p:nvPr/>
        </p:nvSpPr>
        <p:spPr>
          <a:xfrm>
            <a:off x="10254343" y="108857"/>
            <a:ext cx="1832222" cy="2569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1400" baseline="30000">
                <a:solidFill>
                  <a:srgbClr val="00A998"/>
                </a:solidFill>
              </a:rPr>
              <a:t>Reference 5</a:t>
            </a:r>
            <a:endParaRPr lang="en-US" sz="1400">
              <a:solidFill>
                <a:srgbClr val="00A998"/>
              </a:solidFill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20EE765-E389-F9FE-53A1-F4E0715D77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188459"/>
              </p:ext>
            </p:extLst>
          </p:nvPr>
        </p:nvGraphicFramePr>
        <p:xfrm>
          <a:off x="5197032" y="685800"/>
          <a:ext cx="6380886" cy="5478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7843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7859D-7DFE-30AF-4D98-8363E9E2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03" y="2515394"/>
            <a:ext cx="2874993" cy="1325563"/>
          </a:xfrm>
        </p:spPr>
        <p:txBody>
          <a:bodyPr/>
          <a:lstStyle/>
          <a:p>
            <a:r>
              <a:rPr lang="en-US" dirty="0"/>
              <a:t>Aging Workforce (2004 vs 2020)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E0ACAE74-1E28-3724-A3F8-659626CAB9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7343804"/>
              </p:ext>
            </p:extLst>
          </p:nvPr>
        </p:nvGraphicFramePr>
        <p:xfrm>
          <a:off x="4273550" y="1255713"/>
          <a:ext cx="7097713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7F40C236-ECBF-0FDC-DC22-DFEC1121967D}"/>
              </a:ext>
            </a:extLst>
          </p:cNvPr>
          <p:cNvSpPr txBox="1">
            <a:spLocks/>
          </p:cNvSpPr>
          <p:nvPr/>
        </p:nvSpPr>
        <p:spPr>
          <a:xfrm>
            <a:off x="10254343" y="108857"/>
            <a:ext cx="1832222" cy="2569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1400" baseline="30000">
                <a:solidFill>
                  <a:srgbClr val="00A998"/>
                </a:solidFill>
              </a:rPr>
              <a:t>Reference 6,7</a:t>
            </a:r>
            <a:endParaRPr lang="en-US" sz="1400">
              <a:solidFill>
                <a:srgbClr val="00A9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94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E1FDC-7AD4-D1CA-F802-75718B1EE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Workload &amp; Burnout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C77E8-F29A-5BC8-1FC3-0633DEC6B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6667"/>
            <a:ext cx="3429000" cy="406029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200" b="1">
                <a:solidFill>
                  <a:schemeClr val="accent3"/>
                </a:solidFill>
              </a:rPr>
              <a:t>71.4% </a:t>
            </a:r>
          </a:p>
          <a:p>
            <a:pPr marL="0" indent="0" algn="ctr">
              <a:buNone/>
            </a:pPr>
            <a:r>
              <a:rPr lang="en-US"/>
              <a:t>pathologists reported ever having felt burnout </a:t>
            </a:r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 sz="3200" b="1">
                <a:solidFill>
                  <a:schemeClr val="accent3"/>
                </a:solidFill>
              </a:rPr>
              <a:t>32.9% </a:t>
            </a:r>
          </a:p>
          <a:p>
            <a:pPr marL="0" indent="0" algn="ctr">
              <a:buNone/>
            </a:pPr>
            <a:r>
              <a:rPr lang="en-US"/>
              <a:t>of pathologists who felt burned out reported it as a current issue</a:t>
            </a:r>
          </a:p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072EBCF-2C1A-0D2B-2FE1-146EF0B05135}"/>
              </a:ext>
            </a:extLst>
          </p:cNvPr>
          <p:cNvSpPr txBox="1">
            <a:spLocks/>
          </p:cNvSpPr>
          <p:nvPr/>
        </p:nvSpPr>
        <p:spPr>
          <a:xfrm>
            <a:off x="10254343" y="108857"/>
            <a:ext cx="1832222" cy="2569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1400" baseline="30000">
                <a:solidFill>
                  <a:srgbClr val="00A998"/>
                </a:solidFill>
              </a:rPr>
              <a:t>Reference 8</a:t>
            </a:r>
            <a:endParaRPr lang="en-US" sz="1400">
              <a:solidFill>
                <a:srgbClr val="00A998"/>
              </a:solidFill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E0FFA5F-8D8C-2154-EDC3-160C7A9127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8358224"/>
              </p:ext>
            </p:extLst>
          </p:nvPr>
        </p:nvGraphicFramePr>
        <p:xfrm>
          <a:off x="5317066" y="2133600"/>
          <a:ext cx="6299199" cy="3945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544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4422C8-0EB7-BE7D-A643-4C80F568C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Pathology Misconceptions and Realities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9B28930-8BBA-FD84-1E7C-8EB23A9688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3631267"/>
              </p:ext>
            </p:extLst>
          </p:nvPr>
        </p:nvGraphicFramePr>
        <p:xfrm>
          <a:off x="838200" y="1825625"/>
          <a:ext cx="103378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041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06B5B-24C9-2A39-623C-DD3B45D05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774F1-F162-D839-10E7-C7F45F5C4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4288" y="457200"/>
            <a:ext cx="7097619" cy="5656217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1300" dirty="0">
                <a:hlinkClick r:id="rId2"/>
              </a:rPr>
              <a:t>Gross DJ, </a:t>
            </a:r>
            <a:r>
              <a:rPr lang="en-US" sz="1300" dirty="0" err="1">
                <a:hlinkClick r:id="rId2"/>
              </a:rPr>
              <a:t>Robboy</a:t>
            </a:r>
            <a:r>
              <a:rPr lang="en-US" sz="1300" dirty="0">
                <a:hlinkClick r:id="rId2"/>
              </a:rPr>
              <a:t> SJ, Cohen MB, et al. Strong Job Market for Pathologists: Results From the 2021 College of American Pathologists Practice Leader Survey. Arch </a:t>
            </a:r>
            <a:r>
              <a:rPr lang="en-US" sz="1300" dirty="0" err="1">
                <a:hlinkClick r:id="rId2"/>
              </a:rPr>
              <a:t>Pathol</a:t>
            </a:r>
            <a:r>
              <a:rPr lang="en-US" sz="1300" dirty="0">
                <a:hlinkClick r:id="rId2"/>
              </a:rPr>
              <a:t> Lab Med. 2023 Apr 1;147(4):434-441. </a:t>
            </a:r>
            <a:r>
              <a:rPr lang="en-US" sz="1300" dirty="0" err="1">
                <a:hlinkClick r:id="rId2"/>
              </a:rPr>
              <a:t>doi</a:t>
            </a:r>
            <a:r>
              <a:rPr lang="en-US" sz="1300" dirty="0">
                <a:hlinkClick r:id="rId2"/>
              </a:rPr>
              <a:t>: 10.5858/arpa.2022-0023-CP</a:t>
            </a:r>
            <a:r>
              <a:rPr lang="en-US" sz="1300" dirty="0"/>
              <a:t>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1300" dirty="0">
                <a:hlinkClick r:id="rId3"/>
              </a:rPr>
              <a:t>Health Workforce Projections, Pathology Physicians. Department of Health and Human Services, Health Resources and Services Administration. 2025.</a:t>
            </a:r>
            <a:r>
              <a:rPr lang="en-US" sz="1300" dirty="0"/>
              <a:t>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1300" dirty="0"/>
              <a:t>‌Association of American Medical Colleges. The Complexities of Physician Supply and Demand: Projections the Complexities of Physician Supply and Demand: Projections from 2021 to 2036.; 2024. </a:t>
            </a:r>
            <a:r>
              <a:rPr lang="en-US" sz="1300" dirty="0">
                <a:hlinkClick r:id="rId4"/>
              </a:rPr>
              <a:t>https://www.aamc.org/media/75236/download</a:t>
            </a:r>
            <a:endParaRPr lang="en-US" sz="1300" dirty="0"/>
          </a:p>
          <a:p>
            <a:pPr marL="457200" lvl="0" indent="-457200">
              <a:buFont typeface="+mj-lt"/>
              <a:buAutoNum type="arabicPeriod"/>
            </a:pPr>
            <a:r>
              <a:rPr lang="en-US" sz="1300" dirty="0"/>
              <a:t>National Resident Matching Program, Results and Data 2020-2025 Main Residency Match®. National Resident Matching Program, Washington, DC. 2020-2025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1300" dirty="0"/>
              <a:t>Pathologist Jobs Report, 2014-2024 summaries. PathologyOutlines.com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1300" dirty="0"/>
              <a:t>Black-Schaffer SW, Gross DJ, Nouri Z. et al. Re-evaluation of methodology for estimating US specialty physician workforce. Health Affairs Scholar. 2(4). </a:t>
            </a:r>
            <a:r>
              <a:rPr lang="en-US" sz="1300" dirty="0" err="1"/>
              <a:t>doi</a:t>
            </a:r>
            <a:r>
              <a:rPr lang="en-US" sz="1300" dirty="0"/>
              <a:t>: 10.1093/</a:t>
            </a:r>
            <a:r>
              <a:rPr lang="en-US" sz="1300" dirty="0" err="1"/>
              <a:t>haschl</a:t>
            </a:r>
            <a:r>
              <a:rPr lang="en-US" sz="1300" dirty="0"/>
              <a:t>/qxae033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1300" dirty="0">
                <a:hlinkClick r:id="rId5"/>
              </a:rPr>
              <a:t>Kelly, R. US Physician Workforce Dashboard. Association of American Medical Colleges. 2024.</a:t>
            </a:r>
            <a:r>
              <a:rPr lang="en-US" sz="1300" dirty="0"/>
              <a:t>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1300" dirty="0">
                <a:hlinkClick r:id="rId6"/>
              </a:rPr>
              <a:t>Garcia E, Kundu I, Kelly M, Soles R, Mulder L, Talmon GA. The American Society for Clinical Pathology’s Job Satisfaction, Well-Being, and Burnout Survey of Pathologists. American Journal of Clinical Pathology. 2020 Apr;153(4):435-448. </a:t>
            </a:r>
            <a:r>
              <a:rPr lang="en-US" sz="1300" dirty="0" err="1">
                <a:hlinkClick r:id="rId6"/>
              </a:rPr>
              <a:t>doi</a:t>
            </a:r>
            <a:r>
              <a:rPr lang="en-US" sz="1300" dirty="0">
                <a:hlinkClick r:id="rId6"/>
              </a:rPr>
              <a:t>: 10.1093/</a:t>
            </a:r>
            <a:r>
              <a:rPr lang="en-US" sz="1300" dirty="0" err="1">
                <a:hlinkClick r:id="rId6"/>
              </a:rPr>
              <a:t>ajcp</a:t>
            </a:r>
            <a:r>
              <a:rPr lang="en-US" sz="1300" dirty="0">
                <a:hlinkClick r:id="rId6"/>
              </a:rPr>
              <a:t>/aqaa010.</a:t>
            </a:r>
            <a:endParaRPr lang="en-US" sz="1300" dirty="0"/>
          </a:p>
          <a:p>
            <a:pPr marL="457200" lvl="0" indent="-457200">
              <a:buFont typeface="+mj-lt"/>
              <a:buAutoNum type="arabicPeriod"/>
            </a:pPr>
            <a:r>
              <a:rPr lang="en-US" sz="1300" dirty="0">
                <a:hlinkClick r:id="rId7" tooltip="Persistent link using digital object identifier"/>
              </a:rPr>
              <a:t>Ford CJ. If not, why not? Reasons why Canadian postgraduate trainees chose—or did not choose—to become pathologists. Human Pathology. 2010 Apr;41(4):566-573. </a:t>
            </a:r>
            <a:r>
              <a:rPr lang="en-US" sz="1300" dirty="0" err="1">
                <a:hlinkClick r:id="rId7" tooltip="Persistent link using digital object identifier"/>
              </a:rPr>
              <a:t>doi</a:t>
            </a:r>
            <a:r>
              <a:rPr lang="en-US" sz="1300" dirty="0">
                <a:hlinkClick r:id="rId7" tooltip="Persistent link using digital object identifier"/>
              </a:rPr>
              <a:t>: 10.1016/j.humpath.2009.09.012.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404285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3-210340-MT_Executive_Board Meeting_Volunteer Program [54]  -  Read-Only">
  <a:themeElements>
    <a:clrScheme name="Custom 8">
      <a:dk1>
        <a:srgbClr val="000000"/>
      </a:dk1>
      <a:lt1>
        <a:srgbClr val="FFFFFF"/>
      </a:lt1>
      <a:dk2>
        <a:srgbClr val="44546A"/>
      </a:dk2>
      <a:lt2>
        <a:srgbClr val="C7C7C7"/>
      </a:lt2>
      <a:accent1>
        <a:srgbClr val="24408F"/>
      </a:accent1>
      <a:accent2>
        <a:srgbClr val="00A998"/>
      </a:accent2>
      <a:accent3>
        <a:srgbClr val="AB1E89"/>
      </a:accent3>
      <a:accent4>
        <a:srgbClr val="5E2C91"/>
      </a:accent4>
      <a:accent5>
        <a:srgbClr val="EF494F"/>
      </a:accent5>
      <a:accent6>
        <a:srgbClr val="009CC0"/>
      </a:accent6>
      <a:hlink>
        <a:srgbClr val="515151"/>
      </a:hlink>
      <a:folHlink>
        <a:srgbClr val="007F7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B6B8A141B96942975BA4DE7669F446" ma:contentTypeVersion="11" ma:contentTypeDescription="Create a new document." ma:contentTypeScope="" ma:versionID="af4b63cbd0d79e056066b663a8cc8db0">
  <xsd:schema xmlns:xsd="http://www.w3.org/2001/XMLSchema" xmlns:xs="http://www.w3.org/2001/XMLSchema" xmlns:p="http://schemas.microsoft.com/office/2006/metadata/properties" xmlns:ns3="fe0c5a4a-5205-48c5-a4f2-d5754d4136d0" xmlns:ns4="48b6a4ea-6954-4daa-aa37-09ebb2a4771b" targetNamespace="http://schemas.microsoft.com/office/2006/metadata/properties" ma:root="true" ma:fieldsID="37fdb0f6145867e3564a932ae3605551" ns3:_="" ns4:_="">
    <xsd:import namespace="fe0c5a4a-5205-48c5-a4f2-d5754d4136d0"/>
    <xsd:import namespace="48b6a4ea-6954-4daa-aa37-09ebb2a477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0c5a4a-5205-48c5-a4f2-d5754d413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b6a4ea-6954-4daa-aa37-09ebb2a4771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BB65C6-DA95-402D-B7DA-FB6D4851C871}">
  <ds:schemaRefs>
    <ds:schemaRef ds:uri="48b6a4ea-6954-4daa-aa37-09ebb2a4771b"/>
    <ds:schemaRef ds:uri="fe0c5a4a-5205-48c5-a4f2-d5754d4136d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3725DE2-F52B-4CB9-9FB3-FAD4B7EC2AC0}">
  <ds:schemaRefs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48b6a4ea-6954-4daa-aa37-09ebb2a4771b"/>
    <ds:schemaRef ds:uri="fe0c5a4a-5205-48c5-a4f2-d5754d4136d0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03C16CF-4702-4FF3-AF53-347FB564A6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23-210340-MT_Executive_Board Meeting_Volunteer Program [54]  -  Read-Only</Template>
  <TotalTime>1610</TotalTime>
  <Words>746</Words>
  <Application>Microsoft Macintosh PowerPoint</Application>
  <PresentationFormat>Widescreen</PresentationFormat>
  <Paragraphs>56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23-210340-MT_Executive_Board Meeting_Volunteer Program [54]  -  Read-Only</vt:lpstr>
      <vt:lpstr>Current Issues in Pathology </vt:lpstr>
      <vt:lpstr>Current Issues in Pathology </vt:lpstr>
      <vt:lpstr>Roughly 600 new pathologists enter practice in the US each year, while it is estimated that demand for 700-840 new pathologists per year could be expected soon1</vt:lpstr>
      <vt:lpstr>Supply Deficit: Supply/Demand   </vt:lpstr>
      <vt:lpstr>Job Market</vt:lpstr>
      <vt:lpstr>Aging Workforce (2004 vs 2020)</vt:lpstr>
      <vt:lpstr>Workload &amp; Burnout</vt:lpstr>
      <vt:lpstr>Pathology Misconceptions and Realities</vt:lpstr>
      <vt:lpstr>References</vt:lpstr>
    </vt:vector>
  </TitlesOfParts>
  <Company>ASCP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 Task Force on Connectivity</dc:title>
  <dc:creator>Beck, Lucy</dc:creator>
  <cp:lastModifiedBy>Abby Cloos</cp:lastModifiedBy>
  <cp:revision>45</cp:revision>
  <cp:lastPrinted>2021-05-22T14:22:41Z</cp:lastPrinted>
  <dcterms:created xsi:type="dcterms:W3CDTF">2021-05-10T16:15:42Z</dcterms:created>
  <dcterms:modified xsi:type="dcterms:W3CDTF">2026-04-22T13:54:09Z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0x0101008AB6B8A141B96942975BA4DE7669F446</vt:lpwstr>
  </property>
  <property fmtid="{D5CDD505-2E9C-101B-9397-08002B2CF9AE}" pid="3" name="MSIP_Label_4dfd4032-9be4-4836-8760-5b03795e722f_Enabled">
    <vt:lpwstr>true</vt:lpwstr>
  </property>
  <property fmtid="{D5CDD505-2E9C-101B-9397-08002B2CF9AE}" pid="4" name="MSIP_Label_4dfd4032-9be4-4836-8760-5b03795e722f_SetDate">
    <vt:lpwstr>2026-03-11T15:45:05Z</vt:lpwstr>
  </property>
  <property fmtid="{D5CDD505-2E9C-101B-9397-08002B2CF9AE}" pid="5" name="MSIP_Label_4dfd4032-9be4-4836-8760-5b03795e722f_Method">
    <vt:lpwstr>Standard</vt:lpwstr>
  </property>
  <property fmtid="{D5CDD505-2E9C-101B-9397-08002B2CF9AE}" pid="6" name="MSIP_Label_4dfd4032-9be4-4836-8760-5b03795e722f_Name">
    <vt:lpwstr>defa4170-0d19-0005-0004-bc88714345d2</vt:lpwstr>
  </property>
  <property fmtid="{D5CDD505-2E9C-101B-9397-08002B2CF9AE}" pid="7" name="MSIP_Label_4dfd4032-9be4-4836-8760-5b03795e722f_SiteId">
    <vt:lpwstr>c0c799d2-8588-42b3-8c1e-83c4652bc813</vt:lpwstr>
  </property>
  <property fmtid="{D5CDD505-2E9C-101B-9397-08002B2CF9AE}" pid="8" name="MSIP_Label_4dfd4032-9be4-4836-8760-5b03795e722f_ActionId">
    <vt:lpwstr>8c0a06da-1d1c-4260-b4ff-970015cbab42</vt:lpwstr>
  </property>
  <property fmtid="{D5CDD505-2E9C-101B-9397-08002B2CF9AE}" pid="9" name="MSIP_Label_4dfd4032-9be4-4836-8760-5b03795e722f_ContentBits">
    <vt:lpwstr>0</vt:lpwstr>
  </property>
  <property fmtid="{D5CDD505-2E9C-101B-9397-08002B2CF9AE}" pid="10" name="MSIP_Label_4dfd4032-9be4-4836-8760-5b03795e722f_Tag">
    <vt:lpwstr>50, 3, 0, 1</vt:lpwstr>
  </property>
</Properties>
</file>