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71" r:id="rId5"/>
    <p:sldId id="276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736A0"/>
    <a:srgbClr val="F9C609"/>
    <a:srgbClr val="D0D7DC"/>
    <a:srgbClr val="414042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AAC9B-0ECF-47FB-BE90-F87E17BF0A07}" v="13" dt="2025-06-04T15:21:0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0"/>
    <p:restoredTop sz="89076"/>
  </p:normalViewPr>
  <p:slideViewPr>
    <p:cSldViewPr snapToGrid="0" snapToObjects="1" showGuides="1">
      <p:cViewPr varScale="1">
        <p:scale>
          <a:sx n="83" d="100"/>
          <a:sy n="83" d="100"/>
        </p:scale>
        <p:origin x="504" y="78"/>
      </p:cViewPr>
      <p:guideLst>
        <p:guide orient="horz" pos="3168"/>
        <p:guide pos="528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2" d="100"/>
          <a:sy n="132" d="100"/>
        </p:scale>
        <p:origin x="542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ia, Edna" userId="9da2b29b-6e62-4f8f-a065-b495710e7477" providerId="ADAL" clId="{29EAAC9B-0ECF-47FB-BE90-F87E17BF0A07}"/>
    <pc:docChg chg="undo custSel addSld delSld modSld">
      <pc:chgData name="Garcia, Edna" userId="9da2b29b-6e62-4f8f-a065-b495710e7477" providerId="ADAL" clId="{29EAAC9B-0ECF-47FB-BE90-F87E17BF0A07}" dt="2025-06-04T15:21:06.252" v="376" actId="14100"/>
      <pc:docMkLst>
        <pc:docMk/>
      </pc:docMkLst>
      <pc:sldChg chg="addSp delSp modSp new mod">
        <pc:chgData name="Garcia, Edna" userId="9da2b29b-6e62-4f8f-a065-b495710e7477" providerId="ADAL" clId="{29EAAC9B-0ECF-47FB-BE90-F87E17BF0A07}" dt="2025-06-04T15:21:06.252" v="376" actId="14100"/>
        <pc:sldMkLst>
          <pc:docMk/>
          <pc:sldMk cId="969767740" sldId="276"/>
        </pc:sldMkLst>
        <pc:spChg chg="mod">
          <ac:chgData name="Garcia, Edna" userId="9da2b29b-6e62-4f8f-a065-b495710e7477" providerId="ADAL" clId="{29EAAC9B-0ECF-47FB-BE90-F87E17BF0A07}" dt="2025-06-04T15:14:17.670" v="371" actId="20577"/>
          <ac:spMkLst>
            <pc:docMk/>
            <pc:sldMk cId="969767740" sldId="276"/>
            <ac:spMk id="2" creationId="{6FA4D386-FFDF-7E7A-BAC1-817663124C14}"/>
          </ac:spMkLst>
        </pc:spChg>
        <pc:spChg chg="del">
          <ac:chgData name="Garcia, Edna" userId="9da2b29b-6e62-4f8f-a065-b495710e7477" providerId="ADAL" clId="{29EAAC9B-0ECF-47FB-BE90-F87E17BF0A07}" dt="2025-06-03T20:00:10.219" v="19"/>
          <ac:spMkLst>
            <pc:docMk/>
            <pc:sldMk cId="969767740" sldId="276"/>
            <ac:spMk id="3" creationId="{512B1946-0043-9E8F-9DD8-7BD88517D1BB}"/>
          </ac:spMkLst>
        </pc:spChg>
        <pc:spChg chg="add mod">
          <ac:chgData name="Garcia, Edna" userId="9da2b29b-6e62-4f8f-a065-b495710e7477" providerId="ADAL" clId="{29EAAC9B-0ECF-47FB-BE90-F87E17BF0A07}" dt="2025-06-04T15:20:58.615" v="375" actId="1076"/>
          <ac:spMkLst>
            <pc:docMk/>
            <pc:sldMk cId="969767740" sldId="276"/>
            <ac:spMk id="7" creationId="{4D54F7AF-184C-B319-9E2F-5669877FF088}"/>
          </ac:spMkLst>
        </pc:spChg>
        <pc:spChg chg="add del mod">
          <ac:chgData name="Garcia, Edna" userId="9da2b29b-6e62-4f8f-a065-b495710e7477" providerId="ADAL" clId="{29EAAC9B-0ECF-47FB-BE90-F87E17BF0A07}" dt="2025-06-03T20:03:48.906" v="29"/>
          <ac:spMkLst>
            <pc:docMk/>
            <pc:sldMk cId="969767740" sldId="276"/>
            <ac:spMk id="10" creationId="{10DF988B-C8F2-C637-4CCD-6CD55157C8F1}"/>
          </ac:spMkLst>
        </pc:spChg>
        <pc:spChg chg="add mod">
          <ac:chgData name="Garcia, Edna" userId="9da2b29b-6e62-4f8f-a065-b495710e7477" providerId="ADAL" clId="{29EAAC9B-0ECF-47FB-BE90-F87E17BF0A07}" dt="2025-06-04T15:11:50.764" v="344" actId="1076"/>
          <ac:spMkLst>
            <pc:docMk/>
            <pc:sldMk cId="969767740" sldId="276"/>
            <ac:spMk id="12" creationId="{0DD68759-A430-2A65-ED38-5C3A8572DE64}"/>
          </ac:spMkLst>
        </pc:spChg>
        <pc:picChg chg="add mod">
          <ac:chgData name="Garcia, Edna" userId="9da2b29b-6e62-4f8f-a065-b495710e7477" providerId="ADAL" clId="{29EAAC9B-0ECF-47FB-BE90-F87E17BF0A07}" dt="2025-06-04T15:01:38.329" v="191" actId="1076"/>
          <ac:picMkLst>
            <pc:docMk/>
            <pc:sldMk cId="969767740" sldId="276"/>
            <ac:picMk id="3" creationId="{9B259757-2CA2-5F56-A039-E09717AD9485}"/>
          </ac:picMkLst>
        </pc:picChg>
        <pc:picChg chg="add del mod">
          <ac:chgData name="Garcia, Edna" userId="9da2b29b-6e62-4f8f-a065-b495710e7477" providerId="ADAL" clId="{29EAAC9B-0ECF-47FB-BE90-F87E17BF0A07}" dt="2025-06-03T20:03:39.098" v="28" actId="21"/>
          <ac:picMkLst>
            <pc:docMk/>
            <pc:sldMk cId="969767740" sldId="276"/>
            <ac:picMk id="6" creationId="{A049B301-6E9C-E57F-611B-463DF10EB8D0}"/>
          </ac:picMkLst>
        </pc:picChg>
        <pc:picChg chg="add del mod">
          <ac:chgData name="Garcia, Edna" userId="9da2b29b-6e62-4f8f-a065-b495710e7477" providerId="ADAL" clId="{29EAAC9B-0ECF-47FB-BE90-F87E17BF0A07}" dt="2025-06-04T15:17:49.005" v="372" actId="21"/>
          <ac:picMkLst>
            <pc:docMk/>
            <pc:sldMk cId="969767740" sldId="276"/>
            <ac:picMk id="6" creationId="{A565A819-CB9D-05E1-66FE-7C100AFB8898}"/>
          </ac:picMkLst>
        </pc:picChg>
        <pc:picChg chg="add del mod">
          <ac:chgData name="Garcia, Edna" userId="9da2b29b-6e62-4f8f-a065-b495710e7477" providerId="ADAL" clId="{29EAAC9B-0ECF-47FB-BE90-F87E17BF0A07}" dt="2025-06-03T20:03:32.963" v="26" actId="21"/>
          <ac:picMkLst>
            <pc:docMk/>
            <pc:sldMk cId="969767740" sldId="276"/>
            <ac:picMk id="7" creationId="{7E7ACFE2-CFC4-7FA5-A47E-1919DFA82EA4}"/>
          </ac:picMkLst>
        </pc:picChg>
        <pc:picChg chg="add del mod">
          <ac:chgData name="Garcia, Edna" userId="9da2b29b-6e62-4f8f-a065-b495710e7477" providerId="ADAL" clId="{29EAAC9B-0ECF-47FB-BE90-F87E17BF0A07}" dt="2025-06-03T20:03:35.947" v="27" actId="21"/>
          <ac:picMkLst>
            <pc:docMk/>
            <pc:sldMk cId="969767740" sldId="276"/>
            <ac:picMk id="8" creationId="{4D3041BB-9D6A-099B-F635-063F182A4C3C}"/>
          </ac:picMkLst>
        </pc:picChg>
        <pc:picChg chg="add mod">
          <ac:chgData name="Garcia, Edna" userId="9da2b29b-6e62-4f8f-a065-b495710e7477" providerId="ADAL" clId="{29EAAC9B-0ECF-47FB-BE90-F87E17BF0A07}" dt="2025-06-04T15:12:05.247" v="346" actId="1076"/>
          <ac:picMkLst>
            <pc:docMk/>
            <pc:sldMk cId="969767740" sldId="276"/>
            <ac:picMk id="11" creationId="{FE6F27B2-BBFE-328B-29A0-F3BEA78E938B}"/>
          </ac:picMkLst>
        </pc:picChg>
        <pc:picChg chg="add mod">
          <ac:chgData name="Garcia, Edna" userId="9da2b29b-6e62-4f8f-a065-b495710e7477" providerId="ADAL" clId="{29EAAC9B-0ECF-47FB-BE90-F87E17BF0A07}" dt="2025-06-04T15:21:06.252" v="376" actId="14100"/>
          <ac:picMkLst>
            <pc:docMk/>
            <pc:sldMk cId="969767740" sldId="276"/>
            <ac:picMk id="1026" creationId="{DB1D3C7E-9F55-DC2D-FB93-D2430471E9FA}"/>
          </ac:picMkLst>
        </pc:picChg>
      </pc:sldChg>
      <pc:sldChg chg="addSp delSp modSp add del mod">
        <pc:chgData name="Garcia, Edna" userId="9da2b29b-6e62-4f8f-a065-b495710e7477" providerId="ADAL" clId="{29EAAC9B-0ECF-47FB-BE90-F87E17BF0A07}" dt="2025-06-03T20:08:25.479" v="68" actId="2696"/>
        <pc:sldMkLst>
          <pc:docMk/>
          <pc:sldMk cId="3540510373" sldId="1830"/>
        </pc:sldMkLst>
        <pc:spChg chg="add mod">
          <ac:chgData name="Garcia, Edna" userId="9da2b29b-6e62-4f8f-a065-b495710e7477" providerId="ADAL" clId="{29EAAC9B-0ECF-47FB-BE90-F87E17BF0A07}" dt="2025-06-03T20:03:08.799" v="23" actId="21"/>
          <ac:spMkLst>
            <pc:docMk/>
            <pc:sldMk cId="3540510373" sldId="1830"/>
            <ac:spMk id="4" creationId="{B7371770-4F6B-D42D-4C95-4A2C3627C310}"/>
          </ac:spMkLst>
        </pc:spChg>
        <pc:picChg chg="add mod">
          <ac:chgData name="Garcia, Edna" userId="9da2b29b-6e62-4f8f-a065-b495710e7477" providerId="ADAL" clId="{29EAAC9B-0ECF-47FB-BE90-F87E17BF0A07}" dt="2025-06-03T20:03:03.660" v="22"/>
          <ac:picMkLst>
            <pc:docMk/>
            <pc:sldMk cId="3540510373" sldId="1830"/>
            <ac:picMk id="2" creationId="{21F696ED-B3E8-9D61-3DEB-BBAC5E706DC7}"/>
          </ac:picMkLst>
        </pc:picChg>
        <pc:picChg chg="del">
          <ac:chgData name="Garcia, Edna" userId="9da2b29b-6e62-4f8f-a065-b495710e7477" providerId="ADAL" clId="{29EAAC9B-0ECF-47FB-BE90-F87E17BF0A07}" dt="2025-06-03T20:03:08.799" v="23" actId="21"/>
          <ac:picMkLst>
            <pc:docMk/>
            <pc:sldMk cId="3540510373" sldId="1830"/>
            <ac:picMk id="5" creationId="{92C64BB4-3B23-FA4B-7C31-421D2883E33F}"/>
          </ac:picMkLst>
        </pc:picChg>
      </pc:sldChg>
      <pc:sldMasterChg chg="addSldLayout delSldLayout">
        <pc:chgData name="Garcia, Edna" userId="9da2b29b-6e62-4f8f-a065-b495710e7477" providerId="ADAL" clId="{29EAAC9B-0ECF-47FB-BE90-F87E17BF0A07}" dt="2025-06-03T20:08:25.479" v="68" actId="2696"/>
        <pc:sldMasterMkLst>
          <pc:docMk/>
          <pc:sldMasterMk cId="3614353475" sldId="2147483648"/>
        </pc:sldMasterMkLst>
        <pc:sldLayoutChg chg="add del">
          <pc:chgData name="Garcia, Edna" userId="9da2b29b-6e62-4f8f-a065-b495710e7477" providerId="ADAL" clId="{29EAAC9B-0ECF-47FB-BE90-F87E17BF0A07}" dt="2025-06-03T20:08:25.479" v="68" actId="2696"/>
          <pc:sldLayoutMkLst>
            <pc:docMk/>
            <pc:sldMasterMk cId="3614353475" sldId="2147483648"/>
            <pc:sldLayoutMk cId="237382077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BC07C-04E3-D547-935F-33F270BD2A6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929AA-3ED9-CA4D-A114-771BA0FB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Speaking</a:t>
            </a:r>
            <a:r>
              <a:rPr lang="en-US" u="sng" baseline="0" dirty="0"/>
              <a:t> Points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Aging population = increasing demand for laboratory services; however, supply of qualified laboratory professionals is decreasing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U.S. Department of Labor projects 11,000 medical laboratory professionals needed each year through 2018; however, only 5,000 students graduate each year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This means there is a huge potential for young people to get involved in a laboratory career.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29AA-3ED9-CA4D-A114-771BA0FB7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6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Speaking</a:t>
            </a:r>
            <a:r>
              <a:rPr lang="en-US" u="sng" baseline="0" dirty="0"/>
              <a:t> Points</a:t>
            </a:r>
            <a:endParaRPr lang="en-US" u="sng" dirty="0"/>
          </a:p>
          <a:p>
            <a:r>
              <a:rPr lang="en-US" dirty="0"/>
              <a:t>Laboratory profession offers a variety of</a:t>
            </a:r>
            <a:r>
              <a:rPr lang="en-US" baseline="0" dirty="0"/>
              <a:t> careers that have different educational requirements. Many students can begin their career as a Phlebotomist and work their way up by completing more educational requirements. </a:t>
            </a:r>
          </a:p>
          <a:p>
            <a:endParaRPr lang="en-US" baseline="0" dirty="0"/>
          </a:p>
          <a:p>
            <a:r>
              <a:rPr lang="en-US" baseline="0" dirty="0"/>
              <a:t>Phlebotomist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Works on the front lines with patients to collect blood samples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Educational requirement: less than 2 years of school at a community college to complete a certificate program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Mean Annual Salary: $37,000</a:t>
            </a:r>
          </a:p>
          <a:p>
            <a:pPr marL="174296" indent="-174296">
              <a:buFont typeface="Arial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Medical Laboratory Technician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Conducts tests that influence a doctor’s treatment decision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Educational requirement: 2 years of school at a community college to complete an Associate’s Degree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Mean Annual Salary: $68,700</a:t>
            </a:r>
          </a:p>
          <a:p>
            <a:pPr marL="174296" indent="-174296">
              <a:buFont typeface="Arial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Medical Laboratory Scientist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Studies patient specimens to help doctors diagnose and treat diseases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Educational requirement: 4 years at a college or university to complete a Bachelor’s Degree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Mean Annual Salary: $86,900</a:t>
            </a:r>
          </a:p>
          <a:p>
            <a:pPr marL="174296" indent="-174296">
              <a:buFont typeface="Arial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Pathologist Assistant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Provide hands-on assistance that pathologists need to help patients; works directly with specimens and tissues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Educational requirement: 4 years at a college or university to complete a Bachelor’s Degree then another 1-2 years in graduate school to complete a Master’s Degree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Mean Annual Salary: $105,500</a:t>
            </a:r>
          </a:p>
          <a:p>
            <a:pPr marL="174296" indent="-174296">
              <a:buFont typeface="Arial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Pathologist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Lead laboratory teams to diagnose diseases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Educational requirement: 4 years at a college or university to complete a bachelor’s degree; 4 years at a medical school to earn your Medical Degree (MD); complete a 4-5 year Residency Program</a:t>
            </a:r>
          </a:p>
          <a:p>
            <a:pPr marL="174296" indent="-174296">
              <a:buFont typeface="Arial" pitchFamily="34" charset="0"/>
              <a:buChar char="•"/>
            </a:pPr>
            <a:r>
              <a:rPr lang="en-US" baseline="0" dirty="0"/>
              <a:t>Mean Annual Salary: $300,000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29AA-3ED9-CA4D-A114-771BA0FB7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Speaking</a:t>
            </a:r>
            <a:r>
              <a:rPr lang="en-US" u="sng" baseline="0" dirty="0"/>
              <a:t> Points </a:t>
            </a:r>
          </a:p>
          <a:p>
            <a:r>
              <a:rPr lang="en-US" u="none" baseline="0" dirty="0"/>
              <a:t>Follow these steps to a career in the medical laboratory. </a:t>
            </a:r>
            <a:endParaRPr lang="en-US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29AA-3ED9-CA4D-A114-771BA0FB7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29AA-3ED9-CA4D-A114-771BA0FB7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D040-8A6C-004D-A009-8B63DAE40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EA4B9-BDC6-0A4D-9CB1-089480104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5C04C-59E8-9D40-BE6A-1B000F65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D3DFB-3051-D947-8074-D09EC5D9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DCE77-4D4C-6B4D-A72A-68065DA8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2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521D-6F37-4E45-9490-8FCB8BE8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F7096-C2F2-5D4B-BD62-91419F5C7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CFEB-7959-054E-9C9B-4C1A9978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52F77-9059-A847-8315-85B9C8B7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2BDA5-6004-654A-A2EB-E8FAFED7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E3FB0-B65E-4843-A478-A3CC44E7F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80490-ED59-3E4B-8319-139725964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760D-3A6B-924D-B6AC-CCE69811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84050-7508-D043-9873-03CC49F9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A692-C1B3-1F42-A1B5-5BD778C6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0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934-9403-DD4C-85D8-3EE70F44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FC49-7729-B247-9695-19E697D2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0F6CF-C177-2945-BBE3-868B80F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E1DCA-63D5-9C4F-93A3-5B70195C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18CCD-EEBB-0A44-92BC-4A8AE54B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9E62-C80D-9E40-8BCA-31FB62DF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AB23-D609-7141-A32A-99A5DC678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6A21B-30EC-5349-8D79-4417AF0B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6AF6-2DDA-B946-B314-042FCFD3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DAA8-C7D9-5444-AAD6-58C690A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6C28-131B-C645-B88D-6A7E18B5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3E69-F357-DB4D-9181-C8EF4E1FD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EAA42-B9AD-C04D-B416-3F0AF2E5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BB074-D53F-0A48-AD78-887CD041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A0534-3430-4C48-B132-4CD8FB16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794CA-89E2-F54E-9AEA-14C6ED61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FD97-C6F7-204E-9657-E0F2FA40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EC357-A2F8-8744-A9A7-26F0E268D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7454A-7B40-B74B-BA81-6DDCAF689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91BCD-5B66-BA42-97D4-7F3EB89A9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CFBD1-98BB-A544-A007-10B74DEA3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0C81F-8F1E-EB4F-B390-1C404CE0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04666-B589-2842-8C47-67EA00B4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F5527-C196-524E-8112-422076C8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77F3-8479-E249-B729-2F10D515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0DB39-87A8-AE4A-B6D9-FAD5AF4E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B2418-ADA9-524F-A0F8-F8283124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A035C-0255-6F4B-A540-35EED073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D5A48-A0ED-1C48-9F6A-6CACFBEB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22211-128E-B246-8718-B622786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C320F-7858-174B-922A-B3E0E1AC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EBD47-A93F-8442-9D11-C0C8CB5007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A737-0E3E-CE4F-84AD-2DAB42F4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CD52-7A05-DC42-AD5A-FDB7A6B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E050D-8EB4-DB4F-B526-A315A4B1E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9ACD-8B6D-9347-A1AD-5C8D22AC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D6293-7AC4-D049-B576-499423EC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4A416-FBDA-3A4E-9482-2F60545F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EDCE-2290-2B4C-9295-B86123BD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4D82-BE27-2341-AEAB-63B35AE4F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0CBD5-B64C-F24C-8139-A434B5D8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36589-665A-CE46-BD46-977F3716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F365E-0360-A549-AD59-A5420BDE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43587-4A23-4544-A33B-0530B9C0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19E6AC-427F-CF48-B4EA-AD5887C51AE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73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A9394-C358-BD48-A3A1-168CC9A9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C305-F327-164E-8BE7-128F6DA8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E400-987F-274A-A163-D73E29854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www.whatsmynext.org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E1004-A368-1244-8834-A37FCBCD4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C098EC-D354-9148-9F39-A30F2F400E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7EA77-C38A-4543-BD23-7D8A80AB61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250115"/>
            <a:ext cx="2295262" cy="549244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F59CC92-1875-EA41-9B2C-DAF6F889A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36872" r="15054"/>
          <a:stretch/>
        </p:blipFill>
        <p:spPr>
          <a:xfrm>
            <a:off x="9592056" y="-1"/>
            <a:ext cx="2599944" cy="17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736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9C609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C609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C609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C609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C609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://www.naacl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F7CA9A-341A-3047-9907-B8E9B41B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65"/>
          <a:stretch/>
        </p:blipFill>
        <p:spPr>
          <a:xfrm>
            <a:off x="-1" y="-31011"/>
            <a:ext cx="12343843" cy="4233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D90820-4D29-CE49-A2E4-28230B4A0791}"/>
              </a:ext>
            </a:extLst>
          </p:cNvPr>
          <p:cNvSpPr/>
          <p:nvPr/>
        </p:nvSpPr>
        <p:spPr>
          <a:xfrm>
            <a:off x="0" y="4245508"/>
            <a:ext cx="12192000" cy="2612491"/>
          </a:xfrm>
          <a:prstGeom prst="rect">
            <a:avLst/>
          </a:prstGeom>
          <a:solidFill>
            <a:srgbClr val="173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AAE1F-F352-AE4E-8704-EFF8A6FC23C9}"/>
              </a:ext>
            </a:extLst>
          </p:cNvPr>
          <p:cNvCxnSpPr/>
          <p:nvPr/>
        </p:nvCxnSpPr>
        <p:spPr>
          <a:xfrm>
            <a:off x="0" y="4245508"/>
            <a:ext cx="121920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A927CF-78DD-884D-8D2D-26DFE9D1EC89}"/>
              </a:ext>
            </a:extLst>
          </p:cNvPr>
          <p:cNvSpPr txBox="1"/>
          <p:nvPr/>
        </p:nvSpPr>
        <p:spPr>
          <a:xfrm>
            <a:off x="996801" y="5021750"/>
            <a:ext cx="794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 YOUR NEXT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798A3-2C0C-B84A-9D05-E5E7FB5F1BD0}"/>
              </a:ext>
            </a:extLst>
          </p:cNvPr>
          <p:cNvSpPr/>
          <p:nvPr/>
        </p:nvSpPr>
        <p:spPr>
          <a:xfrm>
            <a:off x="996801" y="567079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In Laboratory Medicine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BB3894-A895-D64E-BCBF-09DB0DB2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01" y="1214294"/>
            <a:ext cx="5432756" cy="221334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5B9148-79E7-F74D-B24B-26E98A7380E3}"/>
              </a:ext>
            </a:extLst>
          </p:cNvPr>
          <p:cNvCxnSpPr/>
          <p:nvPr/>
        </p:nvCxnSpPr>
        <p:spPr>
          <a:xfrm>
            <a:off x="996801" y="5606525"/>
            <a:ext cx="4529470" cy="0"/>
          </a:xfrm>
          <a:prstGeom prst="line">
            <a:avLst/>
          </a:prstGeom>
          <a:ln w="19050">
            <a:solidFill>
              <a:srgbClr val="F9C6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C4A7C7B-F8DB-B841-B42F-AD3323B799BC}"/>
              </a:ext>
            </a:extLst>
          </p:cNvPr>
          <p:cNvSpPr/>
          <p:nvPr/>
        </p:nvSpPr>
        <p:spPr>
          <a:xfrm>
            <a:off x="8939323" y="5670798"/>
            <a:ext cx="248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www.whatsmynext.org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CD862-4C98-7C47-8A93-41DC58B96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01" y="283261"/>
            <a:ext cx="2023693" cy="4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6EF6-81C1-964D-AD5D-8F61D647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1C437-7DA4-6443-A3FE-B6BE4A8F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71681-B5FF-6B43-97EB-6046E0B5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97C07-6760-E24F-BEEB-28693225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889919"/>
            <a:ext cx="6438900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FB2B92-878F-E44E-AE3D-F1FB6C743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917" y="3071019"/>
            <a:ext cx="4127500" cy="308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E1703-0845-F345-9933-8E957E5D5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4097867"/>
            <a:ext cx="2730500" cy="157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126D5E-AD52-5843-AB69-DBC897D2DD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322"/>
          <a:stretch/>
        </p:blipFill>
        <p:spPr>
          <a:xfrm>
            <a:off x="7467600" y="3073873"/>
            <a:ext cx="2667000" cy="26036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B9D1BF-6DE4-8042-AB4D-45B6939A81AE}"/>
              </a:ext>
            </a:extLst>
          </p:cNvPr>
          <p:cNvSpPr txBox="1"/>
          <p:nvPr/>
        </p:nvSpPr>
        <p:spPr>
          <a:xfrm>
            <a:off x="1727200" y="2324891"/>
            <a:ext cx="231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36A0"/>
                </a:solidFill>
                <a:latin typeface="Arial"/>
                <a:cs typeface="Arial"/>
              </a:rPr>
              <a:t>24,000</a:t>
            </a:r>
          </a:p>
          <a:p>
            <a:pPr algn="ctr"/>
            <a:endParaRPr lang="en-US" sz="400" b="1" dirty="0">
              <a:solidFill>
                <a:srgbClr val="1736A0"/>
              </a:solidFill>
              <a:latin typeface="Arial"/>
              <a:cs typeface="Arial"/>
            </a:endParaRPr>
          </a:p>
          <a:p>
            <a:pPr algn="ctr"/>
            <a:r>
              <a:rPr lang="en-US" baseline="30000" dirty="0">
                <a:latin typeface="Arial"/>
                <a:cs typeface="Arial"/>
              </a:rPr>
              <a:t>Medical Laboratory Professionals needed </a:t>
            </a:r>
            <a:br>
              <a:rPr lang="en-US" baseline="30000" dirty="0">
                <a:latin typeface="Arial"/>
                <a:cs typeface="Arial"/>
              </a:rPr>
            </a:br>
            <a:r>
              <a:rPr lang="en-US" baseline="30000" dirty="0">
                <a:latin typeface="Arial"/>
                <a:cs typeface="Arial"/>
              </a:rPr>
              <a:t>annually through 2032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81460-C032-7547-A81D-22ED227492C8}"/>
              </a:ext>
            </a:extLst>
          </p:cNvPr>
          <p:cNvSpPr txBox="1"/>
          <p:nvPr/>
        </p:nvSpPr>
        <p:spPr>
          <a:xfrm>
            <a:off x="3092450" y="3898636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36A0"/>
                </a:solidFill>
                <a:latin typeface="Arial"/>
                <a:cs typeface="Arial"/>
              </a:rPr>
              <a:t>8,000</a:t>
            </a:r>
          </a:p>
          <a:p>
            <a:pPr algn="ctr"/>
            <a:endParaRPr lang="en-US" sz="400" b="1" dirty="0">
              <a:solidFill>
                <a:srgbClr val="1736A0"/>
              </a:solidFill>
              <a:latin typeface="Arial"/>
              <a:cs typeface="Arial"/>
            </a:endParaRPr>
          </a:p>
          <a:p>
            <a:pPr algn="ctr"/>
            <a:r>
              <a:rPr lang="en-US" baseline="30000" dirty="0">
                <a:latin typeface="Arial"/>
                <a:cs typeface="Arial"/>
              </a:rPr>
              <a:t>Students graduate</a:t>
            </a:r>
            <a:br>
              <a:rPr lang="en-US" baseline="30000" dirty="0">
                <a:latin typeface="Arial"/>
                <a:cs typeface="Arial"/>
              </a:rPr>
            </a:br>
            <a:r>
              <a:rPr lang="en-US" baseline="30000" dirty="0">
                <a:latin typeface="Arial"/>
                <a:cs typeface="Arial"/>
              </a:rPr>
              <a:t>each year</a:t>
            </a:r>
          </a:p>
        </p:txBody>
      </p:sp>
    </p:spTree>
    <p:extLst>
      <p:ext uri="{BB962C8B-B14F-4D97-AF65-F5344CB8AC3E}">
        <p14:creationId xmlns:p14="http://schemas.microsoft.com/office/powerpoint/2010/main" val="5483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B54D967-1A84-AE4A-BDCC-2ADD5DC03E14}"/>
              </a:ext>
            </a:extLst>
          </p:cNvPr>
          <p:cNvGrpSpPr/>
          <p:nvPr/>
        </p:nvGrpSpPr>
        <p:grpSpPr>
          <a:xfrm>
            <a:off x="8543451" y="1391320"/>
            <a:ext cx="2313675" cy="4621809"/>
            <a:chOff x="8543451" y="1391320"/>
            <a:chExt cx="2313675" cy="46218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6FB88A-A464-F84D-A517-62D1C25E196B}"/>
                </a:ext>
              </a:extLst>
            </p:cNvPr>
            <p:cNvSpPr/>
            <p:nvPr/>
          </p:nvSpPr>
          <p:spPr>
            <a:xfrm>
              <a:off x="9187969" y="1391320"/>
              <a:ext cx="10246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30000" dirty="0">
                  <a:solidFill>
                    <a:srgbClr val="1736A0"/>
                  </a:solidFill>
                  <a:latin typeface="Arial"/>
                  <a:cs typeface="Arial"/>
                </a:rPr>
                <a:t>Pathologist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564555D-ED6D-BD4C-BF33-5840203CD139}"/>
                </a:ext>
              </a:extLst>
            </p:cNvPr>
            <p:cNvSpPr/>
            <p:nvPr/>
          </p:nvSpPr>
          <p:spPr>
            <a:xfrm>
              <a:off x="8543451" y="5592501"/>
              <a:ext cx="2313675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aseline="30000" dirty="0">
                  <a:latin typeface="Arial"/>
                  <a:cs typeface="Arial"/>
                </a:rPr>
                <a:t>Bachelor’s Degree,</a:t>
              </a:r>
              <a:br>
                <a:rPr lang="en-US" sz="1600" baseline="30000" dirty="0">
                  <a:latin typeface="Arial"/>
                  <a:cs typeface="Arial"/>
                </a:rPr>
              </a:br>
              <a:r>
                <a:rPr lang="en-US" sz="1600" baseline="30000" dirty="0">
                  <a:latin typeface="Arial"/>
                  <a:cs typeface="Arial"/>
                </a:rPr>
                <a:t>Medical School &amp; Residency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99F9B0-19F0-0C46-9078-D49BA3A8164A}"/>
                </a:ext>
              </a:extLst>
            </p:cNvPr>
            <p:cNvSpPr/>
            <p:nvPr/>
          </p:nvSpPr>
          <p:spPr>
            <a:xfrm>
              <a:off x="9299760" y="5341432"/>
              <a:ext cx="801057" cy="256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8+ Years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1DC079-227C-5944-ABE3-29742F176D47}"/>
              </a:ext>
            </a:extLst>
          </p:cNvPr>
          <p:cNvGrpSpPr/>
          <p:nvPr/>
        </p:nvGrpSpPr>
        <p:grpSpPr>
          <a:xfrm>
            <a:off x="4942741" y="3925038"/>
            <a:ext cx="1595309" cy="2101169"/>
            <a:chOff x="4942741" y="3925038"/>
            <a:chExt cx="1595309" cy="21011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12E1ED-7ABB-2E4B-8076-840833588B68}"/>
                </a:ext>
              </a:extLst>
            </p:cNvPr>
            <p:cNvSpPr/>
            <p:nvPr/>
          </p:nvSpPr>
          <p:spPr>
            <a:xfrm>
              <a:off x="4942741" y="3925038"/>
              <a:ext cx="15953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Medical Laboratory</a:t>
              </a:r>
              <a:br>
                <a:rPr lang="en-US" b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</a:br>
              <a:r>
                <a:rPr lang="en-US" b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Scientist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1FB652-D069-3D42-8B93-B2D9AAAE47D4}"/>
                </a:ext>
              </a:extLst>
            </p:cNvPr>
            <p:cNvSpPr/>
            <p:nvPr/>
          </p:nvSpPr>
          <p:spPr>
            <a:xfrm>
              <a:off x="5302682" y="5605579"/>
              <a:ext cx="875427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aseline="30000" dirty="0">
                  <a:latin typeface="Arial"/>
                  <a:cs typeface="Arial"/>
                </a:rPr>
                <a:t>Bachelor’s</a:t>
              </a:r>
              <a:br>
                <a:rPr lang="en-US" sz="1600" baseline="30000" dirty="0">
                  <a:latin typeface="Arial"/>
                  <a:cs typeface="Arial"/>
                </a:rPr>
              </a:br>
              <a:r>
                <a:rPr lang="en-US" sz="1600" baseline="30000" dirty="0">
                  <a:latin typeface="Arial"/>
                  <a:cs typeface="Arial"/>
                </a:rPr>
                <a:t>Degree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2C773F-990F-5B4E-8717-29DAA3E643FE}"/>
                </a:ext>
              </a:extLst>
            </p:cNvPr>
            <p:cNvSpPr/>
            <p:nvPr/>
          </p:nvSpPr>
          <p:spPr>
            <a:xfrm>
              <a:off x="5339867" y="5341432"/>
              <a:ext cx="801057" cy="256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4 Years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AF2F73-7D48-BC40-95BC-1CAC10ED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Opportunity for the Future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A453D-7982-444B-8A2E-BD92B5BC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C5D8B-79F7-6F4A-87DF-11A64D8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E2860-F70F-6247-8ADA-030F58FFC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95" y="4769891"/>
            <a:ext cx="1735748" cy="45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3286F-DF56-3647-A1D3-9384921A7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219" y="4648885"/>
            <a:ext cx="1752600" cy="5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68CF86-41F9-0D43-A59F-058ACCDCB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095" y="4386703"/>
            <a:ext cx="1752600" cy="836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016D8-F056-4245-83EA-D9BA98421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971" y="3909790"/>
            <a:ext cx="1735748" cy="13310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E87328-EA65-8D41-91BD-00F125F33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988" y="1650997"/>
            <a:ext cx="1752600" cy="35898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1E730E-C0EF-CF4B-9483-6848C05A37C5}"/>
              </a:ext>
            </a:extLst>
          </p:cNvPr>
          <p:cNvSpPr/>
          <p:nvPr/>
        </p:nvSpPr>
        <p:spPr>
          <a:xfrm>
            <a:off x="1480248" y="4824149"/>
            <a:ext cx="803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bg1"/>
                </a:solidFill>
                <a:latin typeface="Arial"/>
                <a:cs typeface="Arial"/>
              </a:rPr>
              <a:t>$37,000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8648F7-7270-EC4A-8052-8DB81AA225B8}"/>
              </a:ext>
            </a:extLst>
          </p:cNvPr>
          <p:cNvSpPr/>
          <p:nvPr/>
        </p:nvSpPr>
        <p:spPr>
          <a:xfrm>
            <a:off x="5222501" y="4879957"/>
            <a:ext cx="103578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bg1"/>
                </a:solidFill>
                <a:latin typeface="Arial"/>
                <a:cs typeface="Arial"/>
              </a:rPr>
              <a:t>$86,900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DBC524-7A2F-7543-8267-ECF9F811835A}"/>
              </a:ext>
            </a:extLst>
          </p:cNvPr>
          <p:cNvSpPr/>
          <p:nvPr/>
        </p:nvSpPr>
        <p:spPr>
          <a:xfrm>
            <a:off x="7242448" y="4879957"/>
            <a:ext cx="89479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bg1"/>
                </a:solidFill>
                <a:latin typeface="Arial"/>
                <a:cs typeface="Arial"/>
              </a:rPr>
              <a:t>$105,500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75157D-ACA3-824C-9FE7-279CBBB350E0}"/>
              </a:ext>
            </a:extLst>
          </p:cNvPr>
          <p:cNvSpPr/>
          <p:nvPr/>
        </p:nvSpPr>
        <p:spPr>
          <a:xfrm>
            <a:off x="9252892" y="4888423"/>
            <a:ext cx="89479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bg1"/>
                </a:solidFill>
                <a:latin typeface="Arial"/>
                <a:cs typeface="Arial"/>
              </a:rPr>
              <a:t>$300,000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364960-260C-074E-9BB3-434B13003F16}"/>
              </a:ext>
            </a:extLst>
          </p:cNvPr>
          <p:cNvGrpSpPr/>
          <p:nvPr/>
        </p:nvGrpSpPr>
        <p:grpSpPr>
          <a:xfrm>
            <a:off x="1252622" y="4386703"/>
            <a:ext cx="1160895" cy="1625443"/>
            <a:chOff x="1252622" y="4386703"/>
            <a:chExt cx="1160895" cy="16254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C52A5F-4745-054D-AA74-4BBBAFF76530}"/>
                </a:ext>
              </a:extLst>
            </p:cNvPr>
            <p:cNvSpPr/>
            <p:nvPr/>
          </p:nvSpPr>
          <p:spPr>
            <a:xfrm>
              <a:off x="1252622" y="4386703"/>
              <a:ext cx="1160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30000" dirty="0">
                  <a:solidFill>
                    <a:srgbClr val="939598"/>
                  </a:solidFill>
                  <a:latin typeface="Arial"/>
                  <a:cs typeface="Arial"/>
                </a:rPr>
                <a:t>Phlebotomist</a:t>
              </a:r>
              <a:endParaRPr lang="en-US" dirty="0">
                <a:solidFill>
                  <a:srgbClr val="939598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5B3AB-44B7-A24B-BDC5-8C32C8D6B85B}"/>
                </a:ext>
              </a:extLst>
            </p:cNvPr>
            <p:cNvSpPr/>
            <p:nvPr/>
          </p:nvSpPr>
          <p:spPr>
            <a:xfrm>
              <a:off x="1432541" y="5591518"/>
              <a:ext cx="801057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1600" baseline="30000" dirty="0">
                  <a:solidFill>
                    <a:prstClr val="black"/>
                  </a:solidFill>
                  <a:latin typeface="Arial"/>
                  <a:cs typeface="Arial"/>
                </a:rPr>
                <a:t>Certificate</a:t>
              </a:r>
              <a:br>
                <a:rPr lang="en-US" sz="1600" baseline="30000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1600" baseline="30000" dirty="0">
                  <a:solidFill>
                    <a:prstClr val="black"/>
                  </a:solidFill>
                  <a:latin typeface="Arial"/>
                  <a:cs typeface="Arial"/>
                </a:rPr>
                <a:t>Program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8B0D4A-0367-6940-AA21-9B9086285FA7}"/>
                </a:ext>
              </a:extLst>
            </p:cNvPr>
            <p:cNvSpPr/>
            <p:nvPr/>
          </p:nvSpPr>
          <p:spPr>
            <a:xfrm>
              <a:off x="1382352" y="5341432"/>
              <a:ext cx="901434" cy="256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1600" i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&lt; 2 Years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70328B-9246-6549-A941-0B674AD3C348}"/>
              </a:ext>
            </a:extLst>
          </p:cNvPr>
          <p:cNvGrpSpPr/>
          <p:nvPr/>
        </p:nvGrpSpPr>
        <p:grpSpPr>
          <a:xfrm>
            <a:off x="2984865" y="4202037"/>
            <a:ext cx="1595309" cy="1815439"/>
            <a:chOff x="2984865" y="4202037"/>
            <a:chExt cx="1595309" cy="18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E77AD-6C97-454B-8662-134E4310FAFB}"/>
                </a:ext>
              </a:extLst>
            </p:cNvPr>
            <p:cNvSpPr/>
            <p:nvPr/>
          </p:nvSpPr>
          <p:spPr>
            <a:xfrm>
              <a:off x="2984865" y="4202037"/>
              <a:ext cx="15953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baseline="30000" dirty="0">
                  <a:solidFill>
                    <a:srgbClr val="414042"/>
                  </a:solidFill>
                  <a:latin typeface="Arial"/>
                  <a:cs typeface="Arial"/>
                </a:rPr>
                <a:t>Medical Laboratory</a:t>
              </a:r>
              <a:br>
                <a:rPr lang="en-US" b="1" baseline="30000" dirty="0">
                  <a:solidFill>
                    <a:srgbClr val="414042"/>
                  </a:solidFill>
                  <a:latin typeface="Arial"/>
                  <a:cs typeface="Arial"/>
                </a:rPr>
              </a:br>
              <a:r>
                <a:rPr lang="en-US" b="1" baseline="30000" dirty="0">
                  <a:solidFill>
                    <a:srgbClr val="414042"/>
                  </a:solidFill>
                  <a:latin typeface="Arial"/>
                  <a:cs typeface="Arial"/>
                </a:rPr>
                <a:t>Technician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F07D70-2B9E-1447-AAA9-F050E835212D}"/>
                </a:ext>
              </a:extLst>
            </p:cNvPr>
            <p:cNvSpPr/>
            <p:nvPr/>
          </p:nvSpPr>
          <p:spPr>
            <a:xfrm>
              <a:off x="3349859" y="5596848"/>
              <a:ext cx="865321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aseline="30000" dirty="0">
                  <a:latin typeface="Arial"/>
                  <a:cs typeface="Arial"/>
                </a:rPr>
                <a:t>Associates</a:t>
              </a:r>
              <a:br>
                <a:rPr lang="en-US" sz="1600" baseline="30000" dirty="0">
                  <a:latin typeface="Arial"/>
                  <a:cs typeface="Arial"/>
                </a:rPr>
              </a:br>
              <a:r>
                <a:rPr lang="en-US" sz="1600" baseline="30000" dirty="0">
                  <a:latin typeface="Arial"/>
                  <a:cs typeface="Arial"/>
                </a:rPr>
                <a:t>Degree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1398D2-92F3-8A4B-8639-78089500C094}"/>
                </a:ext>
              </a:extLst>
            </p:cNvPr>
            <p:cNvSpPr/>
            <p:nvPr/>
          </p:nvSpPr>
          <p:spPr>
            <a:xfrm>
              <a:off x="3381991" y="5341432"/>
              <a:ext cx="801057" cy="256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2 Years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8AD80F-C5CA-F848-A18D-CA67543887A5}"/>
              </a:ext>
            </a:extLst>
          </p:cNvPr>
          <p:cNvGrpSpPr/>
          <p:nvPr/>
        </p:nvGrpSpPr>
        <p:grpSpPr>
          <a:xfrm>
            <a:off x="7086615" y="3454395"/>
            <a:ext cx="1206460" cy="2571812"/>
            <a:chOff x="7086615" y="3454395"/>
            <a:chExt cx="1206460" cy="25718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A3A200-7515-0A48-86B8-83A74F762C6A}"/>
                </a:ext>
              </a:extLst>
            </p:cNvPr>
            <p:cNvSpPr/>
            <p:nvPr/>
          </p:nvSpPr>
          <p:spPr>
            <a:xfrm>
              <a:off x="7177526" y="3454395"/>
              <a:ext cx="10246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baseline="30000" dirty="0">
                  <a:solidFill>
                    <a:srgbClr val="F9C609"/>
                  </a:solidFill>
                  <a:latin typeface="Arial"/>
                  <a:cs typeface="Arial"/>
                </a:rPr>
                <a:t>Pathologist</a:t>
              </a:r>
              <a:br>
                <a:rPr lang="en-US" b="1" baseline="30000" dirty="0">
                  <a:solidFill>
                    <a:srgbClr val="F9C609"/>
                  </a:solidFill>
                  <a:latin typeface="Arial"/>
                  <a:cs typeface="Arial"/>
                </a:rPr>
              </a:br>
              <a:r>
                <a:rPr lang="en-US" b="1" baseline="30000" dirty="0">
                  <a:solidFill>
                    <a:srgbClr val="F9C609"/>
                  </a:solidFill>
                  <a:latin typeface="Arial"/>
                  <a:cs typeface="Arial"/>
                </a:rPr>
                <a:t>Assistant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A905DC-D857-9C4B-8C8B-5C99E34A27C0}"/>
                </a:ext>
              </a:extLst>
            </p:cNvPr>
            <p:cNvSpPr/>
            <p:nvPr/>
          </p:nvSpPr>
          <p:spPr>
            <a:xfrm>
              <a:off x="7086615" y="5605579"/>
              <a:ext cx="1206460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aseline="30000" dirty="0">
                  <a:latin typeface="Arial"/>
                  <a:cs typeface="Arial"/>
                </a:rPr>
                <a:t>Bachelor’s &amp; </a:t>
              </a:r>
            </a:p>
            <a:p>
              <a:pPr algn="ctr"/>
              <a:r>
                <a:rPr lang="en-US" sz="1600" baseline="30000" dirty="0">
                  <a:latin typeface="Arial"/>
                  <a:cs typeface="Arial"/>
                </a:rPr>
                <a:t>Master’s Degree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D378B01-4F63-9043-9571-DE3C28EA16AE}"/>
                </a:ext>
              </a:extLst>
            </p:cNvPr>
            <p:cNvSpPr/>
            <p:nvPr/>
          </p:nvSpPr>
          <p:spPr>
            <a:xfrm>
              <a:off x="7306300" y="5341432"/>
              <a:ext cx="767091" cy="256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baseline="3000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5-6 Years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A3ED377-5B3C-8B40-B58E-46393B8B52A8}"/>
              </a:ext>
            </a:extLst>
          </p:cNvPr>
          <p:cNvSpPr/>
          <p:nvPr/>
        </p:nvSpPr>
        <p:spPr>
          <a:xfrm>
            <a:off x="3264625" y="4879958"/>
            <a:ext cx="103578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bg1"/>
                </a:solidFill>
                <a:latin typeface="Arial"/>
                <a:cs typeface="Arial"/>
              </a:rPr>
              <a:t>$68,700</a:t>
            </a:r>
          </a:p>
        </p:txBody>
      </p:sp>
    </p:spTree>
    <p:extLst>
      <p:ext uri="{BB962C8B-B14F-4D97-AF65-F5344CB8AC3E}">
        <p14:creationId xmlns:p14="http://schemas.microsoft.com/office/powerpoint/2010/main" val="31863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01E-2D08-5846-BB4F-97487674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Next for a Career in Lab Medicine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E0B7F-7D53-8345-B62D-E64D4E69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1CFB-ABAF-C147-A08A-3CF622A3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FE91A4-6772-A040-9217-AB9BFEF44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8" y="1923016"/>
            <a:ext cx="1306977" cy="2074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778C5-5E31-1745-8469-1767BEA9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558" y="1923016"/>
            <a:ext cx="1306977" cy="2074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56DFDC-FB33-0B43-8FF2-40822ABDB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08" y="1928203"/>
            <a:ext cx="1306976" cy="2064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B5B0D-93F3-F042-B1C2-5EB338592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657" y="1923016"/>
            <a:ext cx="1306977" cy="2074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85A064-1709-0D40-8F70-0BB1BFC07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207" y="1928203"/>
            <a:ext cx="1306976" cy="2064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149027-1694-1943-B8D9-9EAC00F11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756" y="1928203"/>
            <a:ext cx="1306976" cy="206419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99FA55-2863-1C40-81C6-F14EB56450A1}"/>
              </a:ext>
            </a:extLst>
          </p:cNvPr>
          <p:cNvSpPr/>
          <p:nvPr/>
        </p:nvSpPr>
        <p:spPr>
          <a:xfrm>
            <a:off x="377090" y="4292530"/>
            <a:ext cx="1856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9C60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STUDY</a:t>
            </a:r>
          </a:p>
          <a:p>
            <a:pPr algn="ctr"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Classes like biology, chemistry and algebra help you prepare for college.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960E58-B080-2F45-8852-D44191EC2A5F}"/>
              </a:ext>
            </a:extLst>
          </p:cNvPr>
          <p:cNvSpPr/>
          <p:nvPr/>
        </p:nvSpPr>
        <p:spPr>
          <a:xfrm>
            <a:off x="2283510" y="4292530"/>
            <a:ext cx="18750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9C60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EXPLORE</a:t>
            </a:r>
          </a:p>
          <a:p>
            <a:pPr algn="ctr"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There are a variety of medical laboratory occupations. Each role plays an important part in the laboratory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DBD84C-8FD4-BE4D-86F1-C45E5B5DFE20}"/>
              </a:ext>
            </a:extLst>
          </p:cNvPr>
          <p:cNvSpPr/>
          <p:nvPr/>
        </p:nvSpPr>
        <p:spPr>
          <a:xfrm>
            <a:off x="4254379" y="4292530"/>
            <a:ext cx="18212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9C60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ENROLL</a:t>
            </a:r>
            <a:endParaRPr lang="en-US" b="1" dirty="0">
              <a:solidFill>
                <a:srgbClr val="F9C609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Select a community college or university with a medical laboratory science program. Go to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9"/>
              </a:rPr>
              <a:t>www.naacls.org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to search for a program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E639AD-49DD-EE44-9F57-31822D964B54}"/>
              </a:ext>
            </a:extLst>
          </p:cNvPr>
          <p:cNvSpPr/>
          <p:nvPr/>
        </p:nvSpPr>
        <p:spPr>
          <a:xfrm>
            <a:off x="6105166" y="4292530"/>
            <a:ext cx="17859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9C60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INTERN</a:t>
            </a:r>
          </a:p>
          <a:p>
            <a:pPr algn="ctr"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On-the-job experience will help you prepare for working in the laboratory profession.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8F9759-C88E-FB47-99C9-C828388C62D8}"/>
              </a:ext>
            </a:extLst>
          </p:cNvPr>
          <p:cNvSpPr/>
          <p:nvPr/>
        </p:nvSpPr>
        <p:spPr>
          <a:xfrm>
            <a:off x="8044068" y="4292530"/>
            <a:ext cx="164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9C60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WORK</a:t>
            </a:r>
          </a:p>
          <a:p>
            <a:pPr algn="ctr"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Get a job that fits your skills!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429802-E275-1C47-A6FB-87A80AB4B6F3}"/>
              </a:ext>
            </a:extLst>
          </p:cNvPr>
          <p:cNvSpPr/>
          <p:nvPr/>
        </p:nvSpPr>
        <p:spPr>
          <a:xfrm>
            <a:off x="9793304" y="4292530"/>
            <a:ext cx="1963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9C60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CERTIFY</a:t>
            </a:r>
          </a:p>
          <a:p>
            <a:pPr algn="ctr"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Certification helps laboratory professionals earn a higher income and, also, provides more job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7823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D386-FFDF-7E7A-BAC1-81766312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Access ASCP Career Roadmap and Career Ambassadors!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F5557-96F7-DC03-E30D-EFA555B8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www.whatsmynext.org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E2A35-8B26-7DE5-49A8-FD897159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98EC-D354-9148-9F39-A30F2F400E17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E6F27B2-BBFE-328B-29A0-F3BEA78E9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6474" y="1424644"/>
            <a:ext cx="3311179" cy="4242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D68759-A430-2A65-ED38-5C3A8572DE64}"/>
              </a:ext>
            </a:extLst>
          </p:cNvPr>
          <p:cNvSpPr txBox="1"/>
          <p:nvPr/>
        </p:nvSpPr>
        <p:spPr>
          <a:xfrm>
            <a:off x="477515" y="4889346"/>
            <a:ext cx="33570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Download the </a:t>
            </a:r>
          </a:p>
          <a:p>
            <a:pPr algn="ctr"/>
            <a:r>
              <a:rPr lang="en-US" sz="1400" dirty="0"/>
              <a:t>Laboratory Careers Roadmap </a:t>
            </a:r>
          </a:p>
          <a:p>
            <a:pPr algn="ctr"/>
            <a:r>
              <a:rPr lang="en-US" sz="1400" dirty="0"/>
              <a:t>&amp; share with your colleagues and students</a:t>
            </a:r>
            <a:r>
              <a:rPr lang="en-US" dirty="0"/>
              <a:t>!</a:t>
            </a:r>
          </a:p>
        </p:txBody>
      </p:sp>
      <p:pic>
        <p:nvPicPr>
          <p:cNvPr id="3" name="Picture 2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9B259757-2CA2-5F56-A039-E09717AD9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74" y="1733258"/>
            <a:ext cx="2867880" cy="362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4F7AF-184C-B319-9E2F-5669877FF088}"/>
              </a:ext>
            </a:extLst>
          </p:cNvPr>
          <p:cNvSpPr txBox="1"/>
          <p:nvPr/>
        </p:nvSpPr>
        <p:spPr>
          <a:xfrm>
            <a:off x="8929603" y="4609017"/>
            <a:ext cx="2652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Scan this QR code to request </a:t>
            </a:r>
          </a:p>
          <a:p>
            <a:pPr algn="ctr"/>
            <a:r>
              <a:rPr lang="en-US" sz="1400" dirty="0"/>
              <a:t>Career Ambassadors in your area!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1D3C7E-9F55-DC2D-FB93-D2430471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03" y="1733258"/>
            <a:ext cx="2529334" cy="31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6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F7CA9A-341A-3047-9907-B8E9B41B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65"/>
          <a:stretch/>
        </p:blipFill>
        <p:spPr>
          <a:xfrm>
            <a:off x="-1" y="-31011"/>
            <a:ext cx="12343843" cy="4233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D90820-4D29-CE49-A2E4-28230B4A0791}"/>
              </a:ext>
            </a:extLst>
          </p:cNvPr>
          <p:cNvSpPr/>
          <p:nvPr/>
        </p:nvSpPr>
        <p:spPr>
          <a:xfrm>
            <a:off x="0" y="4245508"/>
            <a:ext cx="12192000" cy="2612491"/>
          </a:xfrm>
          <a:prstGeom prst="rect">
            <a:avLst/>
          </a:prstGeom>
          <a:solidFill>
            <a:srgbClr val="173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AAE1F-F352-AE4E-8704-EFF8A6FC23C9}"/>
              </a:ext>
            </a:extLst>
          </p:cNvPr>
          <p:cNvCxnSpPr/>
          <p:nvPr/>
        </p:nvCxnSpPr>
        <p:spPr>
          <a:xfrm>
            <a:off x="0" y="4245508"/>
            <a:ext cx="1219200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A927CF-78DD-884D-8D2D-26DFE9D1EC89}"/>
              </a:ext>
            </a:extLst>
          </p:cNvPr>
          <p:cNvSpPr txBox="1"/>
          <p:nvPr/>
        </p:nvSpPr>
        <p:spPr>
          <a:xfrm>
            <a:off x="996801" y="5021750"/>
            <a:ext cx="794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 YOUR NEXT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798A3-2C0C-B84A-9D05-E5E7FB5F1BD0}"/>
              </a:ext>
            </a:extLst>
          </p:cNvPr>
          <p:cNvSpPr/>
          <p:nvPr/>
        </p:nvSpPr>
        <p:spPr>
          <a:xfrm>
            <a:off x="996801" y="567079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In Laboratory Medicine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BB3894-A895-D64E-BCBF-09DB0DB2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01" y="1214294"/>
            <a:ext cx="5432756" cy="221334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5B9148-79E7-F74D-B24B-26E98A7380E3}"/>
              </a:ext>
            </a:extLst>
          </p:cNvPr>
          <p:cNvCxnSpPr/>
          <p:nvPr/>
        </p:nvCxnSpPr>
        <p:spPr>
          <a:xfrm>
            <a:off x="996801" y="5606525"/>
            <a:ext cx="4529470" cy="0"/>
          </a:xfrm>
          <a:prstGeom prst="line">
            <a:avLst/>
          </a:prstGeom>
          <a:ln w="19050">
            <a:solidFill>
              <a:srgbClr val="F9C6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C4A7C7B-F8DB-B841-B42F-AD3323B799BC}"/>
              </a:ext>
            </a:extLst>
          </p:cNvPr>
          <p:cNvSpPr/>
          <p:nvPr/>
        </p:nvSpPr>
        <p:spPr>
          <a:xfrm>
            <a:off x="8939323" y="5670798"/>
            <a:ext cx="248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www.whatsmynext.org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CD862-4C98-7C47-8A93-41DC58B96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01" y="283261"/>
            <a:ext cx="2023693" cy="4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586</Words>
  <Application>Microsoft Office PowerPoint</Application>
  <PresentationFormat>Widescreen</PresentationFormat>
  <Paragraphs>99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The Challenge</vt:lpstr>
      <vt:lpstr>Your Opportunity for the Future</vt:lpstr>
      <vt:lpstr>Your Next for a Career in Lab Medicine</vt:lpstr>
      <vt:lpstr>Access ASCP Career Roadmap and Career Ambassadors!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Garcia, Edna</cp:lastModifiedBy>
  <cp:revision>42</cp:revision>
  <dcterms:created xsi:type="dcterms:W3CDTF">2019-02-28T19:39:02Z</dcterms:created>
  <dcterms:modified xsi:type="dcterms:W3CDTF">2025-06-04T15:21:08Z</dcterms:modified>
</cp:coreProperties>
</file>