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7.xml" ContentType="application/vnd.openxmlformats-officedocument.presentationml.notesSlide+xml"/>
  <Override PartName="/ppt/tags/tag88.xml" ContentType="application/vnd.openxmlformats-officedocument.presentationml.tags+xml"/>
  <Override PartName="/ppt/notesSlides/notesSlide8.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0.xml" ContentType="application/vnd.openxmlformats-officedocument.presentationml.notesSlide+xml"/>
  <Override PartName="/ppt/tags/tag115.xml" ContentType="application/vnd.openxmlformats-officedocument.presentationml.tags+xml"/>
  <Override PartName="/ppt/notesSlides/notesSlide1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notesSlides/notesSlide12.xml" ContentType="application/vnd.openxmlformats-officedocument.presentationml.notesSlide+xml"/>
  <Override PartName="/ppt/tags/tag118.xml" ContentType="application/vnd.openxmlformats-officedocument.presentationml.tags+xml"/>
  <Override PartName="/ppt/notesSlides/notesSlide13.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4.xml" ContentType="application/vnd.openxmlformats-officedocument.presentationml.notesSlide+xml"/>
  <Override PartName="/ppt/tags/tag124.xml" ContentType="application/vnd.openxmlformats-officedocument.presentationml.tags+xml"/>
  <Override PartName="/ppt/notesSlides/notesSlide15.xml" ContentType="application/vnd.openxmlformats-officedocument.presentationml.notesSlide+xml"/>
  <Override PartName="/ppt/tags/tag125.xml" ContentType="application/vnd.openxmlformats-officedocument.presentationml.tags+xml"/>
  <Override PartName="/ppt/notesSlides/notesSlide16.xml" ContentType="application/vnd.openxmlformats-officedocument.presentationml.notesSlide+xml"/>
  <Override PartName="/ppt/tags/tag126.xml" ContentType="application/vnd.openxmlformats-officedocument.presentationml.tags+xml"/>
  <Override PartName="/ppt/notesSlides/notesSlide17.xml" ContentType="application/vnd.openxmlformats-officedocument.presentationml.notesSlide+xml"/>
  <Override PartName="/ppt/tags/tag127.xml" ContentType="application/vnd.openxmlformats-officedocument.presentationml.tags+xml"/>
  <Override PartName="/ppt/notesSlides/notesSlide18.xml" ContentType="application/vnd.openxmlformats-officedocument.presentationml.notesSlide+xml"/>
  <Override PartName="/ppt/tags/tag128.xml" ContentType="application/vnd.openxmlformats-officedocument.presentationml.tags+xml"/>
  <Override PartName="/ppt/notesSlides/notesSlide19.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2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54" r:id="rId5"/>
  </p:sldMasterIdLst>
  <p:notesMasterIdLst>
    <p:notesMasterId r:id="rId137"/>
  </p:notesMasterIdLst>
  <p:handoutMasterIdLst>
    <p:handoutMasterId r:id="rId138"/>
  </p:handoutMasterIdLst>
  <p:sldIdLst>
    <p:sldId id="566" r:id="rId6"/>
    <p:sldId id="325" r:id="rId7"/>
    <p:sldId id="567" r:id="rId8"/>
    <p:sldId id="568" r:id="rId9"/>
    <p:sldId id="326" r:id="rId10"/>
    <p:sldId id="336" r:id="rId11"/>
    <p:sldId id="339" r:id="rId12"/>
    <p:sldId id="369" r:id="rId13"/>
    <p:sldId id="431" r:id="rId14"/>
    <p:sldId id="432" r:id="rId15"/>
    <p:sldId id="433" r:id="rId16"/>
    <p:sldId id="344" r:id="rId17"/>
    <p:sldId id="429" r:id="rId18"/>
    <p:sldId id="350" r:id="rId19"/>
    <p:sldId id="346" r:id="rId20"/>
    <p:sldId id="349" r:id="rId21"/>
    <p:sldId id="523" r:id="rId22"/>
    <p:sldId id="351" r:id="rId23"/>
    <p:sldId id="353" r:id="rId24"/>
    <p:sldId id="354" r:id="rId25"/>
    <p:sldId id="355" r:id="rId26"/>
    <p:sldId id="357" r:id="rId27"/>
    <p:sldId id="356" r:id="rId28"/>
    <p:sldId id="358" r:id="rId29"/>
    <p:sldId id="359" r:id="rId30"/>
    <p:sldId id="360" r:id="rId31"/>
    <p:sldId id="361" r:id="rId32"/>
    <p:sldId id="366" r:id="rId33"/>
    <p:sldId id="367" r:id="rId34"/>
    <p:sldId id="368" r:id="rId35"/>
    <p:sldId id="347" r:id="rId36"/>
    <p:sldId id="373" r:id="rId37"/>
    <p:sldId id="386" r:id="rId38"/>
    <p:sldId id="387" r:id="rId39"/>
    <p:sldId id="376" r:id="rId40"/>
    <p:sldId id="377" r:id="rId41"/>
    <p:sldId id="436" r:id="rId42"/>
    <p:sldId id="437" r:id="rId43"/>
    <p:sldId id="378" r:id="rId44"/>
    <p:sldId id="382" r:id="rId45"/>
    <p:sldId id="379" r:id="rId46"/>
    <p:sldId id="534" r:id="rId47"/>
    <p:sldId id="535" r:id="rId48"/>
    <p:sldId id="394" r:id="rId49"/>
    <p:sldId id="372" r:id="rId50"/>
    <p:sldId id="393" r:id="rId51"/>
    <p:sldId id="395" r:id="rId52"/>
    <p:sldId id="396" r:id="rId53"/>
    <p:sldId id="397" r:id="rId54"/>
    <p:sldId id="398" r:id="rId55"/>
    <p:sldId id="399" r:id="rId56"/>
    <p:sldId id="448" r:id="rId57"/>
    <p:sldId id="536" r:id="rId58"/>
    <p:sldId id="401" r:id="rId59"/>
    <p:sldId id="537" r:id="rId60"/>
    <p:sldId id="538" r:id="rId61"/>
    <p:sldId id="539" r:id="rId62"/>
    <p:sldId id="540" r:id="rId63"/>
    <p:sldId id="402" r:id="rId64"/>
    <p:sldId id="405" r:id="rId65"/>
    <p:sldId id="430" r:id="rId66"/>
    <p:sldId id="406" r:id="rId67"/>
    <p:sldId id="407" r:id="rId68"/>
    <p:sldId id="408" r:id="rId69"/>
    <p:sldId id="409" r:id="rId70"/>
    <p:sldId id="521" r:id="rId71"/>
    <p:sldId id="541" r:id="rId72"/>
    <p:sldId id="542" r:id="rId73"/>
    <p:sldId id="543" r:id="rId74"/>
    <p:sldId id="544" r:id="rId75"/>
    <p:sldId id="545" r:id="rId76"/>
    <p:sldId id="546" r:id="rId77"/>
    <p:sldId id="547" r:id="rId78"/>
    <p:sldId id="565" r:id="rId79"/>
    <p:sldId id="548" r:id="rId80"/>
    <p:sldId id="414" r:id="rId81"/>
    <p:sldId id="415" r:id="rId82"/>
    <p:sldId id="416" r:id="rId83"/>
    <p:sldId id="524" r:id="rId84"/>
    <p:sldId id="475" r:id="rId85"/>
    <p:sldId id="476" r:id="rId86"/>
    <p:sldId id="479" r:id="rId87"/>
    <p:sldId id="549" r:id="rId88"/>
    <p:sldId id="550" r:id="rId89"/>
    <p:sldId id="553" r:id="rId90"/>
    <p:sldId id="552" r:id="rId91"/>
    <p:sldId id="554" r:id="rId92"/>
    <p:sldId id="555" r:id="rId93"/>
    <p:sldId id="556" r:id="rId94"/>
    <p:sldId id="557" r:id="rId95"/>
    <p:sldId id="558" r:id="rId96"/>
    <p:sldId id="559" r:id="rId97"/>
    <p:sldId id="560" r:id="rId98"/>
    <p:sldId id="561" r:id="rId99"/>
    <p:sldId id="562" r:id="rId100"/>
    <p:sldId id="499" r:id="rId101"/>
    <p:sldId id="421" r:id="rId102"/>
    <p:sldId id="422" r:id="rId103"/>
    <p:sldId id="423" r:id="rId104"/>
    <p:sldId id="403" r:id="rId105"/>
    <p:sldId id="420" r:id="rId106"/>
    <p:sldId id="425" r:id="rId107"/>
    <p:sldId id="424" r:id="rId108"/>
    <p:sldId id="426" r:id="rId109"/>
    <p:sldId id="564" r:id="rId110"/>
    <p:sldId id="528" r:id="rId111"/>
    <p:sldId id="529" r:id="rId112"/>
    <p:sldId id="514" r:id="rId113"/>
    <p:sldId id="515" r:id="rId114"/>
    <p:sldId id="530" r:id="rId115"/>
    <p:sldId id="517" r:id="rId116"/>
    <p:sldId id="518" r:id="rId117"/>
    <p:sldId id="531" r:id="rId118"/>
    <p:sldId id="532" r:id="rId119"/>
    <p:sldId id="533" r:id="rId120"/>
    <p:sldId id="563" r:id="rId121"/>
    <p:sldId id="501" r:id="rId122"/>
    <p:sldId id="502" r:id="rId123"/>
    <p:sldId id="503" r:id="rId124"/>
    <p:sldId id="504" r:id="rId125"/>
    <p:sldId id="505" r:id="rId126"/>
    <p:sldId id="506" r:id="rId127"/>
    <p:sldId id="507" r:id="rId128"/>
    <p:sldId id="508" r:id="rId129"/>
    <p:sldId id="509" r:id="rId130"/>
    <p:sldId id="510" r:id="rId131"/>
    <p:sldId id="511" r:id="rId132"/>
    <p:sldId id="451" r:id="rId133"/>
    <p:sldId id="527" r:id="rId134"/>
    <p:sldId id="428" r:id="rId135"/>
    <p:sldId id="569" r:id="rId136"/>
  </p:sldIdLst>
  <p:sldSz cx="12192000" cy="6858000"/>
  <p:notesSz cx="7315200" cy="9601200"/>
  <p:custDataLst>
    <p:tags r:id="rId139"/>
  </p:custData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4128" userDrawn="1">
          <p15:clr>
            <a:srgbClr val="A4A3A4"/>
          </p15:clr>
        </p15:guide>
        <p15:guide id="2" orient="horz" pos="1008" userDrawn="1">
          <p15:clr>
            <a:srgbClr val="A4A3A4"/>
          </p15:clr>
        </p15:guide>
        <p15:guide id="3" orient="horz" pos="4032" userDrawn="1">
          <p15:clr>
            <a:srgbClr val="A4A3A4"/>
          </p15:clr>
        </p15:guide>
        <p15:guide id="4" orient="horz" pos="151" userDrawn="1">
          <p15:clr>
            <a:srgbClr val="A4A3A4"/>
          </p15:clr>
        </p15:guide>
        <p15:guide id="5" orient="horz" pos="264" userDrawn="1">
          <p15:clr>
            <a:srgbClr val="A4A3A4"/>
          </p15:clr>
        </p15:guide>
        <p15:guide id="6" orient="horz" pos="3912" userDrawn="1">
          <p15:clr>
            <a:srgbClr val="A4A3A4"/>
          </p15:clr>
        </p15:guide>
        <p15:guide id="7" orient="horz" userDrawn="1">
          <p15:clr>
            <a:srgbClr val="A4A3A4"/>
          </p15:clr>
        </p15:guide>
        <p15:guide id="8" pos="329" userDrawn="1">
          <p15:clr>
            <a:srgbClr val="A4A3A4"/>
          </p15:clr>
        </p15:guide>
        <p15:guide id="9" pos="7407" userDrawn="1">
          <p15:clr>
            <a:srgbClr val="A4A3A4"/>
          </p15:clr>
        </p15:guide>
        <p15:guide id="10" pos="3843" userDrawn="1">
          <p15:clr>
            <a:srgbClr val="A4A3A4"/>
          </p15:clr>
        </p15:guide>
        <p15:guide id="11" pos="453" userDrawn="1">
          <p15:clr>
            <a:srgbClr val="A4A3A4"/>
          </p15:clr>
        </p15:guide>
        <p15:guide id="13" pos="7248"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yn Gross" initials="TG" lastIdx="2" clrIdx="6"/>
  <p:cmAuthor id="2" name="Melanie Couton" initials="MAC" lastIdx="4" clrIdx="3"/>
  <p:cmAuthor id="3" name="ralfieri" initials="ra" lastIdx="2" clrIdx="8"/>
  <p:cmAuthor id="4" name="Megan Capel" initials="MC" lastIdx="11" clrIdx="0"/>
  <p:cmAuthor id="5" name="Andrew Bowser" initials="AB" lastIdx="8" clrIdx="2"/>
  <p:cmAuthor id="6" name="mcalloway" initials="mc" lastIdx="1" clrIdx="4"/>
  <p:cmAuthor id="7" name="agoldman" initials="a" lastIdx="4" clrIdx="9"/>
  <p:cmAuthor id="8" name="Devin Overbey" initials="DO" lastIdx="6" clrIdx="7"/>
  <p:cmAuthor id="9" name="Erik Brady" initials="EB" lastIdx="2" clrIdx="5"/>
  <p:cmAuthor id="10" name=" " initials="MAC" lastIdx="21" clrIdx="1"/>
  <p:cmAuthor id="11" name="alison.heintz@gmail.com" initials="a" lastIdx="3" clrIdx="10">
    <p:extLst>
      <p:ext uri="{19B8F6BF-5375-455C-9EA6-DF929625EA0E}">
        <p15:presenceInfo xmlns:p15="http://schemas.microsoft.com/office/powerpoint/2012/main" userId="1e1cc34837a9f52c" providerId="Windows Live"/>
      </p:ext>
    </p:extLst>
  </p:cmAuthor>
  <p:cmAuthor id="12" name="Sophia Kelley" initials="SK" lastIdx="1" clrIdx="11">
    <p:extLst>
      <p:ext uri="{19B8F6BF-5375-455C-9EA6-DF929625EA0E}">
        <p15:presenceInfo xmlns:p15="http://schemas.microsoft.com/office/powerpoint/2012/main" userId="S::skelley@clinicaloptions.com::16bcb5eb-2eda-4b05-8f8e-003f962fc12c" providerId="AD"/>
      </p:ext>
    </p:extLst>
  </p:cmAuthor>
  <p:cmAuthor id="13" name="LT Fowler" initials="LF" lastIdx="8" clrIdx="12">
    <p:extLst>
      <p:ext uri="{19B8F6BF-5375-455C-9EA6-DF929625EA0E}">
        <p15:presenceInfo xmlns:p15="http://schemas.microsoft.com/office/powerpoint/2012/main" userId="S::lfowler@practicingclinicians.com::bdc4c4d6-9ded-467c-b80c-330a0ea8ffe4" providerId="AD"/>
      </p:ext>
    </p:extLst>
  </p:cmAuthor>
  <p:cmAuthor id="14" name="Melanie Couton" initials="MC" lastIdx="1" clrIdx="13">
    <p:extLst>
      <p:ext uri="{19B8F6BF-5375-455C-9EA6-DF929625EA0E}">
        <p15:presenceInfo xmlns:p15="http://schemas.microsoft.com/office/powerpoint/2012/main" userId="ef8730672ba866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2171"/>
    <a:srgbClr val="E1471D"/>
    <a:srgbClr val="0000FF"/>
    <a:srgbClr val="00823B"/>
    <a:srgbClr val="015873"/>
    <a:srgbClr val="046376"/>
    <a:srgbClr val="013763"/>
    <a:srgbClr val="033453"/>
    <a:srgbClr val="006264"/>
    <a:srgbClr val="FDB3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9070D1-76C4-420C-99A1-3A9890DB5235}" v="22" dt="2022-01-28T19:56:56.105"/>
  </p1510:revLst>
</p1510:revInfo>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812" autoAdjust="0"/>
    <p:restoredTop sz="78840" autoAdjust="0"/>
  </p:normalViewPr>
  <p:slideViewPr>
    <p:cSldViewPr snapToGrid="0" showGuides="1">
      <p:cViewPr varScale="1">
        <p:scale>
          <a:sx n="67" d="100"/>
          <a:sy n="67" d="100"/>
        </p:scale>
        <p:origin x="472" y="40"/>
      </p:cViewPr>
      <p:guideLst>
        <p:guide orient="horz" pos="4128"/>
        <p:guide orient="horz" pos="1008"/>
        <p:guide orient="horz" pos="4032"/>
        <p:guide orient="horz" pos="151"/>
        <p:guide orient="horz" pos="264"/>
        <p:guide orient="horz" pos="3912"/>
        <p:guide orient="horz"/>
        <p:guide pos="329"/>
        <p:guide pos="7407"/>
        <p:guide pos="3843"/>
        <p:guide pos="453"/>
        <p:guide pos="7248"/>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88" d="100"/>
          <a:sy n="88" d="100"/>
        </p:scale>
        <p:origin x="-3750" y="-12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tableStyles" Target="tableStyles.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tags" Target="tags/tag1.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commentAuthors" Target="commentAuthors.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sadee Royal" userId="51beead8-6fa0-4b98-aeba-37044af35e17" providerId="ADAL" clId="{AB9070D1-76C4-420C-99A1-3A9890DB5235}"/>
    <pc:docChg chg="undo custSel modSld modMainMaster">
      <pc:chgData name="Dussadee Royal" userId="51beead8-6fa0-4b98-aeba-37044af35e17" providerId="ADAL" clId="{AB9070D1-76C4-420C-99A1-3A9890DB5235}" dt="2022-01-28T19:56:56.105" v="67"/>
      <pc:docMkLst>
        <pc:docMk/>
      </pc:docMkLst>
      <pc:sldChg chg="addSp delSp modSp mod">
        <pc:chgData name="Dussadee Royal" userId="51beead8-6fa0-4b98-aeba-37044af35e17" providerId="ADAL" clId="{AB9070D1-76C4-420C-99A1-3A9890DB5235}" dt="2022-01-28T19:56:21.687" v="60" actId="21"/>
        <pc:sldMkLst>
          <pc:docMk/>
          <pc:sldMk cId="0" sldId="308"/>
        </pc:sldMkLst>
        <pc:spChg chg="mod">
          <ac:chgData name="Dussadee Royal" userId="51beead8-6fa0-4b98-aeba-37044af35e17" providerId="ADAL" clId="{AB9070D1-76C4-420C-99A1-3A9890DB5235}" dt="2022-01-28T19:56:18.583" v="58" actId="1076"/>
          <ac:spMkLst>
            <pc:docMk/>
            <pc:sldMk cId="0" sldId="308"/>
            <ac:spMk id="9" creationId="{7A461AF3-35F7-4400-ABFE-FB7268368A0C}"/>
          </ac:spMkLst>
        </pc:spChg>
        <pc:grpChg chg="mod">
          <ac:chgData name="Dussadee Royal" userId="51beead8-6fa0-4b98-aeba-37044af35e17" providerId="ADAL" clId="{AB9070D1-76C4-420C-99A1-3A9890DB5235}" dt="2022-01-28T19:56:18.583" v="58" actId="1076"/>
          <ac:grpSpMkLst>
            <pc:docMk/>
            <pc:sldMk cId="0" sldId="308"/>
            <ac:grpSpMk id="2" creationId="{7231FD6C-77AC-441B-8659-B8C17CCBBFFF}"/>
          </ac:grpSpMkLst>
        </pc:grpChg>
        <pc:picChg chg="add del">
          <ac:chgData name="Dussadee Royal" userId="51beead8-6fa0-4b98-aeba-37044af35e17" providerId="ADAL" clId="{AB9070D1-76C4-420C-99A1-3A9890DB5235}" dt="2022-01-28T19:54:31.638" v="48" actId="478"/>
          <ac:picMkLst>
            <pc:docMk/>
            <pc:sldMk cId="0" sldId="308"/>
            <ac:picMk id="4" creationId="{CFA62257-6854-4815-BDA2-67E297643D6A}"/>
          </ac:picMkLst>
        </pc:picChg>
        <pc:picChg chg="mod">
          <ac:chgData name="Dussadee Royal" userId="51beead8-6fa0-4b98-aeba-37044af35e17" providerId="ADAL" clId="{AB9070D1-76C4-420C-99A1-3A9890DB5235}" dt="2022-01-28T19:56:18.583" v="58" actId="1076"/>
          <ac:picMkLst>
            <pc:docMk/>
            <pc:sldMk cId="0" sldId="308"/>
            <ac:picMk id="10" creationId="{F1D6D4D7-827C-42C1-9418-36DA1FEAF208}"/>
          </ac:picMkLst>
        </pc:picChg>
        <pc:picChg chg="add del mod">
          <ac:chgData name="Dussadee Royal" userId="51beead8-6fa0-4b98-aeba-37044af35e17" providerId="ADAL" clId="{AB9070D1-76C4-420C-99A1-3A9890DB5235}" dt="2022-01-28T19:56:21.687" v="60" actId="21"/>
          <ac:picMkLst>
            <pc:docMk/>
            <pc:sldMk cId="0" sldId="308"/>
            <ac:picMk id="11" creationId="{C204EE79-6057-466A-BA62-E2CB305D9AB6}"/>
          </ac:picMkLst>
        </pc:picChg>
      </pc:sldChg>
      <pc:sldChg chg="addSp modSp mod">
        <pc:chgData name="Dussadee Royal" userId="51beead8-6fa0-4b98-aeba-37044af35e17" providerId="ADAL" clId="{AB9070D1-76C4-420C-99A1-3A9890DB5235}" dt="2022-01-19T15:58:21.438" v="44" actId="20577"/>
        <pc:sldMkLst>
          <pc:docMk/>
          <pc:sldMk cId="0" sldId="321"/>
        </pc:sldMkLst>
        <pc:spChg chg="mod">
          <ac:chgData name="Dussadee Royal" userId="51beead8-6fa0-4b98-aeba-37044af35e17" providerId="ADAL" clId="{AB9070D1-76C4-420C-99A1-3A9890DB5235}" dt="2022-01-19T14:02:19.616" v="42"/>
          <ac:spMkLst>
            <pc:docMk/>
            <pc:sldMk cId="0" sldId="321"/>
            <ac:spMk id="7" creationId="{7DD45807-ED90-402F-BBFD-2C736FFD6749}"/>
          </ac:spMkLst>
        </pc:spChg>
        <pc:spChg chg="mod">
          <ac:chgData name="Dussadee Royal" userId="51beead8-6fa0-4b98-aeba-37044af35e17" providerId="ADAL" clId="{AB9070D1-76C4-420C-99A1-3A9890DB5235}" dt="2022-01-19T14:01:40.312" v="26" actId="1036"/>
          <ac:spMkLst>
            <pc:docMk/>
            <pc:sldMk cId="0" sldId="321"/>
            <ac:spMk id="9" creationId="{29C97272-D98D-4B80-A5DE-809F0B118B50}"/>
          </ac:spMkLst>
        </pc:spChg>
        <pc:spChg chg="mod">
          <ac:chgData name="Dussadee Royal" userId="51beead8-6fa0-4b98-aeba-37044af35e17" providerId="ADAL" clId="{AB9070D1-76C4-420C-99A1-3A9890DB5235}" dt="2022-01-19T15:58:21.438" v="44" actId="20577"/>
          <ac:spMkLst>
            <pc:docMk/>
            <pc:sldMk cId="0" sldId="321"/>
            <ac:spMk id="7170" creationId="{F731E6A0-BEB7-4094-9E1F-132F80E12DDB}"/>
          </ac:spMkLst>
        </pc:spChg>
        <pc:spChg chg="mod">
          <ac:chgData name="Dussadee Royal" userId="51beead8-6fa0-4b98-aeba-37044af35e17" providerId="ADAL" clId="{AB9070D1-76C4-420C-99A1-3A9890DB5235}" dt="2022-01-19T14:00:50.057" v="7"/>
          <ac:spMkLst>
            <pc:docMk/>
            <pc:sldMk cId="0" sldId="321"/>
            <ac:spMk id="7171" creationId="{4D67E167-2F37-481F-AB26-A6E236679EF3}"/>
          </ac:spMkLst>
        </pc:spChg>
        <pc:picChg chg="add mod">
          <ac:chgData name="Dussadee Royal" userId="51beead8-6fa0-4b98-aeba-37044af35e17" providerId="ADAL" clId="{AB9070D1-76C4-420C-99A1-3A9890DB5235}" dt="2022-01-19T14:02:06.371" v="41" actId="14100"/>
          <ac:picMkLst>
            <pc:docMk/>
            <pc:sldMk cId="0" sldId="321"/>
            <ac:picMk id="3" creationId="{8B4C3F92-60E4-4698-9181-9A3793C45ED6}"/>
          </ac:picMkLst>
        </pc:picChg>
      </pc:sldChg>
      <pc:sldChg chg="addSp modSp mod">
        <pc:chgData name="Dussadee Royal" userId="51beead8-6fa0-4b98-aeba-37044af35e17" providerId="ADAL" clId="{AB9070D1-76C4-420C-99A1-3A9890DB5235}" dt="2022-01-28T19:52:50.732" v="46" actId="1076"/>
        <pc:sldMkLst>
          <pc:docMk/>
          <pc:sldMk cId="0" sldId="322"/>
        </pc:sldMkLst>
        <pc:spChg chg="mod">
          <ac:chgData name="Dussadee Royal" userId="51beead8-6fa0-4b98-aeba-37044af35e17" providerId="ADAL" clId="{AB9070D1-76C4-420C-99A1-3A9890DB5235}" dt="2022-01-19T14:00:56.387" v="8"/>
          <ac:spMkLst>
            <pc:docMk/>
            <pc:sldMk cId="0" sldId="322"/>
            <ac:spMk id="8195" creationId="{0E81FCD2-40DC-4171-ABA4-037A09681174}"/>
          </ac:spMkLst>
        </pc:spChg>
        <pc:picChg chg="add mod">
          <ac:chgData name="Dussadee Royal" userId="51beead8-6fa0-4b98-aeba-37044af35e17" providerId="ADAL" clId="{AB9070D1-76C4-420C-99A1-3A9890DB5235}" dt="2022-01-28T19:52:50.732" v="46" actId="1076"/>
          <ac:picMkLst>
            <pc:docMk/>
            <pc:sldMk cId="0" sldId="322"/>
            <ac:picMk id="5" creationId="{98AB30F7-1813-4D13-B292-0013E8544A02}"/>
          </ac:picMkLst>
        </pc:picChg>
      </pc:sldChg>
      <pc:sldMasterChg chg="modSldLayout">
        <pc:chgData name="Dussadee Royal" userId="51beead8-6fa0-4b98-aeba-37044af35e17" providerId="ADAL" clId="{AB9070D1-76C4-420C-99A1-3A9890DB5235}" dt="2022-01-28T19:56:56.105" v="67"/>
        <pc:sldMasterMkLst>
          <pc:docMk/>
          <pc:sldMasterMk cId="445712330" sldId="2147484654"/>
        </pc:sldMasterMkLst>
        <pc:sldLayoutChg chg="addSp delSp modSp mod">
          <pc:chgData name="Dussadee Royal" userId="51beead8-6fa0-4b98-aeba-37044af35e17" providerId="ADAL" clId="{AB9070D1-76C4-420C-99A1-3A9890DB5235}" dt="2022-01-19T14:00:27.850" v="6" actId="478"/>
          <pc:sldLayoutMkLst>
            <pc:docMk/>
            <pc:sldMasterMk cId="445712330" sldId="2147484654"/>
            <pc:sldLayoutMk cId="2578901415" sldId="2147484655"/>
          </pc:sldLayoutMkLst>
          <pc:spChg chg="del">
            <ac:chgData name="Dussadee Royal" userId="51beead8-6fa0-4b98-aeba-37044af35e17" providerId="ADAL" clId="{AB9070D1-76C4-420C-99A1-3A9890DB5235}" dt="2022-01-19T14:00:27.850" v="6" actId="478"/>
            <ac:spMkLst>
              <pc:docMk/>
              <pc:sldMasterMk cId="445712330" sldId="2147484654"/>
              <pc:sldLayoutMk cId="2578901415" sldId="2147484655"/>
              <ac:spMk id="16" creationId="{2F6B3930-7C31-48E3-9C51-5B16A239A187}"/>
            </ac:spMkLst>
          </pc:spChg>
          <pc:picChg chg="add mod ord">
            <ac:chgData name="Dussadee Royal" userId="51beead8-6fa0-4b98-aeba-37044af35e17" providerId="ADAL" clId="{AB9070D1-76C4-420C-99A1-3A9890DB5235}" dt="2022-01-19T14:00:26.294" v="5" actId="167"/>
            <ac:picMkLst>
              <pc:docMk/>
              <pc:sldMasterMk cId="445712330" sldId="2147484654"/>
              <pc:sldLayoutMk cId="2578901415" sldId="2147484655"/>
              <ac:picMk id="3" creationId="{795BB34E-0BB7-4E8B-A07A-E03B829C8DE2}"/>
            </ac:picMkLst>
          </pc:picChg>
        </pc:sldLayoutChg>
        <pc:sldLayoutChg chg="addSp modSp mod">
          <pc:chgData name="Dussadee Royal" userId="51beead8-6fa0-4b98-aeba-37044af35e17" providerId="ADAL" clId="{AB9070D1-76C4-420C-99A1-3A9890DB5235}" dt="2022-01-28T19:56:51.489" v="66" actId="1076"/>
          <pc:sldLayoutMkLst>
            <pc:docMk/>
            <pc:sldMasterMk cId="445712330" sldId="2147484654"/>
            <pc:sldLayoutMk cId="3111700756" sldId="2147484657"/>
          </pc:sldLayoutMkLst>
          <pc:picChg chg="add mod">
            <ac:chgData name="Dussadee Royal" userId="51beead8-6fa0-4b98-aeba-37044af35e17" providerId="ADAL" clId="{AB9070D1-76C4-420C-99A1-3A9890DB5235}" dt="2022-01-28T19:56:51.489" v="66" actId="1076"/>
            <ac:picMkLst>
              <pc:docMk/>
              <pc:sldMasterMk cId="445712330" sldId="2147484654"/>
              <pc:sldLayoutMk cId="3111700756" sldId="2147484657"/>
              <ac:picMk id="6" creationId="{B159AEB2-3CE3-47A4-937C-F9416E85B6D7}"/>
            </ac:picMkLst>
          </pc:picChg>
        </pc:sldLayoutChg>
        <pc:sldLayoutChg chg="addSp modSp">
          <pc:chgData name="Dussadee Royal" userId="51beead8-6fa0-4b98-aeba-37044af35e17" providerId="ADAL" clId="{AB9070D1-76C4-420C-99A1-3A9890DB5235}" dt="2022-01-28T19:56:56.105" v="67"/>
          <pc:sldLayoutMkLst>
            <pc:docMk/>
            <pc:sldMasterMk cId="445712330" sldId="2147484654"/>
            <pc:sldLayoutMk cId="2330580270" sldId="2147484662"/>
          </pc:sldLayoutMkLst>
          <pc:picChg chg="add mod">
            <ac:chgData name="Dussadee Royal" userId="51beead8-6fa0-4b98-aeba-37044af35e17" providerId="ADAL" clId="{AB9070D1-76C4-420C-99A1-3A9890DB5235}" dt="2022-01-28T19:56:56.105" v="67"/>
            <ac:picMkLst>
              <pc:docMk/>
              <pc:sldMasterMk cId="445712330" sldId="2147484654"/>
              <pc:sldLayoutMk cId="2330580270" sldId="2147484662"/>
              <ac:picMk id="9" creationId="{219D23AC-0A8B-4A70-BBFA-9955A1DB353A}"/>
            </ac:picMkLst>
          </pc:picChg>
        </pc:sldLayoutChg>
      </pc:sldMasterChg>
    </pc:docChg>
  </pc:docChgLst>
  <pc:docChgLst>
    <pc:chgData name="Eleanor Gallelli" userId="685867aa-c6a3-4daf-a790-9c75330de701" providerId="ADAL" clId="{20433066-31CD-44CE-82EB-7EBF2881E22B}"/>
    <pc:docChg chg="delSld">
      <pc:chgData name="Eleanor Gallelli" userId="685867aa-c6a3-4daf-a790-9c75330de701" providerId="ADAL" clId="{20433066-31CD-44CE-82EB-7EBF2881E22B}" dt="2022-01-28T22:26:27.136" v="0" actId="47"/>
      <pc:docMkLst>
        <pc:docMk/>
      </pc:docMkLst>
      <pc:sldChg chg="del">
        <pc:chgData name="Eleanor Gallelli" userId="685867aa-c6a3-4daf-a790-9c75330de701" providerId="ADAL" clId="{20433066-31CD-44CE-82EB-7EBF2881E22B}" dt="2022-01-28T22:26:27.136" v="0" actId="47"/>
        <pc:sldMkLst>
          <pc:docMk/>
          <pc:sldMk cId="0" sldId="257"/>
        </pc:sldMkLst>
      </pc:sldChg>
      <pc:sldChg chg="del">
        <pc:chgData name="Eleanor Gallelli" userId="685867aa-c6a3-4daf-a790-9c75330de701" providerId="ADAL" clId="{20433066-31CD-44CE-82EB-7EBF2881E22B}" dt="2022-01-28T22:26:27.136" v="0" actId="47"/>
        <pc:sldMkLst>
          <pc:docMk/>
          <pc:sldMk cId="0" sldId="258"/>
        </pc:sldMkLst>
      </pc:sldChg>
      <pc:sldChg chg="del">
        <pc:chgData name="Eleanor Gallelli" userId="685867aa-c6a3-4daf-a790-9c75330de701" providerId="ADAL" clId="{20433066-31CD-44CE-82EB-7EBF2881E22B}" dt="2022-01-28T22:26:27.136" v="0" actId="47"/>
        <pc:sldMkLst>
          <pc:docMk/>
          <pc:sldMk cId="0" sldId="261"/>
        </pc:sldMkLst>
      </pc:sldChg>
      <pc:sldChg chg="del">
        <pc:chgData name="Eleanor Gallelli" userId="685867aa-c6a3-4daf-a790-9c75330de701" providerId="ADAL" clId="{20433066-31CD-44CE-82EB-7EBF2881E22B}" dt="2022-01-28T22:26:27.136" v="0" actId="47"/>
        <pc:sldMkLst>
          <pc:docMk/>
          <pc:sldMk cId="0" sldId="262"/>
        </pc:sldMkLst>
      </pc:sldChg>
      <pc:sldChg chg="del">
        <pc:chgData name="Eleanor Gallelli" userId="685867aa-c6a3-4daf-a790-9c75330de701" providerId="ADAL" clId="{20433066-31CD-44CE-82EB-7EBF2881E22B}" dt="2022-01-28T22:26:27.136" v="0" actId="47"/>
        <pc:sldMkLst>
          <pc:docMk/>
          <pc:sldMk cId="0" sldId="263"/>
        </pc:sldMkLst>
      </pc:sldChg>
      <pc:sldChg chg="del">
        <pc:chgData name="Eleanor Gallelli" userId="685867aa-c6a3-4daf-a790-9c75330de701" providerId="ADAL" clId="{20433066-31CD-44CE-82EB-7EBF2881E22B}" dt="2022-01-28T22:26:27.136" v="0" actId="47"/>
        <pc:sldMkLst>
          <pc:docMk/>
          <pc:sldMk cId="0" sldId="267"/>
        </pc:sldMkLst>
      </pc:sldChg>
      <pc:sldChg chg="del">
        <pc:chgData name="Eleanor Gallelli" userId="685867aa-c6a3-4daf-a790-9c75330de701" providerId="ADAL" clId="{20433066-31CD-44CE-82EB-7EBF2881E22B}" dt="2022-01-28T22:26:27.136" v="0" actId="47"/>
        <pc:sldMkLst>
          <pc:docMk/>
          <pc:sldMk cId="0" sldId="270"/>
        </pc:sldMkLst>
      </pc:sldChg>
      <pc:sldChg chg="del">
        <pc:chgData name="Eleanor Gallelli" userId="685867aa-c6a3-4daf-a790-9c75330de701" providerId="ADAL" clId="{20433066-31CD-44CE-82EB-7EBF2881E22B}" dt="2022-01-28T22:26:27.136" v="0" actId="47"/>
        <pc:sldMkLst>
          <pc:docMk/>
          <pc:sldMk cId="0" sldId="272"/>
        </pc:sldMkLst>
      </pc:sldChg>
      <pc:sldChg chg="del">
        <pc:chgData name="Eleanor Gallelli" userId="685867aa-c6a3-4daf-a790-9c75330de701" providerId="ADAL" clId="{20433066-31CD-44CE-82EB-7EBF2881E22B}" dt="2022-01-28T22:26:27.136" v="0" actId="47"/>
        <pc:sldMkLst>
          <pc:docMk/>
          <pc:sldMk cId="0" sldId="273"/>
        </pc:sldMkLst>
      </pc:sldChg>
      <pc:sldChg chg="del">
        <pc:chgData name="Eleanor Gallelli" userId="685867aa-c6a3-4daf-a790-9c75330de701" providerId="ADAL" clId="{20433066-31CD-44CE-82EB-7EBF2881E22B}" dt="2022-01-28T22:26:27.136" v="0" actId="47"/>
        <pc:sldMkLst>
          <pc:docMk/>
          <pc:sldMk cId="0" sldId="286"/>
        </pc:sldMkLst>
      </pc:sldChg>
      <pc:sldChg chg="del">
        <pc:chgData name="Eleanor Gallelli" userId="685867aa-c6a3-4daf-a790-9c75330de701" providerId="ADAL" clId="{20433066-31CD-44CE-82EB-7EBF2881E22B}" dt="2022-01-28T22:26:27.136" v="0" actId="47"/>
        <pc:sldMkLst>
          <pc:docMk/>
          <pc:sldMk cId="0" sldId="287"/>
        </pc:sldMkLst>
      </pc:sldChg>
      <pc:sldChg chg="del">
        <pc:chgData name="Eleanor Gallelli" userId="685867aa-c6a3-4daf-a790-9c75330de701" providerId="ADAL" clId="{20433066-31CD-44CE-82EB-7EBF2881E22B}" dt="2022-01-28T22:26:27.136" v="0" actId="47"/>
        <pc:sldMkLst>
          <pc:docMk/>
          <pc:sldMk cId="0" sldId="288"/>
        </pc:sldMkLst>
      </pc:sldChg>
      <pc:sldChg chg="del">
        <pc:chgData name="Eleanor Gallelli" userId="685867aa-c6a3-4daf-a790-9c75330de701" providerId="ADAL" clId="{20433066-31CD-44CE-82EB-7EBF2881E22B}" dt="2022-01-28T22:26:27.136" v="0" actId="47"/>
        <pc:sldMkLst>
          <pc:docMk/>
          <pc:sldMk cId="0" sldId="290"/>
        </pc:sldMkLst>
      </pc:sldChg>
      <pc:sldChg chg="del">
        <pc:chgData name="Eleanor Gallelli" userId="685867aa-c6a3-4daf-a790-9c75330de701" providerId="ADAL" clId="{20433066-31CD-44CE-82EB-7EBF2881E22B}" dt="2022-01-28T22:26:27.136" v="0" actId="47"/>
        <pc:sldMkLst>
          <pc:docMk/>
          <pc:sldMk cId="0" sldId="291"/>
        </pc:sldMkLst>
      </pc:sldChg>
      <pc:sldChg chg="del">
        <pc:chgData name="Eleanor Gallelli" userId="685867aa-c6a3-4daf-a790-9c75330de701" providerId="ADAL" clId="{20433066-31CD-44CE-82EB-7EBF2881E22B}" dt="2022-01-28T22:26:27.136" v="0" actId="47"/>
        <pc:sldMkLst>
          <pc:docMk/>
          <pc:sldMk cId="0" sldId="292"/>
        </pc:sldMkLst>
      </pc:sldChg>
      <pc:sldChg chg="del">
        <pc:chgData name="Eleanor Gallelli" userId="685867aa-c6a3-4daf-a790-9c75330de701" providerId="ADAL" clId="{20433066-31CD-44CE-82EB-7EBF2881E22B}" dt="2022-01-28T22:26:27.136" v="0" actId="47"/>
        <pc:sldMkLst>
          <pc:docMk/>
          <pc:sldMk cId="0" sldId="294"/>
        </pc:sldMkLst>
      </pc:sldChg>
      <pc:sldChg chg="del">
        <pc:chgData name="Eleanor Gallelli" userId="685867aa-c6a3-4daf-a790-9c75330de701" providerId="ADAL" clId="{20433066-31CD-44CE-82EB-7EBF2881E22B}" dt="2022-01-28T22:26:27.136" v="0" actId="47"/>
        <pc:sldMkLst>
          <pc:docMk/>
          <pc:sldMk cId="0" sldId="296"/>
        </pc:sldMkLst>
      </pc:sldChg>
      <pc:sldChg chg="del">
        <pc:chgData name="Eleanor Gallelli" userId="685867aa-c6a3-4daf-a790-9c75330de701" providerId="ADAL" clId="{20433066-31CD-44CE-82EB-7EBF2881E22B}" dt="2022-01-28T22:26:27.136" v="0" actId="47"/>
        <pc:sldMkLst>
          <pc:docMk/>
          <pc:sldMk cId="0" sldId="297"/>
        </pc:sldMkLst>
      </pc:sldChg>
      <pc:sldChg chg="del">
        <pc:chgData name="Eleanor Gallelli" userId="685867aa-c6a3-4daf-a790-9c75330de701" providerId="ADAL" clId="{20433066-31CD-44CE-82EB-7EBF2881E22B}" dt="2022-01-28T22:26:27.136" v="0" actId="47"/>
        <pc:sldMkLst>
          <pc:docMk/>
          <pc:sldMk cId="0" sldId="298"/>
        </pc:sldMkLst>
      </pc:sldChg>
      <pc:sldChg chg="del">
        <pc:chgData name="Eleanor Gallelli" userId="685867aa-c6a3-4daf-a790-9c75330de701" providerId="ADAL" clId="{20433066-31CD-44CE-82EB-7EBF2881E22B}" dt="2022-01-28T22:26:27.136" v="0" actId="47"/>
        <pc:sldMkLst>
          <pc:docMk/>
          <pc:sldMk cId="0" sldId="303"/>
        </pc:sldMkLst>
      </pc:sldChg>
      <pc:sldChg chg="del">
        <pc:chgData name="Eleanor Gallelli" userId="685867aa-c6a3-4daf-a790-9c75330de701" providerId="ADAL" clId="{20433066-31CD-44CE-82EB-7EBF2881E22B}" dt="2022-01-28T22:26:27.136" v="0" actId="47"/>
        <pc:sldMkLst>
          <pc:docMk/>
          <pc:sldMk cId="0" sldId="304"/>
        </pc:sldMkLst>
      </pc:sldChg>
      <pc:sldChg chg="del">
        <pc:chgData name="Eleanor Gallelli" userId="685867aa-c6a3-4daf-a790-9c75330de701" providerId="ADAL" clId="{20433066-31CD-44CE-82EB-7EBF2881E22B}" dt="2022-01-28T22:26:27.136" v="0" actId="47"/>
        <pc:sldMkLst>
          <pc:docMk/>
          <pc:sldMk cId="0" sldId="307"/>
        </pc:sldMkLst>
      </pc:sldChg>
      <pc:sldChg chg="del">
        <pc:chgData name="Eleanor Gallelli" userId="685867aa-c6a3-4daf-a790-9c75330de701" providerId="ADAL" clId="{20433066-31CD-44CE-82EB-7EBF2881E22B}" dt="2022-01-28T22:26:27.136" v="0" actId="47"/>
        <pc:sldMkLst>
          <pc:docMk/>
          <pc:sldMk cId="0" sldId="308"/>
        </pc:sldMkLst>
      </pc:sldChg>
      <pc:sldChg chg="del">
        <pc:chgData name="Eleanor Gallelli" userId="685867aa-c6a3-4daf-a790-9c75330de701" providerId="ADAL" clId="{20433066-31CD-44CE-82EB-7EBF2881E22B}" dt="2022-01-28T22:26:27.136" v="0" actId="47"/>
        <pc:sldMkLst>
          <pc:docMk/>
          <pc:sldMk cId="0" sldId="309"/>
        </pc:sldMkLst>
      </pc:sldChg>
      <pc:sldChg chg="del">
        <pc:chgData name="Eleanor Gallelli" userId="685867aa-c6a3-4daf-a790-9c75330de701" providerId="ADAL" clId="{20433066-31CD-44CE-82EB-7EBF2881E22B}" dt="2022-01-28T22:26:27.136" v="0" actId="47"/>
        <pc:sldMkLst>
          <pc:docMk/>
          <pc:sldMk cId="0" sldId="310"/>
        </pc:sldMkLst>
      </pc:sldChg>
      <pc:sldChg chg="del">
        <pc:chgData name="Eleanor Gallelli" userId="685867aa-c6a3-4daf-a790-9c75330de701" providerId="ADAL" clId="{20433066-31CD-44CE-82EB-7EBF2881E22B}" dt="2022-01-28T22:26:27.136" v="0" actId="47"/>
        <pc:sldMkLst>
          <pc:docMk/>
          <pc:sldMk cId="0" sldId="311"/>
        </pc:sldMkLst>
      </pc:sldChg>
      <pc:sldChg chg="del">
        <pc:chgData name="Eleanor Gallelli" userId="685867aa-c6a3-4daf-a790-9c75330de701" providerId="ADAL" clId="{20433066-31CD-44CE-82EB-7EBF2881E22B}" dt="2022-01-28T22:26:27.136" v="0" actId="47"/>
        <pc:sldMkLst>
          <pc:docMk/>
          <pc:sldMk cId="0" sldId="312"/>
        </pc:sldMkLst>
      </pc:sldChg>
      <pc:sldChg chg="del">
        <pc:chgData name="Eleanor Gallelli" userId="685867aa-c6a3-4daf-a790-9c75330de701" providerId="ADAL" clId="{20433066-31CD-44CE-82EB-7EBF2881E22B}" dt="2022-01-28T22:26:27.136" v="0" actId="47"/>
        <pc:sldMkLst>
          <pc:docMk/>
          <pc:sldMk cId="0" sldId="313"/>
        </pc:sldMkLst>
      </pc:sldChg>
      <pc:sldChg chg="del">
        <pc:chgData name="Eleanor Gallelli" userId="685867aa-c6a3-4daf-a790-9c75330de701" providerId="ADAL" clId="{20433066-31CD-44CE-82EB-7EBF2881E22B}" dt="2022-01-28T22:26:27.136" v="0" actId="47"/>
        <pc:sldMkLst>
          <pc:docMk/>
          <pc:sldMk cId="0" sldId="314"/>
        </pc:sldMkLst>
      </pc:sldChg>
      <pc:sldChg chg="del">
        <pc:chgData name="Eleanor Gallelli" userId="685867aa-c6a3-4daf-a790-9c75330de701" providerId="ADAL" clId="{20433066-31CD-44CE-82EB-7EBF2881E22B}" dt="2022-01-28T22:26:27.136" v="0" actId="47"/>
        <pc:sldMkLst>
          <pc:docMk/>
          <pc:sldMk cId="0" sldId="315"/>
        </pc:sldMkLst>
      </pc:sldChg>
      <pc:sldChg chg="del">
        <pc:chgData name="Eleanor Gallelli" userId="685867aa-c6a3-4daf-a790-9c75330de701" providerId="ADAL" clId="{20433066-31CD-44CE-82EB-7EBF2881E22B}" dt="2022-01-28T22:26:27.136" v="0" actId="47"/>
        <pc:sldMkLst>
          <pc:docMk/>
          <pc:sldMk cId="0" sldId="316"/>
        </pc:sldMkLst>
      </pc:sldChg>
      <pc:sldChg chg="del">
        <pc:chgData name="Eleanor Gallelli" userId="685867aa-c6a3-4daf-a790-9c75330de701" providerId="ADAL" clId="{20433066-31CD-44CE-82EB-7EBF2881E22B}" dt="2022-01-28T22:26:27.136" v="0" actId="47"/>
        <pc:sldMkLst>
          <pc:docMk/>
          <pc:sldMk cId="0" sldId="318"/>
        </pc:sldMkLst>
      </pc:sldChg>
      <pc:sldChg chg="del">
        <pc:chgData name="Eleanor Gallelli" userId="685867aa-c6a3-4daf-a790-9c75330de701" providerId="ADAL" clId="{20433066-31CD-44CE-82EB-7EBF2881E22B}" dt="2022-01-28T22:26:27.136" v="0" actId="47"/>
        <pc:sldMkLst>
          <pc:docMk/>
          <pc:sldMk cId="0" sldId="320"/>
        </pc:sldMkLst>
      </pc:sldChg>
      <pc:sldChg chg="del">
        <pc:chgData name="Eleanor Gallelli" userId="685867aa-c6a3-4daf-a790-9c75330de701" providerId="ADAL" clId="{20433066-31CD-44CE-82EB-7EBF2881E22B}" dt="2022-01-28T22:26:27.136" v="0" actId="47"/>
        <pc:sldMkLst>
          <pc:docMk/>
          <pc:sldMk cId="0" sldId="323"/>
        </pc:sldMkLst>
      </pc:sldChg>
      <pc:sldChg chg="del">
        <pc:chgData name="Eleanor Gallelli" userId="685867aa-c6a3-4daf-a790-9c75330de701" providerId="ADAL" clId="{20433066-31CD-44CE-82EB-7EBF2881E22B}" dt="2022-01-28T22:26:27.136" v="0" actId="47"/>
        <pc:sldMkLst>
          <pc:docMk/>
          <pc:sldMk cId="0" sldId="324"/>
        </pc:sldMkLst>
      </pc:sldChg>
      <pc:sldChg chg="del">
        <pc:chgData name="Eleanor Gallelli" userId="685867aa-c6a3-4daf-a790-9c75330de701" providerId="ADAL" clId="{20433066-31CD-44CE-82EB-7EBF2881E22B}" dt="2022-01-28T22:26:27.136" v="0" actId="47"/>
        <pc:sldMkLst>
          <pc:docMk/>
          <pc:sldMk cId="2029297492" sldId="529"/>
        </pc:sldMkLst>
      </pc:sldChg>
      <pc:sldChg chg="del">
        <pc:chgData name="Eleanor Gallelli" userId="685867aa-c6a3-4daf-a790-9c75330de701" providerId="ADAL" clId="{20433066-31CD-44CE-82EB-7EBF2881E22B}" dt="2022-01-28T22:26:27.136" v="0" actId="47"/>
        <pc:sldMkLst>
          <pc:docMk/>
          <pc:sldMk cId="3776227539" sldId="530"/>
        </pc:sldMkLst>
      </pc:sldChg>
      <pc:sldChg chg="del">
        <pc:chgData name="Eleanor Gallelli" userId="685867aa-c6a3-4daf-a790-9c75330de701" providerId="ADAL" clId="{20433066-31CD-44CE-82EB-7EBF2881E22B}" dt="2022-01-28T22:26:27.136" v="0" actId="47"/>
        <pc:sldMkLst>
          <pc:docMk/>
          <pc:sldMk cId="2300825014" sldId="531"/>
        </pc:sldMkLst>
      </pc:sldChg>
      <pc:sldChg chg="del">
        <pc:chgData name="Eleanor Gallelli" userId="685867aa-c6a3-4daf-a790-9c75330de701" providerId="ADAL" clId="{20433066-31CD-44CE-82EB-7EBF2881E22B}" dt="2022-01-28T22:26:27.136" v="0" actId="47"/>
        <pc:sldMkLst>
          <pc:docMk/>
          <pc:sldMk cId="151296630" sldId="532"/>
        </pc:sldMkLst>
      </pc:sldChg>
      <pc:sldChg chg="del">
        <pc:chgData name="Eleanor Gallelli" userId="685867aa-c6a3-4daf-a790-9c75330de701" providerId="ADAL" clId="{20433066-31CD-44CE-82EB-7EBF2881E22B}" dt="2022-01-28T22:26:27.136" v="0" actId="47"/>
        <pc:sldMkLst>
          <pc:docMk/>
          <pc:sldMk cId="2628402055" sldId="533"/>
        </pc:sldMkLst>
      </pc:sldChg>
      <pc:sldChg chg="del">
        <pc:chgData name="Eleanor Gallelli" userId="685867aa-c6a3-4daf-a790-9c75330de701" providerId="ADAL" clId="{20433066-31CD-44CE-82EB-7EBF2881E22B}" dt="2022-01-28T22:26:27.136" v="0" actId="47"/>
        <pc:sldMkLst>
          <pc:docMk/>
          <pc:sldMk cId="2061227040" sldId="534"/>
        </pc:sldMkLst>
      </pc:sldChg>
      <pc:sldChg chg="del">
        <pc:chgData name="Eleanor Gallelli" userId="685867aa-c6a3-4daf-a790-9c75330de701" providerId="ADAL" clId="{20433066-31CD-44CE-82EB-7EBF2881E22B}" dt="2022-01-28T22:26:27.136" v="0" actId="47"/>
        <pc:sldMkLst>
          <pc:docMk/>
          <pc:sldMk cId="645115331" sldId="543"/>
        </pc:sldMkLst>
      </pc:sldChg>
    </pc:docChg>
  </pc:docChgLst>
  <pc:docChgLst>
    <pc:chgData name="Dussadee Royal" userId="51beead8-6fa0-4b98-aeba-37044af35e17" providerId="ADAL" clId="{2735553A-C3A5-4E57-BFC7-CBA0E9B953C3}"/>
    <pc:docChg chg="modSld">
      <pc:chgData name="Dussadee Royal" userId="51beead8-6fa0-4b98-aeba-37044af35e17" providerId="ADAL" clId="{2735553A-C3A5-4E57-BFC7-CBA0E9B953C3}" dt="2022-01-14T19:18:18.584" v="0"/>
      <pc:docMkLst>
        <pc:docMk/>
      </pc:docMkLst>
      <pc:sldChg chg="modCm">
        <pc:chgData name="Dussadee Royal" userId="51beead8-6fa0-4b98-aeba-37044af35e17" providerId="ADAL" clId="{2735553A-C3A5-4E57-BFC7-CBA0E9B953C3}" dt="2022-01-14T19:18:18.584" v="0"/>
        <pc:sldMkLst>
          <pc:docMk/>
          <pc:sldMk cId="0" sldId="32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9712679534882216E-2"/>
          <c:w val="0.92701328746089717"/>
          <c:h val="0.92028732046511774"/>
        </c:manualLayout>
      </c:layout>
      <c:pie3DChart>
        <c:varyColors val="1"/>
        <c:ser>
          <c:idx val="0"/>
          <c:order val="0"/>
          <c:tx>
            <c:strRef>
              <c:f>Sheet1!$B$1</c:f>
              <c:strCache>
                <c:ptCount val="1"/>
                <c:pt idx="0">
                  <c:v>Sales</c:v>
                </c:pt>
              </c:strCache>
            </c:strRef>
          </c:tx>
          <c:spPr>
            <a:effectLst>
              <a:outerShdw blurRad="50800" dist="38100" dir="10800000" algn="r" rotWithShape="0">
                <a:schemeClr val="tx1">
                  <a:lumMod val="75000"/>
                  <a:alpha val="40000"/>
                </a:schemeClr>
              </a:outerShdw>
            </a:effectLst>
            <a:scene3d>
              <a:camera prst="orthographicFront"/>
              <a:lightRig rig="threePt" dir="t"/>
            </a:scene3d>
            <a:sp3d>
              <a:bevelT w="95250" h="107950"/>
              <a:bevelB/>
              <a:contourClr>
                <a:srgbClr val="000000"/>
              </a:contourClr>
            </a:sp3d>
          </c:spPr>
          <c:dPt>
            <c:idx val="0"/>
            <c:bubble3D val="0"/>
            <c:spPr>
              <a:solidFill>
                <a:schemeClr val="accent3"/>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1-3954-41C0-BBF0-D2C1D451B7F3}"/>
              </c:ext>
            </c:extLst>
          </c:dPt>
          <c:dPt>
            <c:idx val="1"/>
            <c:bubble3D val="0"/>
            <c:spPr>
              <a:solidFill>
                <a:schemeClr val="accent4"/>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3-3954-41C0-BBF0-D2C1D451B7F3}"/>
              </c:ext>
            </c:extLst>
          </c:dPt>
          <c:dPt>
            <c:idx val="2"/>
            <c:bubble3D val="0"/>
            <c:spPr>
              <a:solidFill>
                <a:schemeClr val="accent5"/>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5-3954-41C0-BBF0-D2C1D451B7F3}"/>
              </c:ext>
            </c:extLst>
          </c:dPt>
          <c:dPt>
            <c:idx val="3"/>
            <c:bubble3D val="0"/>
            <c:spPr>
              <a:solidFill>
                <a:schemeClr val="accent6"/>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7-3954-41C0-BBF0-D2C1D451B7F3}"/>
              </c:ext>
            </c:extLst>
          </c:dPt>
          <c:dPt>
            <c:idx val="4"/>
            <c:bubble3D val="0"/>
            <c:spPr>
              <a:solidFill>
                <a:schemeClr val="tx2"/>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9-3954-41C0-BBF0-D2C1D451B7F3}"/>
              </c:ext>
            </c:extLst>
          </c:dPt>
          <c:dPt>
            <c:idx val="5"/>
            <c:bubble3D val="0"/>
            <c:spPr>
              <a:solidFill>
                <a:schemeClr val="accent6">
                  <a:lumMod val="40000"/>
                  <a:lumOff val="60000"/>
                </a:schemeClr>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B-3954-41C0-BBF0-D2C1D451B7F3}"/>
              </c:ext>
            </c:extLst>
          </c:dPt>
          <c:dPt>
            <c:idx val="6"/>
            <c:bubble3D val="0"/>
            <c:spPr>
              <a:solidFill>
                <a:schemeClr val="accent2"/>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D-3954-41C0-BBF0-D2C1D451B7F3}"/>
              </c:ext>
            </c:extLst>
          </c:dPt>
          <c:dPt>
            <c:idx val="7"/>
            <c:bubble3D val="0"/>
            <c:spPr>
              <a:solidFill>
                <a:schemeClr val="bg2"/>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0F-3954-41C0-BBF0-D2C1D451B7F3}"/>
              </c:ext>
            </c:extLst>
          </c:dPt>
          <c:dPt>
            <c:idx val="8"/>
            <c:bubble3D val="0"/>
            <c:spPr>
              <a:solidFill>
                <a:schemeClr val="accent5">
                  <a:lumMod val="60000"/>
                  <a:lumOff val="40000"/>
                </a:schemeClr>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11-3954-41C0-BBF0-D2C1D451B7F3}"/>
              </c:ext>
            </c:extLst>
          </c:dPt>
          <c:dPt>
            <c:idx val="9"/>
            <c:bubble3D val="0"/>
            <c:spPr>
              <a:solidFill>
                <a:schemeClr val="accent5">
                  <a:lumMod val="50000"/>
                </a:schemeClr>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13-3954-41C0-BBF0-D2C1D451B7F3}"/>
              </c:ext>
            </c:extLst>
          </c:dPt>
          <c:dPt>
            <c:idx val="10"/>
            <c:bubble3D val="0"/>
            <c:spPr>
              <a:solidFill>
                <a:schemeClr val="accent1"/>
              </a:solidFill>
              <a:ln w="25400">
                <a:solidFill>
                  <a:schemeClr val="lt1"/>
                </a:solidFill>
              </a:ln>
              <a:effectLst>
                <a:outerShdw blurRad="50800" dist="38100" dir="10800000" algn="r" rotWithShape="0">
                  <a:schemeClr val="tx1">
                    <a:lumMod val="75000"/>
                    <a:alpha val="40000"/>
                  </a:schemeClr>
                </a:outerShdw>
              </a:effectLst>
              <a:scene3d>
                <a:camera prst="orthographicFront"/>
                <a:lightRig rig="threePt" dir="t"/>
              </a:scene3d>
              <a:sp3d contourW="25400">
                <a:bevelT w="95250" h="107950"/>
                <a:bevelB/>
                <a:contourClr>
                  <a:schemeClr val="lt1"/>
                </a:contourClr>
              </a:sp3d>
            </c:spPr>
            <c:extLst>
              <c:ext xmlns:c16="http://schemas.microsoft.com/office/drawing/2014/chart" uri="{C3380CC4-5D6E-409C-BE32-E72D297353CC}">
                <c16:uniqueId val="{00000015-3954-41C0-BBF0-D2C1D451B7F3}"/>
              </c:ext>
            </c:extLst>
          </c:dPt>
          <c:cat>
            <c:strRef>
              <c:f>Sheet1!$A$2:$A$12</c:f>
              <c:strCache>
                <c:ptCount val="11"/>
                <c:pt idx="0">
                  <c:v>PIK3CA/PTEN mutation</c:v>
                </c:pt>
                <c:pt idx="1">
                  <c:v>Wild type</c:v>
                </c:pt>
                <c:pt idx="2">
                  <c:v>BRAF V600E</c:v>
                </c:pt>
                <c:pt idx="3">
                  <c:v>BRAF non-V600</c:v>
                </c:pt>
                <c:pt idx="4">
                  <c:v>MSI</c:v>
                </c:pt>
                <c:pt idx="5">
                  <c:v>MSI + other</c:v>
                </c:pt>
                <c:pt idx="6">
                  <c:v>POLE mutation</c:v>
                </c:pt>
                <c:pt idx="7">
                  <c:v>HER2 amp</c:v>
                </c:pt>
                <c:pt idx="8">
                  <c:v>MET amp</c:v>
                </c:pt>
                <c:pt idx="9">
                  <c:v>Gene fusion</c:v>
                </c:pt>
                <c:pt idx="10">
                  <c:v>RAS mutation + PIK3CA/PTEN</c:v>
                </c:pt>
              </c:strCache>
            </c:strRef>
          </c:cat>
          <c:val>
            <c:numRef>
              <c:f>Sheet1!$B$2:$B$12</c:f>
              <c:numCache>
                <c:formatCode>0%</c:formatCode>
                <c:ptCount val="11"/>
                <c:pt idx="0">
                  <c:v>0.08</c:v>
                </c:pt>
                <c:pt idx="1">
                  <c:v>0.26</c:v>
                </c:pt>
                <c:pt idx="2">
                  <c:v>0.08</c:v>
                </c:pt>
                <c:pt idx="3">
                  <c:v>0.02</c:v>
                </c:pt>
                <c:pt idx="4">
                  <c:v>0.02</c:v>
                </c:pt>
                <c:pt idx="5">
                  <c:v>0.02</c:v>
                </c:pt>
                <c:pt idx="6">
                  <c:v>0.01</c:v>
                </c:pt>
                <c:pt idx="7">
                  <c:v>2.4E-2</c:v>
                </c:pt>
                <c:pt idx="8">
                  <c:v>0.02</c:v>
                </c:pt>
                <c:pt idx="9">
                  <c:v>0.01</c:v>
                </c:pt>
                <c:pt idx="10">
                  <c:v>0.45</c:v>
                </c:pt>
              </c:numCache>
            </c:numRef>
          </c:val>
          <c:extLst>
            <c:ext xmlns:c16="http://schemas.microsoft.com/office/drawing/2014/chart" uri="{C3380CC4-5D6E-409C-BE32-E72D297353CC}">
              <c16:uniqueId val="{00000016-3954-41C0-BBF0-D2C1D451B7F3}"/>
            </c:ext>
          </c:extLst>
        </c:ser>
        <c:dLbls>
          <c:showLegendKey val="0"/>
          <c:showVal val="0"/>
          <c:showCatName val="0"/>
          <c:showSerName val="0"/>
          <c:showPercent val="0"/>
          <c:showBubbleSize val="0"/>
          <c:showLeaderLines val="1"/>
        </c:dLbls>
      </c:pie3D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Calibri" panose="020F050202020403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7" name="Rectangle 5">
            <a:extLst>
              <a:ext uri="{FF2B5EF4-FFF2-40B4-BE49-F238E27FC236}">
                <a16:creationId xmlns:a16="http://schemas.microsoft.com/office/drawing/2014/main" id="{E716B656-43AE-41BF-A9E6-BDC9338EEE72}"/>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eaLnBrk="1" hangingPunct="1">
              <a:defRPr sz="1200" b="0"/>
            </a:lvl1pPr>
          </a:lstStyle>
          <a:p>
            <a:pPr>
              <a:defRPr/>
            </a:pPr>
            <a:fld id="{A101DA4B-1035-4FD7-BAE8-D36163A25DF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CE45961-8EBC-4ABB-A06F-A2AB0FB7282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eaLnBrk="1" hangingPunct="1">
              <a:lnSpc>
                <a:spcPct val="100000"/>
              </a:lnSpc>
              <a:spcBef>
                <a:spcPct val="0"/>
              </a:spcBef>
              <a:spcAft>
                <a:spcPct val="0"/>
              </a:spcAft>
              <a:buClrTx/>
              <a:buFontTx/>
              <a:buNone/>
              <a:defRPr sz="1200" b="0">
                <a:latin typeface="Arial" charset="0"/>
                <a:cs typeface="+mn-cs"/>
              </a:defRPr>
            </a:lvl1pPr>
          </a:lstStyle>
          <a:p>
            <a:pPr>
              <a:defRPr/>
            </a:pPr>
            <a:endParaRPr lang="en-US"/>
          </a:p>
        </p:txBody>
      </p:sp>
      <p:sp>
        <p:nvSpPr>
          <p:cNvPr id="40963" name="Rectangle 3">
            <a:extLst>
              <a:ext uri="{FF2B5EF4-FFF2-40B4-BE49-F238E27FC236}">
                <a16:creationId xmlns:a16="http://schemas.microsoft.com/office/drawing/2014/main" id="{69A9B635-F3A6-4A6C-A2A7-3BE84F317E1C}"/>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lvl1pPr algn="r" eaLnBrk="1" hangingPunct="1">
              <a:lnSpc>
                <a:spcPct val="100000"/>
              </a:lnSpc>
              <a:spcBef>
                <a:spcPct val="0"/>
              </a:spcBef>
              <a:spcAft>
                <a:spcPct val="0"/>
              </a:spcAft>
              <a:buClrTx/>
              <a:buFontTx/>
              <a:buNone/>
              <a:defRPr sz="1200" b="0">
                <a:latin typeface="Arial" charset="0"/>
                <a:cs typeface="+mn-cs"/>
              </a:defRPr>
            </a:lvl1pPr>
          </a:lstStyle>
          <a:p>
            <a:pPr>
              <a:defRPr/>
            </a:pPr>
            <a:endParaRPr lang="en-US"/>
          </a:p>
        </p:txBody>
      </p:sp>
      <p:sp>
        <p:nvSpPr>
          <p:cNvPr id="5124" name="Rectangle 4">
            <a:extLst>
              <a:ext uri="{FF2B5EF4-FFF2-40B4-BE49-F238E27FC236}">
                <a16:creationId xmlns:a16="http://schemas.microsoft.com/office/drawing/2014/main" id="{3F91814F-6E8B-4495-875C-BBC65746A25E}"/>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5" name="Rectangle 5">
            <a:extLst>
              <a:ext uri="{FF2B5EF4-FFF2-40B4-BE49-F238E27FC236}">
                <a16:creationId xmlns:a16="http://schemas.microsoft.com/office/drawing/2014/main" id="{3575FA76-5996-41B2-807C-74C521B1881C}"/>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6" tIns="48328" rIns="96656" bIns="483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a:extLst>
              <a:ext uri="{FF2B5EF4-FFF2-40B4-BE49-F238E27FC236}">
                <a16:creationId xmlns:a16="http://schemas.microsoft.com/office/drawing/2014/main" id="{EE30801C-5D2D-4989-97AF-1BB6980EDA53}"/>
              </a:ext>
            </a:extLst>
          </p:cNvPr>
          <p:cNvSpPr>
            <a:spLocks noGrp="1" noChangeArrowheads="1"/>
          </p:cNvSpPr>
          <p:nvPr>
            <p:ph type="ftr" sz="quarter" idx="4"/>
          </p:nvPr>
        </p:nvSpPr>
        <p:spPr bwMode="auto">
          <a:xfrm>
            <a:off x="0" y="9120188"/>
            <a:ext cx="3503613"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eaLnBrk="1" hangingPunct="1">
              <a:lnSpc>
                <a:spcPct val="100000"/>
              </a:lnSpc>
              <a:spcBef>
                <a:spcPct val="0"/>
              </a:spcBef>
              <a:spcAft>
                <a:spcPct val="0"/>
              </a:spcAft>
              <a:buClrTx/>
              <a:buFontTx/>
              <a:buNone/>
              <a:defRPr sz="1000" b="0">
                <a:latin typeface="Arial" charset="0"/>
                <a:cs typeface="+mn-cs"/>
              </a:defRPr>
            </a:lvl1pPr>
          </a:lstStyle>
          <a:p>
            <a:pPr>
              <a:defRPr/>
            </a:pPr>
            <a:r>
              <a:rPr lang="en-US"/>
              <a:t>©2012 Clinical Care Options, LLC. All rights reserved</a:t>
            </a:r>
          </a:p>
        </p:txBody>
      </p:sp>
      <p:sp>
        <p:nvSpPr>
          <p:cNvPr id="40967" name="Rectangle 7">
            <a:extLst>
              <a:ext uri="{FF2B5EF4-FFF2-40B4-BE49-F238E27FC236}">
                <a16:creationId xmlns:a16="http://schemas.microsoft.com/office/drawing/2014/main" id="{83D8BBC4-4244-4B4D-899A-EE5002DAC7CD}"/>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56" tIns="48328" rIns="96656" bIns="48328" numCol="1" anchor="b" anchorCtr="0" compatLnSpc="1">
            <a:prstTxWarp prst="textNoShape">
              <a:avLst/>
            </a:prstTxWarp>
          </a:bodyPr>
          <a:lstStyle>
            <a:lvl1pPr algn="r" eaLnBrk="1" hangingPunct="1">
              <a:defRPr sz="1200" b="0"/>
            </a:lvl1pPr>
          </a:lstStyle>
          <a:p>
            <a:pPr>
              <a:defRPr/>
            </a:pPr>
            <a:fld id="{2FB72F01-6714-4A31-8C22-8E0F1B091B5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128.xml"/><Relationship Id="rId2" Type="http://schemas.openxmlformats.org/officeDocument/2006/relationships/notesMaster" Target="../notesMasters/notesMaster1.xml"/><Relationship Id="rId1" Type="http://schemas.openxmlformats.org/officeDocument/2006/relationships/tags" Target="../tags/tag135.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pPr>
                <a:defRPr/>
              </a:pPr>
              <a:t>1</a:t>
            </a:fld>
            <a:endParaRPr lang="en-US" altLang="en-US"/>
          </a:p>
        </p:txBody>
      </p:sp>
    </p:spTree>
    <p:extLst>
      <p:ext uri="{BB962C8B-B14F-4D97-AF65-F5344CB8AC3E}">
        <p14:creationId xmlns:p14="http://schemas.microsoft.com/office/powerpoint/2010/main" val="77311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BTC, biliary tract cancer; CC, cholangiocarcinoma; dMMR, mismatch repair deficient; GB, gallbladder; MSI-H, microsatellite instability high; ORR, overall response rate; PFS, progression-free survival; PR, partial response; TMB, tumor mutational burden.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E7F3D-2B5E-49D0-92E7-9462DB6D3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99209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DCR, disease control rate; DoR, duration of response; ECOG, Eastern Cooperative Oncology Group; ICR, ORR, overall response rate; OS, overall survival; PD, progressive disease; PFS, progression-free survival; PS, performance status.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349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i="1" dirty="0">
                <a:latin typeface="Arial" panose="020B0604020202020204" pitchFamily="34" charset="0"/>
              </a:rPr>
              <a:t>BICR, blinded independent central review; DCR, disease control rate; </a:t>
            </a:r>
            <a:r>
              <a:rPr lang="en-US" i="1" dirty="0"/>
              <a:t>DoR, duration of response; ORR, overall response rate; OS, overall survival; PFS, progression-free survival; PK, pharmacokinetics; RECIST, Response Evaluation Criteria in Solid Tumors; TKI, tyrosine kinase inhibitor.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B8CDD2-0CE8-4A0A-BDA0-BBD5126E109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58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AE, adverse event; CSR, central serous retinopathy; CR, complete response; DCR, disease control rate; DoR, duration of response; ORR, overall response rate; OS, overall survival; PD, progressive disease; PFS, progression-free survival; PPE, palmar‒plantar erythrodysesthesia; PR, partial response; RPED, retinal pigment epithelial detachment; SD, stable disease; TTR, time to response.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1089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458CF9-FD2E-45BB-B952-FB769418DC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440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458CF9-FD2E-45BB-B952-FB769418DCD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41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a:solidFill>
                  <a:srgbClr val="0070C0"/>
                </a:solidFill>
                <a:latin typeface="Arial" panose="020B0604020202020204" pitchFamily="34" charset="0"/>
                <a:cs typeface="Arial" panose="020B0604020202020204" pitchFamily="34" charset="0"/>
              </a:rPr>
              <a:t>HR-DDR, homologous recombination DNA damage response;</a:t>
            </a:r>
            <a:r>
              <a:rPr lang="en-US" sz="1200" i="1" baseline="0" dirty="0">
                <a:solidFill>
                  <a:srgbClr val="0070C0"/>
                </a:solidFill>
                <a:latin typeface="Arial" panose="020B0604020202020204" pitchFamily="34" charset="0"/>
                <a:cs typeface="Arial" panose="020B0604020202020204" pitchFamily="34" charset="0"/>
              </a:rPr>
              <a:t> KYT, Know Your Tumor.</a:t>
            </a:r>
            <a:endParaRPr lang="en-US" sz="1200" i="1" dirty="0">
              <a:solidFill>
                <a:srgbClr val="0070C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240" rtl="0" eaLnBrk="1" fontAlgn="base" latinLnBrk="0" hangingPunct="1">
              <a:lnSpc>
                <a:spcPct val="100000"/>
              </a:lnSpc>
              <a:spcBef>
                <a:spcPct val="0"/>
              </a:spcBef>
              <a:spcAft>
                <a:spcPct val="0"/>
              </a:spcAft>
              <a:buClrTx/>
              <a:buSzTx/>
              <a:buFontTx/>
              <a:buNone/>
              <a:tabLst/>
              <a:defRPr/>
            </a:pPr>
            <a:fld id="{D69323AF-D38B-4DB9-A28C-9CA60664DDDA}"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91424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dirty="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1701911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7198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pPr marL="0" marR="0" lvl="0" indent="0" algn="r" defTabSz="914240" rtl="0" eaLnBrk="1" fontAlgn="base" latinLnBrk="0" hangingPunct="1">
              <a:lnSpc>
                <a:spcPct val="100000"/>
              </a:lnSpc>
              <a:spcBef>
                <a:spcPct val="0"/>
              </a:spcBef>
              <a:spcAft>
                <a:spcPct val="0"/>
              </a:spcAft>
              <a:buClrTx/>
              <a:buSzTx/>
              <a:buFontTx/>
              <a:buNone/>
              <a:tabLst/>
              <a:defRPr/>
            </a:pPr>
            <a:fld id="{D69323AF-D38B-4DB9-A28C-9CA60664DDDA}" type="slidenum">
              <a:rPr kumimoji="0" lang="en-US" sz="1200" b="0" i="0" u="none" strike="noStrike" kern="1200" cap="none" spc="0" normalizeH="0" baseline="0" noProof="0" smtClean="0">
                <a:ln>
                  <a:noFill/>
                </a:ln>
                <a:solidFill>
                  <a:srgbClr val="413C38"/>
                </a:solidFill>
                <a:effectLst/>
                <a:uLnTx/>
                <a:uFillTx/>
                <a:latin typeface="Arial"/>
                <a:ea typeface="+mn-ea"/>
                <a:cs typeface="Arial"/>
              </a:rPr>
              <a:pPr marL="0" marR="0" lvl="0" indent="0" algn="r" defTabSz="91424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dirty="0">
              <a:ln>
                <a:noFill/>
              </a:ln>
              <a:solidFill>
                <a:srgbClr val="413C38"/>
              </a:solidFill>
              <a:effectLst/>
              <a:uLnTx/>
              <a:uFillTx/>
              <a:latin typeface="Arial"/>
              <a:ea typeface="+mn-ea"/>
              <a:cs typeface="Arial"/>
            </a:endParaRPr>
          </a:p>
        </p:txBody>
      </p:sp>
    </p:spTree>
    <p:extLst>
      <p:ext uri="{BB962C8B-B14F-4D97-AF65-F5344CB8AC3E}">
        <p14:creationId xmlns:p14="http://schemas.microsoft.com/office/powerpoint/2010/main" val="21463008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959FAEA-73A2-483C-A8E2-EBB54AE39978}"/>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809DE91C-9868-401C-ACD7-12826A70AC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anose="020B0604020202020204" pitchFamily="34" charset="0"/>
              </a:rPr>
              <a:t>HRQoL, health-related quality of life; PD, progressive disease; </a:t>
            </a:r>
            <a:r>
              <a:rPr lang="en-US" i="1" dirty="0"/>
              <a:t>PFS2, time from randomization to second progression or death; </a:t>
            </a:r>
            <a:r>
              <a:rPr lang="en-US" altLang="en-US" i="1" dirty="0">
                <a:latin typeface="Arial" panose="020B0604020202020204" pitchFamily="34" charset="0"/>
              </a:rPr>
              <a:t>RECIST, Response Evaluation Criteria in Solid Tumors.</a:t>
            </a:r>
          </a:p>
        </p:txBody>
      </p:sp>
      <p:sp>
        <p:nvSpPr>
          <p:cNvPr id="12292" name="Slide Number Placeholder 3">
            <a:extLst>
              <a:ext uri="{FF2B5EF4-FFF2-40B4-BE49-F238E27FC236}">
                <a16:creationId xmlns:a16="http://schemas.microsoft.com/office/drawing/2014/main" id="{85E7ED18-E318-454B-A9EB-E68D37C756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F1306-9903-4B9D-85BB-0F6C6AE44A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4374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FB72F01-6714-4A31-8C22-8E0F1B091B56}" type="slidenum">
              <a:rPr lang="en-US" altLang="en-US" smtClean="0"/>
              <a:pPr>
                <a:defRPr/>
              </a:pPr>
              <a:t>2</a:t>
            </a:fld>
            <a:endParaRPr lang="en-US" altLang="en-US"/>
          </a:p>
        </p:txBody>
      </p:sp>
    </p:spTree>
    <p:extLst>
      <p:ext uri="{BB962C8B-B14F-4D97-AF65-F5344CB8AC3E}">
        <p14:creationId xmlns:p14="http://schemas.microsoft.com/office/powerpoint/2010/main" val="24892202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5959FAEA-73A2-483C-A8E2-EBB54AE39978}"/>
              </a:ext>
            </a:extLst>
          </p:cNvPr>
          <p:cNvSpPr>
            <a:spLocks noGrp="1" noRot="1" noChangeAspect="1" noChangeArrowheads="1" noTextEdit="1"/>
          </p:cNvSpPr>
          <p:nvPr>
            <p:ph type="sldImg"/>
          </p:nvPr>
        </p:nvSpPr>
        <p:spPr>
          <a:ln/>
        </p:spPr>
      </p:sp>
      <p:sp>
        <p:nvSpPr>
          <p:cNvPr id="12291" name="Notes Placeholder 2">
            <a:extLst>
              <a:ext uri="{FF2B5EF4-FFF2-40B4-BE49-F238E27FC236}">
                <a16:creationId xmlns:a16="http://schemas.microsoft.com/office/drawing/2014/main" id="{809DE91C-9868-401C-ACD7-12826A70AC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i="1" dirty="0">
              <a:latin typeface="Arial" panose="020B0604020202020204" pitchFamily="34" charset="0"/>
            </a:endParaRPr>
          </a:p>
        </p:txBody>
      </p:sp>
      <p:sp>
        <p:nvSpPr>
          <p:cNvPr id="12292" name="Slide Number Placeholder 3">
            <a:extLst>
              <a:ext uri="{FF2B5EF4-FFF2-40B4-BE49-F238E27FC236}">
                <a16:creationId xmlns:a16="http://schemas.microsoft.com/office/drawing/2014/main" id="{85E7ED18-E318-454B-A9EB-E68D37C7569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5F1306-9903-4B9D-85BB-0F6C6AE44A2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4871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CRC, colorectal cancer; PD, progressive disease; SD, stable disease.</a:t>
            </a:r>
          </a:p>
        </p:txBody>
      </p:sp>
      <p:sp>
        <p:nvSpPr>
          <p:cNvPr id="4" name="Header Placeholder 3"/>
          <p:cNvSpPr>
            <a:spLocks noGrp="1"/>
          </p:cNvSpPr>
          <p:nvPr>
            <p:ph type="hdr" sz="quarter"/>
          </p:nvPr>
        </p:nvSpPr>
        <p:spPr/>
        <p:txBody>
          <a:bodyPr/>
          <a:lstStyle/>
          <a:p>
            <a:pPr marL="0" marR="0" lvl="0" indent="0" algn="l" defTabSz="88139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custDataLst>
              <p:tags r:id="rId1"/>
            </p:custDataLst>
          </p:nvPr>
        </p:nvSpPr>
        <p:spPr/>
        <p:txBody>
          <a:bodyPr/>
          <a:lstStyle/>
          <a:p>
            <a:pPr marL="0" marR="0" lvl="0" indent="0" algn="ctr" defTabSz="88139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7F7F7F"/>
                </a:solidFill>
                <a:effectLst/>
                <a:uLnTx/>
                <a:uFillTx/>
                <a:latin typeface="Arial" panose="020B0604020202020204" pitchFamily="34" charset="0"/>
                <a:ea typeface="+mn-ea"/>
                <a:cs typeface="+mn-cs"/>
              </a:rPr>
              <a:t>Amgen Proprietary - Confidential</a:t>
            </a:r>
          </a:p>
        </p:txBody>
      </p:sp>
      <p:sp>
        <p:nvSpPr>
          <p:cNvPr id="6" name="Slide Number Placeholder 5"/>
          <p:cNvSpPr>
            <a:spLocks noGrp="1"/>
          </p:cNvSpPr>
          <p:nvPr>
            <p:ph type="sldNum" sz="quarter" idx="5"/>
          </p:nvPr>
        </p:nvSpPr>
        <p:spPr/>
        <p:txBody>
          <a:bodyPr/>
          <a:lstStyle/>
          <a:p>
            <a:pPr marL="0" marR="0" lvl="0" indent="0" algn="r" defTabSz="881390" rtl="0" eaLnBrk="1" fontAlgn="auto" latinLnBrk="0" hangingPunct="1">
              <a:lnSpc>
                <a:spcPct val="100000"/>
              </a:lnSpc>
              <a:spcBef>
                <a:spcPts val="0"/>
              </a:spcBef>
              <a:spcAft>
                <a:spcPts val="0"/>
              </a:spcAft>
              <a:buClrTx/>
              <a:buSzTx/>
              <a:buFontTx/>
              <a:buNone/>
              <a:tabLst/>
              <a:defRPr/>
            </a:pPr>
            <a:fld id="{B43E41F6-8DA4-4188-92D1-3968D06F11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pPr marL="0" marR="0" lvl="0" indent="0" algn="r" defTabSz="88139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200009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pPr>
                <a:defRPr/>
              </a:pPr>
              <a:t>131</a:t>
            </a:fld>
            <a:endParaRPr lang="en-US" altLang="en-US"/>
          </a:p>
        </p:txBody>
      </p:sp>
    </p:spTree>
    <p:extLst>
      <p:ext uri="{BB962C8B-B14F-4D97-AF65-F5344CB8AC3E}">
        <p14:creationId xmlns:p14="http://schemas.microsoft.com/office/powerpoint/2010/main" val="3027129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pPr>
                <a:defRPr/>
              </a:pPr>
              <a:t>3</a:t>
            </a:fld>
            <a:endParaRPr lang="en-US" altLang="en-US"/>
          </a:p>
        </p:txBody>
      </p:sp>
    </p:spTree>
    <p:extLst>
      <p:ext uri="{BB962C8B-B14F-4D97-AF65-F5344CB8AC3E}">
        <p14:creationId xmlns:p14="http://schemas.microsoft.com/office/powerpoint/2010/main" val="1583080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pPr>
                <a:defRPr/>
              </a:pPr>
              <a:t>4</a:t>
            </a:fld>
            <a:endParaRPr lang="en-US" altLang="en-US"/>
          </a:p>
        </p:txBody>
      </p:sp>
    </p:spTree>
    <p:extLst>
      <p:ext uri="{BB962C8B-B14F-4D97-AF65-F5344CB8AC3E}">
        <p14:creationId xmlns:p14="http://schemas.microsoft.com/office/powerpoint/2010/main" val="3953037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FB72F01-6714-4A31-8C22-8E0F1B091B56}" type="slidenum">
              <a:rPr lang="en-US" altLang="en-US" smtClean="0"/>
              <a:pPr>
                <a:defRPr/>
              </a:pPr>
              <a:t>10</a:t>
            </a:fld>
            <a:endParaRPr lang="en-US" altLang="en-US"/>
          </a:p>
        </p:txBody>
      </p:sp>
    </p:spTree>
    <p:extLst>
      <p:ext uri="{BB962C8B-B14F-4D97-AF65-F5344CB8AC3E}">
        <p14:creationId xmlns:p14="http://schemas.microsoft.com/office/powerpoint/2010/main" val="184345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dirty="0"/>
              <a:t>BSC, best supportive care; CRC, colorectal cancer; Panit, panitumumab; WT, wild type.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0586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CT, chemotherapy; GEC, </a:t>
            </a:r>
            <a:r>
              <a:rPr lang="en-US" b="0" i="1" dirty="0">
                <a:solidFill>
                  <a:srgbClr val="4D5156"/>
                </a:solidFill>
                <a:effectLst/>
                <a:latin typeface="Roboto"/>
              </a:rPr>
              <a:t>gastroesophageal </a:t>
            </a:r>
            <a:r>
              <a:rPr lang="en-US" b="0" i="1" dirty="0">
                <a:solidFill>
                  <a:srgbClr val="5F6368"/>
                </a:solidFill>
                <a:effectLst/>
                <a:latin typeface="Roboto"/>
              </a:rPr>
              <a:t>cancer; SoC, standard of care; </a:t>
            </a:r>
            <a:r>
              <a:rPr lang="en-US" i="1" dirty="0"/>
              <a:t>T, trastuzumab.</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4758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AE, adverse event; ASCO, </a:t>
            </a:r>
            <a:r>
              <a:rPr lang="en-CA" sz="1200" b="0" i="1" kern="1200" dirty="0">
                <a:solidFill>
                  <a:schemeClr val="tx1"/>
                </a:solidFill>
                <a:effectLst/>
                <a:latin typeface="Arial" charset="0"/>
                <a:ea typeface="+mn-ea"/>
                <a:cs typeface="+mn-cs"/>
              </a:rPr>
              <a:t>American Society of Clinical Oncology; </a:t>
            </a:r>
            <a:r>
              <a:rPr lang="en-US" i="1" dirty="0"/>
              <a:t>CAP, College of American Pathologists; DCR, disease control rate; DoR, duration of response; GEJ, gastroesophageal junction; ICR, </a:t>
            </a:r>
            <a:r>
              <a:rPr lang="en-US" sz="1200" b="0" i="1" kern="0" dirty="0"/>
              <a:t>independent central review; IHC, immunohistochemistry; ISH, in situ hybridization; mOS, median overall survival; ORR, overall response rate; OS, overall survival; PD, progressive disease; PFS, progression-free survival; </a:t>
            </a:r>
            <a:r>
              <a:rPr lang="en-US" i="1" dirty="0"/>
              <a:t>RECIST, Response Evaluation Criteria in Solid Tumors; T-DXd, trastuzumab deruxtecan.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Stratified by region (Japan vs Korea), ECOG PS (0 vs 1), HER2 status (IHC 3+ vs IHC 2+/ISH+).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B72F01-6714-4A31-8C22-8E0F1B091B5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5190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t>CPS, combined positive score; GEJ, </a:t>
            </a:r>
            <a:r>
              <a:rPr lang="en-US" sz="1200" b="0" i="1" kern="1200" dirty="0">
                <a:solidFill>
                  <a:schemeClr val="tx1"/>
                </a:solidFill>
                <a:effectLst/>
                <a:latin typeface="Arial" charset="0"/>
                <a:ea typeface="+mn-ea"/>
                <a:cs typeface="+mn-cs"/>
              </a:rPr>
              <a:t>gastroesophageal junction; </a:t>
            </a:r>
            <a:r>
              <a:rPr lang="en-US" i="1" dirty="0"/>
              <a:t>MMR, mismatch repair; MSI-H, microsatellite instability-high; mut, mutations; PD, progressive disease; TMB-H, tumor mutational burden-high.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E75D363-185E-4673-B3F3-F8CE92E5C28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2096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2" descr="A picture containing stationary, close&#10;&#10;Description automatically generated">
            <a:extLst>
              <a:ext uri="{FF2B5EF4-FFF2-40B4-BE49-F238E27FC236}">
                <a16:creationId xmlns:a16="http://schemas.microsoft.com/office/drawing/2014/main" id="{795BB34E-0BB7-4E8B-A07A-E03B829C8DE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81908" y="3644168"/>
            <a:ext cx="6110092" cy="3213832"/>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a:t>Click to edit Master subtitle style</a:t>
            </a:r>
            <a:endParaRPr lang="en-US" dirty="0"/>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40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Tree>
    <p:custDataLst>
      <p:tags r:id="rId1"/>
    </p:custDataLst>
    <p:extLst>
      <p:ext uri="{BB962C8B-B14F-4D97-AF65-F5344CB8AC3E}">
        <p14:creationId xmlns:p14="http://schemas.microsoft.com/office/powerpoint/2010/main" val="2578901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95509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B418BC65-FA9C-4AD6-96A5-06C2F5B6979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34667" y="5560297"/>
            <a:ext cx="3157333" cy="1029416"/>
          </a:xfrm>
          <a:prstGeom prst="rect">
            <a:avLst/>
          </a:prstGeom>
        </p:spPr>
      </p:pic>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B159AEB2-3CE3-47A4-937C-F9416E85B6D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25367" y="5669698"/>
            <a:ext cx="3141125" cy="810613"/>
          </a:xfrm>
          <a:prstGeom prst="rect">
            <a:avLst/>
          </a:prstGeom>
        </p:spPr>
      </p:pic>
    </p:spTree>
    <p:custDataLst>
      <p:tags r:id="rId1"/>
    </p:custDataLst>
    <p:extLst>
      <p:ext uri="{BB962C8B-B14F-4D97-AF65-F5344CB8AC3E}">
        <p14:creationId xmlns:p14="http://schemas.microsoft.com/office/powerpoint/2010/main" val="31117007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990928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967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500554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637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0" name="Picture 9" descr="A picture containing icon&#10;&#10;Description automatically generated">
            <a:extLst>
              <a:ext uri="{FF2B5EF4-FFF2-40B4-BE49-F238E27FC236}">
                <a16:creationId xmlns:a16="http://schemas.microsoft.com/office/drawing/2014/main" id="{42E79C8A-E7C4-431E-B7EE-896656B4782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034667" y="5560297"/>
            <a:ext cx="3157333" cy="1029416"/>
          </a:xfrm>
          <a:prstGeom prst="rect">
            <a:avLst/>
          </a:prstGeom>
        </p:spPr>
      </p:pic>
      <p:sp>
        <p:nvSpPr>
          <p:cNvPr id="15" name="Rectangle 14">
            <a:extLst>
              <a:ext uri="{FF2B5EF4-FFF2-40B4-BE49-F238E27FC236}">
                <a16:creationId xmlns:a16="http://schemas.microsoft.com/office/drawing/2014/main" id="{5BBD1E00-A2D3-4202-961C-9DF3DF2683C9}"/>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16" name="Straight Connector 15">
            <a:extLst>
              <a:ext uri="{FF2B5EF4-FFF2-40B4-BE49-F238E27FC236}">
                <a16:creationId xmlns:a16="http://schemas.microsoft.com/office/drawing/2014/main" id="{7590A4E9-08A7-4826-8D90-46B546D1F341}"/>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219D23AC-0A8B-4A70-BBFA-9955A1DB353A}"/>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25367" y="5669698"/>
            <a:ext cx="3141125" cy="810613"/>
          </a:xfrm>
          <a:prstGeom prst="rect">
            <a:avLst/>
          </a:prstGeom>
        </p:spPr>
      </p:pic>
    </p:spTree>
    <p:custDataLst>
      <p:tags r:id="rId1"/>
    </p:custDataLst>
    <p:extLst>
      <p:ext uri="{BB962C8B-B14F-4D97-AF65-F5344CB8AC3E}">
        <p14:creationId xmlns:p14="http://schemas.microsoft.com/office/powerpoint/2010/main" val="233058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712330"/>
      </p:ext>
    </p:extLst>
  </p:cSld>
  <p:clrMap bg1="dk2" tx1="lt1" bg2="dk1" tx2="lt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chart" Target="../charts/chart1.xml"/><Relationship Id="rId5" Type="http://schemas.openxmlformats.org/officeDocument/2006/relationships/hyperlink" Target="http://www.clinicaloptions.com/" TargetMode="Externa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10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10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3.xml"/><Relationship Id="rId1" Type="http://schemas.openxmlformats.org/officeDocument/2006/relationships/tags" Target="../tags/tag113.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hyperlink" Target="http://www.clinicaloptions.com/" TargetMode="External"/><Relationship Id="rId4" Type="http://schemas.openxmlformats.org/officeDocument/2006/relationships/image" Target="../media/image75.jpe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hyperlink" Target="http://www.clinicaloptions.co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17.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18.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1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3.xml"/><Relationship Id="rId1" Type="http://schemas.openxmlformats.org/officeDocument/2006/relationships/tags" Target="../tags/tag119.xml"/><Relationship Id="rId4" Type="http://schemas.openxmlformats.org/officeDocument/2006/relationships/hyperlink" Target="https://nam10.safelinks.protection.outlook.com/?url=https://doi.org/10.1038/s41598-019-55211-w&amp;data=04|01|Wei.Jiang@jefferson.edu|5e0e365bc60e478c145d08d9ef1f1c3a|55a89906c710436bbc444c590cb67c4a|0|0|637803739172656328|Unknown|TWFpbGZsb3d8eyJWIjoiMC4wLjAwMDAiLCJQIjoiV2luMzIiLCJBTiI6Ik1haWwiLCJXVCI6Mn0%3D|3000&amp;sdata=Q%2BJRmAquJW43IRunbm5d8uIc7ERz814VxWNCH0t7HhY%3D&amp;reserved=0"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11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1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23.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24.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25.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6.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27.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28.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129.xml"/><Relationship Id="rId4" Type="http://schemas.openxmlformats.org/officeDocument/2006/relationships/hyperlink" Target="http://www.clinicaloptions.com/" TargetMode="Externa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130.xml"/><Relationship Id="rId5" Type="http://schemas.openxmlformats.org/officeDocument/2006/relationships/hyperlink" Target="http://www.clinicaloptions.com/" TargetMode="External"/><Relationship Id="rId4" Type="http://schemas.openxmlformats.org/officeDocument/2006/relationships/image" Target="../media/image76.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1.xml"/></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2.xml"/></Relationships>
</file>

<file path=ppt/slides/_rels/slide1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3.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34.xml"/><Relationship Id="rId5" Type="http://schemas.openxmlformats.org/officeDocument/2006/relationships/hyperlink" Target="http://www.clinicaloptions.com/" TargetMode="External"/><Relationship Id="rId4" Type="http://schemas.openxmlformats.org/officeDocument/2006/relationships/image" Target="../media/image9.jpeg"/></Relationships>
</file>

<file path=ppt/slides/_rels/slide1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13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7.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138.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hyperlink" Target="https://www.ascp.org/content/learning/gastrointestinal-cancer/"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9.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38.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37.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38.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xml"/><Relationship Id="rId1" Type="http://schemas.openxmlformats.org/officeDocument/2006/relationships/tags" Target="../tags/tag46.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xml"/><Relationship Id="rId1" Type="http://schemas.openxmlformats.org/officeDocument/2006/relationships/tags" Target="../tags/tag49.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53.xml"/><Relationship Id="rId4"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hyperlink" Target="http://www.clinicaloptions.com/" TargetMode="External"/><Relationship Id="rId4" Type="http://schemas.openxmlformats.org/officeDocument/2006/relationships/image" Target="../media/image8.jpeg"/></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62.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7.xml"/></Relationships>
</file>

<file path=ppt/slides/_rels/slide6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3.xml"/><Relationship Id="rId1" Type="http://schemas.openxmlformats.org/officeDocument/2006/relationships/tags" Target="../tags/tag6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xml"/><Relationship Id="rId1" Type="http://schemas.openxmlformats.org/officeDocument/2006/relationships/tags" Target="../tags/tag71.xml"/><Relationship Id="rId4" Type="http://schemas.openxmlformats.org/officeDocument/2006/relationships/hyperlink" Target="https://doi.org/10.1038/s41379-021-00913-8"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78.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86.xml"/><Relationship Id="rId4" Type="http://schemas.openxmlformats.org/officeDocument/2006/relationships/hyperlink" Target="http://www.clinicaloptions.com/" TargetMode="Externa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hyperlink" Target="http://www.clinicaloptions.com/" TargetMode="Externa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8.xml"/><Relationship Id="rId5" Type="http://schemas.openxmlformats.org/officeDocument/2006/relationships/hyperlink" Target="http://www.clinicaloptions.com/" TargetMode="Externa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0.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8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5.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9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9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2.xml"/><Relationship Id="rId5" Type="http://schemas.openxmlformats.org/officeDocument/2006/relationships/hyperlink" Target="http://www.clinicaloptions.com/" TargetMode="External"/><Relationship Id="rId4" Type="http://schemas.openxmlformats.org/officeDocument/2006/relationships/image" Target="../media/image57.png"/></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3.xml"/><Relationship Id="rId1" Type="http://schemas.openxmlformats.org/officeDocument/2006/relationships/tags" Target="../tags/tag103.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3.xml"/><Relationship Id="rId1" Type="http://schemas.openxmlformats.org/officeDocument/2006/relationships/tags" Target="../tags/tag104.xml"/><Relationship Id="rId4" Type="http://schemas.openxmlformats.org/officeDocument/2006/relationships/image" Target="../media/image69.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0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4">
            <a:extLst>
              <a:ext uri="{FF2B5EF4-FFF2-40B4-BE49-F238E27FC236}">
                <a16:creationId xmlns:a16="http://schemas.microsoft.com/office/drawing/2014/main" id="{F731E6A0-BEB7-4094-9E1F-132F80E12DDB}"/>
              </a:ext>
            </a:extLst>
          </p:cNvPr>
          <p:cNvSpPr>
            <a:spLocks noGrp="1" noChangeArrowheads="1"/>
          </p:cNvSpPr>
          <p:nvPr>
            <p:ph type="subTitle" idx="1"/>
          </p:nvPr>
        </p:nvSpPr>
        <p:spPr>
          <a:xfrm>
            <a:off x="997526" y="4041650"/>
            <a:ext cx="4793673" cy="1120775"/>
          </a:xfrm>
        </p:spPr>
        <p:txBody>
          <a:bodyPr/>
          <a:lstStyle/>
          <a:p>
            <a:r>
              <a:rPr lang="en-US" altLang="en-US" b="0">
                <a:solidFill>
                  <a:srgbClr val="252171"/>
                </a:solidFill>
              </a:rPr>
              <a:t>February 15, 2022, 2 - 3 PM Eastern</a:t>
            </a:r>
            <a:br>
              <a:rPr lang="en-US" altLang="en-US" b="0">
                <a:solidFill>
                  <a:srgbClr val="252171"/>
                </a:solidFill>
              </a:rPr>
            </a:br>
            <a:r>
              <a:rPr lang="en-US" altLang="en-US" b="0">
                <a:solidFill>
                  <a:srgbClr val="252171"/>
                </a:solidFill>
              </a:rPr>
              <a:t>Location: Live Webinar </a:t>
            </a:r>
            <a:endParaRPr lang="en-US" altLang="en-US" b="0" dirty="0">
              <a:solidFill>
                <a:srgbClr val="252171"/>
              </a:solidFill>
            </a:endParaRPr>
          </a:p>
        </p:txBody>
      </p:sp>
      <p:sp>
        <p:nvSpPr>
          <p:cNvPr id="7171" name="Rectangle 15">
            <a:extLst>
              <a:ext uri="{FF2B5EF4-FFF2-40B4-BE49-F238E27FC236}">
                <a16:creationId xmlns:a16="http://schemas.microsoft.com/office/drawing/2014/main" id="{4D67E167-2F37-481F-AB26-A6E236679EF3}"/>
              </a:ext>
            </a:extLst>
          </p:cNvPr>
          <p:cNvSpPr>
            <a:spLocks noGrp="1" noChangeArrowheads="1"/>
          </p:cNvSpPr>
          <p:nvPr>
            <p:ph type="ctrTitle"/>
          </p:nvPr>
        </p:nvSpPr>
        <p:spPr>
          <a:xfrm>
            <a:off x="997526" y="1564342"/>
            <a:ext cx="10483276" cy="2057400"/>
          </a:xfrm>
        </p:spPr>
        <p:txBody>
          <a:bodyPr>
            <a:normAutofit/>
          </a:bodyPr>
          <a:lstStyle/>
          <a:p>
            <a:r>
              <a:rPr lang="en-US" altLang="en-US" sz="4400" b="0">
                <a:solidFill>
                  <a:srgbClr val="252171"/>
                </a:solidFill>
              </a:rPr>
              <a:t>Multidisciplinary Approach to Diagnosis </a:t>
            </a:r>
            <a:br>
              <a:rPr lang="en-US" altLang="en-US" sz="4400" b="0">
                <a:solidFill>
                  <a:srgbClr val="252171"/>
                </a:solidFill>
              </a:rPr>
            </a:br>
            <a:r>
              <a:rPr lang="en-US" altLang="en-US" sz="4400" b="0">
                <a:solidFill>
                  <a:srgbClr val="252171"/>
                </a:solidFill>
              </a:rPr>
              <a:t>and Biomarker Testing</a:t>
            </a:r>
            <a:endParaRPr lang="en-US" sz="4400" b="0" i="1" dirty="0">
              <a:solidFill>
                <a:srgbClr val="24206C"/>
              </a:solidFill>
              <a:cs typeface="Calibri" panose="020F0502020204030204" pitchFamily="34" charset="0"/>
            </a:endParaRPr>
          </a:p>
        </p:txBody>
      </p:sp>
      <p:sp>
        <p:nvSpPr>
          <p:cNvPr id="9" name="Text Box 21">
            <a:extLst>
              <a:ext uri="{FF2B5EF4-FFF2-40B4-BE49-F238E27FC236}">
                <a16:creationId xmlns:a16="http://schemas.microsoft.com/office/drawing/2014/main" id="{29C97272-D98D-4B80-A5DE-809F0B118B50}"/>
              </a:ext>
            </a:extLst>
          </p:cNvPr>
          <p:cNvSpPr txBox="1">
            <a:spLocks noChangeArrowheads="1"/>
          </p:cNvSpPr>
          <p:nvPr/>
        </p:nvSpPr>
        <p:spPr bwMode="auto">
          <a:xfrm>
            <a:off x="438150" y="6324600"/>
            <a:ext cx="5524499"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buNone/>
            </a:pPr>
            <a:r>
              <a:rPr lang="en-US" sz="1200" b="0" dirty="0">
                <a:solidFill>
                  <a:schemeClr val="bg1"/>
                </a:solidFill>
                <a:latin typeface="Calibri" panose="020F0502020204030204" pitchFamily="34" charset="0"/>
              </a:rPr>
              <a:t>This activity is supported by an educational grant </a:t>
            </a:r>
            <a:r>
              <a:rPr lang="en-US" sz="1200" b="0">
                <a:solidFill>
                  <a:schemeClr val="bg1"/>
                </a:solidFill>
                <a:latin typeface="Calibri" panose="020F0502020204030204" pitchFamily="34" charset="0"/>
              </a:rPr>
              <a:t>from Pfizer Inc. and Seagen Inc.</a:t>
            </a:r>
            <a:endParaRPr lang="en-US" sz="1200" b="0" dirty="0">
              <a:solidFill>
                <a:schemeClr val="bg1"/>
              </a:solidFill>
              <a:latin typeface="Calibri" panose="020F0502020204030204" pitchFamily="34" charset="0"/>
            </a:endParaRPr>
          </a:p>
        </p:txBody>
      </p:sp>
      <p:sp>
        <p:nvSpPr>
          <p:cNvPr id="7" name="Text Box 19">
            <a:extLst>
              <a:ext uri="{FF2B5EF4-FFF2-40B4-BE49-F238E27FC236}">
                <a16:creationId xmlns:a16="http://schemas.microsoft.com/office/drawing/2014/main" id="{7DD45807-ED90-402F-BBFD-2C736FFD6749}"/>
              </a:ext>
            </a:extLst>
          </p:cNvPr>
          <p:cNvSpPr txBox="1">
            <a:spLocks noChangeArrowheads="1"/>
          </p:cNvSpPr>
          <p:nvPr/>
        </p:nvSpPr>
        <p:spPr bwMode="auto">
          <a:xfrm>
            <a:off x="8286750" y="1043214"/>
            <a:ext cx="3798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a:lnSpc>
                <a:spcPct val="100000"/>
              </a:lnSpc>
              <a:spcBef>
                <a:spcPct val="0"/>
              </a:spcBef>
              <a:spcAft>
                <a:spcPct val="0"/>
              </a:spcAft>
              <a:buClrTx/>
              <a:buFont typeface="Arial" panose="020B0604020202020204" pitchFamily="34" charset="0"/>
              <a:buNone/>
            </a:pPr>
            <a:r>
              <a:rPr lang="en-US" altLang="en-US" sz="1200" b="0" dirty="0">
                <a:solidFill>
                  <a:schemeClr val="bg2"/>
                </a:solidFill>
                <a:latin typeface="Calibri" panose="020F0502020204030204" pitchFamily="34" charset="0"/>
              </a:rPr>
              <a:t>Provided by a partnership between the American Society for Clinical Pathology and Clinical Care Options, LLC.</a:t>
            </a:r>
          </a:p>
        </p:txBody>
      </p:sp>
      <p:pic>
        <p:nvPicPr>
          <p:cNvPr id="5" name="Picture 4" descr="A picture containing graphical user interface&#10;&#10;Description automatically generated">
            <a:extLst>
              <a:ext uri="{FF2B5EF4-FFF2-40B4-BE49-F238E27FC236}">
                <a16:creationId xmlns:a16="http://schemas.microsoft.com/office/drawing/2014/main" id="{F394971C-5F8B-4BD9-882E-D9BABFEE2A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288" y="239713"/>
            <a:ext cx="2021881" cy="107939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6802263-5578-4D50-9F5A-0EF5766DFD7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43718" y="157151"/>
            <a:ext cx="3365029" cy="868395"/>
          </a:xfrm>
          <a:prstGeom prst="rect">
            <a:avLst/>
          </a:prstGeom>
        </p:spPr>
      </p:pic>
    </p:spTree>
    <p:custDataLst>
      <p:tags r:id="rId1"/>
    </p:custDataLst>
    <p:extLst>
      <p:ext uri="{BB962C8B-B14F-4D97-AF65-F5344CB8AC3E}">
        <p14:creationId xmlns:p14="http://schemas.microsoft.com/office/powerpoint/2010/main" val="42588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5447823" y="3587578"/>
            <a:ext cx="6745571"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4" name="Content Placeholder 2">
            <a:extLst>
              <a:ext uri="{FF2B5EF4-FFF2-40B4-BE49-F238E27FC236}">
                <a16:creationId xmlns:a16="http://schemas.microsoft.com/office/drawing/2014/main" id="{A57877BA-2695-4D47-BAE6-53E1B71B7360}"/>
              </a:ext>
            </a:extLst>
          </p:cNvPr>
          <p:cNvSpPr txBox="1">
            <a:spLocks/>
          </p:cNvSpPr>
          <p:nvPr/>
        </p:nvSpPr>
        <p:spPr>
          <a:xfrm>
            <a:off x="562512" y="1295560"/>
            <a:ext cx="4380280" cy="465068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For all colon cancers:</a:t>
            </a:r>
          </a:p>
          <a:p>
            <a:pPr lvl="1"/>
            <a:r>
              <a:rPr lang="en-US" b="1" kern="0" dirty="0"/>
              <a:t>MMR</a:t>
            </a:r>
          </a:p>
          <a:p>
            <a:pPr lvl="1"/>
            <a:r>
              <a:rPr lang="en-US" b="1" kern="0" dirty="0"/>
              <a:t>Microsatellite stability</a:t>
            </a:r>
          </a:p>
          <a:p>
            <a:pPr>
              <a:buClr>
                <a:srgbClr val="FF0000"/>
              </a:buClr>
            </a:pPr>
            <a:r>
              <a:rPr lang="en-US" b="0" kern="0" dirty="0"/>
              <a:t>Metastatic disease:</a:t>
            </a:r>
          </a:p>
          <a:p>
            <a:pPr lvl="1"/>
            <a:r>
              <a:rPr lang="en-US" b="1" i="1" kern="0" dirty="0"/>
              <a:t>RAS</a:t>
            </a:r>
          </a:p>
          <a:p>
            <a:pPr lvl="1"/>
            <a:r>
              <a:rPr lang="en-US" b="1" i="1" kern="0" dirty="0"/>
              <a:t>BRAF</a:t>
            </a:r>
          </a:p>
          <a:p>
            <a:pPr lvl="1"/>
            <a:r>
              <a:rPr lang="en-US" b="1" i="1" kern="0" dirty="0"/>
              <a:t>HER2</a:t>
            </a:r>
          </a:p>
          <a:p>
            <a:pPr lvl="1"/>
            <a:r>
              <a:rPr lang="en-US" b="1" i="1" kern="0" dirty="0"/>
              <a:t>NTRK</a:t>
            </a:r>
          </a:p>
        </p:txBody>
      </p:sp>
      <p:pic>
        <p:nvPicPr>
          <p:cNvPr id="5" name="Picture 9">
            <a:extLst>
              <a:ext uri="{FF2B5EF4-FFF2-40B4-BE49-F238E27FC236}">
                <a16:creationId xmlns:a16="http://schemas.microsoft.com/office/drawing/2014/main" id="{CBD3D216-5B70-1C46-B56B-C05588CA09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1201400" y="6332138"/>
            <a:ext cx="550625" cy="17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 name="Rectangle 8">
            <a:extLst>
              <a:ext uri="{FF2B5EF4-FFF2-40B4-BE49-F238E27FC236}">
                <a16:creationId xmlns:a16="http://schemas.microsoft.com/office/drawing/2014/main" id="{6EE708AD-C07C-D64F-8805-BCCDE2C972E7}"/>
              </a:ext>
            </a:extLst>
          </p:cNvPr>
          <p:cNvSpPr>
            <a:spLocks noChangeArrowheads="1"/>
          </p:cNvSpPr>
          <p:nvPr/>
        </p:nvSpPr>
        <p:spPr bwMode="auto">
          <a:xfrm>
            <a:off x="8470323" y="6227598"/>
            <a:ext cx="2547685" cy="307777"/>
          </a:xfrm>
          <a:prstGeom prst="rect">
            <a:avLst/>
          </a:prstGeom>
          <a:solidFill>
            <a:schemeClr val="tx1"/>
          </a:solidFill>
          <a:ln>
            <a:noFill/>
          </a:ln>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02C60BE-190D-5544-89ED-C8E9E949352D}"/>
              </a:ext>
            </a:extLst>
          </p:cNvPr>
          <p:cNvSpPr txBox="1"/>
          <p:nvPr/>
        </p:nvSpPr>
        <p:spPr bwMode="auto">
          <a:xfrm>
            <a:off x="5689945" y="1773078"/>
            <a:ext cx="57867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Molecular Classification of CRC and </a:t>
            </a:r>
            <a:b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Associated Targeted Therapies</a:t>
            </a:r>
          </a:p>
        </p:txBody>
      </p:sp>
      <p:sp>
        <p:nvSpPr>
          <p:cNvPr id="8" name="Text Box 11">
            <a:extLst>
              <a:ext uri="{FF2B5EF4-FFF2-40B4-BE49-F238E27FC236}">
                <a16:creationId xmlns:a16="http://schemas.microsoft.com/office/drawing/2014/main" id="{7D0036A5-F739-45FF-8819-53B6199E3771}"/>
              </a:ext>
            </a:extLst>
          </p:cNvPr>
          <p:cNvSpPr txBox="1">
            <a:spLocks noChangeArrowheads="1"/>
          </p:cNvSpPr>
          <p:nvPr/>
        </p:nvSpPr>
        <p:spPr bwMode="auto">
          <a:xfrm>
            <a:off x="414339" y="6175461"/>
            <a:ext cx="383868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Dienstmann. Am Soc Clin Oncol Educ Book. 2018;38:231.</a:t>
            </a:r>
          </a:p>
        </p:txBody>
      </p:sp>
      <p:grpSp>
        <p:nvGrpSpPr>
          <p:cNvPr id="9" name="Group 8">
            <a:extLst>
              <a:ext uri="{FF2B5EF4-FFF2-40B4-BE49-F238E27FC236}">
                <a16:creationId xmlns:a16="http://schemas.microsoft.com/office/drawing/2014/main" id="{ED933DA4-A486-4D67-A406-074C87753C2F}"/>
              </a:ext>
            </a:extLst>
          </p:cNvPr>
          <p:cNvGrpSpPr/>
          <p:nvPr/>
        </p:nvGrpSpPr>
        <p:grpSpPr>
          <a:xfrm>
            <a:off x="4451108" y="2594801"/>
            <a:ext cx="7125531" cy="3422511"/>
            <a:chOff x="3366011" y="1911353"/>
            <a:chExt cx="8481001" cy="4071976"/>
          </a:xfrm>
        </p:grpSpPr>
        <p:graphicFrame>
          <p:nvGraphicFramePr>
            <p:cNvPr id="10" name="Chart 9">
              <a:extLst>
                <a:ext uri="{FF2B5EF4-FFF2-40B4-BE49-F238E27FC236}">
                  <a16:creationId xmlns:a16="http://schemas.microsoft.com/office/drawing/2014/main" id="{9F36751C-DAF8-476D-8109-38E9E122CD41}"/>
                </a:ext>
              </a:extLst>
            </p:cNvPr>
            <p:cNvGraphicFramePr/>
            <p:nvPr>
              <p:extLst>
                <p:ext uri="{D42A27DB-BD31-4B8C-83A1-F6EECF244321}">
                  <p14:modId xmlns:p14="http://schemas.microsoft.com/office/powerpoint/2010/main" val="378529206"/>
                </p:ext>
              </p:extLst>
            </p:nvPr>
          </p:nvGraphicFramePr>
          <p:xfrm>
            <a:off x="5877060" y="1911353"/>
            <a:ext cx="5396972" cy="3597982"/>
          </p:xfrm>
          <a:graphic>
            <a:graphicData uri="http://schemas.openxmlformats.org/drawingml/2006/chart">
              <c:chart xmlns:c="http://schemas.openxmlformats.org/drawingml/2006/chart" xmlns:r="http://schemas.openxmlformats.org/officeDocument/2006/relationships" r:id="rId6"/>
            </a:graphicData>
          </a:graphic>
        </p:graphicFrame>
        <p:sp>
          <p:nvSpPr>
            <p:cNvPr id="11" name="Rectangle 31">
              <a:extLst>
                <a:ext uri="{FF2B5EF4-FFF2-40B4-BE49-F238E27FC236}">
                  <a16:creationId xmlns:a16="http://schemas.microsoft.com/office/drawing/2014/main" id="{AD2907D0-AD5B-48A3-8925-6978CFDA09A0}"/>
                </a:ext>
              </a:extLst>
            </p:cNvPr>
            <p:cNvSpPr>
              <a:spLocks noChangeArrowheads="1"/>
            </p:cNvSpPr>
            <p:nvPr/>
          </p:nvSpPr>
          <p:spPr bwMode="auto">
            <a:xfrm>
              <a:off x="9851184" y="2806388"/>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8%</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32">
              <a:extLst>
                <a:ext uri="{FF2B5EF4-FFF2-40B4-BE49-F238E27FC236}">
                  <a16:creationId xmlns:a16="http://schemas.microsoft.com/office/drawing/2014/main" id="{AAA767EB-FA1E-4555-ACB7-0CE8D4E3C0E0}"/>
                </a:ext>
              </a:extLst>
            </p:cNvPr>
            <p:cNvSpPr>
              <a:spLocks noChangeArrowheads="1"/>
            </p:cNvSpPr>
            <p:nvPr/>
          </p:nvSpPr>
          <p:spPr bwMode="auto">
            <a:xfrm>
              <a:off x="9709614" y="3913145"/>
              <a:ext cx="3574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26%</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ectangle 33">
              <a:extLst>
                <a:ext uri="{FF2B5EF4-FFF2-40B4-BE49-F238E27FC236}">
                  <a16:creationId xmlns:a16="http://schemas.microsoft.com/office/drawing/2014/main" id="{1B08D6AC-F54A-443F-AFF8-8E14253F8A43}"/>
                </a:ext>
              </a:extLst>
            </p:cNvPr>
            <p:cNvSpPr>
              <a:spLocks noChangeArrowheads="1"/>
            </p:cNvSpPr>
            <p:nvPr/>
          </p:nvSpPr>
          <p:spPr bwMode="auto">
            <a:xfrm>
              <a:off x="7968369" y="4268733"/>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8%</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Rectangle 34">
              <a:extLst>
                <a:ext uri="{FF2B5EF4-FFF2-40B4-BE49-F238E27FC236}">
                  <a16:creationId xmlns:a16="http://schemas.microsoft.com/office/drawing/2014/main" id="{0A714461-5991-465E-A209-3872740DDF24}"/>
                </a:ext>
              </a:extLst>
            </p:cNvPr>
            <p:cNvSpPr>
              <a:spLocks noChangeArrowheads="1"/>
            </p:cNvSpPr>
            <p:nvPr/>
          </p:nvSpPr>
          <p:spPr bwMode="auto">
            <a:xfrm>
              <a:off x="7108001" y="4641674"/>
              <a:ext cx="3040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35">
              <a:extLst>
                <a:ext uri="{FF2B5EF4-FFF2-40B4-BE49-F238E27FC236}">
                  <a16:creationId xmlns:a16="http://schemas.microsoft.com/office/drawing/2014/main" id="{1D5027F5-2C13-4B90-A5BC-A6CC7AC550D8}"/>
                </a:ext>
              </a:extLst>
            </p:cNvPr>
            <p:cNvSpPr>
              <a:spLocks noChangeArrowheads="1"/>
            </p:cNvSpPr>
            <p:nvPr/>
          </p:nvSpPr>
          <p:spPr bwMode="auto">
            <a:xfrm>
              <a:off x="6822991" y="4494087"/>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36">
              <a:extLst>
                <a:ext uri="{FF2B5EF4-FFF2-40B4-BE49-F238E27FC236}">
                  <a16:creationId xmlns:a16="http://schemas.microsoft.com/office/drawing/2014/main" id="{48B9BA04-3FFF-4EFB-BE7C-79F1483B05A9}"/>
                </a:ext>
              </a:extLst>
            </p:cNvPr>
            <p:cNvSpPr>
              <a:spLocks noChangeArrowheads="1"/>
            </p:cNvSpPr>
            <p:nvPr/>
          </p:nvSpPr>
          <p:spPr bwMode="auto">
            <a:xfrm>
              <a:off x="6569717" y="4343394"/>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Rectangle 37">
              <a:extLst>
                <a:ext uri="{FF2B5EF4-FFF2-40B4-BE49-F238E27FC236}">
                  <a16:creationId xmlns:a16="http://schemas.microsoft.com/office/drawing/2014/main" id="{761C9A3F-5F9F-4342-83CF-F3C6814DC10B}"/>
                </a:ext>
              </a:extLst>
            </p:cNvPr>
            <p:cNvSpPr>
              <a:spLocks noChangeArrowheads="1"/>
            </p:cNvSpPr>
            <p:nvPr/>
          </p:nvSpPr>
          <p:spPr bwMode="auto">
            <a:xfrm>
              <a:off x="6569717" y="3951148"/>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Rectangle 38">
              <a:extLst>
                <a:ext uri="{FF2B5EF4-FFF2-40B4-BE49-F238E27FC236}">
                  <a16:creationId xmlns:a16="http://schemas.microsoft.com/office/drawing/2014/main" id="{362749F2-D52D-44E3-925B-BCFBBA7D6CFA}"/>
                </a:ext>
              </a:extLst>
            </p:cNvPr>
            <p:cNvSpPr>
              <a:spLocks noChangeArrowheads="1"/>
            </p:cNvSpPr>
            <p:nvPr/>
          </p:nvSpPr>
          <p:spPr bwMode="auto">
            <a:xfrm>
              <a:off x="6279537" y="4022512"/>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39">
              <a:extLst>
                <a:ext uri="{FF2B5EF4-FFF2-40B4-BE49-F238E27FC236}">
                  <a16:creationId xmlns:a16="http://schemas.microsoft.com/office/drawing/2014/main" id="{BCB65660-475A-4D41-926E-05A7599BA775}"/>
                </a:ext>
              </a:extLst>
            </p:cNvPr>
            <p:cNvSpPr>
              <a:spLocks noChangeArrowheads="1"/>
            </p:cNvSpPr>
            <p:nvPr/>
          </p:nvSpPr>
          <p:spPr bwMode="auto">
            <a:xfrm>
              <a:off x="6261997" y="3730372"/>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2%</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0" name="Rectangle 40">
              <a:extLst>
                <a:ext uri="{FF2B5EF4-FFF2-40B4-BE49-F238E27FC236}">
                  <a16:creationId xmlns:a16="http://schemas.microsoft.com/office/drawing/2014/main" id="{41DF7013-8517-4E95-8678-D6EBEF3A5C1A}"/>
                </a:ext>
              </a:extLst>
            </p:cNvPr>
            <p:cNvSpPr>
              <a:spLocks noChangeArrowheads="1"/>
            </p:cNvSpPr>
            <p:nvPr/>
          </p:nvSpPr>
          <p:spPr bwMode="auto">
            <a:xfrm>
              <a:off x="6167972" y="3575219"/>
              <a:ext cx="2532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1" name="Rectangle 41">
              <a:extLst>
                <a:ext uri="{FF2B5EF4-FFF2-40B4-BE49-F238E27FC236}">
                  <a16:creationId xmlns:a16="http://schemas.microsoft.com/office/drawing/2014/main" id="{E3A82F5F-70F6-47A0-A09F-89EE0896DE9E}"/>
                </a:ext>
              </a:extLst>
            </p:cNvPr>
            <p:cNvSpPr>
              <a:spLocks noChangeArrowheads="1"/>
            </p:cNvSpPr>
            <p:nvPr/>
          </p:nvSpPr>
          <p:spPr bwMode="auto">
            <a:xfrm>
              <a:off x="7516149" y="2705717"/>
              <a:ext cx="35747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45%</a:t>
              </a:r>
              <a:endPar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9E51508F-5A2F-46E9-8329-E0C6BE2036A4}"/>
                </a:ext>
              </a:extLst>
            </p:cNvPr>
            <p:cNvSpPr txBox="1"/>
            <p:nvPr/>
          </p:nvSpPr>
          <p:spPr bwMode="auto">
            <a:xfrm>
              <a:off x="4795513" y="2087390"/>
              <a:ext cx="2163093"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RAS</a:t>
              </a: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 mutation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PIK3CA/PTEN </a:t>
              </a:r>
              <a:r>
                <a:rPr kumimoji="0" lang="en-US" sz="1600" b="1" i="0" u="none" strike="noStrike" kern="1200" cap="none" spc="0" normalizeH="0" baseline="0" noProof="0" dirty="0">
                  <a:ln>
                    <a:noFill/>
                  </a:ln>
                  <a:solidFill>
                    <a:srgbClr val="015873"/>
                  </a:solidFill>
                  <a:effectLst/>
                  <a:uLnTx/>
                  <a:uFillTx/>
                  <a:latin typeface="Calibri" panose="020F0502020204030204" pitchFamily="34" charset="0"/>
                  <a:ea typeface="+mn-ea"/>
                  <a:cs typeface="Arial" panose="020B0604020202020204" pitchFamily="34" charset="0"/>
                </a:rPr>
                <a:t>mutation</a:t>
              </a:r>
            </a:p>
          </p:txBody>
        </p:sp>
        <p:sp>
          <p:nvSpPr>
            <p:cNvPr id="23" name="TextBox 22">
              <a:extLst>
                <a:ext uri="{FF2B5EF4-FFF2-40B4-BE49-F238E27FC236}">
                  <a16:creationId xmlns:a16="http://schemas.microsoft.com/office/drawing/2014/main" id="{65738670-119F-468B-AD48-A4D5A6244544}"/>
                </a:ext>
              </a:extLst>
            </p:cNvPr>
            <p:cNvSpPr txBox="1"/>
            <p:nvPr/>
          </p:nvSpPr>
          <p:spPr bwMode="auto">
            <a:xfrm rot="20878412">
              <a:off x="4974363" y="4154625"/>
              <a:ext cx="12073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DB338">
                      <a:lumMod val="50000"/>
                    </a:srgbClr>
                  </a:solidFill>
                  <a:effectLst/>
                  <a:uLnTx/>
                  <a:uFillTx/>
                  <a:latin typeface="Calibri" panose="020F0502020204030204" pitchFamily="34" charset="0"/>
                  <a:ea typeface="+mn-ea"/>
                  <a:cs typeface="Arial" panose="020B0604020202020204" pitchFamily="34" charset="0"/>
                </a:rPr>
                <a:t>Gene fusion</a:t>
              </a:r>
            </a:p>
          </p:txBody>
        </p:sp>
        <p:sp>
          <p:nvSpPr>
            <p:cNvPr id="24" name="TextBox 23">
              <a:extLst>
                <a:ext uri="{FF2B5EF4-FFF2-40B4-BE49-F238E27FC236}">
                  <a16:creationId xmlns:a16="http://schemas.microsoft.com/office/drawing/2014/main" id="{00A8D881-C240-4312-AB14-0C0072B9462C}"/>
                </a:ext>
              </a:extLst>
            </p:cNvPr>
            <p:cNvSpPr txBox="1"/>
            <p:nvPr/>
          </p:nvSpPr>
          <p:spPr bwMode="auto">
            <a:xfrm rot="20511445">
              <a:off x="5242130" y="4315105"/>
              <a:ext cx="989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DB338">
                      <a:lumMod val="40000"/>
                      <a:lumOff val="60000"/>
                    </a:srgbClr>
                  </a:solidFill>
                  <a:effectLst/>
                  <a:uLnTx/>
                  <a:uFillTx/>
                  <a:latin typeface="Calibri" panose="020F0502020204030204" pitchFamily="34" charset="0"/>
                  <a:ea typeface="+mn-ea"/>
                  <a:cs typeface="Arial" panose="020B0604020202020204" pitchFamily="34" charset="0"/>
                </a:rPr>
                <a:t>MET amp</a:t>
              </a:r>
            </a:p>
          </p:txBody>
        </p:sp>
        <p:sp>
          <p:nvSpPr>
            <p:cNvPr id="25" name="TextBox 24">
              <a:extLst>
                <a:ext uri="{FF2B5EF4-FFF2-40B4-BE49-F238E27FC236}">
                  <a16:creationId xmlns:a16="http://schemas.microsoft.com/office/drawing/2014/main" id="{4581636A-013A-4C9E-B36C-2B64F1B15DA8}"/>
                </a:ext>
              </a:extLst>
            </p:cNvPr>
            <p:cNvSpPr txBox="1"/>
            <p:nvPr/>
          </p:nvSpPr>
          <p:spPr bwMode="auto">
            <a:xfrm rot="20511445">
              <a:off x="5372682" y="4481042"/>
              <a:ext cx="10583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HER2 amp</a:t>
              </a:r>
            </a:p>
          </p:txBody>
        </p:sp>
        <p:sp>
          <p:nvSpPr>
            <p:cNvPr id="26" name="TextBox 25">
              <a:extLst>
                <a:ext uri="{FF2B5EF4-FFF2-40B4-BE49-F238E27FC236}">
                  <a16:creationId xmlns:a16="http://schemas.microsoft.com/office/drawing/2014/main" id="{FC052E7E-4E5F-41C4-A73B-1047AA9CC7FD}"/>
                </a:ext>
              </a:extLst>
            </p:cNvPr>
            <p:cNvSpPr txBox="1"/>
            <p:nvPr/>
          </p:nvSpPr>
          <p:spPr bwMode="auto">
            <a:xfrm rot="20511445">
              <a:off x="5529349" y="4649274"/>
              <a:ext cx="1043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4DA1BB"/>
                  </a:solidFill>
                  <a:effectLst/>
                  <a:uLnTx/>
                  <a:uFillTx/>
                  <a:latin typeface="Calibri" panose="020F0502020204030204" pitchFamily="34" charset="0"/>
                  <a:ea typeface="+mn-ea"/>
                  <a:cs typeface="Arial" panose="020B0604020202020204" pitchFamily="34" charset="0"/>
                </a:rPr>
                <a:t>POLE amp</a:t>
              </a:r>
            </a:p>
          </p:txBody>
        </p:sp>
        <p:sp>
          <p:nvSpPr>
            <p:cNvPr id="27" name="TextBox 26">
              <a:extLst>
                <a:ext uri="{FF2B5EF4-FFF2-40B4-BE49-F238E27FC236}">
                  <a16:creationId xmlns:a16="http://schemas.microsoft.com/office/drawing/2014/main" id="{25890522-7C40-49D1-A2A1-59AD922F9AE8}"/>
                </a:ext>
              </a:extLst>
            </p:cNvPr>
            <p:cNvSpPr txBox="1"/>
            <p:nvPr/>
          </p:nvSpPr>
          <p:spPr bwMode="auto">
            <a:xfrm rot="20511445">
              <a:off x="5626309" y="4814067"/>
              <a:ext cx="11801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82E74">
                      <a:lumMod val="40000"/>
                      <a:lumOff val="60000"/>
                    </a:srgbClr>
                  </a:solidFill>
                  <a:effectLst/>
                  <a:uLnTx/>
                  <a:uFillTx/>
                  <a:latin typeface="Calibri" panose="020F0502020204030204" pitchFamily="34" charset="0"/>
                  <a:ea typeface="+mn-ea"/>
                  <a:cs typeface="Arial" panose="020B0604020202020204" pitchFamily="34" charset="0"/>
                </a:rPr>
                <a:t>MSI + other</a:t>
              </a:r>
            </a:p>
          </p:txBody>
        </p:sp>
        <p:sp>
          <p:nvSpPr>
            <p:cNvPr id="28" name="TextBox 27">
              <a:extLst>
                <a:ext uri="{FF2B5EF4-FFF2-40B4-BE49-F238E27FC236}">
                  <a16:creationId xmlns:a16="http://schemas.microsoft.com/office/drawing/2014/main" id="{EEFE8262-B657-487D-8600-B24538B9408A}"/>
                </a:ext>
              </a:extLst>
            </p:cNvPr>
            <p:cNvSpPr txBox="1"/>
            <p:nvPr/>
          </p:nvSpPr>
          <p:spPr bwMode="auto">
            <a:xfrm rot="20511445">
              <a:off x="6461117" y="4850275"/>
              <a:ext cx="516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A3A3A3"/>
                  </a:solidFill>
                  <a:effectLst/>
                  <a:uLnTx/>
                  <a:uFillTx/>
                  <a:latin typeface="Calibri" panose="020F0502020204030204" pitchFamily="34" charset="0"/>
                  <a:ea typeface="+mn-ea"/>
                  <a:cs typeface="Arial" panose="020B0604020202020204" pitchFamily="34" charset="0"/>
                </a:rPr>
                <a:t>MSI</a:t>
              </a:r>
            </a:p>
          </p:txBody>
        </p:sp>
        <p:sp>
          <p:nvSpPr>
            <p:cNvPr id="29" name="TextBox 28">
              <a:extLst>
                <a:ext uri="{FF2B5EF4-FFF2-40B4-BE49-F238E27FC236}">
                  <a16:creationId xmlns:a16="http://schemas.microsoft.com/office/drawing/2014/main" id="{3E123A36-4139-4F17-BFE5-4941E70471F7}"/>
                </a:ext>
              </a:extLst>
            </p:cNvPr>
            <p:cNvSpPr txBox="1"/>
            <p:nvPr/>
          </p:nvSpPr>
          <p:spPr bwMode="auto">
            <a:xfrm rot="20511445">
              <a:off x="5836830" y="5119364"/>
              <a:ext cx="1510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BRAF</a:t>
              </a:r>
              <a:r>
                <a:rPr kumimoji="0" lang="en-US" sz="1600" b="1" i="0" u="none" strike="noStrike" kern="1200" cap="none" spc="0" normalizeH="0" baseline="0" noProof="0" dirty="0">
                  <a:ln>
                    <a:noFill/>
                  </a:ln>
                  <a:solidFill>
                    <a:srgbClr val="682E74"/>
                  </a:solidFill>
                  <a:effectLst/>
                  <a:uLnTx/>
                  <a:uFillTx/>
                  <a:latin typeface="Calibri" panose="020F0502020204030204" pitchFamily="34" charset="0"/>
                  <a:ea typeface="+mn-ea"/>
                  <a:cs typeface="Arial" panose="020B0604020202020204" pitchFamily="34" charset="0"/>
                </a:rPr>
                <a:t> non-V600</a:t>
              </a:r>
            </a:p>
          </p:txBody>
        </p:sp>
        <p:sp>
          <p:nvSpPr>
            <p:cNvPr id="30" name="TextBox 29">
              <a:extLst>
                <a:ext uri="{FF2B5EF4-FFF2-40B4-BE49-F238E27FC236}">
                  <a16:creationId xmlns:a16="http://schemas.microsoft.com/office/drawing/2014/main" id="{5DB52A75-00B8-45D8-88A3-89B0707406EE}"/>
                </a:ext>
              </a:extLst>
            </p:cNvPr>
            <p:cNvSpPr txBox="1"/>
            <p:nvPr/>
          </p:nvSpPr>
          <p:spPr bwMode="auto">
            <a:xfrm>
              <a:off x="7442212" y="5325986"/>
              <a:ext cx="121539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FDB338"/>
                  </a:solidFill>
                  <a:effectLst/>
                  <a:uLnTx/>
                  <a:uFillTx/>
                  <a:latin typeface="Calibri" panose="020F0502020204030204" pitchFamily="34" charset="0"/>
                  <a:ea typeface="+mn-ea"/>
                  <a:cs typeface="Arial" panose="020B0604020202020204" pitchFamily="34" charset="0"/>
                </a:rPr>
                <a:t>BRAF</a:t>
              </a:r>
              <a:r>
                <a:rPr kumimoji="0" lang="en-US" sz="1600" b="1" i="0" u="none" strike="noStrike" kern="1200" cap="none" spc="0" normalizeH="0" baseline="0" noProof="0" dirty="0">
                  <a:ln>
                    <a:noFill/>
                  </a:ln>
                  <a:solidFill>
                    <a:srgbClr val="FDB338"/>
                  </a:solidFill>
                  <a:effectLst/>
                  <a:uLnTx/>
                  <a:uFillTx/>
                  <a:latin typeface="Calibri" panose="020F0502020204030204" pitchFamily="34" charset="0"/>
                  <a:ea typeface="+mn-ea"/>
                  <a:cs typeface="Arial" panose="020B0604020202020204" pitchFamily="34" charset="0"/>
                </a:rPr>
                <a:t> V600E</a:t>
              </a:r>
            </a:p>
          </p:txBody>
        </p:sp>
        <p:sp>
          <p:nvSpPr>
            <p:cNvPr id="31" name="TextBox 30">
              <a:extLst>
                <a:ext uri="{FF2B5EF4-FFF2-40B4-BE49-F238E27FC236}">
                  <a16:creationId xmlns:a16="http://schemas.microsoft.com/office/drawing/2014/main" id="{F179B6CA-6895-4FD1-8372-839CD99688D3}"/>
                </a:ext>
              </a:extLst>
            </p:cNvPr>
            <p:cNvSpPr txBox="1"/>
            <p:nvPr/>
          </p:nvSpPr>
          <p:spPr bwMode="auto">
            <a:xfrm>
              <a:off x="3366011" y="3926166"/>
              <a:ext cx="1693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Kinase inhibitor</a:t>
              </a:r>
            </a:p>
          </p:txBody>
        </p:sp>
        <p:sp>
          <p:nvSpPr>
            <p:cNvPr id="32" name="TextBox 31">
              <a:extLst>
                <a:ext uri="{FF2B5EF4-FFF2-40B4-BE49-F238E27FC236}">
                  <a16:creationId xmlns:a16="http://schemas.microsoft.com/office/drawing/2014/main" id="{C3972116-F95B-4242-B875-F3991602388A}"/>
                </a:ext>
              </a:extLst>
            </p:cNvPr>
            <p:cNvSpPr txBox="1"/>
            <p:nvPr/>
          </p:nvSpPr>
          <p:spPr bwMode="auto">
            <a:xfrm>
              <a:off x="3529071" y="4576197"/>
              <a:ext cx="15202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MET inhibitor</a:t>
              </a:r>
            </a:p>
          </p:txBody>
        </p:sp>
        <p:sp>
          <p:nvSpPr>
            <p:cNvPr id="33" name="TextBox 32">
              <a:extLst>
                <a:ext uri="{FF2B5EF4-FFF2-40B4-BE49-F238E27FC236}">
                  <a16:creationId xmlns:a16="http://schemas.microsoft.com/office/drawing/2014/main" id="{488996F8-8A74-4D41-9C2D-50BEC74A2C1E}"/>
                </a:ext>
              </a:extLst>
            </p:cNvPr>
            <p:cNvSpPr txBox="1"/>
            <p:nvPr/>
          </p:nvSpPr>
          <p:spPr bwMode="auto">
            <a:xfrm>
              <a:off x="3796361" y="5163844"/>
              <a:ext cx="16344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Anti-HER2 Tx</a:t>
              </a:r>
            </a:p>
          </p:txBody>
        </p:sp>
        <p:sp>
          <p:nvSpPr>
            <p:cNvPr id="34" name="TextBox 33">
              <a:extLst>
                <a:ext uri="{FF2B5EF4-FFF2-40B4-BE49-F238E27FC236}">
                  <a16:creationId xmlns:a16="http://schemas.microsoft.com/office/drawing/2014/main" id="{CEE5BB30-6018-4620-A883-F941FEBC1F06}"/>
                </a:ext>
              </a:extLst>
            </p:cNvPr>
            <p:cNvSpPr txBox="1"/>
            <p:nvPr/>
          </p:nvSpPr>
          <p:spPr bwMode="auto">
            <a:xfrm>
              <a:off x="3665210" y="5492039"/>
              <a:ext cx="20192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Anti–PD-1/PD-L1</a:t>
              </a:r>
            </a:p>
          </p:txBody>
        </p:sp>
        <p:sp>
          <p:nvSpPr>
            <p:cNvPr id="35" name="TextBox 34">
              <a:extLst>
                <a:ext uri="{FF2B5EF4-FFF2-40B4-BE49-F238E27FC236}">
                  <a16:creationId xmlns:a16="http://schemas.microsoft.com/office/drawing/2014/main" id="{2D0D03B5-2093-4A66-A5F1-C7E4B6F45FAC}"/>
                </a:ext>
              </a:extLst>
            </p:cNvPr>
            <p:cNvSpPr txBox="1"/>
            <p:nvPr/>
          </p:nvSpPr>
          <p:spPr bwMode="auto">
            <a:xfrm>
              <a:off x="7412100" y="5644775"/>
              <a:ext cx="43308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BRAF inhibitor + anti-EGFR tx ± MEK inhibitor</a:t>
              </a:r>
            </a:p>
          </p:txBody>
        </p:sp>
        <p:sp>
          <p:nvSpPr>
            <p:cNvPr id="36" name="Left Brace 35">
              <a:extLst>
                <a:ext uri="{FF2B5EF4-FFF2-40B4-BE49-F238E27FC236}">
                  <a16:creationId xmlns:a16="http://schemas.microsoft.com/office/drawing/2014/main" id="{88A084BB-0C7F-4F15-9380-2E907360A7DD}"/>
                </a:ext>
              </a:extLst>
            </p:cNvPr>
            <p:cNvSpPr/>
            <p:nvPr/>
          </p:nvSpPr>
          <p:spPr bwMode="auto">
            <a:xfrm rot="19621034">
              <a:off x="5541470" y="4908711"/>
              <a:ext cx="217494" cy="587298"/>
            </a:xfrm>
            <a:prstGeom prst="leftBrace">
              <a:avLst/>
            </a:prstGeom>
            <a:noFill/>
            <a:ln w="28575" cap="flat" cmpd="sng" algn="ctr">
              <a:solidFill>
                <a:schemeClr val="bg1"/>
              </a:solidFill>
              <a:prstDash val="solid"/>
              <a:round/>
              <a:headEnd type="none" w="med" len="med"/>
              <a:tailEnd type="none" w="med" len="me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5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667EFCF1-B4DD-45CD-9821-F8F8C566EB46}"/>
                </a:ext>
              </a:extLst>
            </p:cNvPr>
            <p:cNvSpPr txBox="1"/>
            <p:nvPr/>
          </p:nvSpPr>
          <p:spPr bwMode="auto">
            <a:xfrm>
              <a:off x="10470288" y="2344280"/>
              <a:ext cx="137672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PIK3CA/PTEN </a:t>
              </a:r>
              <a:b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br>
              <a:r>
                <a:rPr kumimoji="0" lang="en-US" sz="1600" b="1" i="0"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mutation</a:t>
              </a:r>
            </a:p>
          </p:txBody>
        </p:sp>
        <p:sp>
          <p:nvSpPr>
            <p:cNvPr id="38" name="TextBox 37">
              <a:extLst>
                <a:ext uri="{FF2B5EF4-FFF2-40B4-BE49-F238E27FC236}">
                  <a16:creationId xmlns:a16="http://schemas.microsoft.com/office/drawing/2014/main" id="{4968B7A3-3BD1-4EED-B6B4-DA5F3742B1A1}"/>
                </a:ext>
              </a:extLst>
            </p:cNvPr>
            <p:cNvSpPr txBox="1"/>
            <p:nvPr/>
          </p:nvSpPr>
          <p:spPr bwMode="auto">
            <a:xfrm>
              <a:off x="9740383" y="4855815"/>
              <a:ext cx="10086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pitchFamily="34" charset="0"/>
                  <a:ea typeface="+mn-ea"/>
                  <a:cs typeface="Arial" panose="020B0604020202020204" pitchFamily="34" charset="0"/>
                </a:rPr>
                <a:t>Wild type</a:t>
              </a:r>
            </a:p>
          </p:txBody>
        </p:sp>
        <p:sp>
          <p:nvSpPr>
            <p:cNvPr id="39" name="TextBox 38">
              <a:extLst>
                <a:ext uri="{FF2B5EF4-FFF2-40B4-BE49-F238E27FC236}">
                  <a16:creationId xmlns:a16="http://schemas.microsoft.com/office/drawing/2014/main" id="{8DCA9A77-609D-4BDD-AAB0-CEC8670BCBD7}"/>
                </a:ext>
              </a:extLst>
            </p:cNvPr>
            <p:cNvSpPr txBox="1"/>
            <p:nvPr/>
          </p:nvSpPr>
          <p:spPr bwMode="auto">
            <a:xfrm>
              <a:off x="9740383" y="5142755"/>
              <a:ext cx="18840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Anti-EGFR therapies</a:t>
              </a:r>
            </a:p>
          </p:txBody>
        </p:sp>
      </p:grpSp>
      <p:sp>
        <p:nvSpPr>
          <p:cNvPr id="40" name="Rectangle 39"/>
          <p:cNvSpPr/>
          <p:nvPr/>
        </p:nvSpPr>
        <p:spPr>
          <a:xfrm>
            <a:off x="562512" y="218112"/>
            <a:ext cx="7695248"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Biomarker Testing in CRC in 2022</a:t>
            </a:r>
          </a:p>
        </p:txBody>
      </p:sp>
    </p:spTree>
    <p:custDataLst>
      <p:tags r:id="rId1"/>
    </p:custDataLst>
    <p:extLst>
      <p:ext uri="{BB962C8B-B14F-4D97-AF65-F5344CB8AC3E}">
        <p14:creationId xmlns:p14="http://schemas.microsoft.com/office/powerpoint/2010/main" val="22542301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5956" y="691255"/>
            <a:ext cx="10359374" cy="707886"/>
          </a:xfrm>
          <a:prstGeom prst="rect">
            <a:avLst/>
          </a:prstGeom>
        </p:spPr>
        <p:txBody>
          <a:bodyPr wrap="none">
            <a:spAutoFit/>
          </a:bodyPr>
          <a:lstStyle/>
          <a:p>
            <a:r>
              <a:rPr lang="en-US" sz="4000" b="0" dirty="0">
                <a:solidFill>
                  <a:srgbClr val="252171"/>
                </a:solidFill>
                <a:latin typeface="Calibri" panose="020F0502020204030204" pitchFamily="34" charset="0"/>
                <a:cs typeface="Calibri" panose="020F0502020204030204" pitchFamily="34" charset="0"/>
              </a:rPr>
              <a:t>PD-L1 IHC in </a:t>
            </a:r>
            <a:r>
              <a:rPr lang="en-US" sz="4000" b="0">
                <a:solidFill>
                  <a:srgbClr val="252171"/>
                </a:solidFill>
                <a:latin typeface="Calibri" panose="020F0502020204030204" pitchFamily="34" charset="0"/>
                <a:cs typeface="Calibri" panose="020F0502020204030204" pitchFamily="34" charset="0"/>
              </a:rPr>
              <a:t>Esophageal/GEJ and </a:t>
            </a:r>
            <a:r>
              <a:rPr lang="en-US" sz="4000" b="0" dirty="0">
                <a:solidFill>
                  <a:srgbClr val="252171"/>
                </a:solidFill>
                <a:latin typeface="Calibri" panose="020F0502020204030204" pitchFamily="34" charset="0"/>
                <a:cs typeface="Calibri" panose="020F0502020204030204" pitchFamily="34" charset="0"/>
              </a:rPr>
              <a:t>Gastric Cancers</a:t>
            </a:r>
          </a:p>
        </p:txBody>
      </p:sp>
      <p:sp>
        <p:nvSpPr>
          <p:cNvPr id="3" name="Content Placeholder 1"/>
          <p:cNvSpPr txBox="1">
            <a:spLocks/>
          </p:cNvSpPr>
          <p:nvPr/>
        </p:nvSpPr>
        <p:spPr>
          <a:xfrm>
            <a:off x="598394" y="1924126"/>
            <a:ext cx="11288806" cy="435133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Squamous cell carcinoma: CPS&gt;=10 (</a:t>
            </a:r>
            <a:r>
              <a:rPr lang="en-US" b="0" kern="0" dirty="0" err="1"/>
              <a:t>Pembro</a:t>
            </a:r>
            <a:r>
              <a:rPr lang="en-US" b="0" kern="0" dirty="0"/>
              <a:t>) (</a:t>
            </a:r>
            <a:r>
              <a:rPr lang="en-US" b="0" kern="0" dirty="0" err="1"/>
              <a:t>Nivo</a:t>
            </a:r>
            <a:r>
              <a:rPr lang="en-US" b="0" kern="0" dirty="0"/>
              <a:t> – CPS not needed)</a:t>
            </a:r>
          </a:p>
          <a:p>
            <a:pPr>
              <a:buClr>
                <a:srgbClr val="FF0000"/>
              </a:buClr>
            </a:pPr>
            <a:r>
              <a:rPr lang="en-US" b="0" kern="0" dirty="0"/>
              <a:t>Adenocarcinoma: CPS &gt;=1 (</a:t>
            </a:r>
            <a:r>
              <a:rPr lang="en-US" b="0" kern="0" dirty="0" err="1"/>
              <a:t>Pembro</a:t>
            </a:r>
            <a:r>
              <a:rPr lang="en-US" b="0" kern="0" dirty="0"/>
              <a:t>) (</a:t>
            </a:r>
            <a:r>
              <a:rPr lang="en-US" b="0" kern="0" dirty="0" err="1"/>
              <a:t>Nivo</a:t>
            </a:r>
            <a:r>
              <a:rPr lang="en-US" b="0" kern="0" dirty="0"/>
              <a:t> – CPS not needed)</a:t>
            </a:r>
          </a:p>
          <a:p>
            <a:pPr>
              <a:buClr>
                <a:srgbClr val="FF0000"/>
              </a:buClr>
            </a:pPr>
            <a:r>
              <a:rPr lang="en-US" b="0" kern="0" dirty="0"/>
              <a:t>Minimum of 100 tumor cells required</a:t>
            </a:r>
          </a:p>
          <a:p>
            <a:pPr marL="0" indent="0">
              <a:buClr>
                <a:srgbClr val="FF0000"/>
              </a:buClr>
              <a:buNone/>
            </a:pPr>
            <a:endParaRPr lang="en-US" b="0" kern="0" dirty="0"/>
          </a:p>
          <a:p>
            <a:pPr>
              <a:buClr>
                <a:srgbClr val="FF0000"/>
              </a:buClr>
            </a:pPr>
            <a:r>
              <a:rPr lang="en-US" b="0" kern="0" dirty="0"/>
              <a:t>CPS =  								           X 100</a:t>
            </a:r>
          </a:p>
          <a:p>
            <a:pPr>
              <a:buClr>
                <a:srgbClr val="FF0000"/>
              </a:buClr>
            </a:pPr>
            <a:endParaRPr lang="en-US" b="0" kern="0" dirty="0"/>
          </a:p>
        </p:txBody>
      </p:sp>
      <p:cxnSp>
        <p:nvCxnSpPr>
          <p:cNvPr id="4" name="Straight Connector 3"/>
          <p:cNvCxnSpPr/>
          <p:nvPr/>
        </p:nvCxnSpPr>
        <p:spPr>
          <a:xfrm>
            <a:off x="1971385" y="4556995"/>
            <a:ext cx="7768516" cy="958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92159" y="4006607"/>
            <a:ext cx="8126968" cy="461665"/>
          </a:xfrm>
          <a:prstGeom prst="rect">
            <a:avLst/>
          </a:prstGeom>
        </p:spPr>
        <p:txBody>
          <a:bodyPr wrap="none">
            <a:spAutoFit/>
          </a:bodyPr>
          <a:lstStyle/>
          <a:p>
            <a:r>
              <a:rPr lang="en-US" sz="2400" b="0" dirty="0">
                <a:solidFill>
                  <a:schemeClr val="bg1"/>
                </a:solidFill>
                <a:latin typeface="Calibri" panose="020F0502020204030204" pitchFamily="34" charset="0"/>
                <a:cs typeface="Calibri" panose="020F0502020204030204" pitchFamily="34" charset="0"/>
              </a:rPr>
              <a:t>PD-L1 staining cells (tumor cells + lymphocytes + macrophages) </a:t>
            </a:r>
          </a:p>
        </p:txBody>
      </p:sp>
      <p:sp>
        <p:nvSpPr>
          <p:cNvPr id="6" name="TextBox 5"/>
          <p:cNvSpPr txBox="1"/>
          <p:nvPr/>
        </p:nvSpPr>
        <p:spPr>
          <a:xfrm>
            <a:off x="2914201" y="4580928"/>
            <a:ext cx="4516878" cy="461665"/>
          </a:xfrm>
          <a:prstGeom prst="rect">
            <a:avLst/>
          </a:prstGeom>
          <a:noFill/>
        </p:spPr>
        <p:txBody>
          <a:bodyPr wrap="none" rtlCol="0">
            <a:spAutoFit/>
          </a:bodyPr>
          <a:lstStyle/>
          <a:p>
            <a:r>
              <a:rPr lang="en-US" sz="2400" b="0" dirty="0">
                <a:solidFill>
                  <a:schemeClr val="bg1"/>
                </a:solidFill>
                <a:latin typeface="Calibri" panose="020F0502020204030204" pitchFamily="34" charset="0"/>
                <a:cs typeface="Calibri" panose="020F0502020204030204" pitchFamily="34" charset="0"/>
              </a:rPr>
              <a:t>Total number of viable tumor cells </a:t>
            </a:r>
          </a:p>
        </p:txBody>
      </p:sp>
    </p:spTree>
    <p:custDataLst>
      <p:tags r:id="rId1"/>
    </p:custDataLst>
    <p:extLst>
      <p:ext uri="{BB962C8B-B14F-4D97-AF65-F5344CB8AC3E}">
        <p14:creationId xmlns:p14="http://schemas.microsoft.com/office/powerpoint/2010/main" val="22201646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86932" y="1849755"/>
            <a:ext cx="2434962" cy="1446550"/>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PD-L1 </a:t>
            </a:r>
          </a:p>
          <a:p>
            <a:r>
              <a:rPr lang="en-US" sz="4400" b="0" dirty="0">
                <a:solidFill>
                  <a:srgbClr val="252171"/>
                </a:solidFill>
                <a:latin typeface="Calibri" panose="020F0502020204030204" pitchFamily="34" charset="0"/>
                <a:cs typeface="Calibri" panose="020F0502020204030204" pitchFamily="34" charset="0"/>
              </a:rPr>
              <a:t>Reporting</a:t>
            </a:r>
          </a:p>
        </p:txBody>
      </p:sp>
      <p:sp>
        <p:nvSpPr>
          <p:cNvPr id="4" name="Rectangle 3"/>
          <p:cNvSpPr/>
          <p:nvPr/>
        </p:nvSpPr>
        <p:spPr>
          <a:xfrm>
            <a:off x="7786932" y="3659939"/>
            <a:ext cx="3357318" cy="1323439"/>
          </a:xfrm>
          <a:prstGeom prst="rect">
            <a:avLst/>
          </a:prstGeom>
        </p:spPr>
        <p:txBody>
          <a:bodyPr wrap="square">
            <a:spAutoFit/>
          </a:bodyPr>
          <a:lstStyle/>
          <a:p>
            <a:r>
              <a:rPr lang="en-US" sz="1600" b="0" dirty="0">
                <a:solidFill>
                  <a:schemeClr val="bg1"/>
                </a:solidFill>
                <a:latin typeface="Calibri" panose="020F0502020204030204" pitchFamily="34" charset="0"/>
                <a:cs typeface="Calibri" panose="020F0502020204030204" pitchFamily="34" charset="0"/>
              </a:rPr>
              <a:t>Template for Reporting Results of </a:t>
            </a:r>
          </a:p>
          <a:p>
            <a:r>
              <a:rPr lang="en-US" sz="1600" b="0" dirty="0">
                <a:solidFill>
                  <a:schemeClr val="bg1"/>
                </a:solidFill>
                <a:latin typeface="Calibri" panose="020F0502020204030204" pitchFamily="34" charset="0"/>
                <a:cs typeface="Calibri" panose="020F0502020204030204" pitchFamily="34" charset="0"/>
              </a:rPr>
              <a:t>Quantitative IHC Biomarker Testing </a:t>
            </a:r>
          </a:p>
          <a:p>
            <a:r>
              <a:rPr lang="en-US" sz="1600" b="0" dirty="0">
                <a:solidFill>
                  <a:schemeClr val="bg1"/>
                </a:solidFill>
                <a:latin typeface="Calibri" panose="020F0502020204030204" pitchFamily="34" charset="0"/>
                <a:cs typeface="Calibri" panose="020F0502020204030204" pitchFamily="34" charset="0"/>
              </a:rPr>
              <a:t>of Specimens From Patients With </a:t>
            </a:r>
          </a:p>
          <a:p>
            <a:r>
              <a:rPr lang="en-US" sz="1600" b="0" dirty="0">
                <a:solidFill>
                  <a:schemeClr val="bg1"/>
                </a:solidFill>
                <a:latin typeface="Calibri" panose="020F0502020204030204" pitchFamily="34" charset="0"/>
                <a:cs typeface="Calibri" panose="020F0502020204030204" pitchFamily="34" charset="0"/>
              </a:rPr>
              <a:t>Carcinoma    Version: 1.0.0.0 </a:t>
            </a:r>
          </a:p>
          <a:p>
            <a:r>
              <a:rPr lang="en-US" sz="1600" b="0" dirty="0">
                <a:solidFill>
                  <a:schemeClr val="bg1"/>
                </a:solidFill>
                <a:latin typeface="Calibri" panose="020F0502020204030204" pitchFamily="34" charset="0"/>
                <a:cs typeface="Calibri" panose="020F0502020204030204" pitchFamily="34" charset="0"/>
              </a:rPr>
              <a:t>Protocol Posting Date: June 2021</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1628" y="159669"/>
            <a:ext cx="6180526" cy="6313919"/>
          </a:xfrm>
          <a:prstGeom prst="rect">
            <a:avLst/>
          </a:prstGeom>
        </p:spPr>
      </p:pic>
      <p:sp>
        <p:nvSpPr>
          <p:cNvPr id="8" name="Rectangle 7"/>
          <p:cNvSpPr/>
          <p:nvPr/>
        </p:nvSpPr>
        <p:spPr>
          <a:xfrm>
            <a:off x="268778" y="119022"/>
            <a:ext cx="5902127" cy="63545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5543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486400" y="3581400"/>
            <a:ext cx="6705600" cy="3019192"/>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Rectangle 2"/>
          <p:cNvSpPr/>
          <p:nvPr/>
        </p:nvSpPr>
        <p:spPr>
          <a:xfrm>
            <a:off x="464072" y="922081"/>
            <a:ext cx="11871360"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HER2 in Esophageal/GEJ </a:t>
            </a:r>
            <a:r>
              <a:rPr lang="en-US" sz="4000" b="0">
                <a:solidFill>
                  <a:srgbClr val="252171"/>
                </a:solidFill>
                <a:latin typeface="Calibri" panose="020F0502020204030204" pitchFamily="34" charset="0"/>
                <a:cs typeface="Calibri" panose="020F0502020204030204" pitchFamily="34" charset="0"/>
              </a:rPr>
              <a:t>and Gastric </a:t>
            </a:r>
            <a:r>
              <a:rPr lang="en-US" sz="4000" b="0" dirty="0">
                <a:solidFill>
                  <a:srgbClr val="252171"/>
                </a:solidFill>
                <a:latin typeface="Calibri" panose="020F0502020204030204" pitchFamily="34" charset="0"/>
                <a:cs typeface="Calibri" panose="020F0502020204030204" pitchFamily="34" charset="0"/>
              </a:rPr>
              <a:t>Adenocarcinoma</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33600" y="1738540"/>
            <a:ext cx="7924800" cy="4574189"/>
          </a:xfrm>
          <a:prstGeom prst="rect">
            <a:avLst/>
          </a:prstGeom>
        </p:spPr>
      </p:pic>
      <p:sp>
        <p:nvSpPr>
          <p:cNvPr id="5" name="TextBox 4"/>
          <p:cNvSpPr txBox="1"/>
          <p:nvPr/>
        </p:nvSpPr>
        <p:spPr>
          <a:xfrm>
            <a:off x="6611668" y="6125375"/>
            <a:ext cx="2986843" cy="276999"/>
          </a:xfrm>
          <a:prstGeom prst="rect">
            <a:avLst/>
          </a:prstGeom>
          <a:noFill/>
        </p:spPr>
        <p:txBody>
          <a:bodyPr wrap="none" rtlCol="0">
            <a:spAutoFit/>
          </a:bodyPr>
          <a:lstStyle/>
          <a:p>
            <a:r>
              <a:rPr lang="en-US" sz="1200" b="0" i="1" dirty="0">
                <a:solidFill>
                  <a:schemeClr val="bg1"/>
                </a:solidFill>
                <a:latin typeface="Calibri" panose="020F0502020204030204" pitchFamily="34" charset="0"/>
                <a:cs typeface="Calibri" panose="020F0502020204030204" pitchFamily="34" charset="0"/>
              </a:rPr>
              <a:t>Bartley AN., et al., J </a:t>
            </a:r>
            <a:r>
              <a:rPr lang="en-US" sz="1200" b="0" i="1" dirty="0" err="1">
                <a:solidFill>
                  <a:schemeClr val="bg1"/>
                </a:solidFill>
                <a:latin typeface="Calibri" panose="020F0502020204030204" pitchFamily="34" charset="0"/>
                <a:cs typeface="Calibri" panose="020F0502020204030204" pitchFamily="34" charset="0"/>
              </a:rPr>
              <a:t>Clin</a:t>
            </a:r>
            <a:r>
              <a:rPr lang="en-US" sz="1200" b="0" i="1" dirty="0">
                <a:solidFill>
                  <a:schemeClr val="bg1"/>
                </a:solidFill>
                <a:latin typeface="Calibri" panose="020F0502020204030204" pitchFamily="34" charset="0"/>
                <a:cs typeface="Calibri" panose="020F0502020204030204" pitchFamily="34" charset="0"/>
              </a:rPr>
              <a:t> </a:t>
            </a:r>
            <a:r>
              <a:rPr lang="en-US" sz="1200" b="0" i="1" dirty="0" err="1">
                <a:solidFill>
                  <a:schemeClr val="bg1"/>
                </a:solidFill>
                <a:latin typeface="Calibri" panose="020F0502020204030204" pitchFamily="34" charset="0"/>
                <a:cs typeface="Calibri" panose="020F0502020204030204" pitchFamily="34" charset="0"/>
              </a:rPr>
              <a:t>Oncol</a:t>
            </a:r>
            <a:r>
              <a:rPr lang="en-US" sz="1200" b="0" i="1" dirty="0">
                <a:solidFill>
                  <a:schemeClr val="bg1"/>
                </a:solidFill>
                <a:latin typeface="Calibri" panose="020F0502020204030204" pitchFamily="34" charset="0"/>
                <a:cs typeface="Calibri" panose="020F0502020204030204" pitchFamily="34" charset="0"/>
              </a:rPr>
              <a:t>, 2017, 35: 446</a:t>
            </a:r>
          </a:p>
        </p:txBody>
      </p:sp>
    </p:spTree>
    <p:custDataLst>
      <p:tags r:id="rId1"/>
    </p:custDataLst>
    <p:extLst>
      <p:ext uri="{BB962C8B-B14F-4D97-AF65-F5344CB8AC3E}">
        <p14:creationId xmlns:p14="http://schemas.microsoft.com/office/powerpoint/2010/main" val="153150063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391150" y="3581400"/>
            <a:ext cx="6800850" cy="3019192"/>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Rectangle 2"/>
          <p:cNvSpPr/>
          <p:nvPr/>
        </p:nvSpPr>
        <p:spPr>
          <a:xfrm>
            <a:off x="389988" y="661338"/>
            <a:ext cx="11633772"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HER2 in Esophageal/GEJ and Gastric Adenocarcinoma</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95450" y="1523100"/>
            <a:ext cx="8705850" cy="4809181"/>
          </a:xfrm>
          <a:prstGeom prst="rect">
            <a:avLst/>
          </a:prstGeom>
        </p:spPr>
      </p:pic>
      <p:sp>
        <p:nvSpPr>
          <p:cNvPr id="5" name="TextBox 4"/>
          <p:cNvSpPr txBox="1"/>
          <p:nvPr/>
        </p:nvSpPr>
        <p:spPr>
          <a:xfrm>
            <a:off x="8024624" y="5639796"/>
            <a:ext cx="2376676" cy="461665"/>
          </a:xfrm>
          <a:prstGeom prst="rect">
            <a:avLst/>
          </a:prstGeom>
          <a:noFill/>
        </p:spPr>
        <p:txBody>
          <a:bodyPr wrap="none" rtlCol="0">
            <a:spAutoFit/>
          </a:bodyPr>
          <a:lstStyle/>
          <a:p>
            <a:r>
              <a:rPr lang="en-US" sz="1200" b="0" i="1" dirty="0">
                <a:solidFill>
                  <a:schemeClr val="bg1"/>
                </a:solidFill>
                <a:latin typeface="Arial" panose="020B0604020202020204" pitchFamily="34" charset="0"/>
                <a:cs typeface="Arial" panose="020B0604020202020204" pitchFamily="34" charset="0"/>
              </a:rPr>
              <a:t>Bartley AN., et al., J </a:t>
            </a:r>
            <a:r>
              <a:rPr lang="en-US" sz="1200" b="0" i="1" dirty="0" err="1">
                <a:solidFill>
                  <a:schemeClr val="bg1"/>
                </a:solidFill>
                <a:latin typeface="Arial" panose="020B0604020202020204" pitchFamily="34" charset="0"/>
                <a:cs typeface="Arial" panose="020B0604020202020204" pitchFamily="34" charset="0"/>
              </a:rPr>
              <a:t>Clin</a:t>
            </a:r>
            <a:r>
              <a:rPr lang="en-US" sz="1200" b="0" i="1" dirty="0">
                <a:solidFill>
                  <a:schemeClr val="bg1"/>
                </a:solidFill>
                <a:latin typeface="Arial" panose="020B0604020202020204" pitchFamily="34" charset="0"/>
                <a:cs typeface="Arial" panose="020B0604020202020204" pitchFamily="34" charset="0"/>
              </a:rPr>
              <a:t> </a:t>
            </a:r>
            <a:r>
              <a:rPr lang="en-US" sz="1200" b="0" i="1" dirty="0" err="1">
                <a:solidFill>
                  <a:schemeClr val="bg1"/>
                </a:solidFill>
                <a:latin typeface="Arial" panose="020B0604020202020204" pitchFamily="34" charset="0"/>
                <a:cs typeface="Arial" panose="020B0604020202020204" pitchFamily="34" charset="0"/>
              </a:rPr>
              <a:t>Oncol</a:t>
            </a:r>
            <a:r>
              <a:rPr lang="en-US" sz="1200" b="0" i="1" dirty="0">
                <a:solidFill>
                  <a:schemeClr val="bg1"/>
                </a:solidFill>
                <a:latin typeface="Arial" panose="020B0604020202020204" pitchFamily="34" charset="0"/>
                <a:cs typeface="Arial" panose="020B0604020202020204" pitchFamily="34" charset="0"/>
              </a:rPr>
              <a:t>, </a:t>
            </a:r>
          </a:p>
          <a:p>
            <a:r>
              <a:rPr lang="en-US" sz="1200" b="0" i="1" dirty="0">
                <a:solidFill>
                  <a:schemeClr val="bg1"/>
                </a:solidFill>
                <a:latin typeface="Arial" panose="020B0604020202020204" pitchFamily="34" charset="0"/>
                <a:cs typeface="Arial" panose="020B0604020202020204" pitchFamily="34" charset="0"/>
              </a:rPr>
              <a:t>2017, 35: 446</a:t>
            </a:r>
          </a:p>
        </p:txBody>
      </p:sp>
    </p:spTree>
    <p:custDataLst>
      <p:tags r:id="rId1"/>
    </p:custDataLst>
    <p:extLst>
      <p:ext uri="{BB962C8B-B14F-4D97-AF65-F5344CB8AC3E}">
        <p14:creationId xmlns:p14="http://schemas.microsoft.com/office/powerpoint/2010/main" val="265858673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Rectangle 2"/>
          <p:cNvSpPr/>
          <p:nvPr/>
        </p:nvSpPr>
        <p:spPr>
          <a:xfrm>
            <a:off x="598032" y="434984"/>
            <a:ext cx="11633772"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HER2 in Esophageal/GEJ </a:t>
            </a:r>
            <a:r>
              <a:rPr lang="en-US" sz="4000" b="0">
                <a:solidFill>
                  <a:srgbClr val="252171"/>
                </a:solidFill>
                <a:latin typeface="Calibri" panose="020F0502020204030204" pitchFamily="34" charset="0"/>
                <a:cs typeface="Calibri" panose="020F0502020204030204" pitchFamily="34" charset="0"/>
              </a:rPr>
              <a:t>and Gastric Adenocarcinoma</a:t>
            </a:r>
            <a:endParaRPr lang="en-US" sz="4000" b="0" dirty="0">
              <a:solidFill>
                <a:srgbClr val="252171"/>
              </a:solidFill>
              <a:latin typeface="Calibri" panose="020F0502020204030204" pitchFamily="34" charset="0"/>
              <a:cs typeface="Calibri" panose="020F0502020204030204" pitchFamily="34" charset="0"/>
            </a:endParaRPr>
          </a:p>
        </p:txBody>
      </p:sp>
      <p:sp>
        <p:nvSpPr>
          <p:cNvPr id="4" name="Rounded Rectangle 3"/>
          <p:cNvSpPr/>
          <p:nvPr/>
        </p:nvSpPr>
        <p:spPr>
          <a:xfrm>
            <a:off x="4730749" y="1599426"/>
            <a:ext cx="1884556"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5009048" y="1599426"/>
            <a:ext cx="1157689" cy="400110"/>
          </a:xfrm>
          <a:prstGeom prst="rect">
            <a:avLst/>
          </a:prstGeom>
          <a:noFill/>
        </p:spPr>
        <p:txBody>
          <a:bodyPr wrap="none" rtlCol="0">
            <a:spAutoFit/>
          </a:bodyPr>
          <a:lstStyle/>
          <a:p>
            <a:r>
              <a:rPr lang="en-US" sz="2000" b="0" dirty="0">
                <a:solidFill>
                  <a:schemeClr val="bg1"/>
                </a:solidFill>
                <a:latin typeface="Calibri" panose="020F0502020204030204" pitchFamily="34" charset="0"/>
                <a:cs typeface="Calibri" panose="020F0502020204030204" pitchFamily="34" charset="0"/>
              </a:rPr>
              <a:t>HER2 IHC</a:t>
            </a:r>
          </a:p>
        </p:txBody>
      </p:sp>
      <p:sp>
        <p:nvSpPr>
          <p:cNvPr id="6" name="Rounded Rectangle 5"/>
          <p:cNvSpPr/>
          <p:nvPr/>
        </p:nvSpPr>
        <p:spPr>
          <a:xfrm>
            <a:off x="1262720" y="2376293"/>
            <a:ext cx="2732048"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7" name="TextBox 6"/>
          <p:cNvSpPr txBox="1"/>
          <p:nvPr/>
        </p:nvSpPr>
        <p:spPr>
          <a:xfrm>
            <a:off x="1541019" y="2376293"/>
            <a:ext cx="2044149" cy="400110"/>
          </a:xfrm>
          <a:prstGeom prst="rect">
            <a:avLst/>
          </a:prstGeom>
          <a:noFill/>
        </p:spPr>
        <p:txBody>
          <a:bodyPr wrap="none" rtlCol="0">
            <a:spAutoFit/>
          </a:bodyPr>
          <a:lstStyle/>
          <a:p>
            <a:r>
              <a:rPr lang="en-US" sz="2000" b="0" dirty="0">
                <a:solidFill>
                  <a:schemeClr val="bg1"/>
                </a:solidFill>
                <a:latin typeface="Calibri" panose="020F0502020204030204" pitchFamily="34" charset="0"/>
                <a:cs typeface="Calibri" panose="020F0502020204030204" pitchFamily="34" charset="0"/>
              </a:rPr>
              <a:t>Negative (0 or 1+)</a:t>
            </a:r>
          </a:p>
        </p:txBody>
      </p:sp>
      <p:sp>
        <p:nvSpPr>
          <p:cNvPr id="8" name="Rounded Rectangle 7"/>
          <p:cNvSpPr/>
          <p:nvPr/>
        </p:nvSpPr>
        <p:spPr>
          <a:xfrm>
            <a:off x="4452450" y="2376293"/>
            <a:ext cx="2732048"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9" name="TextBox 8"/>
          <p:cNvSpPr txBox="1"/>
          <p:nvPr/>
        </p:nvSpPr>
        <p:spPr>
          <a:xfrm>
            <a:off x="4872427" y="2376293"/>
            <a:ext cx="1644746" cy="400110"/>
          </a:xfrm>
          <a:prstGeom prst="rect">
            <a:avLst/>
          </a:prstGeom>
          <a:noFill/>
        </p:spPr>
        <p:txBody>
          <a:bodyPr wrap="none" rtlCol="0">
            <a:spAutoFit/>
          </a:bodyPr>
          <a:lstStyle/>
          <a:p>
            <a:r>
              <a:rPr lang="en-US" sz="2000" b="0" dirty="0">
                <a:solidFill>
                  <a:schemeClr val="bg1"/>
                </a:solidFill>
                <a:latin typeface="Calibri" panose="020F0502020204030204" pitchFamily="34" charset="0"/>
                <a:cs typeface="Calibri" panose="020F0502020204030204" pitchFamily="34" charset="0"/>
              </a:rPr>
              <a:t>Equivocal (2+)</a:t>
            </a:r>
          </a:p>
        </p:txBody>
      </p:sp>
      <p:sp>
        <p:nvSpPr>
          <p:cNvPr id="10" name="Rounded Rectangle 9"/>
          <p:cNvSpPr/>
          <p:nvPr/>
        </p:nvSpPr>
        <p:spPr>
          <a:xfrm>
            <a:off x="7871676" y="2376293"/>
            <a:ext cx="2732048" cy="40011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11" name="TextBox 10"/>
          <p:cNvSpPr txBox="1"/>
          <p:nvPr/>
        </p:nvSpPr>
        <p:spPr>
          <a:xfrm>
            <a:off x="8399499" y="2376293"/>
            <a:ext cx="2007220" cy="400110"/>
          </a:xfrm>
          <a:prstGeom prst="rect">
            <a:avLst/>
          </a:prstGeom>
          <a:noFill/>
        </p:spPr>
        <p:txBody>
          <a:bodyPr wrap="square" rtlCol="0">
            <a:spAutoFit/>
          </a:bodyPr>
          <a:lstStyle/>
          <a:p>
            <a:r>
              <a:rPr lang="en-US" sz="2000" b="0" dirty="0">
                <a:solidFill>
                  <a:schemeClr val="bg1"/>
                </a:solidFill>
                <a:latin typeface="Calibri" panose="020F0502020204030204" pitchFamily="34" charset="0"/>
                <a:cs typeface="Calibri" panose="020F0502020204030204" pitchFamily="34" charset="0"/>
              </a:rPr>
              <a:t>Positive (3+)</a:t>
            </a:r>
          </a:p>
        </p:txBody>
      </p:sp>
      <p:cxnSp>
        <p:nvCxnSpPr>
          <p:cNvPr id="12" name="Straight Connector 11"/>
          <p:cNvCxnSpPr/>
          <p:nvPr/>
        </p:nvCxnSpPr>
        <p:spPr>
          <a:xfrm flipH="1">
            <a:off x="3604477" y="1980486"/>
            <a:ext cx="1267950" cy="376757"/>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4" idx="2"/>
          </p:cNvCxnSpPr>
          <p:nvPr/>
        </p:nvCxnSpPr>
        <p:spPr>
          <a:xfrm flipH="1">
            <a:off x="5667451" y="1999536"/>
            <a:ext cx="5576" cy="376757"/>
          </a:xfrm>
          <a:prstGeom prst="line">
            <a:avLst/>
          </a:prstGeom>
          <a:ln w="38100">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506820" y="1980486"/>
            <a:ext cx="1892679" cy="376757"/>
          </a:xfrm>
          <a:prstGeom prst="line">
            <a:avLst/>
          </a:prstGeom>
          <a:ln w="38100">
            <a:solidFill>
              <a:srgbClr val="25408F"/>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4452450" y="3176513"/>
            <a:ext cx="2831928" cy="707887"/>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16" name="TextBox 15"/>
          <p:cNvSpPr txBox="1"/>
          <p:nvPr/>
        </p:nvSpPr>
        <p:spPr>
          <a:xfrm>
            <a:off x="4701973" y="3176514"/>
            <a:ext cx="2939392" cy="707886"/>
          </a:xfrm>
          <a:prstGeom prst="rect">
            <a:avLst/>
          </a:prstGeom>
          <a:noFill/>
        </p:spPr>
        <p:txBody>
          <a:bodyPr wrap="square" rtlCol="0">
            <a:spAutoFit/>
          </a:bodyPr>
          <a:lstStyle/>
          <a:p>
            <a:r>
              <a:rPr lang="en-US" sz="2000" b="0" dirty="0">
                <a:solidFill>
                  <a:schemeClr val="bg1"/>
                </a:solidFill>
                <a:latin typeface="Calibri" panose="020F0502020204030204" pitchFamily="34" charset="0"/>
                <a:cs typeface="Calibri" panose="020F0502020204030204" pitchFamily="34" charset="0"/>
              </a:rPr>
              <a:t>FISH/ISH for </a:t>
            </a:r>
            <a:r>
              <a:rPr lang="en-US" sz="2000" b="0" i="1" dirty="0">
                <a:solidFill>
                  <a:schemeClr val="bg1"/>
                </a:solidFill>
                <a:latin typeface="Calibri" panose="020F0502020204030204" pitchFamily="34" charset="0"/>
                <a:cs typeface="Calibri" panose="020F0502020204030204" pitchFamily="34" charset="0"/>
              </a:rPr>
              <a:t>HER2</a:t>
            </a:r>
            <a:r>
              <a:rPr lang="en-US" sz="2000" b="0" dirty="0">
                <a:solidFill>
                  <a:schemeClr val="bg1"/>
                </a:solidFill>
                <a:latin typeface="Calibri" panose="020F0502020204030204" pitchFamily="34" charset="0"/>
                <a:cs typeface="Calibri" panose="020F0502020204030204" pitchFamily="34" charset="0"/>
              </a:rPr>
              <a:t> amplification </a:t>
            </a:r>
          </a:p>
        </p:txBody>
      </p:sp>
      <p:cxnSp>
        <p:nvCxnSpPr>
          <p:cNvPr id="17" name="Straight Connector 16"/>
          <p:cNvCxnSpPr/>
          <p:nvPr/>
        </p:nvCxnSpPr>
        <p:spPr>
          <a:xfrm flipH="1">
            <a:off x="5661875" y="2776403"/>
            <a:ext cx="5576" cy="376757"/>
          </a:xfrm>
          <a:prstGeom prst="line">
            <a:avLst/>
          </a:prstGeom>
          <a:ln w="38100">
            <a:solidFill>
              <a:srgbClr val="25408F"/>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5511590" y="4284510"/>
            <a:ext cx="4010027" cy="1015664"/>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19" name="TextBox 18"/>
          <p:cNvSpPr txBox="1"/>
          <p:nvPr/>
        </p:nvSpPr>
        <p:spPr>
          <a:xfrm>
            <a:off x="5761113" y="4284510"/>
            <a:ext cx="3760503" cy="1015663"/>
          </a:xfrm>
          <a:prstGeom prst="rect">
            <a:avLst/>
          </a:prstGeom>
          <a:noFill/>
        </p:spPr>
        <p:txBody>
          <a:bodyPr wrap="square" rtlCol="0">
            <a:spAutoFit/>
          </a:bodyPr>
          <a:lstStyle/>
          <a:p>
            <a:r>
              <a:rPr lang="en-US" sz="2000" b="0" i="1" dirty="0">
                <a:solidFill>
                  <a:schemeClr val="bg1"/>
                </a:solidFill>
                <a:latin typeface="Calibri" panose="020F0502020204030204" pitchFamily="34" charset="0"/>
                <a:cs typeface="Calibri" panose="020F0502020204030204" pitchFamily="34" charset="0"/>
              </a:rPr>
              <a:t>HER2:CEP17</a:t>
            </a:r>
            <a:r>
              <a:rPr lang="en-US" sz="2000" b="0" dirty="0">
                <a:solidFill>
                  <a:schemeClr val="bg1"/>
                </a:solidFill>
                <a:latin typeface="Calibri" panose="020F0502020204030204" pitchFamily="34" charset="0"/>
                <a:cs typeface="Calibri" panose="020F0502020204030204" pitchFamily="34" charset="0"/>
              </a:rPr>
              <a:t> &gt;=2.0 or average </a:t>
            </a:r>
            <a:r>
              <a:rPr lang="en-US" sz="2000" b="0" i="1" dirty="0">
                <a:solidFill>
                  <a:schemeClr val="bg1"/>
                </a:solidFill>
                <a:latin typeface="Calibri" panose="020F0502020204030204" pitchFamily="34" charset="0"/>
                <a:cs typeface="Calibri" panose="020F0502020204030204" pitchFamily="34" charset="0"/>
              </a:rPr>
              <a:t>HER2</a:t>
            </a:r>
            <a:r>
              <a:rPr lang="en-US" sz="2000" b="0" dirty="0">
                <a:solidFill>
                  <a:schemeClr val="bg1"/>
                </a:solidFill>
                <a:latin typeface="Calibri" panose="020F0502020204030204" pitchFamily="34" charset="0"/>
                <a:cs typeface="Calibri" panose="020F0502020204030204" pitchFamily="34" charset="0"/>
              </a:rPr>
              <a:t> copy number &gt;=6.0 signals per cell</a:t>
            </a:r>
          </a:p>
        </p:txBody>
      </p:sp>
      <p:sp>
        <p:nvSpPr>
          <p:cNvPr id="20" name="Rounded Rectangle 19"/>
          <p:cNvSpPr/>
          <p:nvPr/>
        </p:nvSpPr>
        <p:spPr>
          <a:xfrm>
            <a:off x="889798" y="4284510"/>
            <a:ext cx="3982630" cy="101566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21" name="TextBox 20"/>
          <p:cNvSpPr txBox="1"/>
          <p:nvPr/>
        </p:nvSpPr>
        <p:spPr>
          <a:xfrm>
            <a:off x="1111924" y="4302668"/>
            <a:ext cx="3760503" cy="707886"/>
          </a:xfrm>
          <a:prstGeom prst="rect">
            <a:avLst/>
          </a:prstGeom>
          <a:noFill/>
        </p:spPr>
        <p:txBody>
          <a:bodyPr wrap="square" rtlCol="0">
            <a:spAutoFit/>
          </a:bodyPr>
          <a:lstStyle/>
          <a:p>
            <a:r>
              <a:rPr lang="en-US" sz="2000" b="0" i="1" dirty="0">
                <a:solidFill>
                  <a:schemeClr val="bg1"/>
                </a:solidFill>
                <a:latin typeface="Calibri" panose="020F0502020204030204" pitchFamily="34" charset="0"/>
                <a:cs typeface="Calibri" panose="020F0502020204030204" pitchFamily="34" charset="0"/>
              </a:rPr>
              <a:t>HER2:CEP17 </a:t>
            </a:r>
            <a:r>
              <a:rPr lang="en-US" sz="2000" b="0" dirty="0">
                <a:solidFill>
                  <a:schemeClr val="bg1"/>
                </a:solidFill>
                <a:latin typeface="Calibri" panose="020F0502020204030204" pitchFamily="34" charset="0"/>
                <a:cs typeface="Calibri" panose="020F0502020204030204" pitchFamily="34" charset="0"/>
              </a:rPr>
              <a:t>&lt;2.0 or average </a:t>
            </a:r>
            <a:r>
              <a:rPr lang="en-US" sz="2000" b="0" i="1" dirty="0">
                <a:solidFill>
                  <a:schemeClr val="bg1"/>
                </a:solidFill>
                <a:latin typeface="Calibri" panose="020F0502020204030204" pitchFamily="34" charset="0"/>
                <a:cs typeface="Calibri" panose="020F0502020204030204" pitchFamily="34" charset="0"/>
              </a:rPr>
              <a:t>HER2</a:t>
            </a:r>
            <a:r>
              <a:rPr lang="en-US" sz="2000" b="0" dirty="0">
                <a:solidFill>
                  <a:schemeClr val="bg1"/>
                </a:solidFill>
                <a:latin typeface="Calibri" panose="020F0502020204030204" pitchFamily="34" charset="0"/>
                <a:cs typeface="Calibri" panose="020F0502020204030204" pitchFamily="34" charset="0"/>
              </a:rPr>
              <a:t> copy number &lt;6.0 signals per cell</a:t>
            </a:r>
          </a:p>
        </p:txBody>
      </p:sp>
      <p:cxnSp>
        <p:nvCxnSpPr>
          <p:cNvPr id="22" name="Straight Arrow Connector 21"/>
          <p:cNvCxnSpPr/>
          <p:nvPr/>
        </p:nvCxnSpPr>
        <p:spPr>
          <a:xfrm flipH="1">
            <a:off x="3867297" y="3884400"/>
            <a:ext cx="863452" cy="400110"/>
          </a:xfrm>
          <a:prstGeom prst="straightConnector1">
            <a:avLst/>
          </a:prstGeom>
          <a:ln w="38100">
            <a:solidFill>
              <a:srgbClr val="25408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7005598" y="3884400"/>
            <a:ext cx="278780" cy="400110"/>
          </a:xfrm>
          <a:prstGeom prst="straightConnector1">
            <a:avLst/>
          </a:prstGeom>
          <a:ln w="38100">
            <a:solidFill>
              <a:srgbClr val="25408F"/>
            </a:solidFill>
            <a:tailEnd type="triangle"/>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6801160" y="5646983"/>
            <a:ext cx="4646103" cy="545744"/>
          </a:xfrm>
          <a:prstGeom prst="roundRect">
            <a:avLst/>
          </a:prstGeom>
          <a:solidFill>
            <a:srgbClr val="FFFF00"/>
          </a:solidFill>
          <a:ln w="3810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a:solidFill>
                <a:schemeClr val="bg1"/>
              </a:solidFill>
              <a:latin typeface="Calibri" panose="020F0502020204030204" pitchFamily="34" charset="0"/>
              <a:cs typeface="Calibri" panose="020F0502020204030204" pitchFamily="34" charset="0"/>
            </a:endParaRPr>
          </a:p>
        </p:txBody>
      </p:sp>
      <p:sp>
        <p:nvSpPr>
          <p:cNvPr id="25" name="TextBox 24"/>
          <p:cNvSpPr txBox="1"/>
          <p:nvPr/>
        </p:nvSpPr>
        <p:spPr>
          <a:xfrm>
            <a:off x="6958003" y="5719800"/>
            <a:ext cx="4559394" cy="400110"/>
          </a:xfrm>
          <a:prstGeom prst="rect">
            <a:avLst/>
          </a:prstGeom>
          <a:noFill/>
        </p:spPr>
        <p:txBody>
          <a:bodyPr wrap="square" rtlCol="0">
            <a:spAutoFit/>
          </a:bodyPr>
          <a:lstStyle/>
          <a:p>
            <a:r>
              <a:rPr lang="en-US" sz="2000" b="0" dirty="0">
                <a:solidFill>
                  <a:schemeClr val="bg1"/>
                </a:solidFill>
                <a:latin typeface="Calibri" panose="020F0502020204030204" pitchFamily="34" charset="0"/>
                <a:cs typeface="Calibri" panose="020F0502020204030204" pitchFamily="34" charset="0"/>
              </a:rPr>
              <a:t>Eligible for </a:t>
            </a:r>
            <a:r>
              <a:rPr lang="en-US" sz="2000" b="0" dirty="0" err="1">
                <a:solidFill>
                  <a:schemeClr val="bg1"/>
                </a:solidFill>
                <a:latin typeface="Calibri" panose="020F0502020204030204" pitchFamily="34" charset="0"/>
                <a:cs typeface="Calibri" panose="020F0502020204030204" pitchFamily="34" charset="0"/>
              </a:rPr>
              <a:t>Trastuzumab</a:t>
            </a:r>
            <a:r>
              <a:rPr lang="en-US" sz="2000" b="0" dirty="0">
                <a:solidFill>
                  <a:schemeClr val="bg1"/>
                </a:solidFill>
                <a:latin typeface="Calibri" panose="020F0502020204030204" pitchFamily="34" charset="0"/>
                <a:cs typeface="Calibri" panose="020F0502020204030204" pitchFamily="34" charset="0"/>
              </a:rPr>
              <a:t> Treatment </a:t>
            </a:r>
          </a:p>
        </p:txBody>
      </p:sp>
      <p:cxnSp>
        <p:nvCxnSpPr>
          <p:cNvPr id="26" name="Straight Arrow Connector 25"/>
          <p:cNvCxnSpPr/>
          <p:nvPr/>
        </p:nvCxnSpPr>
        <p:spPr>
          <a:xfrm>
            <a:off x="10295207" y="2776403"/>
            <a:ext cx="15858" cy="2870580"/>
          </a:xfrm>
          <a:prstGeom prst="straightConnector1">
            <a:avLst/>
          </a:prstGeom>
          <a:ln w="38100">
            <a:solidFill>
              <a:srgbClr val="25408F"/>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8053812" y="5319223"/>
            <a:ext cx="0" cy="346810"/>
          </a:xfrm>
          <a:prstGeom prst="straightConnector1">
            <a:avLst/>
          </a:prstGeom>
          <a:ln w="38100">
            <a:solidFill>
              <a:srgbClr val="25408F"/>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4720492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435897" y="2247900"/>
            <a:ext cx="25506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514350" indent="-514350" algn="l">
              <a:lnSpc>
                <a:spcPct val="100000"/>
              </a:lnSpc>
              <a:spcBef>
                <a:spcPct val="50000"/>
              </a:spcBef>
              <a:spcAft>
                <a:spcPct val="0"/>
              </a:spcAft>
              <a:buClr>
                <a:srgbClr val="FF0000"/>
              </a:buClr>
              <a:buFont typeface="Wingdings" panose="05000000000000000000" pitchFamily="2" charset="2"/>
              <a:buChar char="§"/>
            </a:pPr>
            <a:r>
              <a:rPr lang="en-US" sz="3600" b="0" dirty="0">
                <a:solidFill>
                  <a:schemeClr val="bg1"/>
                </a:solidFill>
                <a:latin typeface="Calibri" panose="020F0502020204030204" pitchFamily="34" charset="0"/>
              </a:rPr>
              <a:t>MMR IHC</a:t>
            </a:r>
          </a:p>
          <a:p>
            <a:pPr marL="514350" indent="-514350" algn="l">
              <a:lnSpc>
                <a:spcPct val="100000"/>
              </a:lnSpc>
              <a:spcBef>
                <a:spcPct val="50000"/>
              </a:spcBef>
              <a:spcAft>
                <a:spcPct val="0"/>
              </a:spcAft>
              <a:buClr>
                <a:srgbClr val="FF0000"/>
              </a:buClr>
              <a:buFont typeface="Wingdings" panose="05000000000000000000" pitchFamily="2" charset="2"/>
              <a:buChar char="§"/>
            </a:pPr>
            <a:r>
              <a:rPr lang="en-US" sz="3600" b="0" dirty="0">
                <a:solidFill>
                  <a:schemeClr val="bg1"/>
                </a:solidFill>
                <a:latin typeface="Calibri" panose="020F0502020204030204" pitchFamily="34" charset="0"/>
              </a:rPr>
              <a:t>PD-L1 IHC</a:t>
            </a:r>
          </a:p>
          <a:p>
            <a:pPr marL="514350" indent="-514350" algn="l">
              <a:lnSpc>
                <a:spcPct val="100000"/>
              </a:lnSpc>
              <a:spcBef>
                <a:spcPct val="50000"/>
              </a:spcBef>
              <a:spcAft>
                <a:spcPct val="0"/>
              </a:spcAft>
              <a:buClr>
                <a:srgbClr val="FF0000"/>
              </a:buClr>
              <a:buFont typeface="Wingdings" panose="05000000000000000000" pitchFamily="2" charset="2"/>
              <a:buChar char="§"/>
            </a:pPr>
            <a:r>
              <a:rPr lang="en-US" sz="3600" b="0" dirty="0">
                <a:solidFill>
                  <a:schemeClr val="bg1"/>
                </a:solidFill>
                <a:latin typeface="Calibri" panose="020F0502020204030204" pitchFamily="34" charset="0"/>
              </a:rPr>
              <a:t>Her2 IHC</a:t>
            </a:r>
          </a:p>
          <a:p>
            <a:pPr marL="342900" indent="-342900" algn="l">
              <a:lnSpc>
                <a:spcPct val="100000"/>
              </a:lnSpc>
              <a:spcBef>
                <a:spcPct val="50000"/>
              </a:spcBef>
              <a:spcAft>
                <a:spcPct val="0"/>
              </a:spcAft>
              <a:buClr>
                <a:srgbClr val="FF0000"/>
              </a:buClr>
              <a:buFont typeface="Wingdings" panose="05000000000000000000" pitchFamily="2" charset="2"/>
              <a:buChar char="§"/>
            </a:pPr>
            <a:endParaRPr lang="en-US" sz="2400" b="0" dirty="0">
              <a:solidFill>
                <a:schemeClr val="bg1"/>
              </a:solidFill>
              <a:latin typeface="Calibri" panose="020F0502020204030204" pitchFamily="34" charset="0"/>
            </a:endParaRPr>
          </a:p>
        </p:txBody>
      </p:sp>
      <p:sp>
        <p:nvSpPr>
          <p:cNvPr id="4" name="TextBox 3"/>
          <p:cNvSpPr txBox="1"/>
          <p:nvPr/>
        </p:nvSpPr>
        <p:spPr bwMode="auto">
          <a:xfrm>
            <a:off x="772509" y="802199"/>
            <a:ext cx="10874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spcBef>
                <a:spcPts val="0"/>
              </a:spcBef>
            </a:pPr>
            <a:r>
              <a:rPr lang="en-US" sz="3600" b="0" dirty="0">
                <a:solidFill>
                  <a:srgbClr val="252171"/>
                </a:solidFill>
                <a:latin typeface="Calibri" panose="020F0502020204030204" pitchFamily="34" charset="0"/>
              </a:rPr>
              <a:t>Upfront </a:t>
            </a:r>
            <a:r>
              <a:rPr lang="en-US" sz="3600" b="0">
                <a:solidFill>
                  <a:srgbClr val="252171"/>
                </a:solidFill>
                <a:latin typeface="Calibri" panose="020F0502020204030204" pitchFamily="34" charset="0"/>
              </a:rPr>
              <a:t>Testing for </a:t>
            </a:r>
            <a:r>
              <a:rPr lang="en-US" sz="3600" b="0" dirty="0">
                <a:solidFill>
                  <a:srgbClr val="252171"/>
                </a:solidFill>
                <a:latin typeface="Calibri" panose="020F0502020204030204" pitchFamily="34" charset="0"/>
              </a:rPr>
              <a:t>Newly </a:t>
            </a:r>
            <a:r>
              <a:rPr lang="en-US" sz="3600" b="0">
                <a:solidFill>
                  <a:srgbClr val="252171"/>
                </a:solidFill>
                <a:latin typeface="Calibri" panose="020F0502020204030204" pitchFamily="34" charset="0"/>
              </a:rPr>
              <a:t>Diagnosed GEJ/Gastric Cancer </a:t>
            </a:r>
          </a:p>
          <a:p>
            <a:pPr>
              <a:spcBef>
                <a:spcPts val="0"/>
              </a:spcBef>
            </a:pPr>
            <a:r>
              <a:rPr lang="en-US" sz="3600" b="0">
                <a:solidFill>
                  <a:srgbClr val="252171"/>
                </a:solidFill>
                <a:latin typeface="Calibri" panose="020F0502020204030204" pitchFamily="34" charset="0"/>
              </a:rPr>
              <a:t>at </a:t>
            </a:r>
            <a:r>
              <a:rPr lang="en-US" sz="3600" b="0" dirty="0">
                <a:solidFill>
                  <a:srgbClr val="252171"/>
                </a:solidFill>
                <a:latin typeface="Calibri" panose="020F0502020204030204" pitchFamily="34" charset="0"/>
              </a:rPr>
              <a:t>TJUH</a:t>
            </a:r>
          </a:p>
        </p:txBody>
      </p:sp>
    </p:spTree>
    <p:custDataLst>
      <p:tags r:id="rId1"/>
    </p:custDataLst>
    <p:extLst>
      <p:ext uri="{BB962C8B-B14F-4D97-AF65-F5344CB8AC3E}">
        <p14:creationId xmlns:p14="http://schemas.microsoft.com/office/powerpoint/2010/main" val="12808421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graphic"/>
          <p:cNvPicPr/>
          <p:nvPr/>
        </p:nvPicPr>
        <p:blipFill>
          <a:blip r:embed="rId3" cstate="screen">
            <a:extLst>
              <a:ext uri="{28A0092B-C50C-407E-A947-70E740481C1C}">
                <a14:useLocalDpi xmlns:a14="http://schemas.microsoft.com/office/drawing/2010/main"/>
              </a:ext>
            </a:extLst>
          </a:blip>
          <a:stretch/>
        </p:blipFill>
        <p:spPr>
          <a:xfrm>
            <a:off x="2483905" y="1178669"/>
            <a:ext cx="6350040" cy="4697640"/>
          </a:xfrm>
          <a:prstGeom prst="rect">
            <a:avLst/>
          </a:prstGeom>
          <a:ln>
            <a:noFill/>
          </a:ln>
        </p:spPr>
      </p:pic>
      <p:sp>
        <p:nvSpPr>
          <p:cNvPr id="4" name="TextBox 3"/>
          <p:cNvSpPr txBox="1"/>
          <p:nvPr/>
        </p:nvSpPr>
        <p:spPr bwMode="auto">
          <a:xfrm>
            <a:off x="1552015" y="409228"/>
            <a:ext cx="84663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l">
              <a:lnSpc>
                <a:spcPct val="100000"/>
              </a:lnSpc>
              <a:spcBef>
                <a:spcPct val="50000"/>
              </a:spcBef>
              <a:spcAft>
                <a:spcPct val="0"/>
              </a:spcAft>
              <a:buClrTx/>
              <a:buFontTx/>
              <a:buNone/>
            </a:pPr>
            <a:r>
              <a:rPr lang="en-US" sz="4400" b="0" dirty="0">
                <a:solidFill>
                  <a:srgbClr val="252171"/>
                </a:solidFill>
                <a:latin typeface="Calibri" panose="020F0502020204030204" pitchFamily="34" charset="0"/>
              </a:rPr>
              <a:t>Biliary Tract Carcinoma (BTC)</a:t>
            </a:r>
          </a:p>
        </p:txBody>
      </p:sp>
    </p:spTree>
    <p:custDataLst>
      <p:tags r:id="rId1"/>
    </p:custDataLst>
    <p:extLst>
      <p:ext uri="{BB962C8B-B14F-4D97-AF65-F5344CB8AC3E}">
        <p14:creationId xmlns:p14="http://schemas.microsoft.com/office/powerpoint/2010/main" val="110362967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in graphic"/>
          <p:cNvPicPr/>
          <p:nvPr/>
        </p:nvPicPr>
        <p:blipFill>
          <a:blip r:embed="rId3" cstate="screen">
            <a:extLst>
              <a:ext uri="{28A0092B-C50C-407E-A947-70E740481C1C}">
                <a14:useLocalDpi xmlns:a14="http://schemas.microsoft.com/office/drawing/2010/main"/>
              </a:ext>
            </a:extLst>
          </a:blip>
          <a:stretch/>
        </p:blipFill>
        <p:spPr>
          <a:xfrm>
            <a:off x="1531535" y="430306"/>
            <a:ext cx="8957171" cy="5131435"/>
          </a:xfrm>
          <a:prstGeom prst="rect">
            <a:avLst/>
          </a:prstGeom>
          <a:ln>
            <a:noFill/>
          </a:ln>
        </p:spPr>
      </p:pic>
      <p:sp>
        <p:nvSpPr>
          <p:cNvPr id="5" name="TextShape 2"/>
          <p:cNvSpPr txBox="1"/>
          <p:nvPr/>
        </p:nvSpPr>
        <p:spPr>
          <a:xfrm>
            <a:off x="520438" y="6088284"/>
            <a:ext cx="4572423" cy="260156"/>
          </a:xfrm>
          <a:prstGeom prst="rect">
            <a:avLst/>
          </a:prstGeom>
          <a:noFill/>
          <a:ln>
            <a:noFill/>
          </a:ln>
        </p:spPr>
        <p:txBody>
          <a:bodyPr wrap="square" lIns="90000" tIns="45000" rIns="90000" bIns="45000">
            <a:spAutoFit/>
          </a:bodyPr>
          <a:lstStyle/>
          <a:p>
            <a:r>
              <a:rPr lang="en-US" sz="1100" b="0" i="1" spc="-1" dirty="0">
                <a:solidFill>
                  <a:srgbClr val="252171"/>
                </a:solidFill>
                <a:latin typeface="Calibri" panose="020F0502020204030204" pitchFamily="34" charset="0"/>
                <a:cs typeface="Calibri" panose="020F0502020204030204" pitchFamily="34" charset="0"/>
              </a:rPr>
              <a:t>Journal of </a:t>
            </a:r>
            <a:r>
              <a:rPr lang="en-US" sz="1100" b="0" i="1" spc="-1" dirty="0" err="1">
                <a:solidFill>
                  <a:srgbClr val="252171"/>
                </a:solidFill>
                <a:latin typeface="Calibri" panose="020F0502020204030204" pitchFamily="34" charset="0"/>
                <a:cs typeface="Calibri" panose="020F0502020204030204" pitchFamily="34" charset="0"/>
              </a:rPr>
              <a:t>Hepatology</a:t>
            </a:r>
            <a:r>
              <a:rPr lang="en-US" sz="1100" b="0" i="1" spc="-1" dirty="0">
                <a:solidFill>
                  <a:srgbClr val="252171"/>
                </a:solidFill>
                <a:latin typeface="Calibri" panose="020F0502020204030204" pitchFamily="34" charset="0"/>
                <a:cs typeface="Calibri" panose="020F0502020204030204" pitchFamily="34" charset="0"/>
              </a:rPr>
              <a:t> 2020; 73170-185DOI: (10.1016/j.jhep.2020.03.007) </a:t>
            </a:r>
          </a:p>
        </p:txBody>
      </p:sp>
      <p:sp>
        <p:nvSpPr>
          <p:cNvPr id="2" name="Rectangle 1"/>
          <p:cNvSpPr/>
          <p:nvPr/>
        </p:nvSpPr>
        <p:spPr>
          <a:xfrm>
            <a:off x="1329927" y="3607250"/>
            <a:ext cx="1043171" cy="769441"/>
          </a:xfrm>
          <a:prstGeom prst="rect">
            <a:avLst/>
          </a:prstGeom>
        </p:spPr>
        <p:txBody>
          <a:bodyPr wrap="none">
            <a:spAutoFit/>
          </a:bodyPr>
          <a:lstStyle/>
          <a:p>
            <a:r>
              <a:rPr lang="en-US" sz="4400" b="0" dirty="0">
                <a:solidFill>
                  <a:srgbClr val="252171"/>
                </a:solidFill>
                <a:latin typeface="Calibri" panose="020F0502020204030204" pitchFamily="34" charset="0"/>
              </a:rPr>
              <a:t>BTC</a:t>
            </a:r>
            <a:endParaRPr lang="en-US" sz="4400" dirty="0"/>
          </a:p>
        </p:txBody>
      </p:sp>
    </p:spTree>
    <p:custDataLst>
      <p:tags r:id="rId1"/>
    </p:custDataLst>
    <p:extLst>
      <p:ext uri="{BB962C8B-B14F-4D97-AF65-F5344CB8AC3E}">
        <p14:creationId xmlns:p14="http://schemas.microsoft.com/office/powerpoint/2010/main" val="357586322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5">
            <a:extLst>
              <a:ext uri="{FF2B5EF4-FFF2-40B4-BE49-F238E27FC236}">
                <a16:creationId xmlns:a16="http://schemas.microsoft.com/office/drawing/2014/main" id="{3FD21CF6-5C72-4943-8637-15B54F57C71D}"/>
              </a:ext>
            </a:extLst>
          </p:cNvPr>
          <p:cNvSpPr txBox="1">
            <a:spLocks noChangeArrowheads="1"/>
          </p:cNvSpPr>
          <p:nvPr/>
        </p:nvSpPr>
        <p:spPr bwMode="auto">
          <a:xfrm>
            <a:off x="412750" y="6226638"/>
            <a:ext cx="8347427" cy="430887"/>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 Pembrolizumab PI. 2. Lenvatinib PI. 3. Pemigatinib PI. 4. Infigratinib PI. 5. Ivosidenib PI.  6. Subbiah. Lancet Oncol. 2020;21:1234. 7. Javle. Lancet Oncol. 2021;22:1290. 8. Subbiah. ASCO 2020. Abstr 109. Thornblade. Cancers (Basel). 2021;13:4062. </a:t>
            </a:r>
          </a:p>
        </p:txBody>
      </p:sp>
      <p:graphicFrame>
        <p:nvGraphicFramePr>
          <p:cNvPr id="8" name="Table 7">
            <a:extLst>
              <a:ext uri="{FF2B5EF4-FFF2-40B4-BE49-F238E27FC236}">
                <a16:creationId xmlns:a16="http://schemas.microsoft.com/office/drawing/2014/main" id="{1568224F-B64C-4436-AD07-3930F44A56EA}"/>
              </a:ext>
            </a:extLst>
          </p:cNvPr>
          <p:cNvGraphicFramePr>
            <a:graphicFrameLocks noGrp="1"/>
          </p:cNvGraphicFramePr>
          <p:nvPr>
            <p:extLst>
              <p:ext uri="{D42A27DB-BD31-4B8C-83A1-F6EECF244321}">
                <p14:modId xmlns:p14="http://schemas.microsoft.com/office/powerpoint/2010/main" val="246796080"/>
              </p:ext>
            </p:extLst>
          </p:nvPr>
        </p:nvGraphicFramePr>
        <p:xfrm>
          <a:off x="313929" y="1379884"/>
          <a:ext cx="11564142" cy="4175760"/>
        </p:xfrm>
        <a:graphic>
          <a:graphicData uri="http://schemas.openxmlformats.org/drawingml/2006/table">
            <a:tbl>
              <a:tblPr firstRow="1" bandRow="1">
                <a:tableStyleId>{7DF18680-E054-41AD-8BC1-D1AEF772440D}</a:tableStyleId>
              </a:tblPr>
              <a:tblGrid>
                <a:gridCol w="1763227">
                  <a:extLst>
                    <a:ext uri="{9D8B030D-6E8A-4147-A177-3AD203B41FA5}">
                      <a16:colId xmlns:a16="http://schemas.microsoft.com/office/drawing/2014/main" val="647965281"/>
                    </a:ext>
                  </a:extLst>
                </a:gridCol>
                <a:gridCol w="1964266">
                  <a:extLst>
                    <a:ext uri="{9D8B030D-6E8A-4147-A177-3AD203B41FA5}">
                      <a16:colId xmlns:a16="http://schemas.microsoft.com/office/drawing/2014/main" val="2872757056"/>
                    </a:ext>
                  </a:extLst>
                </a:gridCol>
                <a:gridCol w="2336800">
                  <a:extLst>
                    <a:ext uri="{9D8B030D-6E8A-4147-A177-3AD203B41FA5}">
                      <a16:colId xmlns:a16="http://schemas.microsoft.com/office/drawing/2014/main" val="311009595"/>
                    </a:ext>
                  </a:extLst>
                </a:gridCol>
                <a:gridCol w="2754489">
                  <a:extLst>
                    <a:ext uri="{9D8B030D-6E8A-4147-A177-3AD203B41FA5}">
                      <a16:colId xmlns:a16="http://schemas.microsoft.com/office/drawing/2014/main" val="3378172970"/>
                    </a:ext>
                  </a:extLst>
                </a:gridCol>
                <a:gridCol w="2745360">
                  <a:extLst>
                    <a:ext uri="{9D8B030D-6E8A-4147-A177-3AD203B41FA5}">
                      <a16:colId xmlns:a16="http://schemas.microsoft.com/office/drawing/2014/main" val="3403103296"/>
                    </a:ext>
                  </a:extLst>
                </a:gridCol>
              </a:tblGrid>
              <a:tr h="245845">
                <a:tc>
                  <a:txBody>
                    <a:bodyPr/>
                    <a:lstStyle/>
                    <a:p>
                      <a:pPr algn="ctr"/>
                      <a:r>
                        <a:rPr lang="en-US" sz="1600" dirty="0">
                          <a:solidFill>
                            <a:schemeClr val="tx1"/>
                          </a:solidFill>
                          <a:latin typeface="Calibri" panose="020F0502020204030204" pitchFamily="34" charset="0"/>
                          <a:cs typeface="Calibri" panose="020F0502020204030204" pitchFamily="34" charset="0"/>
                        </a:rPr>
                        <a:t>Target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~Frequency</a:t>
                      </a:r>
                      <a:r>
                        <a:rPr lang="en-US" sz="1600" baseline="0" dirty="0">
                          <a:solidFill>
                            <a:schemeClr val="tx1"/>
                          </a:solidFill>
                          <a:latin typeface="Calibri" panose="020F0502020204030204" pitchFamily="34" charset="0"/>
                          <a:cs typeface="Calibri" panose="020F0502020204030204" pitchFamily="34" charset="0"/>
                        </a:rPr>
                        <a:t> in CC</a:t>
                      </a:r>
                      <a:endParaRPr lang="en-US" sz="16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Drug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solidFill>
                            <a:schemeClr val="tx1"/>
                          </a:solidFill>
                          <a:latin typeface="Calibri" panose="020F0502020204030204" pitchFamily="34" charset="0"/>
                          <a:cs typeface="Calibri" panose="020F0502020204030204" pitchFamily="34" charset="0"/>
                        </a:rPr>
                        <a:t>Benefit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Calibri" panose="020F0502020204030204" pitchFamily="34" charset="0"/>
                          <a:cs typeface="Calibri" panose="020F0502020204030204" pitchFamily="34" charset="0"/>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287920108"/>
                  </a:ext>
                </a:extLst>
              </a:tr>
              <a:tr h="245845">
                <a:tc>
                  <a:txBody>
                    <a:bodyPr/>
                    <a:lstStyle/>
                    <a:p>
                      <a:r>
                        <a:rPr lang="en-US" sz="1600" dirty="0">
                          <a:solidFill>
                            <a:schemeClr val="bg1"/>
                          </a:solidFill>
                          <a:latin typeface="Calibri" panose="020F0502020204030204" pitchFamily="34" charset="0"/>
                          <a:cs typeface="Calibri" panose="020F0502020204030204" pitchFamily="34" charset="0"/>
                        </a:rPr>
                        <a:t>MSI-H/dMMR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Pembrolizumab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ORR 40%</a:t>
                      </a:r>
                      <a:r>
                        <a:rPr lang="en-US" sz="1600" baseline="30000" dirty="0">
                          <a:solidFill>
                            <a:schemeClr val="bg1"/>
                          </a:solidFill>
                          <a:latin typeface="Calibri" panose="020F0502020204030204" pitchFamily="34" charset="0"/>
                          <a:cs typeface="Calibri" panose="020F0502020204030204" pitchFamily="34" charset="0"/>
                        </a:rPr>
                        <a:t>1</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Tumor</a:t>
                      </a:r>
                      <a:r>
                        <a:rPr lang="en-US" sz="1600" baseline="0" dirty="0">
                          <a:solidFill>
                            <a:schemeClr val="bg1"/>
                          </a:solidFill>
                          <a:latin typeface="Calibri" panose="020F0502020204030204" pitchFamily="34" charset="0"/>
                          <a:cs typeface="Calibri" panose="020F0502020204030204" pitchFamily="34" charset="0"/>
                        </a:rPr>
                        <a:t> agnostic approval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62591577"/>
                  </a:ext>
                </a:extLst>
              </a:tr>
              <a:tr h="245845">
                <a:tc>
                  <a:txBody>
                    <a:bodyPr/>
                    <a:lstStyle/>
                    <a:p>
                      <a:r>
                        <a:rPr lang="en-US" sz="1600" dirty="0">
                          <a:solidFill>
                            <a:schemeClr val="bg1"/>
                          </a:solidFill>
                          <a:latin typeface="Calibri" panose="020F0502020204030204" pitchFamily="34" charset="0"/>
                          <a:cs typeface="Calibri" panose="020F0502020204030204" pitchFamily="34" charset="0"/>
                        </a:rPr>
                        <a:t>TMB &gt;10 </a:t>
                      </a:r>
                      <a:r>
                        <a:rPr lang="en-US" sz="1600" b="0" kern="0" dirty="0">
                          <a:solidFill>
                            <a:srgbClr val="000000"/>
                          </a:solidFill>
                          <a:latin typeface="Calibri" panose="020F0502020204030204" pitchFamily="34" charset="0"/>
                          <a:ea typeface="MS PGothic" charset="0"/>
                          <a:cs typeface="Calibri" panose="020F0502020204030204" pitchFamily="34" charset="0"/>
                        </a:rPr>
                        <a:t>mut/Mb</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Pembrolizumab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ORR 29%</a:t>
                      </a:r>
                      <a:r>
                        <a:rPr lang="en-US" sz="1600" baseline="30000" dirty="0">
                          <a:solidFill>
                            <a:schemeClr val="bg1"/>
                          </a:solidFill>
                          <a:latin typeface="Calibri" panose="020F0502020204030204" pitchFamily="34" charset="0"/>
                          <a:cs typeface="Calibri" panose="020F0502020204030204" pitchFamily="34" charset="0"/>
                        </a:rPr>
                        <a:t>1</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Tumor</a:t>
                      </a:r>
                      <a:r>
                        <a:rPr lang="en-US" sz="1600" baseline="0" dirty="0">
                          <a:solidFill>
                            <a:schemeClr val="bg1"/>
                          </a:solidFill>
                          <a:latin typeface="Calibri" panose="020F0502020204030204" pitchFamily="34" charset="0"/>
                          <a:cs typeface="Calibri" panose="020F0502020204030204" pitchFamily="34" charset="0"/>
                        </a:rPr>
                        <a:t> agnostic approval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697935692"/>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NTRK</a:t>
                      </a:r>
                      <a:r>
                        <a:rPr lang="en-US" sz="1600" dirty="0">
                          <a:solidFill>
                            <a:schemeClr val="bg1"/>
                          </a:solidFill>
                          <a:latin typeface="Calibri" panose="020F0502020204030204" pitchFamily="34" charset="0"/>
                          <a:cs typeface="Calibri" panose="020F0502020204030204" pitchFamily="34" charset="0"/>
                        </a:rPr>
                        <a:t> fusion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Larotrectinib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ORR 75%</a:t>
                      </a:r>
                      <a:r>
                        <a:rPr lang="en-US" sz="1600" baseline="30000" dirty="0">
                          <a:solidFill>
                            <a:schemeClr val="bg1"/>
                          </a:solidFill>
                          <a:latin typeface="Calibri" panose="020F0502020204030204" pitchFamily="34" charset="0"/>
                          <a:cs typeface="Calibri" panose="020F0502020204030204" pitchFamily="34" charset="0"/>
                        </a:rPr>
                        <a:t>2</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Tumor</a:t>
                      </a:r>
                      <a:r>
                        <a:rPr lang="en-US" sz="1600" baseline="0" dirty="0">
                          <a:solidFill>
                            <a:schemeClr val="bg1"/>
                          </a:solidFill>
                          <a:latin typeface="Calibri" panose="020F0502020204030204" pitchFamily="34" charset="0"/>
                          <a:cs typeface="Calibri" panose="020F0502020204030204" pitchFamily="34" charset="0"/>
                        </a:rPr>
                        <a:t> agnostic approval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8482267"/>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FGFR2</a:t>
                      </a:r>
                      <a:r>
                        <a:rPr lang="en-US" sz="1600" dirty="0">
                          <a:solidFill>
                            <a:schemeClr val="bg1"/>
                          </a:solidFill>
                          <a:latin typeface="Calibri" panose="020F0502020204030204" pitchFamily="34" charset="0"/>
                          <a:cs typeface="Calibri" panose="020F0502020204030204" pitchFamily="34" charset="0"/>
                        </a:rPr>
                        <a:t> fusion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14% (intrahepatic)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Pemigatinib or infigratinib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ORR 37% (pemigatinib)</a:t>
                      </a:r>
                      <a:r>
                        <a:rPr lang="en-US" sz="1600" baseline="30000" dirty="0">
                          <a:solidFill>
                            <a:schemeClr val="bg1"/>
                          </a:solidFill>
                          <a:latin typeface="Calibri" panose="020F0502020204030204" pitchFamily="34" charset="0"/>
                          <a:cs typeface="Calibri" panose="020F0502020204030204" pitchFamily="34" charset="0"/>
                        </a:rPr>
                        <a:t>3</a:t>
                      </a:r>
                      <a:r>
                        <a:rPr lang="en-US" sz="1600" dirty="0">
                          <a:solidFill>
                            <a:schemeClr val="bg1"/>
                          </a:solidFill>
                          <a:latin typeface="Calibri" panose="020F0502020204030204" pitchFamily="34" charset="0"/>
                          <a:cs typeface="Calibri" panose="020F0502020204030204" pitchFamily="34" charset="0"/>
                        </a:rPr>
                        <a:t>; </a:t>
                      </a:r>
                      <a:br>
                        <a:rPr lang="en-US" sz="1600" dirty="0">
                          <a:solidFill>
                            <a:schemeClr val="bg1"/>
                          </a:solidFill>
                          <a:latin typeface="Calibri" panose="020F0502020204030204" pitchFamily="34" charset="0"/>
                          <a:cs typeface="Calibri" panose="020F0502020204030204" pitchFamily="34" charset="0"/>
                        </a:rPr>
                      </a:br>
                      <a:r>
                        <a:rPr lang="en-US" sz="1600" dirty="0">
                          <a:solidFill>
                            <a:schemeClr val="bg1"/>
                          </a:solidFill>
                          <a:latin typeface="Calibri" panose="020F0502020204030204" pitchFamily="34" charset="0"/>
                          <a:cs typeface="Calibri" panose="020F0502020204030204" pitchFamily="34" charset="0"/>
                        </a:rPr>
                        <a:t>23% (infigratinib)</a:t>
                      </a:r>
                      <a:r>
                        <a:rPr lang="en-US" sz="1600" baseline="30000" dirty="0">
                          <a:solidFill>
                            <a:schemeClr val="bg1"/>
                          </a:solidFill>
                          <a:latin typeface="Calibri" panose="020F0502020204030204" pitchFamily="34" charset="0"/>
                          <a:cs typeface="Calibri" panose="020F0502020204030204" pitchFamily="34" charset="0"/>
                        </a:rPr>
                        <a:t>4</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Calibri" panose="020F0502020204030204" pitchFamily="34" charset="0"/>
                          <a:cs typeface="Calibri" panose="020F0502020204030204" pitchFamily="34" charset="0"/>
                        </a:rPr>
                        <a:t>Cholangiocarcinoma approval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112183996"/>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IDH1</a:t>
                      </a:r>
                      <a:r>
                        <a:rPr lang="en-US" sz="1600" dirty="0">
                          <a:solidFill>
                            <a:schemeClr val="bg1"/>
                          </a:solidFill>
                          <a:latin typeface="Calibri" panose="020F0502020204030204" pitchFamily="34" charset="0"/>
                          <a:cs typeface="Calibri" panose="020F0502020204030204" pitchFamily="34" charset="0"/>
                        </a:rPr>
                        <a:t> mutation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10%-20% (intrahepatic)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Ivosidenib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PFS HR: 0.37</a:t>
                      </a:r>
                      <a:r>
                        <a:rPr lang="en-US" sz="1600" baseline="30000" dirty="0">
                          <a:solidFill>
                            <a:schemeClr val="bg1"/>
                          </a:solidFill>
                          <a:latin typeface="Calibri" panose="020F0502020204030204" pitchFamily="34" charset="0"/>
                          <a:cs typeface="Calibri" panose="020F0502020204030204" pitchFamily="34" charset="0"/>
                        </a:rPr>
                        <a:t>5</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aseline="0" dirty="0">
                          <a:solidFill>
                            <a:schemeClr val="bg1"/>
                          </a:solidFill>
                          <a:latin typeface="Calibri" panose="020F0502020204030204" pitchFamily="34" charset="0"/>
                          <a:cs typeface="Calibri" panose="020F0502020204030204" pitchFamily="34" charset="0"/>
                        </a:rPr>
                        <a:t>Cholangiocarcinoma approval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710817256"/>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BRAF</a:t>
                      </a:r>
                      <a:r>
                        <a:rPr lang="en-US" sz="1600" dirty="0">
                          <a:solidFill>
                            <a:schemeClr val="bg1"/>
                          </a:solidFill>
                          <a:latin typeface="Calibri" panose="020F0502020204030204" pitchFamily="34" charset="0"/>
                          <a:cs typeface="Calibri" panose="020F0502020204030204" pitchFamily="34" charset="0"/>
                        </a:rPr>
                        <a:t> V600E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Dabrafenib/trametinib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ORR 41% (ROAR)</a:t>
                      </a:r>
                      <a:r>
                        <a:rPr lang="en-US" sz="1600" baseline="30000" dirty="0">
                          <a:solidFill>
                            <a:schemeClr val="bg1"/>
                          </a:solidFill>
                          <a:latin typeface="Calibri" panose="020F0502020204030204" pitchFamily="34" charset="0"/>
                          <a:cs typeface="Calibri" panose="020F0502020204030204" pitchFamily="34" charset="0"/>
                        </a:rPr>
                        <a:t>6</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Open-label basket study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292425177"/>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HER2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9% of BTC*</a:t>
                      </a:r>
                      <a:r>
                        <a:rPr lang="en-US" sz="1600" baseline="30000" dirty="0">
                          <a:solidFill>
                            <a:schemeClr val="bg1"/>
                          </a:solidFill>
                          <a:latin typeface="Calibri" panose="020F0502020204030204" pitchFamily="34" charset="0"/>
                          <a:cs typeface="Calibri" panose="020F050202020403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Pertuzumab/</a:t>
                      </a:r>
                      <a:r>
                        <a:rPr lang="en-US" sz="1600" baseline="0" dirty="0">
                          <a:solidFill>
                            <a:schemeClr val="bg1"/>
                          </a:solidFill>
                          <a:latin typeface="Calibri" panose="020F0502020204030204" pitchFamily="34" charset="0"/>
                          <a:cs typeface="Calibri" panose="020F0502020204030204" pitchFamily="34" charset="0"/>
                        </a:rPr>
                        <a:t>trastuzumab</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ORR 23% (MyPathway)</a:t>
                      </a:r>
                      <a:r>
                        <a:rPr lang="en-US" sz="1600" baseline="30000" dirty="0">
                          <a:solidFill>
                            <a:schemeClr val="bg1"/>
                          </a:solidFill>
                          <a:latin typeface="Calibri" panose="020F0502020204030204" pitchFamily="34" charset="0"/>
                          <a:cs typeface="Calibri" panose="020F0502020204030204" pitchFamily="34" charset="0"/>
                        </a:rPr>
                        <a:t>7</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Open-label basket study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27907758"/>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RET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baseline="0" dirty="0">
                          <a:solidFill>
                            <a:schemeClr val="bg1"/>
                          </a:solidFill>
                          <a:latin typeface="Calibri" panose="020F0502020204030204" pitchFamily="34" charset="0"/>
                          <a:cs typeface="Calibri" panose="020F0502020204030204" pitchFamily="34" charset="0"/>
                        </a:rPr>
                        <a:t>Pralsetinib</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Responses</a:t>
                      </a:r>
                      <a:r>
                        <a:rPr lang="en-US" sz="1600" baseline="30000" dirty="0">
                          <a:solidFill>
                            <a:schemeClr val="bg1"/>
                          </a:solidFill>
                          <a:latin typeface="Calibri" panose="020F0502020204030204" pitchFamily="34" charset="0"/>
                          <a:cs typeface="Calibri" panose="020F0502020204030204" pitchFamily="34" charset="0"/>
                        </a:rPr>
                        <a:t>8</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2/2</a:t>
                      </a:r>
                      <a:r>
                        <a:rPr lang="en-US" sz="1600" baseline="0" dirty="0">
                          <a:solidFill>
                            <a:schemeClr val="bg1"/>
                          </a:solidFill>
                          <a:latin typeface="Calibri" panose="020F0502020204030204" pitchFamily="34" charset="0"/>
                          <a:cs typeface="Calibri" panose="020F0502020204030204" pitchFamily="34" charset="0"/>
                        </a:rPr>
                        <a:t> PR in basket trial</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033752998"/>
                  </a:ext>
                </a:extLst>
              </a:tr>
              <a:tr h="245845">
                <a:tc>
                  <a:txBody>
                    <a:bodyPr/>
                    <a:lstStyle/>
                    <a:p>
                      <a:r>
                        <a:rPr lang="en-US" sz="1600" i="1" dirty="0">
                          <a:solidFill>
                            <a:schemeClr val="bg1"/>
                          </a:solidFill>
                          <a:latin typeface="Calibri" panose="020F0502020204030204" pitchFamily="34" charset="0"/>
                          <a:cs typeface="Calibri" panose="020F0502020204030204" pitchFamily="34" charset="0"/>
                        </a:rPr>
                        <a:t>BRCA1/2</a:t>
                      </a:r>
                      <a:r>
                        <a:rPr lang="en-US" sz="1600" dirty="0">
                          <a:solidFill>
                            <a:schemeClr val="bg1"/>
                          </a:solidFill>
                          <a:latin typeface="Calibri" panose="020F0502020204030204" pitchFamily="34" charset="0"/>
                          <a:cs typeface="Calibri" panose="020F0502020204030204" pitchFamily="34" charset="0"/>
                        </a:rPr>
                        <a:t>, DDR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PARP inhibitor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Responses</a:t>
                      </a:r>
                      <a:r>
                        <a:rPr lang="en-US" sz="1600" baseline="0" dirty="0">
                          <a:solidFill>
                            <a:schemeClr val="bg1"/>
                          </a:solidFill>
                          <a:latin typeface="Calibri" panose="020F0502020204030204" pitchFamily="34" charset="0"/>
                          <a:cs typeface="Calibri" panose="020F0502020204030204" pitchFamily="34" charset="0"/>
                        </a:rPr>
                        <a:t> reported</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Case reports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46473240"/>
                  </a:ext>
                </a:extLst>
              </a:tr>
              <a:tr h="245845">
                <a:tc>
                  <a:txBody>
                    <a:bodyPr/>
                    <a:lstStyle/>
                    <a:p>
                      <a:r>
                        <a:rPr lang="en-US" sz="1600" dirty="0">
                          <a:solidFill>
                            <a:schemeClr val="bg1"/>
                          </a:solidFill>
                          <a:latin typeface="Calibri" panose="020F0502020204030204" pitchFamily="34" charset="0"/>
                          <a:cs typeface="Calibri" panose="020F0502020204030204" pitchFamily="34" charset="0"/>
                        </a:rPr>
                        <a:t>ROS1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bg1"/>
                          </a:solidFill>
                          <a:latin typeface="Calibri" panose="020F0502020204030204" pitchFamily="34" charset="0"/>
                          <a:cs typeface="Calibri" panose="020F0502020204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Crizotinib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Response</a:t>
                      </a:r>
                      <a:r>
                        <a:rPr lang="en-US" sz="1600" baseline="0" dirty="0">
                          <a:solidFill>
                            <a:schemeClr val="bg1"/>
                          </a:solidFill>
                          <a:latin typeface="Calibri" panose="020F0502020204030204" pitchFamily="34" charset="0"/>
                          <a:cs typeface="Calibri" panose="020F0502020204030204" pitchFamily="34" charset="0"/>
                        </a:rPr>
                        <a:t> reported</a:t>
                      </a:r>
                      <a:endParaRPr lang="en-US" sz="1600" dirty="0">
                        <a:solidFill>
                          <a:schemeClr val="bg1"/>
                        </a:solidFill>
                        <a:latin typeface="Calibri" panose="020F0502020204030204" pitchFamily="34" charset="0"/>
                        <a:cs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tc>
                  <a:txBody>
                    <a:bodyPr/>
                    <a:lstStyle/>
                    <a:p>
                      <a:pPr algn="ctr"/>
                      <a:r>
                        <a:rPr lang="en-US" sz="1600" dirty="0">
                          <a:solidFill>
                            <a:schemeClr val="bg1"/>
                          </a:solidFill>
                          <a:latin typeface="Calibri" panose="020F0502020204030204" pitchFamily="34" charset="0"/>
                          <a:cs typeface="Calibri" panose="020F0502020204030204" pitchFamily="34" charset="0"/>
                        </a:rPr>
                        <a:t>Case reports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227987762"/>
                  </a:ext>
                </a:extLst>
              </a:tr>
            </a:tbl>
          </a:graphicData>
        </a:graphic>
      </p:graphicFrame>
      <p:sp>
        <p:nvSpPr>
          <p:cNvPr id="3" name="Title 1">
            <a:extLst>
              <a:ext uri="{FF2B5EF4-FFF2-40B4-BE49-F238E27FC236}">
                <a16:creationId xmlns:a16="http://schemas.microsoft.com/office/drawing/2014/main" id="{14FC617E-0774-4A21-BD31-8B6999F7FAA8}"/>
              </a:ext>
            </a:extLst>
          </p:cNvPr>
          <p:cNvSpPr>
            <a:spLocks noGrp="1"/>
          </p:cNvSpPr>
          <p:nvPr>
            <p:ph type="title"/>
          </p:nvPr>
        </p:nvSpPr>
        <p:spPr>
          <a:xfrm>
            <a:off x="609759" y="136526"/>
            <a:ext cx="10872444" cy="1103313"/>
          </a:xfrm>
        </p:spPr>
        <p:txBody>
          <a:bodyPr/>
          <a:lstStyle/>
          <a:p>
            <a:r>
              <a:rPr lang="en-US" sz="4400" b="0" dirty="0">
                <a:solidFill>
                  <a:srgbClr val="252171"/>
                </a:solidFill>
              </a:rPr>
              <a:t>Targeted Approaches for BTC</a:t>
            </a:r>
          </a:p>
        </p:txBody>
      </p:sp>
      <p:grpSp>
        <p:nvGrpSpPr>
          <p:cNvPr id="5" name="Group 4">
            <a:extLst>
              <a:ext uri="{FF2B5EF4-FFF2-40B4-BE49-F238E27FC236}">
                <a16:creationId xmlns:a16="http://schemas.microsoft.com/office/drawing/2014/main" id="{90CC5282-AAC3-472C-A076-CFF6FCACB342}"/>
              </a:ext>
            </a:extLst>
          </p:cNvPr>
          <p:cNvGrpSpPr>
            <a:grpSpLocks/>
          </p:cNvGrpSpPr>
          <p:nvPr/>
        </p:nvGrpSpPr>
        <p:grpSpPr bwMode="auto">
          <a:xfrm>
            <a:off x="9389569" y="6216652"/>
            <a:ext cx="2488502" cy="447822"/>
            <a:chOff x="9527309" y="3551529"/>
            <a:chExt cx="2488502" cy="448324"/>
          </a:xfrm>
        </p:grpSpPr>
        <p:pic>
          <p:nvPicPr>
            <p:cNvPr id="6" name="Picture 5">
              <a:extLst>
                <a:ext uri="{FF2B5EF4-FFF2-40B4-BE49-F238E27FC236}">
                  <a16:creationId xmlns:a16="http://schemas.microsoft.com/office/drawing/2014/main" id="{44173614-5796-4C96-94EB-5CE8FA9B8D4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Rectangle 8">
              <a:extLst>
                <a:ext uri="{FF2B5EF4-FFF2-40B4-BE49-F238E27FC236}">
                  <a16:creationId xmlns:a16="http://schemas.microsoft.com/office/drawing/2014/main" id="{EED08500-DB58-4392-8AED-6284DD0A8DCC}"/>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S PGothic" pitchFamily="34" charset="-128"/>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S PGothic" pitchFamily="34" charset="-128"/>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S PGothic" pitchFamily="34" charset="-128"/>
                <a:cs typeface="Arial" panose="020B0604020202020204" pitchFamily="34" charset="0"/>
              </a:endParaRPr>
            </a:p>
          </p:txBody>
        </p:sp>
      </p:grpSp>
      <p:sp>
        <p:nvSpPr>
          <p:cNvPr id="10" name="Text Box 15">
            <a:extLst>
              <a:ext uri="{FF2B5EF4-FFF2-40B4-BE49-F238E27FC236}">
                <a16:creationId xmlns:a16="http://schemas.microsoft.com/office/drawing/2014/main" id="{620CDFEC-1526-4F67-AFAA-578769DB15D3}"/>
              </a:ext>
            </a:extLst>
          </p:cNvPr>
          <p:cNvSpPr txBox="1">
            <a:spLocks noChangeArrowheads="1"/>
          </p:cNvSpPr>
          <p:nvPr/>
        </p:nvSpPr>
        <p:spPr bwMode="auto">
          <a:xfrm>
            <a:off x="630079" y="5759946"/>
            <a:ext cx="8347427" cy="276999"/>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Most common in *extrahepatic or </a:t>
            </a:r>
            <a:r>
              <a:rPr kumimoji="0" lang="en-US" sz="1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it-IT"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GB.</a:t>
            </a:r>
          </a:p>
        </p:txBody>
      </p:sp>
    </p:spTree>
    <p:custDataLst>
      <p:tags r:id="rId1"/>
    </p:custDataLst>
    <p:extLst>
      <p:ext uri="{BB962C8B-B14F-4D97-AF65-F5344CB8AC3E}">
        <p14:creationId xmlns:p14="http://schemas.microsoft.com/office/powerpoint/2010/main" val="28523384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65B5284-A016-40AE-8211-CECB2CF27933}"/>
              </a:ext>
            </a:extLst>
          </p:cNvPr>
          <p:cNvSpPr>
            <a:spLocks noGrp="1" noChangeArrowheads="1"/>
          </p:cNvSpPr>
          <p:nvPr>
            <p:ph type="title"/>
          </p:nvPr>
        </p:nvSpPr>
        <p:spPr/>
        <p:txBody>
          <a:bodyPr/>
          <a:lstStyle/>
          <a:p>
            <a:r>
              <a:rPr lang="en-US" sz="4000" b="0" dirty="0">
                <a:solidFill>
                  <a:srgbClr val="252171"/>
                </a:solidFill>
              </a:rPr>
              <a:t>FIGHT-202: Pemigatinib in Previously Treated Cholangiocarcinoma With </a:t>
            </a:r>
            <a:r>
              <a:rPr lang="en-US" sz="4000" b="0" i="1" dirty="0">
                <a:solidFill>
                  <a:srgbClr val="252171"/>
                </a:solidFill>
              </a:rPr>
              <a:t>FGFR2</a:t>
            </a:r>
            <a:r>
              <a:rPr lang="en-US" sz="4000" b="0" dirty="0">
                <a:solidFill>
                  <a:srgbClr val="252171"/>
                </a:solidFill>
              </a:rPr>
              <a:t> Fusions</a:t>
            </a:r>
            <a:endParaRPr lang="en-US" altLang="en-US" sz="4000" b="0" dirty="0">
              <a:solidFill>
                <a:srgbClr val="252171"/>
              </a:solidFill>
            </a:endParaRPr>
          </a:p>
        </p:txBody>
      </p:sp>
      <p:sp>
        <p:nvSpPr>
          <p:cNvPr id="3" name="Content Placeholder 2">
            <a:extLst>
              <a:ext uri="{FF2B5EF4-FFF2-40B4-BE49-F238E27FC236}">
                <a16:creationId xmlns:a16="http://schemas.microsoft.com/office/drawing/2014/main" id="{6586E4CB-EA89-43A8-8FD9-C5813B572B6D}"/>
              </a:ext>
            </a:extLst>
          </p:cNvPr>
          <p:cNvSpPr>
            <a:spLocks noGrp="1"/>
          </p:cNvSpPr>
          <p:nvPr>
            <p:ph idx="1"/>
          </p:nvPr>
        </p:nvSpPr>
        <p:spPr/>
        <p:txBody>
          <a:bodyPr/>
          <a:lstStyle/>
          <a:p>
            <a:r>
              <a:rPr lang="en-US" sz="2200" dirty="0"/>
              <a:t>A multicenter, open-label, multicohort, single-arm phase II trial</a:t>
            </a:r>
          </a:p>
          <a:p>
            <a:endParaRPr lang="en-US" sz="2200" dirty="0"/>
          </a:p>
          <a:p>
            <a:endParaRPr lang="en-US" sz="2200" dirty="0"/>
          </a:p>
          <a:p>
            <a:endParaRPr lang="en-US" sz="2200" dirty="0"/>
          </a:p>
          <a:p>
            <a:endParaRPr lang="en-US" sz="2200" dirty="0"/>
          </a:p>
          <a:p>
            <a:pPr marL="0" indent="0">
              <a:buNone/>
            </a:pPr>
            <a:br>
              <a:rPr lang="en-US" sz="2200" dirty="0"/>
            </a:br>
            <a:endParaRPr lang="en-US" sz="2200" dirty="0"/>
          </a:p>
          <a:p>
            <a:r>
              <a:rPr lang="en-US" sz="2200" dirty="0"/>
              <a:t>Primary endpoint: ORR in cohort A</a:t>
            </a:r>
          </a:p>
          <a:p>
            <a:r>
              <a:rPr lang="en-US" sz="2200" dirty="0"/>
              <a:t>Key secondary endpoints: ORR in cohorts B, A + B, and C; DoR, DCR, safety, PFS, </a:t>
            </a:r>
            <a:br>
              <a:rPr lang="en-US" sz="2200" dirty="0"/>
            </a:br>
            <a:r>
              <a:rPr lang="en-US" sz="2200" dirty="0"/>
              <a:t>OS in all cohorts</a:t>
            </a:r>
          </a:p>
          <a:p>
            <a:endParaRPr lang="en-US" sz="2200" dirty="0"/>
          </a:p>
        </p:txBody>
      </p:sp>
      <p:sp>
        <p:nvSpPr>
          <p:cNvPr id="19460" name="Text Box 45">
            <a:extLst>
              <a:ext uri="{FF2B5EF4-FFF2-40B4-BE49-F238E27FC236}">
                <a16:creationId xmlns:a16="http://schemas.microsoft.com/office/drawing/2014/main" id="{73BB8788-EA93-4F80-B091-B8486BEE8697}"/>
              </a:ext>
            </a:extLst>
          </p:cNvPr>
          <p:cNvSpPr txBox="1">
            <a:spLocks noChangeArrowheads="1"/>
          </p:cNvSpPr>
          <p:nvPr/>
        </p:nvSpPr>
        <p:spPr bwMode="auto">
          <a:xfrm>
            <a:off x="663656" y="2556704"/>
            <a:ext cx="3684046" cy="186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90000"/>
              </a:lnSpc>
              <a:spcBef>
                <a:spcPts val="1000"/>
              </a:spcBef>
              <a:spcAft>
                <a:spcPts val="700"/>
              </a:spcAft>
              <a:buClr>
                <a:srgbClr val="FEFDDE"/>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Adult patients with histologically or cytologically confirmed locally advanced and/or metastatic cholangiocarcinoma and documented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FGF/FGFR2</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status; progressed on or after ≥1 prior line of systemic therapy; ECOG PS ≤2; adequate hepatic/renal function</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 146)</a:t>
            </a:r>
          </a:p>
        </p:txBody>
      </p:sp>
      <p:sp>
        <p:nvSpPr>
          <p:cNvPr id="19468" name="Line 54">
            <a:extLst>
              <a:ext uri="{FF2B5EF4-FFF2-40B4-BE49-F238E27FC236}">
                <a16:creationId xmlns:a16="http://schemas.microsoft.com/office/drawing/2014/main" id="{D1F2E6DC-39ED-43FE-A784-E6851ADCA3EA}"/>
              </a:ext>
            </a:extLst>
          </p:cNvPr>
          <p:cNvSpPr>
            <a:spLocks noChangeShapeType="1"/>
          </p:cNvSpPr>
          <p:nvPr/>
        </p:nvSpPr>
        <p:spPr bwMode="auto">
          <a:xfrm flipV="1">
            <a:off x="4303905" y="2647665"/>
            <a:ext cx="720770" cy="29182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 name="Text Box 15">
            <a:extLst>
              <a:ext uri="{FF2B5EF4-FFF2-40B4-BE49-F238E27FC236}">
                <a16:creationId xmlns:a16="http://schemas.microsoft.com/office/drawing/2014/main" id="{9E9DD22F-93D5-F240-8F73-E1AE3B8D35AC}"/>
              </a:ext>
            </a:extLst>
          </p:cNvPr>
          <p:cNvSpPr txBox="1">
            <a:spLocks noChangeArrowheads="1"/>
          </p:cNvSpPr>
          <p:nvPr/>
        </p:nvSpPr>
        <p:spPr bwMode="auto">
          <a:xfrm>
            <a:off x="424181" y="6395915"/>
            <a:ext cx="7853362" cy="261610"/>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Abou-Alfa. Lancet Oncol. 2020;21:671.</a:t>
            </a:r>
          </a:p>
        </p:txBody>
      </p:sp>
      <p:sp>
        <p:nvSpPr>
          <p:cNvPr id="19463" name="Rectangle 49">
            <a:extLst>
              <a:ext uri="{FF2B5EF4-FFF2-40B4-BE49-F238E27FC236}">
                <a16:creationId xmlns:a16="http://schemas.microsoft.com/office/drawing/2014/main" id="{C346F25D-ABA6-46CD-940B-7C5654E371C3}"/>
              </a:ext>
            </a:extLst>
          </p:cNvPr>
          <p:cNvSpPr>
            <a:spLocks noChangeArrowheads="1"/>
          </p:cNvSpPr>
          <p:nvPr/>
        </p:nvSpPr>
        <p:spPr bwMode="auto">
          <a:xfrm>
            <a:off x="5179804" y="2149016"/>
            <a:ext cx="4570123" cy="907945"/>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Cohort A (</a:t>
            </a:r>
            <a:r>
              <a:rPr kumimoji="0" lang="en-US" altLang="en-US" sz="1800" b="0" i="1"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FGFR2</a:t>
            </a: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Fusions)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Pemigatinib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13.5 mg QD in 21-day cycles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107)</a:t>
            </a:r>
          </a:p>
          <a:p>
            <a:pPr marL="0" marR="0" lvl="0" indent="0" algn="ctr" defTabSz="914400" rtl="0" eaLnBrk="0" fontAlgn="base" latinLnBrk="0" hangingPunct="0">
              <a:lnSpc>
                <a:spcPct val="90000"/>
              </a:lnSpc>
              <a:spcBef>
                <a:spcPts val="1000"/>
              </a:spcBef>
              <a:spcAft>
                <a:spcPts val="700"/>
              </a:spcAft>
              <a:buClr>
                <a:srgbClr val="FEFDDE"/>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 name="Rectangle 46">
            <a:extLst>
              <a:ext uri="{FF2B5EF4-FFF2-40B4-BE49-F238E27FC236}">
                <a16:creationId xmlns:a16="http://schemas.microsoft.com/office/drawing/2014/main" id="{5B1A86C9-004D-43E1-A916-AF3B3EB48292}"/>
              </a:ext>
            </a:extLst>
          </p:cNvPr>
          <p:cNvSpPr>
            <a:spLocks noChangeArrowheads="1"/>
          </p:cNvSpPr>
          <p:nvPr/>
        </p:nvSpPr>
        <p:spPr bwMode="auto">
          <a:xfrm>
            <a:off x="9981573" y="2902924"/>
            <a:ext cx="1984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alt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Until PD, intolerable toxicity, consent withdrawal, or investigator decision</a:t>
            </a:r>
          </a:p>
        </p:txBody>
      </p:sp>
      <p:sp>
        <p:nvSpPr>
          <p:cNvPr id="24" name="Line 52">
            <a:extLst>
              <a:ext uri="{FF2B5EF4-FFF2-40B4-BE49-F238E27FC236}">
                <a16:creationId xmlns:a16="http://schemas.microsoft.com/office/drawing/2014/main" id="{BFE0D462-050F-4BAD-88FE-2BC154491993}"/>
              </a:ext>
            </a:extLst>
          </p:cNvPr>
          <p:cNvSpPr>
            <a:spLocks noChangeShapeType="1"/>
          </p:cNvSpPr>
          <p:nvPr/>
        </p:nvSpPr>
        <p:spPr bwMode="auto">
          <a:xfrm>
            <a:off x="9743899" y="3508057"/>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7" name="Rectangle 49">
            <a:extLst>
              <a:ext uri="{FF2B5EF4-FFF2-40B4-BE49-F238E27FC236}">
                <a16:creationId xmlns:a16="http://schemas.microsoft.com/office/drawing/2014/main" id="{2FC1A647-39FB-4286-AE67-CC27521F5305}"/>
              </a:ext>
            </a:extLst>
          </p:cNvPr>
          <p:cNvSpPr>
            <a:spLocks noChangeArrowheads="1"/>
          </p:cNvSpPr>
          <p:nvPr/>
        </p:nvSpPr>
        <p:spPr bwMode="auto">
          <a:xfrm>
            <a:off x="5179804" y="3107580"/>
            <a:ext cx="4570124" cy="907945"/>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Cohort B (Other </a:t>
            </a:r>
            <a:r>
              <a:rPr kumimoji="0" lang="en-US" altLang="en-US" sz="1800" b="0" i="1"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FGF/FGFR </a:t>
            </a: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Genetic Alterations)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Pemigatinib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13.5 mg QD in 21-day cycles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20)</a:t>
            </a:r>
          </a:p>
          <a:p>
            <a:pPr marL="0" marR="0" lvl="0" indent="0" algn="ctr" defTabSz="914400" rtl="0" eaLnBrk="0" fontAlgn="base" latinLnBrk="0" hangingPunct="0">
              <a:lnSpc>
                <a:spcPct val="90000"/>
              </a:lnSpc>
              <a:spcBef>
                <a:spcPts val="1000"/>
              </a:spcBef>
              <a:spcAft>
                <a:spcPts val="700"/>
              </a:spcAft>
              <a:buClr>
                <a:srgbClr val="FEFDDE"/>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 name="Rectangle 49">
            <a:extLst>
              <a:ext uri="{FF2B5EF4-FFF2-40B4-BE49-F238E27FC236}">
                <a16:creationId xmlns:a16="http://schemas.microsoft.com/office/drawing/2014/main" id="{4D67A45E-E7B7-4F2A-AF30-509451A0E19E}"/>
              </a:ext>
            </a:extLst>
          </p:cNvPr>
          <p:cNvSpPr>
            <a:spLocks noChangeArrowheads="1"/>
          </p:cNvSpPr>
          <p:nvPr/>
        </p:nvSpPr>
        <p:spPr bwMode="auto">
          <a:xfrm>
            <a:off x="5179804" y="4066144"/>
            <a:ext cx="4570123" cy="907945"/>
          </a:xfrm>
          <a:prstGeom prst="rect">
            <a:avLst/>
          </a:prstGeom>
          <a:solidFill>
            <a:schemeClr val="accent4"/>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Cohort C (No </a:t>
            </a:r>
            <a:r>
              <a:rPr kumimoji="0" lang="en-US" altLang="en-US" sz="1800" b="0" i="1"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FGF/FGFR </a:t>
            </a:r>
            <a:r>
              <a:rPr kumimoji="0" lang="en-US" altLang="en-US" sz="1800" b="0" i="0" u="sng"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Genetic Alterations)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Pemigatinib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13.5 mg QD in 21-day cycles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18)</a:t>
            </a:r>
          </a:p>
          <a:p>
            <a:pPr marL="0" marR="0" lvl="0" indent="0" algn="ctr" defTabSz="914400" rtl="0" eaLnBrk="0" fontAlgn="base" latinLnBrk="0" hangingPunct="0">
              <a:lnSpc>
                <a:spcPct val="90000"/>
              </a:lnSpc>
              <a:spcBef>
                <a:spcPts val="1000"/>
              </a:spcBef>
              <a:spcAft>
                <a:spcPts val="700"/>
              </a:spcAft>
              <a:buClr>
                <a:srgbClr val="FEFDDE"/>
              </a:buClr>
              <a:buSzTx/>
              <a:buFont typeface="Wingdings" panose="05000000000000000000" pitchFamily="2" charset="2"/>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 name="Line 54">
            <a:extLst>
              <a:ext uri="{FF2B5EF4-FFF2-40B4-BE49-F238E27FC236}">
                <a16:creationId xmlns:a16="http://schemas.microsoft.com/office/drawing/2014/main" id="{55CA9D4D-7473-4671-BFD1-756FE6163E82}"/>
              </a:ext>
            </a:extLst>
          </p:cNvPr>
          <p:cNvSpPr>
            <a:spLocks noChangeShapeType="1"/>
          </p:cNvSpPr>
          <p:nvPr/>
        </p:nvSpPr>
        <p:spPr bwMode="auto">
          <a:xfrm>
            <a:off x="4303904" y="3555833"/>
            <a:ext cx="813863" cy="6018"/>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30" name="Line 54">
            <a:extLst>
              <a:ext uri="{FF2B5EF4-FFF2-40B4-BE49-F238E27FC236}">
                <a16:creationId xmlns:a16="http://schemas.microsoft.com/office/drawing/2014/main" id="{69B8F485-10AF-42C1-84FA-AD277D650635}"/>
              </a:ext>
            </a:extLst>
          </p:cNvPr>
          <p:cNvSpPr>
            <a:spLocks noChangeShapeType="1"/>
          </p:cNvSpPr>
          <p:nvPr/>
        </p:nvSpPr>
        <p:spPr bwMode="auto">
          <a:xfrm>
            <a:off x="4303904" y="4006892"/>
            <a:ext cx="720770" cy="390865"/>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17" name="Group 16">
            <a:extLst>
              <a:ext uri="{FF2B5EF4-FFF2-40B4-BE49-F238E27FC236}">
                <a16:creationId xmlns:a16="http://schemas.microsoft.com/office/drawing/2014/main" id="{068D42DA-51F3-467E-803B-F7A6FED9DB7D}"/>
              </a:ext>
            </a:extLst>
          </p:cNvPr>
          <p:cNvGrpSpPr/>
          <p:nvPr/>
        </p:nvGrpSpPr>
        <p:grpSpPr>
          <a:xfrm>
            <a:off x="9392911" y="6207927"/>
            <a:ext cx="2488502" cy="454909"/>
            <a:chOff x="9392911" y="6207927"/>
            <a:chExt cx="2488502" cy="454909"/>
          </a:xfrm>
        </p:grpSpPr>
        <p:pic>
          <p:nvPicPr>
            <p:cNvPr id="22" name="Picture 21" descr="A picture containing text, ax, wheel&#10;&#10;Description automatically generated">
              <a:extLst>
                <a:ext uri="{FF2B5EF4-FFF2-40B4-BE49-F238E27FC236}">
                  <a16:creationId xmlns:a16="http://schemas.microsoft.com/office/drawing/2014/main" id="{64CC5A40-485D-40D3-9D26-C876D7840B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5" name="Rectangle 24">
              <a:extLst>
                <a:ext uri="{FF2B5EF4-FFF2-40B4-BE49-F238E27FC236}">
                  <a16:creationId xmlns:a16="http://schemas.microsoft.com/office/drawing/2014/main" id="{B4D2921D-F768-4E91-A611-6BE775EC5DF6}"/>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380846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bwMode="auto">
          <a:xfrm>
            <a:off x="7354694" y="3611024"/>
            <a:ext cx="4838700"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Title 1">
            <a:extLst>
              <a:ext uri="{FF2B5EF4-FFF2-40B4-BE49-F238E27FC236}">
                <a16:creationId xmlns:a16="http://schemas.microsoft.com/office/drawing/2014/main" id="{F21B52A5-4138-4BDF-B434-51D6B3FEE078}"/>
              </a:ext>
            </a:extLst>
          </p:cNvPr>
          <p:cNvSpPr>
            <a:spLocks noGrp="1"/>
          </p:cNvSpPr>
          <p:nvPr>
            <p:ph type="title"/>
          </p:nvPr>
        </p:nvSpPr>
        <p:spPr>
          <a:xfrm>
            <a:off x="-1312984" y="238127"/>
            <a:ext cx="12795188" cy="1103313"/>
          </a:xfrm>
        </p:spPr>
        <p:txBody>
          <a:bodyPr/>
          <a:lstStyle/>
          <a:p>
            <a:r>
              <a:rPr lang="en-US" sz="3600" b="0" dirty="0">
                <a:solidFill>
                  <a:srgbClr val="252171"/>
                </a:solidFill>
              </a:rPr>
              <a:t>General Treatment Algorithm for Metastatic CRC</a:t>
            </a:r>
          </a:p>
        </p:txBody>
      </p:sp>
      <p:sp>
        <p:nvSpPr>
          <p:cNvPr id="4" name="TextBox 3">
            <a:extLst>
              <a:ext uri="{FF2B5EF4-FFF2-40B4-BE49-F238E27FC236}">
                <a16:creationId xmlns:a16="http://schemas.microsoft.com/office/drawing/2014/main" id="{E24030FC-6592-4BA0-A544-BB6919A4222E}"/>
              </a:ext>
            </a:extLst>
          </p:cNvPr>
          <p:cNvSpPr txBox="1"/>
          <p:nvPr/>
        </p:nvSpPr>
        <p:spPr bwMode="auto">
          <a:xfrm>
            <a:off x="445982" y="5702206"/>
            <a:ext cx="8938967" cy="861774"/>
          </a:xfrm>
          <a:prstGeom prst="rect">
            <a:avLst/>
          </a:prstGeom>
          <a:solidFill>
            <a:schemeClr val="tx1"/>
          </a:solidFill>
          <a:ln>
            <a:noFill/>
          </a:ln>
        </p:spPr>
        <p:txBody>
          <a:bodyPr wrap="square" anchor="b">
            <a:spAutoFit/>
          </a:bodyPr>
          <a:lstStyle>
            <a:defPPr>
              <a:defRPr lang="en-US"/>
            </a:defPPr>
            <a:lvl1pPr>
              <a:defRPr kumimoji="0" sz="1200" b="0" i="0" u="none" strike="noStrike" cap="none" spc="-11" normalizeH="0" baseline="0">
                <a:ln>
                  <a:noFill/>
                </a:ln>
                <a:solidFill>
                  <a:srgbClr val="455560"/>
                </a:solidFill>
                <a:effectLst/>
                <a:uLnTx/>
                <a:uFillTx/>
                <a:latin typeface="Calibri" panose="020F0502020204030204" pitchFamily="34" charset="0"/>
                <a:cs typeface="Calibri" panose="020F0502020204030204" pitchFamily="34" charset="0"/>
              </a:defRPr>
            </a:lvl1pPr>
            <a:lvl2pPr marL="742950" indent="-285750">
              <a:defRPr>
                <a:latin typeface="Arial" charset="0"/>
              </a:defRPr>
            </a:lvl2pPr>
            <a:lvl3pPr marL="1143000" indent="-228600">
              <a:defRPr>
                <a:latin typeface="Arial" charset="0"/>
              </a:defRPr>
            </a:lvl3pPr>
            <a:lvl4pPr marL="1600200" indent="-228600">
              <a:defRPr>
                <a:latin typeface="Arial" charset="0"/>
              </a:defRPr>
            </a:lvl4pPr>
            <a:lvl5pPr marL="2057400" indent="-22860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charset="0"/>
              </a:rPr>
              <a:t>1. Tejpar. JAMA Oncol. 2017;3:194. 2. </a:t>
            </a:r>
            <a:r>
              <a:rPr kumimoji="0" lang="en-US" sz="1000" b="0" i="0" u="none" strike="noStrike" kern="1200" cap="none" spc="-11"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Venook. JAMA. 2017;317:2392. 3. Loupakis. NEJM. 2014;371:1609. 4. Cremolini. Lancet Oncology. 2020;21:497. </a:t>
            </a:r>
            <a:br>
              <a:rPr kumimoji="0" lang="en-US" sz="1000" b="0" i="0" u="none" strike="noStrike" kern="1200" cap="none" spc="-11"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br>
            <a:r>
              <a:rPr kumimoji="0" lang="en-US" sz="1000" b="0" i="0" u="none" strike="noStrike" kern="1200" cap="none" spc="-11"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5. Parikh. Clin Cancer Res. 2019;25:2988. 6. Douillard. NEJM. 2013;369:1023. 7. Van Cutsem. JCO. 2011;29:2011. 8. </a:t>
            </a:r>
            <a:r>
              <a:rPr kumimoji="0" lang="es-E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Overman. Lancet Oncol. 2017;18:1182. </a:t>
            </a:r>
            <a:br>
              <a:rPr kumimoji="0" lang="es-E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br>
            <a:r>
              <a:rPr kumimoji="0" lang="es-E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9. Overman. JCO. 2018;36:773. 10.</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 Van Cutsem. NEJM. 2020;383:2207. 11. </a:t>
            </a:r>
            <a:r>
              <a:rPr kumimoji="0" lang="en-US"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Grothey. Lancet. 2013;381:303. 12. </a:t>
            </a:r>
            <a:r>
              <a:rPr kumimoji="0" lang="da-DK"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Mayer. NEJM. 2015;372:1909. 13. Pfeiffer. </a:t>
            </a:r>
            <a:br>
              <a:rPr kumimoji="0" lang="da-DK"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br>
            <a:r>
              <a:rPr kumimoji="0" lang="da-DK"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Lancet Oncology. 2020;21:412.</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 14. Tabernero.  JCO. 2021;39:273. 15</a:t>
            </a:r>
            <a:r>
              <a:rPr kumimoji="0" lang="en-US"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r>
              <a:rPr kumimoji="0" lang="en-US" altLang="en-US" sz="1000" b="0" i="0" u="none" strike="noStrike" kern="1200" cap="none" spc="-11"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sym typeface="Arial"/>
              </a:rPr>
              <a:t>Hong. Lancet Oncol. 2020;21:531. 16. </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Doebele. Lancet Oncol. </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2020;21:271. </a:t>
            </a:r>
            <a:b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br>
            <a:r>
              <a:rPr kumimoji="0" lang="en-US" altLang="en-US" sz="1000" b="0" i="0" u="none" strike="noStrike" kern="1200" cap="none" spc="-11"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17. </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Sartore-Bianchi. Lancet Oncol. 2016;17:738.</a:t>
            </a:r>
            <a:r>
              <a:rPr kumimoji="0" lang="en-US"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18. </a:t>
            </a:r>
            <a:r>
              <a:rPr kumimoji="0" lang="da-DK"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Meric-Bernstam. Lancet Oncol. </a:t>
            </a:r>
            <a:r>
              <a:rPr kumimoji="0" lang="en-US" sz="1000" b="0" i="0" u="none" strike="noStrike" kern="1200" cap="none" spc="0" normalizeH="0" baseline="0" noProof="0" dirty="0">
                <a:ln>
                  <a:noFill/>
                </a:ln>
                <a:solidFill>
                  <a:srgbClr val="5B616B"/>
                </a:solidFill>
                <a:effectLst/>
                <a:uLnTx/>
                <a:uFillTx/>
                <a:latin typeface="BlinkMacSystemFont"/>
                <a:ea typeface="+mn-ea"/>
                <a:cs typeface="Arial" panose="020B0604020202020204" pitchFamily="34" charset="0"/>
              </a:rPr>
              <a:t>2019;20:518. </a:t>
            </a:r>
            <a:r>
              <a:rPr kumimoji="0" lang="en-US" altLang="en-US" sz="10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19. Siena. Lancet Oncol. 2021;22:779.</a:t>
            </a:r>
            <a:r>
              <a:rPr kumimoji="0" lang="en-US" altLang="en-US" sz="10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endParaRPr kumimoji="0" lang="en-US" altLang="en-US" sz="1000" b="0" i="0" u="none" strike="noStrike" kern="1200" cap="none" spc="-10" normalizeH="0" baseline="0" noProof="0" dirty="0">
              <a:ln>
                <a:noFill/>
              </a:ln>
              <a:solidFill>
                <a:srgbClr val="455560"/>
              </a:solidFill>
              <a:effectLst/>
              <a:highlight>
                <a:srgbClr val="FFFF00"/>
              </a:highligh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B6308B82-2BC3-4C25-B024-B744F837135E}"/>
              </a:ext>
            </a:extLst>
          </p:cNvPr>
          <p:cNvSpPr txBox="1"/>
          <p:nvPr/>
        </p:nvSpPr>
        <p:spPr>
          <a:xfrm>
            <a:off x="6295485" y="1640286"/>
            <a:ext cx="1828800" cy="736388"/>
          </a:xfrm>
          <a:prstGeom prst="rect">
            <a:avLst/>
          </a:prstGeom>
          <a:solidFill>
            <a:schemeClr val="accent2">
              <a:lumMod val="75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Pembrolizumab</a:t>
            </a:r>
          </a:p>
        </p:txBody>
      </p:sp>
      <p:sp>
        <p:nvSpPr>
          <p:cNvPr id="6" name="TextBox 5">
            <a:extLst>
              <a:ext uri="{FF2B5EF4-FFF2-40B4-BE49-F238E27FC236}">
                <a16:creationId xmlns:a16="http://schemas.microsoft.com/office/drawing/2014/main" id="{AF84C3FD-602F-4092-94B3-C47E0BE8BCCC}"/>
              </a:ext>
            </a:extLst>
          </p:cNvPr>
          <p:cNvSpPr txBox="1"/>
          <p:nvPr/>
        </p:nvSpPr>
        <p:spPr>
          <a:xfrm>
            <a:off x="6475172" y="1336928"/>
            <a:ext cx="1491114"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MSI-H/dMMR</a:t>
            </a:r>
          </a:p>
        </p:txBody>
      </p:sp>
      <p:sp>
        <p:nvSpPr>
          <p:cNvPr id="7" name="TextBox 6">
            <a:extLst>
              <a:ext uri="{FF2B5EF4-FFF2-40B4-BE49-F238E27FC236}">
                <a16:creationId xmlns:a16="http://schemas.microsoft.com/office/drawing/2014/main" id="{561BEBED-4EAD-4CC4-9BCD-B49DA57385BF}"/>
              </a:ext>
            </a:extLst>
          </p:cNvPr>
          <p:cNvSpPr txBox="1"/>
          <p:nvPr/>
        </p:nvSpPr>
        <p:spPr>
          <a:xfrm>
            <a:off x="105194" y="1823206"/>
            <a:ext cx="399468"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5873"/>
                </a:solidFill>
                <a:effectLst/>
                <a:uLnTx/>
                <a:uFillTx/>
                <a:latin typeface="Calibri" panose="020F0502020204030204"/>
                <a:ea typeface="+mn-ea"/>
                <a:cs typeface="Arial" panose="020B0604020202020204" pitchFamily="34" charset="0"/>
              </a:rPr>
              <a:t>1L</a:t>
            </a:r>
          </a:p>
        </p:txBody>
      </p:sp>
      <p:sp>
        <p:nvSpPr>
          <p:cNvPr id="8" name="TextBox 7">
            <a:extLst>
              <a:ext uri="{FF2B5EF4-FFF2-40B4-BE49-F238E27FC236}">
                <a16:creationId xmlns:a16="http://schemas.microsoft.com/office/drawing/2014/main" id="{443AC4F5-41E0-408A-83CC-3BA597F8C117}"/>
              </a:ext>
            </a:extLst>
          </p:cNvPr>
          <p:cNvSpPr txBox="1"/>
          <p:nvPr/>
        </p:nvSpPr>
        <p:spPr>
          <a:xfrm>
            <a:off x="2436744" y="1641503"/>
            <a:ext cx="1828800" cy="735171"/>
          </a:xfrm>
          <a:prstGeom prst="rect">
            <a:avLst/>
          </a:prstGeom>
          <a:solidFill>
            <a:schemeClr val="accent2"/>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CT + bev</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5-7</a:t>
            </a: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4F2BE7F8-A406-4065-8050-F008DE36E8DA}"/>
              </a:ext>
            </a:extLst>
          </p:cNvPr>
          <p:cNvSpPr txBox="1"/>
          <p:nvPr/>
        </p:nvSpPr>
        <p:spPr>
          <a:xfrm>
            <a:off x="2796505" y="1341182"/>
            <a:ext cx="984565"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RAS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mut</a:t>
            </a:r>
          </a:p>
        </p:txBody>
      </p:sp>
      <p:sp>
        <p:nvSpPr>
          <p:cNvPr id="10" name="TextBox 9">
            <a:extLst>
              <a:ext uri="{FF2B5EF4-FFF2-40B4-BE49-F238E27FC236}">
                <a16:creationId xmlns:a16="http://schemas.microsoft.com/office/drawing/2014/main" id="{A5A9585C-8170-4051-BB88-7431E3F0E808}"/>
              </a:ext>
            </a:extLst>
          </p:cNvPr>
          <p:cNvSpPr txBox="1"/>
          <p:nvPr/>
        </p:nvSpPr>
        <p:spPr>
          <a:xfrm>
            <a:off x="971538" y="1344769"/>
            <a:ext cx="959365"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BRAF/RAS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wt</a:t>
            </a:r>
          </a:p>
        </p:txBody>
      </p:sp>
      <p:sp>
        <p:nvSpPr>
          <p:cNvPr id="11" name="TextBox 10">
            <a:extLst>
              <a:ext uri="{FF2B5EF4-FFF2-40B4-BE49-F238E27FC236}">
                <a16:creationId xmlns:a16="http://schemas.microsoft.com/office/drawing/2014/main" id="{8F9BD1C1-C9E7-4E06-9F6B-633E22C52CA1}"/>
              </a:ext>
            </a:extLst>
          </p:cNvPr>
          <p:cNvSpPr txBox="1"/>
          <p:nvPr/>
        </p:nvSpPr>
        <p:spPr>
          <a:xfrm>
            <a:off x="4265543" y="4985852"/>
            <a:ext cx="743397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CT, chemotherapy regimens, including oxaliplatin- and/or irinotecan-based regimens (eg, FOLFOX, FOLFIRI, FOLFOXIRI, CAPOX). EGFRi, EGFR inhibitors, including cetuximab or panitumumab. </a:t>
            </a:r>
            <a:br>
              <a:rPr kumimoji="0" lang="en-US" sz="1200" b="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br>
            <a:r>
              <a:rPr kumimoji="0" lang="en-US" sz="1200" b="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*If prior PD-1i monotherapy only, can consider PD-1i + CTLA-4i.</a:t>
            </a:r>
          </a:p>
        </p:txBody>
      </p:sp>
      <p:sp>
        <p:nvSpPr>
          <p:cNvPr id="12" name="TextBox 11">
            <a:extLst>
              <a:ext uri="{FF2B5EF4-FFF2-40B4-BE49-F238E27FC236}">
                <a16:creationId xmlns:a16="http://schemas.microsoft.com/office/drawing/2014/main" id="{E0ED954A-987D-4B67-B15F-384515985B5A}"/>
              </a:ext>
            </a:extLst>
          </p:cNvPr>
          <p:cNvSpPr txBox="1"/>
          <p:nvPr/>
        </p:nvSpPr>
        <p:spPr>
          <a:xfrm>
            <a:off x="502786" y="1645090"/>
            <a:ext cx="1828800" cy="738664"/>
          </a:xfrm>
          <a:prstGeom prst="rect">
            <a:avLst/>
          </a:prstGeom>
          <a:solidFill>
            <a:schemeClr val="accent1"/>
          </a:solidFill>
          <a:ln>
            <a:noFill/>
          </a:ln>
        </p:spPr>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t>R side</a:t>
            </a:r>
            <a:r>
              <a:rPr kumimoji="0" lang="en-US" sz="1400" b="1" i="0"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t>: CT + bev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t>L side</a:t>
            </a:r>
            <a:r>
              <a:rPr kumimoji="0" lang="en-US" sz="1400" b="1" i="0"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t>: CT +</a:t>
            </a:r>
            <a:br>
              <a:rPr kumimoji="0" lang="en-US" sz="1400" b="1" i="0"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br>
            <a:r>
              <a:rPr kumimoji="0" lang="en-US" sz="1400" b="1" i="0"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rPr>
              <a:t>EGFRi or bev</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1-4</a:t>
            </a:r>
            <a:endParaRPr kumimoji="0" lang="en-US" sz="1400" b="1" i="0" u="none" strike="noStrike" kern="1200" cap="none" spc="0" normalizeH="0" baseline="0" noProof="0" dirty="0">
              <a:ln>
                <a:noFill/>
              </a:ln>
              <a:solidFill>
                <a:srgbClr val="FFFFFF"/>
              </a:solidFill>
              <a:effectLst/>
              <a:uLnTx/>
              <a:uFillTx/>
              <a:latin typeface="Calibri" panose="020F0502020204030204"/>
              <a:ea typeface="ヒラギノ角ゴ Pro W3" charset="0"/>
              <a:cs typeface="ヒラギノ角ゴ Pro W3" charset="0"/>
            </a:endParaRPr>
          </a:p>
        </p:txBody>
      </p:sp>
      <p:sp>
        <p:nvSpPr>
          <p:cNvPr id="13" name="TextBox 12">
            <a:extLst>
              <a:ext uri="{FF2B5EF4-FFF2-40B4-BE49-F238E27FC236}">
                <a16:creationId xmlns:a16="http://schemas.microsoft.com/office/drawing/2014/main" id="{C1B4569A-FC31-49B9-A15C-599BEB168803}"/>
              </a:ext>
            </a:extLst>
          </p:cNvPr>
          <p:cNvSpPr txBox="1"/>
          <p:nvPr/>
        </p:nvSpPr>
        <p:spPr>
          <a:xfrm>
            <a:off x="6306328" y="2846311"/>
            <a:ext cx="1828800" cy="2040792"/>
          </a:xfrm>
          <a:prstGeom prst="rect">
            <a:avLst/>
          </a:prstGeom>
          <a:solidFill>
            <a:schemeClr val="accent3">
              <a:lumMod val="75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no prior PD-1i</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PD-1i ± CTLA-4i*;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otherwise, CT/TT as with </a:t>
            </a: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BRAF/RAS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wt</a:t>
            </a:r>
          </a:p>
        </p:txBody>
      </p:sp>
      <p:sp>
        <p:nvSpPr>
          <p:cNvPr id="14" name="TextBox 13">
            <a:extLst>
              <a:ext uri="{FF2B5EF4-FFF2-40B4-BE49-F238E27FC236}">
                <a16:creationId xmlns:a16="http://schemas.microsoft.com/office/drawing/2014/main" id="{8D460F4D-9AFA-4DFF-AE19-8A944813B8EC}"/>
              </a:ext>
            </a:extLst>
          </p:cNvPr>
          <p:cNvSpPr txBox="1"/>
          <p:nvPr/>
        </p:nvSpPr>
        <p:spPr>
          <a:xfrm>
            <a:off x="8243832" y="2846311"/>
            <a:ext cx="1828800" cy="2040792"/>
          </a:xfrm>
          <a:prstGeom prst="rect">
            <a:avLst/>
          </a:prstGeom>
          <a:solidFill>
            <a:schemeClr val="accent3">
              <a:lumMod val="5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no prior TRK inhibitor</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consider larotrectinib or entrectinib</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15,16</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otherwise, CT/TT as with </a:t>
            </a: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BRAF/RAS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wt</a:t>
            </a:r>
          </a:p>
        </p:txBody>
      </p:sp>
      <p:sp>
        <p:nvSpPr>
          <p:cNvPr id="15" name="TextBox 14">
            <a:extLst>
              <a:ext uri="{FF2B5EF4-FFF2-40B4-BE49-F238E27FC236}">
                <a16:creationId xmlns:a16="http://schemas.microsoft.com/office/drawing/2014/main" id="{7B79898D-0C3E-4F8E-A4B1-AD5FA7B561C2}"/>
              </a:ext>
            </a:extLst>
          </p:cNvPr>
          <p:cNvSpPr txBox="1"/>
          <p:nvPr/>
        </p:nvSpPr>
        <p:spPr>
          <a:xfrm>
            <a:off x="8496834" y="1336928"/>
            <a:ext cx="1322798"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NTRK</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fusion</a:t>
            </a:r>
          </a:p>
        </p:txBody>
      </p:sp>
      <p:sp>
        <p:nvSpPr>
          <p:cNvPr id="16" name="TextBox 15">
            <a:extLst>
              <a:ext uri="{FF2B5EF4-FFF2-40B4-BE49-F238E27FC236}">
                <a16:creationId xmlns:a16="http://schemas.microsoft.com/office/drawing/2014/main" id="{FC198C88-1B19-4FBA-AB81-327048189057}"/>
              </a:ext>
            </a:extLst>
          </p:cNvPr>
          <p:cNvSpPr txBox="1"/>
          <p:nvPr/>
        </p:nvSpPr>
        <p:spPr>
          <a:xfrm>
            <a:off x="105193" y="3686775"/>
            <a:ext cx="399468"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1471D"/>
                </a:solidFill>
                <a:effectLst/>
                <a:uLnTx/>
                <a:uFillTx/>
                <a:latin typeface="Calibri" panose="020F0502020204030204"/>
                <a:ea typeface="+mn-ea"/>
                <a:cs typeface="Arial" panose="020B0604020202020204" pitchFamily="34" charset="0"/>
              </a:rPr>
              <a:t>2L</a:t>
            </a:r>
          </a:p>
        </p:txBody>
      </p:sp>
      <p:sp>
        <p:nvSpPr>
          <p:cNvPr id="17" name="TextBox 16">
            <a:extLst>
              <a:ext uri="{FF2B5EF4-FFF2-40B4-BE49-F238E27FC236}">
                <a16:creationId xmlns:a16="http://schemas.microsoft.com/office/drawing/2014/main" id="{C8A9E3D3-6FB1-4103-A2A9-12F79D94D76B}"/>
              </a:ext>
            </a:extLst>
          </p:cNvPr>
          <p:cNvSpPr txBox="1"/>
          <p:nvPr/>
        </p:nvSpPr>
        <p:spPr>
          <a:xfrm>
            <a:off x="2436743" y="2846311"/>
            <a:ext cx="1828800" cy="2040793"/>
          </a:xfrm>
          <a:prstGeom prst="rect">
            <a:avLst/>
          </a:prstGeom>
          <a:solidFill>
            <a:schemeClr val="accent3">
              <a:lumMod val="60000"/>
              <a:lumOff val="4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prior oxaliplatin</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irinotecan-based regimen + bev</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prior irinotecan</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oxaliplatin-based regimen + bev</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prior FOLFOXIRI</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regorafenib</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11</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or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TAS-102 ± bev</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12,13</a:t>
            </a:r>
          </a:p>
        </p:txBody>
      </p:sp>
      <p:sp>
        <p:nvSpPr>
          <p:cNvPr id="18" name="TextBox 17">
            <a:extLst>
              <a:ext uri="{FF2B5EF4-FFF2-40B4-BE49-F238E27FC236}">
                <a16:creationId xmlns:a16="http://schemas.microsoft.com/office/drawing/2014/main" id="{7F0C03D8-0CDD-4684-B73C-6E501EFCC4B7}"/>
              </a:ext>
            </a:extLst>
          </p:cNvPr>
          <p:cNvSpPr txBox="1"/>
          <p:nvPr/>
        </p:nvSpPr>
        <p:spPr>
          <a:xfrm>
            <a:off x="4368826" y="1638010"/>
            <a:ext cx="1828800" cy="738664"/>
          </a:xfrm>
          <a:prstGeom prst="rect">
            <a:avLst/>
          </a:prstGeom>
          <a:solidFill>
            <a:schemeClr val="accent2">
              <a:lumMod val="60000"/>
              <a:lumOff val="4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FOLFOXIRI + bev or Doublet + bev </a:t>
            </a:r>
          </a:p>
        </p:txBody>
      </p:sp>
      <p:sp>
        <p:nvSpPr>
          <p:cNvPr id="19" name="TextBox 18">
            <a:extLst>
              <a:ext uri="{FF2B5EF4-FFF2-40B4-BE49-F238E27FC236}">
                <a16:creationId xmlns:a16="http://schemas.microsoft.com/office/drawing/2014/main" id="{52F7F6EE-B44A-4D3B-9DD3-F94AB284E3EF}"/>
              </a:ext>
            </a:extLst>
          </p:cNvPr>
          <p:cNvSpPr txBox="1"/>
          <p:nvPr/>
        </p:nvSpPr>
        <p:spPr>
          <a:xfrm>
            <a:off x="4460725" y="1340874"/>
            <a:ext cx="1645002"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BRAF</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V600 mut</a:t>
            </a:r>
          </a:p>
        </p:txBody>
      </p:sp>
      <p:sp>
        <p:nvSpPr>
          <p:cNvPr id="20" name="TextBox 19">
            <a:extLst>
              <a:ext uri="{FF2B5EF4-FFF2-40B4-BE49-F238E27FC236}">
                <a16:creationId xmlns:a16="http://schemas.microsoft.com/office/drawing/2014/main" id="{9FBC0EAB-C8CD-44A9-AE6B-F2E76B69B255}"/>
              </a:ext>
            </a:extLst>
          </p:cNvPr>
          <p:cNvSpPr txBox="1"/>
          <p:nvPr/>
        </p:nvSpPr>
        <p:spPr>
          <a:xfrm>
            <a:off x="504662" y="2434585"/>
            <a:ext cx="5692963" cy="369332"/>
          </a:xfrm>
          <a:prstGeom prst="rect">
            <a:avLst/>
          </a:prstGeom>
          <a:solidFill>
            <a:schemeClr val="accent1"/>
          </a:solidFill>
          <a:ln>
            <a:noFill/>
          </a:ln>
        </p:spPr>
        <p:txBody>
          <a:bodyPr wrap="square" rtlCol="0" anchor="ctr">
            <a:no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Consider capecitabine + bev maintenance</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9</a:t>
            </a:r>
          </a:p>
        </p:txBody>
      </p:sp>
      <p:sp>
        <p:nvSpPr>
          <p:cNvPr id="21" name="TextBox 20">
            <a:extLst>
              <a:ext uri="{FF2B5EF4-FFF2-40B4-BE49-F238E27FC236}">
                <a16:creationId xmlns:a16="http://schemas.microsoft.com/office/drawing/2014/main" id="{20AD6F49-FCD1-4779-B7F0-66410628ACB1}"/>
              </a:ext>
            </a:extLst>
          </p:cNvPr>
          <p:cNvSpPr txBox="1"/>
          <p:nvPr/>
        </p:nvSpPr>
        <p:spPr>
          <a:xfrm>
            <a:off x="502785" y="2846312"/>
            <a:ext cx="1828800" cy="2044380"/>
          </a:xfrm>
          <a:prstGeom prst="rect">
            <a:avLst/>
          </a:prstGeom>
          <a:solidFill>
            <a:schemeClr val="accent3"/>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CT as with </a:t>
            </a: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RAS</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mut;</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bev: in 1L continue bev or change to EGFRi</a:t>
            </a:r>
          </a:p>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If EGFRi in 1L, bev </a:t>
            </a:r>
          </a:p>
        </p:txBody>
      </p:sp>
      <p:sp>
        <p:nvSpPr>
          <p:cNvPr id="22" name="TextBox 21">
            <a:extLst>
              <a:ext uri="{FF2B5EF4-FFF2-40B4-BE49-F238E27FC236}">
                <a16:creationId xmlns:a16="http://schemas.microsoft.com/office/drawing/2014/main" id="{81626463-9757-4704-8DCC-17D0097C2F3C}"/>
              </a:ext>
            </a:extLst>
          </p:cNvPr>
          <p:cNvSpPr txBox="1"/>
          <p:nvPr/>
        </p:nvSpPr>
        <p:spPr>
          <a:xfrm>
            <a:off x="4368824" y="2846311"/>
            <a:ext cx="1828800" cy="2040792"/>
          </a:xfrm>
          <a:prstGeom prst="rect">
            <a:avLst/>
          </a:prstGeom>
          <a:solidFill>
            <a:schemeClr val="accent3">
              <a:lumMod val="40000"/>
              <a:lumOff val="6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Consider encorafenib + EGFRi i</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14</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otherwise, CT + bevacizumab</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endParaRPr>
          </a:p>
        </p:txBody>
      </p:sp>
      <p:sp>
        <p:nvSpPr>
          <p:cNvPr id="23" name="TextBox 22">
            <a:extLst>
              <a:ext uri="{FF2B5EF4-FFF2-40B4-BE49-F238E27FC236}">
                <a16:creationId xmlns:a16="http://schemas.microsoft.com/office/drawing/2014/main" id="{1D2F1118-EF33-42EC-A239-27EF1928056E}"/>
              </a:ext>
            </a:extLst>
          </p:cNvPr>
          <p:cNvSpPr txBox="1"/>
          <p:nvPr/>
        </p:nvSpPr>
        <p:spPr>
          <a:xfrm>
            <a:off x="116037" y="5059697"/>
            <a:ext cx="399468"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823B"/>
                </a:solidFill>
                <a:effectLst/>
                <a:uLnTx/>
                <a:uFillTx/>
                <a:latin typeface="Calibri" panose="020F0502020204030204"/>
                <a:ea typeface="+mn-ea"/>
                <a:cs typeface="Arial" panose="020B0604020202020204" pitchFamily="34" charset="0"/>
              </a:rPr>
              <a:t>3L+</a:t>
            </a:r>
          </a:p>
        </p:txBody>
      </p:sp>
      <p:sp>
        <p:nvSpPr>
          <p:cNvPr id="24" name="TextBox 23">
            <a:extLst>
              <a:ext uri="{FF2B5EF4-FFF2-40B4-BE49-F238E27FC236}">
                <a16:creationId xmlns:a16="http://schemas.microsoft.com/office/drawing/2014/main" id="{EB0D1CD4-C7BD-4285-B5EE-A1676A15DAD0}"/>
              </a:ext>
            </a:extLst>
          </p:cNvPr>
          <p:cNvSpPr txBox="1"/>
          <p:nvPr/>
        </p:nvSpPr>
        <p:spPr>
          <a:xfrm>
            <a:off x="504661" y="4937448"/>
            <a:ext cx="3766304" cy="602292"/>
          </a:xfrm>
          <a:prstGeom prst="rect">
            <a:avLst/>
          </a:prstGeom>
          <a:solidFill>
            <a:schemeClr val="accent4"/>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If prior oxaliplatin- and irinotecan-based regimens</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regorafenib or TAS-102 ± bev</a:t>
            </a:r>
          </a:p>
        </p:txBody>
      </p:sp>
      <p:sp>
        <p:nvSpPr>
          <p:cNvPr id="25" name="TextBox 24">
            <a:extLst>
              <a:ext uri="{FF2B5EF4-FFF2-40B4-BE49-F238E27FC236}">
                <a16:creationId xmlns:a16="http://schemas.microsoft.com/office/drawing/2014/main" id="{FCEA19C2-EB83-43E2-8CFF-6FCAD0408244}"/>
              </a:ext>
            </a:extLst>
          </p:cNvPr>
          <p:cNvSpPr txBox="1"/>
          <p:nvPr/>
        </p:nvSpPr>
        <p:spPr>
          <a:xfrm>
            <a:off x="10351261" y="1336928"/>
            <a:ext cx="1322798" cy="369332"/>
          </a:xfrm>
          <a:prstGeom prst="rect">
            <a:avLst/>
          </a:prstGeom>
          <a:noFill/>
          <a:ln>
            <a:noFill/>
          </a:ln>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HER2</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amplification</a:t>
            </a:r>
          </a:p>
        </p:txBody>
      </p:sp>
      <p:sp>
        <p:nvSpPr>
          <p:cNvPr id="26" name="TextBox 25">
            <a:extLst>
              <a:ext uri="{FF2B5EF4-FFF2-40B4-BE49-F238E27FC236}">
                <a16:creationId xmlns:a16="http://schemas.microsoft.com/office/drawing/2014/main" id="{1D7FAB23-26AA-4580-8FAA-6776D6C19D98}"/>
              </a:ext>
            </a:extLst>
          </p:cNvPr>
          <p:cNvSpPr txBox="1"/>
          <p:nvPr/>
        </p:nvSpPr>
        <p:spPr>
          <a:xfrm>
            <a:off x="10181336" y="2855778"/>
            <a:ext cx="1828800" cy="2031325"/>
          </a:xfrm>
          <a:prstGeom prst="rect">
            <a:avLst/>
          </a:prstGeom>
          <a:solidFill>
            <a:schemeClr val="accent3">
              <a:lumMod val="5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Consider trastuzumab (+ pertuzumab or lapatinib) or trastuzumab deruxtecan</a:t>
            </a:r>
            <a:r>
              <a:rPr kumimoji="0" lang="en-US" sz="1400" b="1" i="0" u="none" strike="noStrike" kern="1200" cap="none" spc="0" normalizeH="0" baseline="30000" noProof="0" dirty="0">
                <a:ln>
                  <a:noFill/>
                </a:ln>
                <a:solidFill>
                  <a:srgbClr val="FFFFFF"/>
                </a:solidFill>
                <a:effectLst/>
                <a:uLnTx/>
                <a:uFillTx/>
                <a:latin typeface="Calibri" panose="020F0502020204030204"/>
                <a:ea typeface="+mn-ea"/>
                <a:cs typeface="Arial" panose="020B0604020202020204" pitchFamily="34" charset="0"/>
              </a:rPr>
              <a:t>17-19</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 otherwise, CT/TT as with </a:t>
            </a: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BRAF/RAS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wt</a:t>
            </a:r>
          </a:p>
        </p:txBody>
      </p:sp>
      <p:sp>
        <p:nvSpPr>
          <p:cNvPr id="27" name="TextBox 26">
            <a:extLst>
              <a:ext uri="{FF2B5EF4-FFF2-40B4-BE49-F238E27FC236}">
                <a16:creationId xmlns:a16="http://schemas.microsoft.com/office/drawing/2014/main" id="{AF7E847C-B470-40D5-BE7E-0AC731C9FB22}"/>
              </a:ext>
            </a:extLst>
          </p:cNvPr>
          <p:cNvSpPr txBox="1"/>
          <p:nvPr/>
        </p:nvSpPr>
        <p:spPr>
          <a:xfrm>
            <a:off x="8222143" y="1645017"/>
            <a:ext cx="3787993" cy="736388"/>
          </a:xfrm>
          <a:prstGeom prst="rect">
            <a:avLst/>
          </a:prstGeom>
          <a:solidFill>
            <a:schemeClr val="accent2">
              <a:lumMod val="50000"/>
            </a:schemeClr>
          </a:solidFill>
          <a:ln>
            <a:noFill/>
          </a:ln>
        </p:spPr>
        <p:txBody>
          <a:bodyPr wrap="square" rtlCol="0" anchor="ctr">
            <a:no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As with </a:t>
            </a:r>
            <a:r>
              <a:rPr kumimoji="0" lang="en-US" sz="1400" b="1" i="1"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BRAF/RAS </a:t>
            </a: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Arial" panose="020B0604020202020204" pitchFamily="34" charset="0"/>
              </a:rPr>
              <a:t>wt</a:t>
            </a:r>
          </a:p>
        </p:txBody>
      </p:sp>
      <p:grpSp>
        <p:nvGrpSpPr>
          <p:cNvPr id="28" name="Group 7">
            <a:extLst>
              <a:ext uri="{FF2B5EF4-FFF2-40B4-BE49-F238E27FC236}">
                <a16:creationId xmlns:a16="http://schemas.microsoft.com/office/drawing/2014/main" id="{2D1C038B-80B7-497D-AF34-094F1093EDCB}"/>
              </a:ext>
            </a:extLst>
          </p:cNvPr>
          <p:cNvGrpSpPr>
            <a:grpSpLocks/>
          </p:cNvGrpSpPr>
          <p:nvPr/>
        </p:nvGrpSpPr>
        <p:grpSpPr bwMode="auto">
          <a:xfrm>
            <a:off x="9521634" y="5995986"/>
            <a:ext cx="2488502" cy="447822"/>
            <a:chOff x="9527309" y="3551529"/>
            <a:chExt cx="2488502" cy="448324"/>
          </a:xfrm>
        </p:grpSpPr>
        <p:pic>
          <p:nvPicPr>
            <p:cNvPr id="29" name="Picture 9">
              <a:extLst>
                <a:ext uri="{FF2B5EF4-FFF2-40B4-BE49-F238E27FC236}">
                  <a16:creationId xmlns:a16="http://schemas.microsoft.com/office/drawing/2014/main" id="{81F94A47-5BCF-4EE8-9340-A6770A94D26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0" name="Rectangle 8">
              <a:extLst>
                <a:ext uri="{FF2B5EF4-FFF2-40B4-BE49-F238E27FC236}">
                  <a16:creationId xmlns:a16="http://schemas.microsoft.com/office/drawing/2014/main" id="{BB919B8F-A25A-478B-A1B4-D769BAD5F9E1}"/>
                </a:ext>
              </a:extLst>
            </p:cNvPr>
            <p:cNvSpPr>
              <a:spLocks noChangeArrowheads="1"/>
            </p:cNvSpPr>
            <p:nvPr/>
          </p:nvSpPr>
          <p:spPr bwMode="auto">
            <a:xfrm>
              <a:off x="9527309" y="3691731"/>
              <a:ext cx="2488502" cy="30812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3892087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610350" y="3581400"/>
            <a:ext cx="5581650" cy="3019192"/>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4351" y="738805"/>
            <a:ext cx="11029950" cy="5685190"/>
          </a:xfrm>
          <a:prstGeom prst="rect">
            <a:avLst/>
          </a:prstGeom>
        </p:spPr>
      </p:pic>
      <p:sp>
        <p:nvSpPr>
          <p:cNvPr id="5" name="Rectangle 4"/>
          <p:cNvSpPr/>
          <p:nvPr/>
        </p:nvSpPr>
        <p:spPr>
          <a:xfrm>
            <a:off x="3104373" y="6193160"/>
            <a:ext cx="5201937" cy="369332"/>
          </a:xfrm>
          <a:prstGeom prst="rect">
            <a:avLst/>
          </a:prstGeom>
        </p:spPr>
        <p:txBody>
          <a:bodyPr wrap="none">
            <a:spAutoFit/>
          </a:bodyPr>
          <a:lstStyle/>
          <a:p>
            <a:r>
              <a:rPr lang="en-US" dirty="0" err="1">
                <a:solidFill>
                  <a:schemeClr val="bg1"/>
                </a:solidFill>
                <a:latin typeface="Calibri" panose="020F0502020204030204" pitchFamily="34" charset="0"/>
                <a:cs typeface="Calibri" panose="020F0502020204030204" pitchFamily="34" charset="0"/>
              </a:rPr>
              <a:t>Abou</a:t>
            </a:r>
            <a:r>
              <a:rPr lang="en-US" dirty="0">
                <a:solidFill>
                  <a:schemeClr val="bg1"/>
                </a:solidFill>
                <a:latin typeface="Calibri" panose="020F0502020204030204" pitchFamily="34" charset="0"/>
                <a:cs typeface="Calibri" panose="020F0502020204030204" pitchFamily="34" charset="0"/>
              </a:rPr>
              <a:t>-Alfa G et al. Lancet Oncology . March 20 , 2020</a:t>
            </a:r>
          </a:p>
        </p:txBody>
      </p:sp>
      <p:sp>
        <p:nvSpPr>
          <p:cNvPr id="6" name="Rectangle 5"/>
          <p:cNvSpPr/>
          <p:nvPr/>
        </p:nvSpPr>
        <p:spPr>
          <a:xfrm>
            <a:off x="2668897" y="4294336"/>
            <a:ext cx="6096000" cy="784830"/>
          </a:xfrm>
          <a:prstGeom prst="rect">
            <a:avLst/>
          </a:prstGeom>
        </p:spPr>
        <p:txBody>
          <a:bodyPr>
            <a:spAutoFit/>
          </a:bodyPr>
          <a:lstStyle/>
          <a:p>
            <a:pPr marL="285750" lvl="0" indent="-285750" eaLnBrk="1" fontAlgn="auto" hangingPunct="1">
              <a:spcBef>
                <a:spcPct val="50000"/>
              </a:spcBef>
              <a:buFont typeface="Wingdings" panose="05000000000000000000" pitchFamily="2" charset="2"/>
              <a:buChar char="§"/>
              <a:defRPr/>
            </a:pPr>
            <a:r>
              <a:rPr lang="en-US" b="0" dirty="0">
                <a:solidFill>
                  <a:srgbClr val="000000"/>
                </a:solidFill>
                <a:latin typeface="Calibri" panose="020F0502020204030204" pitchFamily="34" charset="0"/>
              </a:rPr>
              <a:t>Median </a:t>
            </a:r>
            <a:r>
              <a:rPr lang="en-US" b="0" dirty="0" err="1">
                <a:solidFill>
                  <a:srgbClr val="000000"/>
                </a:solidFill>
                <a:latin typeface="Calibri" panose="020F0502020204030204" pitchFamily="34" charset="0"/>
              </a:rPr>
              <a:t>DoR</a:t>
            </a:r>
            <a:r>
              <a:rPr lang="en-US" b="0" dirty="0">
                <a:solidFill>
                  <a:srgbClr val="000000"/>
                </a:solidFill>
                <a:latin typeface="Calibri" panose="020F0502020204030204" pitchFamily="34" charset="0"/>
              </a:rPr>
              <a:t>: 9.1 </a:t>
            </a:r>
            <a:r>
              <a:rPr lang="en-US" b="0" dirty="0" err="1">
                <a:solidFill>
                  <a:srgbClr val="000000"/>
                </a:solidFill>
                <a:latin typeface="Calibri" panose="020F0502020204030204" pitchFamily="34" charset="0"/>
              </a:rPr>
              <a:t>mo</a:t>
            </a:r>
            <a:endParaRPr lang="en-US" b="0" dirty="0">
              <a:solidFill>
                <a:srgbClr val="000000"/>
              </a:solidFill>
              <a:latin typeface="Calibri" panose="020F0502020204030204" pitchFamily="34" charset="0"/>
            </a:endParaRPr>
          </a:p>
          <a:p>
            <a:pPr marL="285750" lvl="0" indent="-285750" eaLnBrk="1" fontAlgn="auto" hangingPunct="1">
              <a:spcBef>
                <a:spcPct val="50000"/>
              </a:spcBef>
              <a:buFont typeface="Wingdings" panose="05000000000000000000" pitchFamily="2" charset="2"/>
              <a:buChar char="§"/>
              <a:defRPr/>
            </a:pPr>
            <a:r>
              <a:rPr lang="en-US" b="0" dirty="0">
                <a:solidFill>
                  <a:srgbClr val="000000"/>
                </a:solidFill>
                <a:latin typeface="Calibri" panose="020F0502020204030204" pitchFamily="34" charset="0"/>
              </a:rPr>
              <a:t>DCR: 82%</a:t>
            </a:r>
          </a:p>
        </p:txBody>
      </p:sp>
    </p:spTree>
    <p:custDataLst>
      <p:tags r:id="rId1"/>
    </p:custDataLst>
    <p:extLst>
      <p:ext uri="{BB962C8B-B14F-4D97-AF65-F5344CB8AC3E}">
        <p14:creationId xmlns:p14="http://schemas.microsoft.com/office/powerpoint/2010/main" val="35211807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640F2-53AE-4C97-B03D-7EA9AB4CBFAE}"/>
              </a:ext>
            </a:extLst>
          </p:cNvPr>
          <p:cNvSpPr>
            <a:spLocks noGrp="1"/>
          </p:cNvSpPr>
          <p:nvPr>
            <p:ph type="title"/>
          </p:nvPr>
        </p:nvSpPr>
        <p:spPr>
          <a:xfrm>
            <a:off x="604675" y="238127"/>
            <a:ext cx="11153938" cy="1103313"/>
          </a:xfrm>
        </p:spPr>
        <p:txBody>
          <a:bodyPr/>
          <a:lstStyle/>
          <a:p>
            <a:r>
              <a:rPr lang="en-US" b="0" dirty="0">
                <a:solidFill>
                  <a:srgbClr val="252171"/>
                </a:solidFill>
              </a:rPr>
              <a:t>Infigratinib for Advanced </a:t>
            </a:r>
            <a:r>
              <a:rPr lang="en-US" b="0">
                <a:solidFill>
                  <a:srgbClr val="252171"/>
                </a:solidFill>
              </a:rPr>
              <a:t>Cholangiocarcinoma with </a:t>
            </a:r>
            <a:r>
              <a:rPr lang="en-US" b="0" i="1" dirty="0">
                <a:solidFill>
                  <a:srgbClr val="252171"/>
                </a:solidFill>
              </a:rPr>
              <a:t>FGFR2 </a:t>
            </a:r>
            <a:r>
              <a:rPr lang="en-US" b="0" dirty="0">
                <a:solidFill>
                  <a:srgbClr val="252171"/>
                </a:solidFill>
              </a:rPr>
              <a:t>Fusion/Rearrangement</a:t>
            </a:r>
          </a:p>
        </p:txBody>
      </p:sp>
      <p:sp>
        <p:nvSpPr>
          <p:cNvPr id="3" name="Content Placeholder 2">
            <a:extLst>
              <a:ext uri="{FF2B5EF4-FFF2-40B4-BE49-F238E27FC236}">
                <a16:creationId xmlns:a16="http://schemas.microsoft.com/office/drawing/2014/main" id="{5E790A48-8C55-4CB0-BA05-AAF7996B9E2C}"/>
              </a:ext>
            </a:extLst>
          </p:cNvPr>
          <p:cNvSpPr>
            <a:spLocks noGrp="1"/>
          </p:cNvSpPr>
          <p:nvPr>
            <p:ph idx="1"/>
          </p:nvPr>
        </p:nvSpPr>
        <p:spPr>
          <a:xfrm>
            <a:off x="604675" y="1513047"/>
            <a:ext cx="10877529" cy="703262"/>
          </a:xfrm>
        </p:spPr>
        <p:txBody>
          <a:bodyPr/>
          <a:lstStyle/>
          <a:p>
            <a:r>
              <a:rPr lang="en-US" sz="2400" dirty="0"/>
              <a:t>Open-label, single-arm phase II trial</a:t>
            </a:r>
          </a:p>
        </p:txBody>
      </p:sp>
      <p:sp>
        <p:nvSpPr>
          <p:cNvPr id="4" name="Text Box 45">
            <a:extLst>
              <a:ext uri="{FF2B5EF4-FFF2-40B4-BE49-F238E27FC236}">
                <a16:creationId xmlns:a16="http://schemas.microsoft.com/office/drawing/2014/main" id="{694D34CF-B69B-4374-965E-BC82ED43A642}"/>
              </a:ext>
            </a:extLst>
          </p:cNvPr>
          <p:cNvSpPr txBox="1">
            <a:spLocks noChangeArrowheads="1"/>
          </p:cNvSpPr>
          <p:nvPr/>
        </p:nvSpPr>
        <p:spPr bwMode="auto">
          <a:xfrm>
            <a:off x="367870" y="2720398"/>
            <a:ext cx="25685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unresectable locally advanced or metastatic cholangiocarcinoma and </a:t>
            </a:r>
            <a:r>
              <a:rPr kumimoji="0" lang="en-GB" alt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 </a:t>
            </a:r>
            <a:r>
              <a:rPr kumimoji="0" lang="en-GB"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gene fusions or rearrangements who experienced progression on/intolerance to gemcitabine-based chemotherapy</a:t>
            </a:r>
          </a:p>
        </p:txBody>
      </p:sp>
      <p:sp>
        <p:nvSpPr>
          <p:cNvPr id="7" name="Rectangle 49">
            <a:extLst>
              <a:ext uri="{FF2B5EF4-FFF2-40B4-BE49-F238E27FC236}">
                <a16:creationId xmlns:a16="http://schemas.microsoft.com/office/drawing/2014/main" id="{8A353B18-E509-426A-BE27-2AAEA069C634}"/>
              </a:ext>
            </a:extLst>
          </p:cNvPr>
          <p:cNvSpPr>
            <a:spLocks noChangeArrowheads="1"/>
          </p:cNvSpPr>
          <p:nvPr/>
        </p:nvSpPr>
        <p:spPr bwMode="auto">
          <a:xfrm>
            <a:off x="7779569" y="2169428"/>
            <a:ext cx="3040630" cy="1280160"/>
          </a:xfrm>
          <a:prstGeom prst="rect">
            <a:avLst/>
          </a:prstGeom>
          <a:solidFill>
            <a:schemeClr val="accent1"/>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Infigratinib 125 mg QD x 21 days for 28-day cycles</a:t>
            </a:r>
          </a:p>
        </p:txBody>
      </p:sp>
      <p:sp>
        <p:nvSpPr>
          <p:cNvPr id="10" name="Line 52">
            <a:extLst>
              <a:ext uri="{FF2B5EF4-FFF2-40B4-BE49-F238E27FC236}">
                <a16:creationId xmlns:a16="http://schemas.microsoft.com/office/drawing/2014/main" id="{2945034C-9B20-4BC9-A663-C65086FFBDC2}"/>
              </a:ext>
            </a:extLst>
          </p:cNvPr>
          <p:cNvSpPr>
            <a:spLocks noChangeShapeType="1"/>
          </p:cNvSpPr>
          <p:nvPr/>
        </p:nvSpPr>
        <p:spPr bwMode="auto">
          <a:xfrm>
            <a:off x="7100006" y="2809508"/>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 name="Content Placeholder 2">
            <a:extLst>
              <a:ext uri="{FF2B5EF4-FFF2-40B4-BE49-F238E27FC236}">
                <a16:creationId xmlns:a16="http://schemas.microsoft.com/office/drawing/2014/main" id="{2C96634A-3A2A-457E-A5D2-741D71C858AC}"/>
              </a:ext>
            </a:extLst>
          </p:cNvPr>
          <p:cNvSpPr txBox="1">
            <a:spLocks/>
          </p:cNvSpPr>
          <p:nvPr/>
        </p:nvSpPr>
        <p:spPr bwMode="auto">
          <a:xfrm>
            <a:off x="7779568" y="3786869"/>
            <a:ext cx="3486533" cy="2208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Primary endpoints: ORR per BICR (RECIST v1.1), DoR</a:t>
            </a:r>
          </a:p>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Secondary endpoints: PFS,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DCR, best overall response,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b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OS, safety, PK</a:t>
            </a:r>
          </a:p>
        </p:txBody>
      </p:sp>
      <p:sp>
        <p:nvSpPr>
          <p:cNvPr id="14" name="Rectangle 49">
            <a:extLst>
              <a:ext uri="{FF2B5EF4-FFF2-40B4-BE49-F238E27FC236}">
                <a16:creationId xmlns:a16="http://schemas.microsoft.com/office/drawing/2014/main" id="{B3B6A291-4F6E-4F21-9397-7C836A7AD64C}"/>
              </a:ext>
            </a:extLst>
          </p:cNvPr>
          <p:cNvSpPr>
            <a:spLocks noChangeArrowheads="1"/>
          </p:cNvSpPr>
          <p:nvPr/>
        </p:nvSpPr>
        <p:spPr bwMode="auto">
          <a:xfrm>
            <a:off x="3859237" y="2169428"/>
            <a:ext cx="3040630" cy="1280160"/>
          </a:xfrm>
          <a:prstGeom prst="rect">
            <a:avLst/>
          </a:prstGeom>
          <a:solidFill>
            <a:schemeClr val="tx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Cohort 1</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a:t>
            </a: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FGFR2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gene fusions or rearrangements, no prior selective FGFR inhibitors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108)</a:t>
            </a:r>
          </a:p>
        </p:txBody>
      </p:sp>
      <p:sp>
        <p:nvSpPr>
          <p:cNvPr id="15" name="Rectangle 49">
            <a:extLst>
              <a:ext uri="{FF2B5EF4-FFF2-40B4-BE49-F238E27FC236}">
                <a16:creationId xmlns:a16="http://schemas.microsoft.com/office/drawing/2014/main" id="{55694B0A-F835-4EC8-A824-1131FEEF8463}"/>
              </a:ext>
            </a:extLst>
          </p:cNvPr>
          <p:cNvSpPr>
            <a:spLocks noChangeArrowheads="1"/>
          </p:cNvSpPr>
          <p:nvPr/>
        </p:nvSpPr>
        <p:spPr bwMode="auto">
          <a:xfrm>
            <a:off x="3859237" y="3589351"/>
            <a:ext cx="3040630" cy="1280160"/>
          </a:xfrm>
          <a:prstGeom prst="rect">
            <a:avLst/>
          </a:prstGeom>
          <a:solidFill>
            <a:schemeClr val="tx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Cohort 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a:t>
            </a: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FGFR1&amp;3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gene fusions or rearrangements and/or </a:t>
            </a: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mutations, no prior selective </a:t>
            </a:r>
            <a:b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 inhibitors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(planned n = 20)</a:t>
            </a:r>
          </a:p>
        </p:txBody>
      </p:sp>
      <p:sp>
        <p:nvSpPr>
          <p:cNvPr id="16" name="Rectangle 49">
            <a:extLst>
              <a:ext uri="{FF2B5EF4-FFF2-40B4-BE49-F238E27FC236}">
                <a16:creationId xmlns:a16="http://schemas.microsoft.com/office/drawing/2014/main" id="{0AA576CF-A502-46F5-9993-7203F5620083}"/>
              </a:ext>
            </a:extLst>
          </p:cNvPr>
          <p:cNvSpPr>
            <a:spLocks noChangeArrowheads="1"/>
          </p:cNvSpPr>
          <p:nvPr/>
        </p:nvSpPr>
        <p:spPr bwMode="auto">
          <a:xfrm>
            <a:off x="3859237" y="5009275"/>
            <a:ext cx="3040630" cy="1280160"/>
          </a:xfrm>
          <a:prstGeom prst="rect">
            <a:avLst/>
          </a:prstGeom>
          <a:solidFill>
            <a:schemeClr val="tx2"/>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sng"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Cohort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Patients with </a:t>
            </a:r>
            <a:r>
              <a:rPr kumimoji="0" lang="en-US" altLang="en-US" sz="1400" b="1"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FGFR2 </a:t>
            </a: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gene fusions progressing following a selective FGFR inhibitor other than infigratinib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(planned n = 20)</a:t>
            </a:r>
          </a:p>
        </p:txBody>
      </p:sp>
      <p:sp>
        <p:nvSpPr>
          <p:cNvPr id="17" name="Line 52">
            <a:extLst>
              <a:ext uri="{FF2B5EF4-FFF2-40B4-BE49-F238E27FC236}">
                <a16:creationId xmlns:a16="http://schemas.microsoft.com/office/drawing/2014/main" id="{F65DA51B-BBED-4BF1-884D-5F0DF90E07B2}"/>
              </a:ext>
            </a:extLst>
          </p:cNvPr>
          <p:cNvSpPr>
            <a:spLocks noChangeShapeType="1"/>
          </p:cNvSpPr>
          <p:nvPr/>
        </p:nvSpPr>
        <p:spPr bwMode="auto">
          <a:xfrm>
            <a:off x="3179674" y="2809508"/>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 name="Line 52">
            <a:extLst>
              <a:ext uri="{FF2B5EF4-FFF2-40B4-BE49-F238E27FC236}">
                <a16:creationId xmlns:a16="http://schemas.microsoft.com/office/drawing/2014/main" id="{B5636A53-43D7-4590-BCBA-82621EFFA9B0}"/>
              </a:ext>
            </a:extLst>
          </p:cNvPr>
          <p:cNvSpPr>
            <a:spLocks noChangeShapeType="1"/>
          </p:cNvSpPr>
          <p:nvPr/>
        </p:nvSpPr>
        <p:spPr bwMode="auto">
          <a:xfrm>
            <a:off x="3179674" y="4229431"/>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 name="Line 52">
            <a:extLst>
              <a:ext uri="{FF2B5EF4-FFF2-40B4-BE49-F238E27FC236}">
                <a16:creationId xmlns:a16="http://schemas.microsoft.com/office/drawing/2014/main" id="{78EDDD0E-FC71-44D1-956D-B4E32D17FA22}"/>
              </a:ext>
            </a:extLst>
          </p:cNvPr>
          <p:cNvSpPr>
            <a:spLocks noChangeShapeType="1"/>
          </p:cNvSpPr>
          <p:nvPr/>
        </p:nvSpPr>
        <p:spPr bwMode="auto">
          <a:xfrm>
            <a:off x="3179674" y="5649355"/>
            <a:ext cx="479425"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BB5AF003-3849-4D2A-950B-4BEE236C4228}"/>
              </a:ext>
            </a:extLst>
          </p:cNvPr>
          <p:cNvSpPr/>
          <p:nvPr/>
        </p:nvSpPr>
        <p:spPr bwMode="auto">
          <a:xfrm>
            <a:off x="3816147" y="2117814"/>
            <a:ext cx="7040880" cy="1377945"/>
          </a:xfrm>
          <a:prstGeom prst="rect">
            <a:avLst/>
          </a:prstGeom>
          <a:noFill/>
          <a:ln w="28575">
            <a:solidFill>
              <a:schemeClr val="accent3"/>
            </a:solidFill>
            <a:round/>
            <a:headEnd/>
            <a:tailEnd/>
          </a:ln>
          <a:extLst>
            <a:ext uri="{909E8E84-426E-40DD-AFC4-6F175D3DCCD1}">
              <a14:hiddenFill xmlns:a14="http://schemas.microsoft.com/office/drawing/2010/main">
                <a:noFill/>
              </a14:hiddenFill>
            </a:ext>
          </a:extLst>
        </p:spPr>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4" name="Text Box 11">
            <a:extLst>
              <a:ext uri="{FF2B5EF4-FFF2-40B4-BE49-F238E27FC236}">
                <a16:creationId xmlns:a16="http://schemas.microsoft.com/office/drawing/2014/main" id="{CC5D992D-9820-48E5-A739-D2CC915E4483}"/>
              </a:ext>
            </a:extLst>
          </p:cNvPr>
          <p:cNvSpPr txBox="1">
            <a:spLocks noChangeArrowheads="1"/>
          </p:cNvSpPr>
          <p:nvPr/>
        </p:nvSpPr>
        <p:spPr bwMode="auto">
          <a:xfrm>
            <a:off x="414338" y="6389698"/>
            <a:ext cx="801052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Javle. </a:t>
            </a:r>
            <a:r>
              <a:rPr kumimoji="0" lang="sv-SE" altLang="en-US" sz="1100" b="0" i="1"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Lancet Gastroenterol Hepatol. 2021;6:803. </a:t>
            </a:r>
            <a:r>
              <a:rPr kumimoji="0" lang="it-IT" altLang="en-US" sz="1100" b="0" i="1" u="none" strike="noStrike" kern="1200" cap="none" spc="-10" normalizeH="0" baseline="0" noProof="0" dirty="0">
                <a:ln>
                  <a:noFill/>
                </a:ln>
                <a:solidFill>
                  <a:srgbClr val="455560"/>
                </a:solidFill>
                <a:effectLst/>
                <a:uLnTx/>
                <a:uFillTx/>
                <a:latin typeface="Calibri" panose="020F0502020204030204" pitchFamily="34" charset="0"/>
                <a:cs typeface="Arial" panose="020B0604020202020204" pitchFamily="34" charset="0"/>
              </a:rPr>
              <a:t>Javle. ASCO GI 2021. Abstr 265.</a:t>
            </a:r>
          </a:p>
        </p:txBody>
      </p:sp>
      <p:sp>
        <p:nvSpPr>
          <p:cNvPr id="25" name="TextBox 24">
            <a:extLst>
              <a:ext uri="{FF2B5EF4-FFF2-40B4-BE49-F238E27FC236}">
                <a16:creationId xmlns:a16="http://schemas.microsoft.com/office/drawing/2014/main" id="{EBC77DD3-8286-4916-825E-926A1ED55149}"/>
              </a:ext>
            </a:extLst>
          </p:cNvPr>
          <p:cNvSpPr txBox="1"/>
          <p:nvPr/>
        </p:nvSpPr>
        <p:spPr bwMode="auto">
          <a:xfrm>
            <a:off x="8436763" y="1753925"/>
            <a:ext cx="1743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1" i="1" u="none" strike="noStrike" kern="1200" cap="none" spc="0" normalizeH="0" baseline="0" noProof="0" dirty="0">
                <a:ln>
                  <a:noFill/>
                </a:ln>
                <a:solidFill>
                  <a:srgbClr val="E1471D"/>
                </a:solidFill>
                <a:effectLst/>
                <a:uLnTx/>
                <a:uFillTx/>
                <a:latin typeface="Calibri" panose="020F0502020204030204" pitchFamily="34" charset="0"/>
                <a:ea typeface="+mn-ea"/>
                <a:cs typeface="Arial" panose="020B0604020202020204" pitchFamily="34" charset="0"/>
              </a:rPr>
              <a:t>Current Analysis</a:t>
            </a:r>
          </a:p>
        </p:txBody>
      </p:sp>
      <p:grpSp>
        <p:nvGrpSpPr>
          <p:cNvPr id="26" name="Group 25">
            <a:extLst>
              <a:ext uri="{FF2B5EF4-FFF2-40B4-BE49-F238E27FC236}">
                <a16:creationId xmlns:a16="http://schemas.microsoft.com/office/drawing/2014/main" id="{58671E1A-344C-4FBB-B404-35892FE0898B}"/>
              </a:ext>
            </a:extLst>
          </p:cNvPr>
          <p:cNvGrpSpPr/>
          <p:nvPr/>
        </p:nvGrpSpPr>
        <p:grpSpPr>
          <a:xfrm>
            <a:off x="9392911" y="6207927"/>
            <a:ext cx="2488502" cy="454909"/>
            <a:chOff x="9392911" y="6207927"/>
            <a:chExt cx="2488502" cy="454909"/>
          </a:xfrm>
        </p:grpSpPr>
        <p:pic>
          <p:nvPicPr>
            <p:cNvPr id="27" name="Picture 26" descr="A picture containing text, ax, wheel&#10;&#10;Description automatically generated">
              <a:extLst>
                <a:ext uri="{FF2B5EF4-FFF2-40B4-BE49-F238E27FC236}">
                  <a16:creationId xmlns:a16="http://schemas.microsoft.com/office/drawing/2014/main" id="{CDD1CF17-6E98-4035-9781-12E5147F91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8" name="Rectangle 27">
              <a:extLst>
                <a:ext uri="{FF2B5EF4-FFF2-40B4-BE49-F238E27FC236}">
                  <a16:creationId xmlns:a16="http://schemas.microsoft.com/office/drawing/2014/main" id="{2E6B5556-E8AB-4530-B337-9C14BB11140B}"/>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83423662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11B4-147E-4EA1-A645-F67FB12FC398}"/>
              </a:ext>
            </a:extLst>
          </p:cNvPr>
          <p:cNvSpPr>
            <a:spLocks noGrp="1"/>
          </p:cNvSpPr>
          <p:nvPr>
            <p:ph type="title"/>
          </p:nvPr>
        </p:nvSpPr>
        <p:spPr>
          <a:xfrm>
            <a:off x="601212" y="693630"/>
            <a:ext cx="10872444" cy="1103313"/>
          </a:xfrm>
        </p:spPr>
        <p:txBody>
          <a:bodyPr/>
          <a:lstStyle/>
          <a:p>
            <a:r>
              <a:rPr lang="en-US" b="0" dirty="0">
                <a:solidFill>
                  <a:srgbClr val="252171"/>
                </a:solidFill>
              </a:rPr>
              <a:t>Infigratinib in Advanced </a:t>
            </a:r>
            <a:r>
              <a:rPr lang="en-US" b="0">
                <a:solidFill>
                  <a:srgbClr val="252171"/>
                </a:solidFill>
              </a:rPr>
              <a:t>Cholangiocarcinoma with </a:t>
            </a:r>
            <a:r>
              <a:rPr lang="en-US" b="0" i="1" dirty="0">
                <a:solidFill>
                  <a:srgbClr val="252171"/>
                </a:solidFill>
              </a:rPr>
              <a:t>FGFR2 </a:t>
            </a:r>
            <a:r>
              <a:rPr lang="en-US" b="0" dirty="0">
                <a:solidFill>
                  <a:srgbClr val="252171"/>
                </a:solidFill>
              </a:rPr>
              <a:t>Fusion/Rearrangement: Outcomes</a:t>
            </a:r>
          </a:p>
        </p:txBody>
      </p:sp>
      <p:graphicFrame>
        <p:nvGraphicFramePr>
          <p:cNvPr id="8" name="Content Placeholder 4">
            <a:extLst>
              <a:ext uri="{FF2B5EF4-FFF2-40B4-BE49-F238E27FC236}">
                <a16:creationId xmlns:a16="http://schemas.microsoft.com/office/drawing/2014/main" id="{E1DE54DA-D1B1-4EED-9265-D9A3CAE63A8E}"/>
              </a:ext>
            </a:extLst>
          </p:cNvPr>
          <p:cNvGraphicFramePr>
            <a:graphicFrameLocks noGrp="1"/>
          </p:cNvGraphicFramePr>
          <p:nvPr>
            <p:ph idx="1"/>
            <p:extLst>
              <p:ext uri="{D42A27DB-BD31-4B8C-83A1-F6EECF244321}">
                <p14:modId xmlns:p14="http://schemas.microsoft.com/office/powerpoint/2010/main" val="3397909511"/>
              </p:ext>
            </p:extLst>
          </p:nvPr>
        </p:nvGraphicFramePr>
        <p:xfrm>
          <a:off x="709796" y="2124787"/>
          <a:ext cx="5376672" cy="3322320"/>
        </p:xfrm>
        <a:graphic>
          <a:graphicData uri="http://schemas.openxmlformats.org/drawingml/2006/table">
            <a:tbl>
              <a:tblPr firstRow="1" bandRow="1">
                <a:tableStyleId>{0E3FDE45-AF77-4B5C-9715-49D594BDF05E}</a:tableStyleId>
              </a:tblPr>
              <a:tblGrid>
                <a:gridCol w="3256498">
                  <a:extLst>
                    <a:ext uri="{9D8B030D-6E8A-4147-A177-3AD203B41FA5}">
                      <a16:colId xmlns:a16="http://schemas.microsoft.com/office/drawing/2014/main" val="3741806511"/>
                    </a:ext>
                  </a:extLst>
                </a:gridCol>
                <a:gridCol w="2120174">
                  <a:extLst>
                    <a:ext uri="{9D8B030D-6E8A-4147-A177-3AD203B41FA5}">
                      <a16:colId xmlns:a16="http://schemas.microsoft.com/office/drawing/2014/main" val="222999309"/>
                    </a:ext>
                  </a:extLst>
                </a:gridCol>
              </a:tblGrid>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kern="1200" cap="none" normalizeH="0" baseline="0" dirty="0">
                          <a:ln>
                            <a:noFill/>
                          </a:ln>
                          <a:solidFill>
                            <a:schemeClr val="tx1"/>
                          </a:solidFill>
                          <a:effectLst/>
                          <a:latin typeface="Calibri" panose="020F0502020204030204" pitchFamily="34" charset="0"/>
                          <a:ea typeface="+mn-ea"/>
                          <a:cs typeface="+mn-cs"/>
                        </a:rPr>
                        <a:t>Efficacy Outcome</a:t>
                      </a:r>
                    </a:p>
                  </a:txBody>
                  <a:tcPr marL="118872" marR="118872" anchor="ctr">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kern="1200" cap="none" normalizeH="0" baseline="0" dirty="0">
                          <a:ln>
                            <a:noFill/>
                          </a:ln>
                          <a:solidFill>
                            <a:schemeClr val="tx1"/>
                          </a:solidFill>
                          <a:effectLst/>
                          <a:latin typeface="Calibri" panose="020F0502020204030204" pitchFamily="34" charset="0"/>
                          <a:ea typeface="+mn-ea"/>
                          <a:cs typeface="+mn-cs"/>
                        </a:rPr>
                        <a:t>Infigratinib (n = 108)</a:t>
                      </a:r>
                    </a:p>
                  </a:txBody>
                  <a:tcPr marL="118872" marR="118872" anchor="b">
                    <a:lnL>
                      <a:noFill/>
                    </a:lnL>
                    <a:lnR>
                      <a:noFill/>
                    </a:lnR>
                    <a:lnT w="12700" cmpd="sng">
                      <a:noFill/>
                    </a:lnT>
                    <a:lnB w="127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2528136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Confirmed ORR,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CR,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PR,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SD, n (%)</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PD, n (%)</a:t>
                      </a:r>
                    </a:p>
                  </a:txBody>
                  <a:tcPr marL="118872" marR="118872" anchor="ctr">
                    <a:lnL>
                      <a:noFill/>
                    </a:lnL>
                    <a:lnR>
                      <a:noFill/>
                    </a:lnR>
                    <a:lnT w="12700" cmpd="sng">
                      <a:noFill/>
                    </a:lnT>
                    <a:lnB>
                      <a:noFill/>
                    </a:lnB>
                    <a:lnTlToBr w="12700" cmpd="sng">
                      <a:noFill/>
                      <a:prstDash val="solid"/>
                    </a:lnTlToBr>
                    <a:lnBlToTr w="12700" cmpd="sng">
                      <a:noFill/>
                      <a:prstDash val="solid"/>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23.1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 (1)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24 (22)</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66 (61)</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11 (10)</a:t>
                      </a:r>
                    </a:p>
                  </a:txBody>
                  <a:tcPr marL="118872" marR="118872">
                    <a:lnL>
                      <a:noFill/>
                    </a:lnL>
                    <a:lnR>
                      <a:noFill/>
                    </a:lnR>
                    <a:lnT w="12700" cmpd="sng">
                      <a:noFill/>
                    </a:lnT>
                    <a:lnB>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1109328677"/>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TTR, mo (range)</a:t>
                      </a:r>
                    </a:p>
                  </a:txBody>
                  <a:tcPr marL="118872" marR="118872">
                    <a:lnL>
                      <a:noFill/>
                    </a:lnL>
                    <a:lnR>
                      <a:noFill/>
                    </a:lnR>
                    <a:lnT>
                      <a:noFill/>
                    </a:lnT>
                    <a:lnB>
                      <a:noFill/>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3.6 (1.8-3.8)</a:t>
                      </a:r>
                    </a:p>
                  </a:txBody>
                  <a:tcPr marL="118872" marR="118872">
                    <a:lnL>
                      <a:noFill/>
                    </a:lnL>
                    <a:lnR>
                      <a:noFill/>
                    </a:lnR>
                    <a:lnT>
                      <a:noFill/>
                    </a:lnT>
                    <a:lnB>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62030796"/>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DCR, % (95% CI)</a:t>
                      </a:r>
                    </a:p>
                  </a:txBody>
                  <a:tcPr marL="118872" marR="118872" anchor="ctr">
                    <a:lnL>
                      <a:noFill/>
                    </a:lnL>
                    <a:lnR>
                      <a:noFill/>
                    </a:lnR>
                    <a:lnT>
                      <a:noFill/>
                    </a:lnT>
                    <a:lnB>
                      <a:noFill/>
                    </a:lnB>
                    <a:lnTlToBr w="12700" cmpd="sng">
                      <a:noFill/>
                      <a:prstDash val="solid"/>
                    </a:lnTlToBr>
                    <a:lnBlToTr w="12700" cmpd="sng">
                      <a:noFill/>
                      <a:prstDash val="solid"/>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84.3 (76.0-90.6)</a:t>
                      </a:r>
                    </a:p>
                  </a:txBody>
                  <a:tcPr marL="118872" marR="118872" anchor="ctr">
                    <a:lnL>
                      <a:noFill/>
                    </a:lnL>
                    <a:lnR>
                      <a:noFill/>
                    </a:lnR>
                    <a:lnT>
                      <a:noFill/>
                    </a:lnT>
                    <a:lnB>
                      <a:noFill/>
                    </a:lnB>
                    <a:lnTlToBr w="12700" cmpd="sng">
                      <a:noFill/>
                      <a:prstDash val="solid"/>
                    </a:lnTlToBr>
                    <a:lnBlToTr w="12700" cmpd="sng">
                      <a:noFill/>
                      <a:prstDash val="solid"/>
                    </a:lnBlToTr>
                    <a:solidFill>
                      <a:srgbClr val="CDCDCF"/>
                    </a:solidFill>
                  </a:tcPr>
                </a:tc>
                <a:extLst>
                  <a:ext uri="{0D108BD9-81ED-4DB2-BD59-A6C34878D82A}">
                    <a16:rowId xmlns:a16="http://schemas.microsoft.com/office/drawing/2014/main" val="2969571925"/>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DoR, mo (range)</a:t>
                      </a:r>
                    </a:p>
                  </a:txBody>
                  <a:tcPr marL="118872" marR="118872" anchor="ctr">
                    <a:lnL>
                      <a:noFill/>
                    </a:lnL>
                    <a:lnR>
                      <a:noFill/>
                    </a:lnR>
                    <a:lnT>
                      <a:noFill/>
                    </a:lnT>
                    <a:lnB>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5.0 (3.7-9.3)</a:t>
                      </a:r>
                    </a:p>
                  </a:txBody>
                  <a:tcPr marL="118872" marR="118872" anchor="ctr">
                    <a:lnL>
                      <a:noFill/>
                    </a:lnL>
                    <a:lnR>
                      <a:noFill/>
                    </a:lnR>
                    <a:lnT>
                      <a:noFill/>
                    </a:lnT>
                    <a:lnB>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27543729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PFS, mo (range)</a:t>
                      </a:r>
                      <a:endPar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endParaRPr>
                    </a:p>
                  </a:txBody>
                  <a:tcPr marL="118872" marR="118872" anchor="ctr">
                    <a:lnL>
                      <a:noFill/>
                    </a:lnL>
                    <a:lnR>
                      <a:noFill/>
                    </a:lnR>
                    <a:lnT>
                      <a:noFill/>
                    </a:lnT>
                    <a:lnB>
                      <a:noFill/>
                    </a:lnB>
                    <a:lnTlToBr w="12700" cmpd="sng">
                      <a:noFill/>
                      <a:prstDash val="solid"/>
                    </a:lnTlToBr>
                    <a:lnBlToTr w="12700" cmpd="sng">
                      <a:noFill/>
                      <a:prstDash val="solid"/>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7.3 (5.6-7.6)</a:t>
                      </a:r>
                    </a:p>
                  </a:txBody>
                  <a:tcPr marL="118872" marR="118872" anchor="ctr">
                    <a:lnL>
                      <a:noFill/>
                    </a:lnL>
                    <a:lnR>
                      <a:noFill/>
                    </a:lnR>
                    <a:lnT>
                      <a:noFill/>
                    </a:lnT>
                    <a:lnB>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219171500"/>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Median OS, mo</a:t>
                      </a:r>
                    </a:p>
                  </a:txBody>
                  <a:tcPr marL="118872" marR="118872" anchor="ctr">
                    <a:lnL>
                      <a:noFill/>
                    </a:lnL>
                    <a:lnR>
                      <a:noFill/>
                    </a:lnR>
                    <a:lnT>
                      <a:noFill/>
                    </a:lnT>
                    <a:lnB>
                      <a:noFill/>
                    </a:lnB>
                    <a:lnTlToBr w="12700" cmpd="sng">
                      <a:noFill/>
                      <a:prstDash val="solid"/>
                    </a:lnTlToBr>
                    <a:lnBlToTr w="12700" cmpd="sng">
                      <a:noFill/>
                      <a:prstDash val="solid"/>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12.2 (10.7-14.9)</a:t>
                      </a:r>
                    </a:p>
                  </a:txBody>
                  <a:tcPr marL="118872" marR="118872" anchor="ctr">
                    <a:lnL>
                      <a:noFill/>
                    </a:lnL>
                    <a:lnR>
                      <a:noFill/>
                    </a:lnR>
                    <a:lnT>
                      <a:noFill/>
                    </a:lnT>
                    <a:lnB>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808731265"/>
                  </a:ext>
                </a:extLst>
              </a:tr>
            </a:tbl>
          </a:graphicData>
        </a:graphic>
      </p:graphicFrame>
      <p:sp>
        <p:nvSpPr>
          <p:cNvPr id="9" name="Text Box 15">
            <a:extLst>
              <a:ext uri="{FF2B5EF4-FFF2-40B4-BE49-F238E27FC236}">
                <a16:creationId xmlns:a16="http://schemas.microsoft.com/office/drawing/2014/main" id="{609D8BD1-3DF0-7441-B1E0-0B4AC201B865}"/>
              </a:ext>
            </a:extLst>
          </p:cNvPr>
          <p:cNvSpPr txBox="1">
            <a:spLocks noChangeArrowheads="1"/>
          </p:cNvSpPr>
          <p:nvPr/>
        </p:nvSpPr>
        <p:spPr bwMode="auto">
          <a:xfrm>
            <a:off x="412751" y="6392874"/>
            <a:ext cx="7853362" cy="261610"/>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Javle. </a:t>
            </a:r>
            <a:r>
              <a:rPr kumimoji="0" lang="sv-SE" altLang="en-US" sz="1100" b="0" i="1" u="none" strike="noStrike" kern="1200" cap="none" spc="0" normalizeH="0" baseline="0" noProof="0" dirty="0">
                <a:ln>
                  <a:noFill/>
                </a:ln>
                <a:solidFill>
                  <a:srgbClr val="455560"/>
                </a:solidFill>
                <a:effectLst/>
                <a:uLnTx/>
                <a:uFillTx/>
                <a:latin typeface="Calibri" panose="020F0502020204030204" pitchFamily="34" charset="0"/>
                <a:ea typeface="MS PGothic" panose="020B0600070205080204" pitchFamily="34" charset="-128"/>
                <a:cs typeface="Arial" panose="020B0604020202020204" pitchFamily="34" charset="0"/>
              </a:rPr>
              <a:t>Lancet Gastroenterol Hepatol. 2021;6:803. </a:t>
            </a:r>
            <a:r>
              <a:rPr kumimoji="0" lang="it-IT" altLang="en-US" sz="1100" b="0" i="1" u="none" strike="noStrike" kern="1200" cap="none" spc="-10" normalizeH="0" baseline="0" noProof="0" dirty="0">
                <a:ln>
                  <a:noFill/>
                </a:ln>
                <a:solidFill>
                  <a:srgbClr val="455560"/>
                </a:solidFill>
                <a:effectLst/>
                <a:uLnTx/>
                <a:uFillTx/>
                <a:latin typeface="Calibri" panose="020F0502020204030204" pitchFamily="34" charset="0"/>
                <a:cs typeface="Arial" panose="020B0604020202020204" pitchFamily="34" charset="0"/>
              </a:rPr>
              <a:t>Javle. ASCO GI 2021. Abstr 265.</a:t>
            </a:r>
          </a:p>
        </p:txBody>
      </p:sp>
      <p:sp>
        <p:nvSpPr>
          <p:cNvPr id="13" name="Content Placeholder 3">
            <a:extLst>
              <a:ext uri="{FF2B5EF4-FFF2-40B4-BE49-F238E27FC236}">
                <a16:creationId xmlns:a16="http://schemas.microsoft.com/office/drawing/2014/main" id="{46D4FFFC-4C25-45BC-92F0-D7ADC8F0C78F}"/>
              </a:ext>
            </a:extLst>
          </p:cNvPr>
          <p:cNvSpPr txBox="1">
            <a:spLocks/>
          </p:cNvSpPr>
          <p:nvPr/>
        </p:nvSpPr>
        <p:spPr>
          <a:xfrm>
            <a:off x="6252634" y="4448926"/>
            <a:ext cx="5229570" cy="225561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Most common any-grade AEs (≥30%): hyperphosphatemia, stomatitis, fatigue, alopecia, dry eye, PPE syndrome, arthralgia, dysgeusia</a:t>
            </a:r>
          </a:p>
        </p:txBody>
      </p:sp>
      <p:graphicFrame>
        <p:nvGraphicFramePr>
          <p:cNvPr id="14" name="Group 3">
            <a:extLst>
              <a:ext uri="{FF2B5EF4-FFF2-40B4-BE49-F238E27FC236}">
                <a16:creationId xmlns:a16="http://schemas.microsoft.com/office/drawing/2014/main" id="{D2D704DA-C172-45A9-9E67-8760065D2DF6}"/>
              </a:ext>
            </a:extLst>
          </p:cNvPr>
          <p:cNvGraphicFramePr>
            <a:graphicFrameLocks/>
          </p:cNvGraphicFramePr>
          <p:nvPr>
            <p:extLst>
              <p:ext uri="{D42A27DB-BD31-4B8C-83A1-F6EECF244321}">
                <p14:modId xmlns:p14="http://schemas.microsoft.com/office/powerpoint/2010/main" val="18589137"/>
              </p:ext>
            </p:extLst>
          </p:nvPr>
        </p:nvGraphicFramePr>
        <p:xfrm>
          <a:off x="6389561" y="2124787"/>
          <a:ext cx="5116639" cy="2255616"/>
        </p:xfrm>
        <a:graphic>
          <a:graphicData uri="http://schemas.openxmlformats.org/drawingml/2006/table">
            <a:tbl>
              <a:tblPr/>
              <a:tblGrid>
                <a:gridCol w="3325939">
                  <a:extLst>
                    <a:ext uri="{9D8B030D-6E8A-4147-A177-3AD203B41FA5}">
                      <a16:colId xmlns:a16="http://schemas.microsoft.com/office/drawing/2014/main" val="20000"/>
                    </a:ext>
                  </a:extLst>
                </a:gridCol>
                <a:gridCol w="1790700">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Calibri" panose="020F0502020204030204" pitchFamily="34" charset="0"/>
                        </a:rPr>
                        <a:t>Mechanism-Based Toxicities, %</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Infigratinib</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Calcium phosphate homeostasis</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85.2</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Tissue calcification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2.8</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Pathologic fracture</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Vascular calcification/mineralization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0.9</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350082027"/>
                  </a:ext>
                </a:extLst>
              </a:tr>
              <a:tr h="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kern="1200" cap="none" normalizeH="0" baseline="0" dirty="0">
                          <a:ln>
                            <a:noFill/>
                          </a:ln>
                          <a:solidFill>
                            <a:schemeClr val="bg2">
                              <a:lumMod val="10000"/>
                            </a:schemeClr>
                          </a:solidFill>
                          <a:effectLst/>
                          <a:latin typeface="Calibri" panose="020F0502020204030204" pitchFamily="34" charset="0"/>
                          <a:ea typeface="+mn-ea"/>
                          <a:cs typeface="+mn-cs"/>
                        </a:rPr>
                        <a:t>Eye disorders</a:t>
                      </a:r>
                    </a:p>
                    <a:p>
                      <a:pPr marL="284163" marR="0" lvl="0" indent="-171450" algn="l" defTabSz="914400" rtl="0" eaLnBrk="1" fontAlgn="base" latinLnBrk="0" hangingPunct="1">
                        <a:lnSpc>
                          <a:spcPct val="100000"/>
                        </a:lnSpc>
                        <a:spcBef>
                          <a:spcPct val="0"/>
                        </a:spcBef>
                        <a:spcAft>
                          <a:spcPct val="0"/>
                        </a:spcAft>
                        <a:buClr>
                          <a:srgbClr val="000000"/>
                        </a:buClr>
                        <a:buSzTx/>
                        <a:buFont typeface="Wingdings" pitchFamily="2" charset="2"/>
                        <a:buChar char="§"/>
                        <a:tabLst/>
                        <a:defRPr/>
                      </a:pPr>
                      <a:r>
                        <a:rPr kumimoji="0" lang="en-US" sz="16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mn-cs"/>
                        </a:rPr>
                        <a:t>CSR/RPED</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70.4</a:t>
                      </a:r>
                    </a:p>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16.7</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3112796241"/>
                  </a:ext>
                </a:extLst>
              </a:tr>
            </a:tbl>
          </a:graphicData>
        </a:graphic>
      </p:graphicFrame>
      <p:sp>
        <p:nvSpPr>
          <p:cNvPr id="12" name="Content Placeholder 3">
            <a:extLst>
              <a:ext uri="{FF2B5EF4-FFF2-40B4-BE49-F238E27FC236}">
                <a16:creationId xmlns:a16="http://schemas.microsoft.com/office/drawing/2014/main" id="{AC123AEF-7240-4FFA-9687-433B64DEE6CE}"/>
              </a:ext>
            </a:extLst>
          </p:cNvPr>
          <p:cNvSpPr txBox="1">
            <a:spLocks/>
          </p:cNvSpPr>
          <p:nvPr/>
        </p:nvSpPr>
        <p:spPr>
          <a:xfrm>
            <a:off x="709796" y="5576145"/>
            <a:ext cx="5376672" cy="1198082"/>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rPr>
              <a:t>ORR higher in those treated with ≤1 vs ≥2 prior lines of treatment (34.0% vs 13.8%)</a:t>
            </a:r>
          </a:p>
          <a:p>
            <a:pPr marL="0" marR="0" lvl="0" indent="0" algn="l" defTabSz="914400" rtl="0" eaLnBrk="1" fontAlgn="base" latinLnBrk="0" hangingPunct="1">
              <a:lnSpc>
                <a:spcPct val="90000"/>
              </a:lnSpc>
              <a:spcBef>
                <a:spcPts val="1000"/>
              </a:spcBef>
              <a:spcAft>
                <a:spcPts val="700"/>
              </a:spcAft>
              <a:buClr>
                <a:srgbClr val="000000"/>
              </a:buClr>
              <a:buSzTx/>
              <a:buFont typeface="Wingdings" panose="05000000000000000000" pitchFamily="2" charset="2"/>
              <a:buNone/>
              <a:tabLst/>
              <a:defRPr/>
            </a:pP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n-ea"/>
              <a:cs typeface="+mn-cs"/>
            </a:endParaRPr>
          </a:p>
        </p:txBody>
      </p:sp>
      <p:grpSp>
        <p:nvGrpSpPr>
          <p:cNvPr id="11" name="Group 10">
            <a:extLst>
              <a:ext uri="{FF2B5EF4-FFF2-40B4-BE49-F238E27FC236}">
                <a16:creationId xmlns:a16="http://schemas.microsoft.com/office/drawing/2014/main" id="{FC14A8B0-FFDF-4CAC-9F8A-B9D051CB7BA9}"/>
              </a:ext>
            </a:extLst>
          </p:cNvPr>
          <p:cNvGrpSpPr/>
          <p:nvPr/>
        </p:nvGrpSpPr>
        <p:grpSpPr>
          <a:xfrm>
            <a:off x="9392911" y="6207927"/>
            <a:ext cx="2488502" cy="454909"/>
            <a:chOff x="9392911" y="6207927"/>
            <a:chExt cx="2488502" cy="454909"/>
          </a:xfrm>
        </p:grpSpPr>
        <p:pic>
          <p:nvPicPr>
            <p:cNvPr id="15" name="Picture 14" descr="A picture containing text, ax, wheel&#10;&#10;Description automatically generated">
              <a:extLst>
                <a:ext uri="{FF2B5EF4-FFF2-40B4-BE49-F238E27FC236}">
                  <a16:creationId xmlns:a16="http://schemas.microsoft.com/office/drawing/2014/main" id="{4C6F0596-E4BB-44DC-97AA-6419D75BA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16" name="Rectangle 15">
              <a:extLst>
                <a:ext uri="{FF2B5EF4-FFF2-40B4-BE49-F238E27FC236}">
                  <a16:creationId xmlns:a16="http://schemas.microsoft.com/office/drawing/2014/main" id="{C84E2A8B-C3BF-463A-87AD-1F53E1DFC250}"/>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263388614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ttachments.office.net/owa/Wei.Jiang%40jefferson.edu/service.svc/s/GetAttachmentThumbnail?id=AAMkADY1NjM1NDQ3LWY5YzEtNDE1Yy04YTQ0LTRhNjAyODIwODcwMgBGAAAAAADLXgqy2EijQIr%2FdFGAJ44ZBwCvovClyfICS5MUGgsmxK4AAAAA3FrJAAAUNCKPWmwUSq5agUWEcdeBAAe6l%2BH2AAABEgAQAONz0KGXuAhBtOLrzdx1EUk%3D&amp;thumbnailType=2&amp;token=eyJhbGciOiJSUzI1NiIsImtpZCI6IkZBRDY1NDI2MkM2QUYyOTYxQUExRThDQUI3OEZGMUIyNzBFNzA3RTkiLCJ0eXAiOiJKV1QiLCJ4NXQiOiItdFpVSml4cThwWWFvZWpLdDRfeHNuRG5CLWsifQ.eyJvcmlnaW4iOiJodHRwczovL291dGxvb2sub2ZmaWNlLmNvbSIsInVjIjoiZTc3YTY1Yjc2ZTFiNGZkMmI1Yjc0YjAyNmFiMWMwOGYiLCJ2ZXIiOiJFeGNoYW5nZS5DYWxsYmFjay5WMSIsImFwcGN0eHNlbmRlciI6Ik93YURvd25sb2FkQDU1YTg5OTA2LWM3MTAtNDM2Yi1iYzQ0LTRjNTkwY2I2N2M0YSIsImlzc3JpbmciOiJTSVAiLCJhcHBjdHgiOiJ7XCJtc2V4Y2hwcm90XCI6XCJvd2FcIixcInB1aWRcIjpcIjExNTM3NjU5MzE3MjE0MTg2OTdcIixcInNjb3BlXCI6XCJPd2FEb3dubG9hZFwiLFwib2lkXCI6XCI1OWMxNzJjYS1kODBiLTRkY2YtOTFiOS1hY2Q3MzhjNGQ2MzlcIixcInByaW1hcnlzaWRcIjpcIlMtMS01LTIxLTEwMjExNjY4MzktMzQwMDg2NDc4OS05MDA5MzYxOS0xNTgyNjIxMlwifSIsIm5iZiI6MTY0NDc3NzEyMywiZXhwIjoxNjQ0Nzc3NzIzLCJpc3MiOiIwMDAwMDAwMi0wMDAwLTBmZjEtY2UwMC0wMDAwMDAwMDAwMDBANTVhODk5MDYtYzcxMC00MzZiLWJjNDQtNGM1OTBjYjY3YzRhIiwiYXVkIjoiMDAwMDAwMDItMDAwMC0wZmYxLWNlMDAtMDAwMDAwMDAwMDAwL2F0dGFjaG1lbnRzLm9mZmljZS5uZXRANTVhODk5MDYtYzcxMC00MzZiLWJjNDQtNGM1OTBjYjY3YzRhIiwiaGFwcCI6Im93YSJ9.HskFlNCJbi1CjYVO4RFSAwNC0IrCFCW_Z39AYrSh0tAbuWyOg2KmtTCFdRXyWLUI1bZn2B7Eof_j9B1flYJS_90k7SZ-jsri5lYRpKzSTW4dBO30h7-6zKJpE99nVtA6AiZj3ptU4e3mzWnLOFzI6pONtThke9qQrV9n1CGp8vmQFcgbFDiHV899Hrdl9dY1utDM3AIQf8ovdiGdO1SRsrNgPz-hdxMDXFI-S1eAwlw54ZD2tMaxTKsttTF_ei8rTN9q18a-RimuDzOCSrcfKZAMc686R9i5_Ll2uKEzVv_HXUfWxeBl08oi6vlnHS7xhY4V_KiKyLjf8FcPiGcnCQ&amp;X-OWA-CANARY=jLrN1FVCL0OolHf76D0HDrCBpiMf79kY4Fsp6GkSMJ7UymrknlPr14WFL1OTsXanVPmHo3W7sKY.&amp;owa=outlook.office.com&amp;scriptVer=20220204002.03&amp;animation=tru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98247" y="430325"/>
            <a:ext cx="6898511" cy="4775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5904" y="5403023"/>
            <a:ext cx="8538258" cy="430887"/>
          </a:xfrm>
          <a:prstGeom prst="rect">
            <a:avLst/>
          </a:prstGeom>
        </p:spPr>
        <p:txBody>
          <a:bodyPr wrap="square">
            <a:spAutoFit/>
          </a:bodyPr>
          <a:lstStyle/>
          <a:p>
            <a:pPr>
              <a:spcBef>
                <a:spcPts val="0"/>
              </a:spcBef>
              <a:spcAft>
                <a:spcPts val="0"/>
              </a:spcAft>
            </a:pPr>
            <a:r>
              <a:rPr lang="en-US" sz="1100" b="0" i="1" dirty="0">
                <a:solidFill>
                  <a:srgbClr val="222222"/>
                </a:solidFill>
                <a:latin typeface="Calibri" panose="020F0502020204030204" pitchFamily="34" charset="0"/>
                <a:cs typeface="Calibri" panose="020F0502020204030204" pitchFamily="34" charset="0"/>
              </a:rPr>
              <a:t>Fujiwara, H.. et al.  </a:t>
            </a:r>
            <a:r>
              <a:rPr lang="en-US" sz="1100" b="0" i="1" dirty="0" err="1">
                <a:solidFill>
                  <a:srgbClr val="222222"/>
                </a:solidFill>
                <a:latin typeface="Calibri" panose="020F0502020204030204" pitchFamily="34" charset="0"/>
                <a:cs typeface="Calibri" panose="020F0502020204030204" pitchFamily="34" charset="0"/>
              </a:rPr>
              <a:t>Sci</a:t>
            </a:r>
            <a:r>
              <a:rPr lang="en-US" sz="1100" b="0" i="1" dirty="0">
                <a:solidFill>
                  <a:srgbClr val="222222"/>
                </a:solidFill>
                <a:latin typeface="Calibri" panose="020F0502020204030204" pitchFamily="34" charset="0"/>
                <a:cs typeface="Calibri" panose="020F0502020204030204" pitchFamily="34" charset="0"/>
              </a:rPr>
              <a:t> Rep </a:t>
            </a:r>
            <a:r>
              <a:rPr lang="en-US" sz="1100" i="1" dirty="0">
                <a:solidFill>
                  <a:srgbClr val="222222"/>
                </a:solidFill>
                <a:latin typeface="Calibri" panose="020F0502020204030204" pitchFamily="34" charset="0"/>
                <a:cs typeface="Calibri" panose="020F0502020204030204" pitchFamily="34" charset="0"/>
              </a:rPr>
              <a:t>9, </a:t>
            </a:r>
            <a:r>
              <a:rPr lang="en-US" sz="1100" b="0" i="1" dirty="0">
                <a:solidFill>
                  <a:srgbClr val="222222"/>
                </a:solidFill>
                <a:latin typeface="Calibri" panose="020F0502020204030204" pitchFamily="34" charset="0"/>
                <a:cs typeface="Calibri" panose="020F0502020204030204" pitchFamily="34" charset="0"/>
              </a:rPr>
              <a:t>18859 (2019). </a:t>
            </a:r>
            <a:r>
              <a:rPr lang="en-US" sz="1100" b="0" i="1" u="sng" dirty="0">
                <a:solidFill>
                  <a:srgbClr val="0563C1"/>
                </a:solidFill>
                <a:latin typeface="Calibri" panose="020F0502020204030204" pitchFamily="34" charset="0"/>
                <a:cs typeface="Calibri" panose="020F0502020204030204" pitchFamily="34" charset="0"/>
                <a:hlinkClick r:id="rId4" tooltip="Original URL: https://doi.org/10.1038/s41598-019-55211-w. Click or tap if you trust this link."/>
              </a:rPr>
              <a:t>https://doi.org/10.1038/s41598-019-55211-w</a:t>
            </a:r>
            <a:endParaRPr lang="en-US" sz="1100" b="0" i="1" dirty="0">
              <a:solidFill>
                <a:srgbClr val="201F1E"/>
              </a:solidFill>
              <a:latin typeface="Calibri" panose="020F0502020204030204" pitchFamily="34" charset="0"/>
              <a:cs typeface="Calibri" panose="020F0502020204030204" pitchFamily="34" charset="0"/>
            </a:endParaRPr>
          </a:p>
          <a:p>
            <a:pPr>
              <a:spcBef>
                <a:spcPts val="0"/>
              </a:spcBef>
              <a:spcAft>
                <a:spcPts val="0"/>
              </a:spcAft>
            </a:pPr>
            <a:endParaRPr lang="en-US" sz="1100" b="0" i="1" dirty="0">
              <a:solidFill>
                <a:srgbClr val="201F1E"/>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8183515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2653" y="557557"/>
            <a:ext cx="10469415" cy="5432214"/>
          </a:xfrm>
          <a:prstGeom prst="rect">
            <a:avLst/>
          </a:prstGeom>
        </p:spPr>
      </p:pic>
      <p:sp>
        <p:nvSpPr>
          <p:cNvPr id="4" name="TextBox 3"/>
          <p:cNvSpPr txBox="1"/>
          <p:nvPr/>
        </p:nvSpPr>
        <p:spPr bwMode="auto">
          <a:xfrm>
            <a:off x="300487" y="6150313"/>
            <a:ext cx="169148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1100" b="0" dirty="0" err="1">
                <a:solidFill>
                  <a:schemeClr val="bg1"/>
                </a:solidFill>
                <a:latin typeface="Calibri" panose="020F0502020204030204" pitchFamily="34" charset="0"/>
              </a:rPr>
              <a:t>Abou</a:t>
            </a:r>
            <a:r>
              <a:rPr lang="en-US" sz="1100" b="0" dirty="0">
                <a:solidFill>
                  <a:schemeClr val="bg1"/>
                </a:solidFill>
                <a:latin typeface="Calibri" panose="020F0502020204030204" pitchFamily="34" charset="0"/>
              </a:rPr>
              <a:t> </a:t>
            </a:r>
            <a:r>
              <a:rPr lang="en-US" sz="1100" dirty="0">
                <a:solidFill>
                  <a:schemeClr val="bg1"/>
                </a:solidFill>
                <a:latin typeface="Calibri" panose="020F0502020204030204" pitchFamily="34" charset="0"/>
              </a:rPr>
              <a:t>A</a:t>
            </a:r>
            <a:r>
              <a:rPr lang="en-US" sz="1100" b="0" dirty="0">
                <a:solidFill>
                  <a:schemeClr val="bg1"/>
                </a:solidFill>
                <a:latin typeface="Calibri" panose="020F0502020204030204" pitchFamily="34" charset="0"/>
              </a:rPr>
              <a:t>lfa et al </a:t>
            </a:r>
            <a:r>
              <a:rPr lang="en-US" sz="1100" b="0" dirty="0" err="1">
                <a:solidFill>
                  <a:schemeClr val="bg1"/>
                </a:solidFill>
                <a:latin typeface="Calibri" panose="020F0502020204030204" pitchFamily="34" charset="0"/>
              </a:rPr>
              <a:t>esmo</a:t>
            </a:r>
            <a:r>
              <a:rPr lang="en-US" sz="1100" b="0" dirty="0">
                <a:solidFill>
                  <a:schemeClr val="bg1"/>
                </a:solidFill>
                <a:latin typeface="Calibri" panose="020F0502020204030204" pitchFamily="34" charset="0"/>
              </a:rPr>
              <a:t> 2019</a:t>
            </a:r>
          </a:p>
        </p:txBody>
      </p:sp>
    </p:spTree>
    <p:custDataLst>
      <p:tags r:id="rId1"/>
    </p:custDataLst>
    <p:extLst>
      <p:ext uri="{BB962C8B-B14F-4D97-AF65-F5344CB8AC3E}">
        <p14:creationId xmlns:p14="http://schemas.microsoft.com/office/powerpoint/2010/main" val="19058896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6860" y="261278"/>
            <a:ext cx="10979351" cy="4957948"/>
          </a:xfrm>
          <a:prstGeom prst="rect">
            <a:avLst/>
          </a:prstGeom>
        </p:spPr>
      </p:pic>
      <p:sp>
        <p:nvSpPr>
          <p:cNvPr id="4" name="Rectangle 3"/>
          <p:cNvSpPr/>
          <p:nvPr/>
        </p:nvSpPr>
        <p:spPr>
          <a:xfrm>
            <a:off x="2644588" y="5329082"/>
            <a:ext cx="6096000" cy="253916"/>
          </a:xfrm>
          <a:prstGeom prst="rect">
            <a:avLst/>
          </a:prstGeom>
        </p:spPr>
        <p:txBody>
          <a:bodyPr>
            <a:spAutoFit/>
          </a:bodyPr>
          <a:lstStyle/>
          <a:p>
            <a:r>
              <a:rPr lang="en-US" sz="1050" b="0" i="1" dirty="0" err="1">
                <a:solidFill>
                  <a:schemeClr val="bg1"/>
                </a:solidFill>
                <a:latin typeface="Calibri" panose="020F0502020204030204" pitchFamily="34" charset="0"/>
                <a:cs typeface="Calibri" panose="020F0502020204030204" pitchFamily="34" charset="0"/>
              </a:rPr>
              <a:t>Abou</a:t>
            </a:r>
            <a:r>
              <a:rPr lang="en-US" sz="1050" b="0" i="1" dirty="0">
                <a:solidFill>
                  <a:schemeClr val="bg1"/>
                </a:solidFill>
                <a:latin typeface="Calibri" panose="020F0502020204030204" pitchFamily="34" charset="0"/>
                <a:cs typeface="Calibri" panose="020F0502020204030204" pitchFamily="34" charset="0"/>
              </a:rPr>
              <a:t>-Alfa GK et al. Lancet </a:t>
            </a:r>
            <a:r>
              <a:rPr lang="en-US" sz="1050" b="0" i="1" dirty="0" err="1">
                <a:solidFill>
                  <a:schemeClr val="bg1"/>
                </a:solidFill>
                <a:latin typeface="Calibri" panose="020F0502020204030204" pitchFamily="34" charset="0"/>
                <a:cs typeface="Calibri" panose="020F0502020204030204" pitchFamily="34" charset="0"/>
              </a:rPr>
              <a:t>Oncol</a:t>
            </a:r>
            <a:r>
              <a:rPr lang="en-US" sz="1050" b="0" i="1" dirty="0">
                <a:solidFill>
                  <a:schemeClr val="bg1"/>
                </a:solidFill>
                <a:latin typeface="Calibri" panose="020F0502020204030204" pitchFamily="34" charset="0"/>
                <a:cs typeface="Calibri" panose="020F0502020204030204" pitchFamily="34" charset="0"/>
              </a:rPr>
              <a:t> 2020;32(6):796-807; </a:t>
            </a:r>
            <a:r>
              <a:rPr lang="en-US" sz="1050" b="0" i="1" dirty="0" err="1">
                <a:solidFill>
                  <a:schemeClr val="bg1"/>
                </a:solidFill>
                <a:latin typeface="Calibri" panose="020F0502020204030204" pitchFamily="34" charset="0"/>
                <a:cs typeface="Calibri" panose="020F0502020204030204" pitchFamily="34" charset="0"/>
              </a:rPr>
              <a:t>Abou</a:t>
            </a:r>
            <a:r>
              <a:rPr lang="en-US" sz="1050" b="0" i="1" dirty="0">
                <a:solidFill>
                  <a:schemeClr val="bg1"/>
                </a:solidFill>
                <a:latin typeface="Calibri" panose="020F0502020204030204" pitchFamily="34" charset="0"/>
                <a:cs typeface="Calibri" panose="020F0502020204030204" pitchFamily="34" charset="0"/>
              </a:rPr>
              <a:t>-Alfa G et al. ESMO 2019</a:t>
            </a:r>
          </a:p>
        </p:txBody>
      </p:sp>
    </p:spTree>
    <p:custDataLst>
      <p:tags r:id="rId1"/>
    </p:custDataLst>
    <p:extLst>
      <p:ext uri="{BB962C8B-B14F-4D97-AF65-F5344CB8AC3E}">
        <p14:creationId xmlns:p14="http://schemas.microsoft.com/office/powerpoint/2010/main" val="30047576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2152891" y="2187616"/>
            <a:ext cx="816467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dirty="0">
                <a:solidFill>
                  <a:srgbClr val="252171"/>
                </a:solidFill>
                <a:latin typeface="Calibri" panose="020F0502020204030204" pitchFamily="34" charset="0"/>
              </a:rPr>
              <a:t>Pancreatic Ductal Adenocarcinoma</a:t>
            </a:r>
          </a:p>
        </p:txBody>
      </p:sp>
    </p:spTree>
    <p:custDataLst>
      <p:tags r:id="rId1"/>
    </p:custDataLst>
    <p:extLst>
      <p:ext uri="{BB962C8B-B14F-4D97-AF65-F5344CB8AC3E}">
        <p14:creationId xmlns:p14="http://schemas.microsoft.com/office/powerpoint/2010/main" val="5019920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B4CB9C09-4AF4-4C9D-8AA8-557C9CC2B444}"/>
              </a:ext>
            </a:extLst>
          </p:cNvPr>
          <p:cNvSpPr>
            <a:spLocks noGrp="1"/>
          </p:cNvSpPr>
          <p:nvPr>
            <p:ph type="title"/>
          </p:nvPr>
        </p:nvSpPr>
        <p:spPr>
          <a:xfrm>
            <a:off x="633153" y="731576"/>
            <a:ext cx="11427912" cy="810721"/>
          </a:xfrm>
        </p:spPr>
        <p:txBody>
          <a:bodyPr/>
          <a:lstStyle/>
          <a:p>
            <a:r>
              <a:rPr lang="en-US" sz="4000" b="0" dirty="0">
                <a:solidFill>
                  <a:srgbClr val="252171"/>
                </a:solidFill>
              </a:rPr>
              <a:t>Pancreatic Cancers </a:t>
            </a:r>
            <a:r>
              <a:rPr lang="en-US" sz="4000" b="0" u="sng" dirty="0">
                <a:solidFill>
                  <a:srgbClr val="252171"/>
                </a:solidFill>
              </a:rPr>
              <a:t>DO</a:t>
            </a:r>
            <a:r>
              <a:rPr lang="en-US" sz="4000" b="0" dirty="0">
                <a:solidFill>
                  <a:srgbClr val="252171"/>
                </a:solidFill>
              </a:rPr>
              <a:t> </a:t>
            </a:r>
            <a:r>
              <a:rPr lang="en-US" sz="4000" b="0">
                <a:solidFill>
                  <a:srgbClr val="252171"/>
                </a:solidFill>
              </a:rPr>
              <a:t>Harbor Actionable </a:t>
            </a:r>
            <a:r>
              <a:rPr lang="en-US" sz="4000" b="0" dirty="0">
                <a:solidFill>
                  <a:srgbClr val="252171"/>
                </a:solidFill>
              </a:rPr>
              <a:t>Mutations</a:t>
            </a:r>
          </a:p>
        </p:txBody>
      </p:sp>
      <p:sp>
        <p:nvSpPr>
          <p:cNvPr id="44" name="Content Placeholder 43">
            <a:extLst>
              <a:ext uri="{FF2B5EF4-FFF2-40B4-BE49-F238E27FC236}">
                <a16:creationId xmlns:a16="http://schemas.microsoft.com/office/drawing/2014/main" id="{BDBCC8FA-D6BF-444D-B9D2-2993A7F1A5BB}"/>
              </a:ext>
            </a:extLst>
          </p:cNvPr>
          <p:cNvSpPr>
            <a:spLocks noGrp="1"/>
          </p:cNvSpPr>
          <p:nvPr>
            <p:ph sz="half" idx="1"/>
          </p:nvPr>
        </p:nvSpPr>
        <p:spPr>
          <a:xfrm>
            <a:off x="601820" y="2786148"/>
            <a:ext cx="4195277" cy="3403319"/>
          </a:xfrm>
        </p:spPr>
        <p:txBody>
          <a:bodyPr/>
          <a:lstStyle/>
          <a:p>
            <a:pPr>
              <a:buClr>
                <a:srgbClr val="FF0000"/>
              </a:buClr>
            </a:pPr>
            <a:r>
              <a:rPr lang="en-US" sz="2400" dirty="0"/>
              <a:t>NGS efforts have consistently revealed that ≥25% of pancreatic cancers have potentially highly actionable molecular biomarkers</a:t>
            </a:r>
          </a:p>
          <a:p>
            <a:endParaRPr lang="en-US" sz="2400" dirty="0"/>
          </a:p>
        </p:txBody>
      </p:sp>
      <p:sp>
        <p:nvSpPr>
          <p:cNvPr id="41" name="Text Box 15">
            <a:extLst>
              <a:ext uri="{FF2B5EF4-FFF2-40B4-BE49-F238E27FC236}">
                <a16:creationId xmlns:a16="http://schemas.microsoft.com/office/drawing/2014/main" id="{E7B4A4D2-F03A-425F-A9A6-7617FDED35F5}"/>
              </a:ext>
            </a:extLst>
          </p:cNvPr>
          <p:cNvSpPr txBox="1">
            <a:spLocks noChangeArrowheads="1"/>
          </p:cNvSpPr>
          <p:nvPr/>
        </p:nvSpPr>
        <p:spPr bwMode="auto">
          <a:xfrm>
            <a:off x="412751" y="5280919"/>
            <a:ext cx="4744876" cy="138499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Singhi. Gastroenterology. 2019;156:2242. Pishvaian. Clin Cancer Res. 2018;24:5018. Heeke. JCO Precis Oncol. 2018;2018:10.1200/PO.17.00286. Aguire. Cancer Discov. 2018;8:1096. Witkiewicz. Nat Commun. 2015;6:6744. Lowery. Clin Cancer Res. 2017;23:6094. Waddell. Nature. 2015;518:495. Bailey. Nature. 2016;531:47. Biankin. Nature. 2012;491:399. Collisson. Nat Med. 2011;17:500. Pishvaian. Oncology (Williston Park). 2017;31:168. Jones. Clin Cancer Res. 2019;25:4674.</a:t>
            </a:r>
          </a:p>
        </p:txBody>
      </p:sp>
      <p:sp>
        <p:nvSpPr>
          <p:cNvPr id="119" name="Content Placeholder 15">
            <a:extLst>
              <a:ext uri="{FF2B5EF4-FFF2-40B4-BE49-F238E27FC236}">
                <a16:creationId xmlns:a16="http://schemas.microsoft.com/office/drawing/2014/main" id="{3F24F423-E99D-4335-9CD7-DD5B44A905F4}"/>
              </a:ext>
            </a:extLst>
          </p:cNvPr>
          <p:cNvSpPr txBox="1">
            <a:spLocks/>
          </p:cNvSpPr>
          <p:nvPr/>
        </p:nvSpPr>
        <p:spPr bwMode="auto">
          <a:xfrm>
            <a:off x="6045981" y="2076928"/>
            <a:ext cx="3030537" cy="354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8013" indent="-608013" defTabSz="811213">
              <a:spcBef>
                <a:spcPct val="20000"/>
              </a:spcBef>
              <a:buChar char="•"/>
              <a:defRPr sz="3000">
                <a:solidFill>
                  <a:srgbClr val="112751"/>
                </a:solidFill>
                <a:latin typeface="Arial" panose="020B0604020202020204" pitchFamily="34" charset="0"/>
              </a:defRPr>
            </a:lvl1pPr>
            <a:lvl2pPr marL="1319213" indent="-506413" defTabSz="811213">
              <a:spcBef>
                <a:spcPct val="20000"/>
              </a:spcBef>
              <a:buChar char="–"/>
              <a:defRPr sz="2600">
                <a:solidFill>
                  <a:srgbClr val="58585A"/>
                </a:solidFill>
                <a:latin typeface="Arial" panose="020B0604020202020204" pitchFamily="34" charset="0"/>
              </a:defRPr>
            </a:lvl2pPr>
            <a:lvl3pPr marL="2030413" indent="-404813" defTabSz="811213">
              <a:spcBef>
                <a:spcPct val="20000"/>
              </a:spcBef>
              <a:buChar char="•"/>
              <a:defRPr sz="2200">
                <a:solidFill>
                  <a:srgbClr val="CC7A16"/>
                </a:solidFill>
                <a:latin typeface="Arial" panose="020B0604020202020204" pitchFamily="34" charset="0"/>
              </a:defRPr>
            </a:lvl3pPr>
            <a:lvl4pPr marL="2843213" indent="-404813" defTabSz="811213">
              <a:spcBef>
                <a:spcPct val="20000"/>
              </a:spcBef>
              <a:buChar char="–"/>
              <a:defRPr sz="2000">
                <a:solidFill>
                  <a:srgbClr val="58585A"/>
                </a:solidFill>
                <a:latin typeface="Arial" panose="020B0604020202020204" pitchFamily="34" charset="0"/>
              </a:defRPr>
            </a:lvl4pPr>
            <a:lvl5pPr marL="3656013" indent="-404813" defTabSz="811213">
              <a:spcBef>
                <a:spcPct val="20000"/>
              </a:spcBef>
              <a:buChar char="»"/>
              <a:defRPr sz="1600">
                <a:solidFill>
                  <a:srgbClr val="58585A"/>
                </a:solidFill>
                <a:latin typeface="Arial" panose="020B0604020202020204" pitchFamily="34" charset="0"/>
              </a:defRPr>
            </a:lvl5pPr>
            <a:lvl6pPr marL="4113213" indent="-404813" defTabSz="811213" eaLnBrk="0" fontAlgn="base" hangingPunct="0">
              <a:spcBef>
                <a:spcPct val="20000"/>
              </a:spcBef>
              <a:spcAft>
                <a:spcPct val="0"/>
              </a:spcAft>
              <a:buChar char="»"/>
              <a:defRPr sz="1600">
                <a:solidFill>
                  <a:srgbClr val="58585A"/>
                </a:solidFill>
                <a:latin typeface="Arial" panose="020B0604020202020204" pitchFamily="34" charset="0"/>
              </a:defRPr>
            </a:lvl6pPr>
            <a:lvl7pPr marL="4570413" indent="-404813" defTabSz="811213" eaLnBrk="0" fontAlgn="base" hangingPunct="0">
              <a:spcBef>
                <a:spcPct val="20000"/>
              </a:spcBef>
              <a:spcAft>
                <a:spcPct val="0"/>
              </a:spcAft>
              <a:buChar char="»"/>
              <a:defRPr sz="1600">
                <a:solidFill>
                  <a:srgbClr val="58585A"/>
                </a:solidFill>
                <a:latin typeface="Arial" panose="020B0604020202020204" pitchFamily="34" charset="0"/>
              </a:defRPr>
            </a:lvl7pPr>
            <a:lvl8pPr marL="5027613" indent="-404813" defTabSz="811213" eaLnBrk="0" fontAlgn="base" hangingPunct="0">
              <a:spcBef>
                <a:spcPct val="20000"/>
              </a:spcBef>
              <a:spcAft>
                <a:spcPct val="0"/>
              </a:spcAft>
              <a:buChar char="»"/>
              <a:defRPr sz="1600">
                <a:solidFill>
                  <a:srgbClr val="58585A"/>
                </a:solidFill>
                <a:latin typeface="Arial" panose="020B0604020202020204" pitchFamily="34" charset="0"/>
              </a:defRPr>
            </a:lvl8pPr>
            <a:lvl9pPr marL="5484813" indent="-404813" defTabSz="811213" eaLnBrk="0" fontAlgn="base" hangingPunct="0">
              <a:spcBef>
                <a:spcPct val="20000"/>
              </a:spcBef>
              <a:spcAft>
                <a:spcPct val="0"/>
              </a:spcAft>
              <a:buChar char="»"/>
              <a:defRPr sz="1600">
                <a:solidFill>
                  <a:srgbClr val="58585A"/>
                </a:solidFill>
                <a:latin typeface="Arial" panose="020B0604020202020204" pitchFamily="34" charset="0"/>
              </a:defRPr>
            </a:lvl9pPr>
          </a:lstStyle>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BRCA1/2</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PALB2</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BRAF</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MSI-H</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NTRK1/3</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ALK</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ROS1</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NRG1</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FGFR1/4</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ERBB2</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RET</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CDK4/6</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STK11</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ATM</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CHEK1/2</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FANCA/C</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TOP2A</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AKT1/2/3</a:t>
            </a:r>
          </a:p>
          <a:p>
            <a:pPr marL="608013" marR="0" lvl="0" indent="-182880" algn="l" defTabSz="811213" rtl="0" eaLnBrk="1" fontAlgn="auto" latinLnBrk="0" hangingPunct="1">
              <a:lnSpc>
                <a:spcPct val="80000"/>
              </a:lnSpc>
              <a:spcBef>
                <a:spcPct val="20000"/>
              </a:spcBef>
              <a:spcAft>
                <a:spcPts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TSC12</a:t>
            </a:r>
          </a:p>
        </p:txBody>
      </p:sp>
      <p:sp>
        <p:nvSpPr>
          <p:cNvPr id="120" name="TextBox 119">
            <a:extLst>
              <a:ext uri="{FF2B5EF4-FFF2-40B4-BE49-F238E27FC236}">
                <a16:creationId xmlns:a16="http://schemas.microsoft.com/office/drawing/2014/main" id="{EC4A07B9-0B33-4FA8-B069-F2B4ED83EB67}"/>
              </a:ext>
            </a:extLst>
          </p:cNvPr>
          <p:cNvSpPr txBox="1"/>
          <p:nvPr/>
        </p:nvSpPr>
        <p:spPr bwMode="auto">
          <a:xfrm>
            <a:off x="7630971" y="2118692"/>
            <a:ext cx="1446230"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Platinum/PARP inhibitor</a:t>
            </a:r>
          </a:p>
        </p:txBody>
      </p:sp>
      <p:sp>
        <p:nvSpPr>
          <p:cNvPr id="121" name="TextBox 120">
            <a:extLst>
              <a:ext uri="{FF2B5EF4-FFF2-40B4-BE49-F238E27FC236}">
                <a16:creationId xmlns:a16="http://schemas.microsoft.com/office/drawing/2014/main" id="{32300386-9673-4311-861C-5BE62E2863C0}"/>
              </a:ext>
            </a:extLst>
          </p:cNvPr>
          <p:cNvSpPr txBox="1"/>
          <p:nvPr/>
        </p:nvSpPr>
        <p:spPr bwMode="auto">
          <a:xfrm>
            <a:off x="7630971" y="5246731"/>
            <a:ext cx="1229824"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mTOR/AKT inhibitor</a:t>
            </a:r>
          </a:p>
        </p:txBody>
      </p:sp>
      <p:sp>
        <p:nvSpPr>
          <p:cNvPr id="122" name="Right Brace 121">
            <a:extLst>
              <a:ext uri="{FF2B5EF4-FFF2-40B4-BE49-F238E27FC236}">
                <a16:creationId xmlns:a16="http://schemas.microsoft.com/office/drawing/2014/main" id="{633C2C63-450F-45D5-90C1-C41A51F4773F}"/>
              </a:ext>
            </a:extLst>
          </p:cNvPr>
          <p:cNvSpPr/>
          <p:nvPr/>
        </p:nvSpPr>
        <p:spPr bwMode="auto">
          <a:xfrm>
            <a:off x="7442494" y="2076928"/>
            <a:ext cx="111364" cy="325752"/>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3" name="Right Brace 122">
            <a:extLst>
              <a:ext uri="{FF2B5EF4-FFF2-40B4-BE49-F238E27FC236}">
                <a16:creationId xmlns:a16="http://schemas.microsoft.com/office/drawing/2014/main" id="{B4103D18-5CF2-4414-BCC8-876D295F0B4C}"/>
              </a:ext>
            </a:extLst>
          </p:cNvPr>
          <p:cNvSpPr/>
          <p:nvPr/>
        </p:nvSpPr>
        <p:spPr bwMode="auto">
          <a:xfrm>
            <a:off x="7442494" y="4481374"/>
            <a:ext cx="216546" cy="503293"/>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4" name="TextBox 123">
            <a:extLst>
              <a:ext uri="{FF2B5EF4-FFF2-40B4-BE49-F238E27FC236}">
                <a16:creationId xmlns:a16="http://schemas.microsoft.com/office/drawing/2014/main" id="{6B2B3E4C-C17F-4E42-836A-37F486804A4E}"/>
              </a:ext>
            </a:extLst>
          </p:cNvPr>
          <p:cNvSpPr txBox="1"/>
          <p:nvPr/>
        </p:nvSpPr>
        <p:spPr bwMode="auto">
          <a:xfrm>
            <a:off x="7630971" y="4056391"/>
            <a:ext cx="872355"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CDK inhibitor</a:t>
            </a:r>
          </a:p>
        </p:txBody>
      </p:sp>
      <p:sp>
        <p:nvSpPr>
          <p:cNvPr id="125" name="TextBox 124">
            <a:extLst>
              <a:ext uri="{FF2B5EF4-FFF2-40B4-BE49-F238E27FC236}">
                <a16:creationId xmlns:a16="http://schemas.microsoft.com/office/drawing/2014/main" id="{88DCF5FB-5602-4A9C-8164-97C57DB5CC92}"/>
              </a:ext>
            </a:extLst>
          </p:cNvPr>
          <p:cNvSpPr txBox="1"/>
          <p:nvPr/>
        </p:nvSpPr>
        <p:spPr bwMode="auto">
          <a:xfrm>
            <a:off x="7630971" y="3528388"/>
            <a:ext cx="925253"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FGFR inhibitor</a:t>
            </a:r>
          </a:p>
        </p:txBody>
      </p:sp>
      <p:sp>
        <p:nvSpPr>
          <p:cNvPr id="126" name="TextBox 125">
            <a:extLst>
              <a:ext uri="{FF2B5EF4-FFF2-40B4-BE49-F238E27FC236}">
                <a16:creationId xmlns:a16="http://schemas.microsoft.com/office/drawing/2014/main" id="{5BF76843-964F-4CB1-9B11-4387C0BBEE0C}"/>
              </a:ext>
            </a:extLst>
          </p:cNvPr>
          <p:cNvSpPr txBox="1"/>
          <p:nvPr/>
        </p:nvSpPr>
        <p:spPr bwMode="auto">
          <a:xfrm>
            <a:off x="7630971" y="3705114"/>
            <a:ext cx="934871"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HER2 inhibitor</a:t>
            </a:r>
          </a:p>
        </p:txBody>
      </p:sp>
      <p:sp>
        <p:nvSpPr>
          <p:cNvPr id="127" name="TextBox 126">
            <a:extLst>
              <a:ext uri="{FF2B5EF4-FFF2-40B4-BE49-F238E27FC236}">
                <a16:creationId xmlns:a16="http://schemas.microsoft.com/office/drawing/2014/main" id="{0A51D7D7-096E-4093-8BD5-AF7C78E8D265}"/>
              </a:ext>
            </a:extLst>
          </p:cNvPr>
          <p:cNvSpPr txBox="1"/>
          <p:nvPr/>
        </p:nvSpPr>
        <p:spPr bwMode="auto">
          <a:xfrm>
            <a:off x="7630971" y="2786149"/>
            <a:ext cx="856325"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TRK inhibitor</a:t>
            </a:r>
          </a:p>
        </p:txBody>
      </p:sp>
      <p:sp>
        <p:nvSpPr>
          <p:cNvPr id="128" name="TextBox 127">
            <a:extLst>
              <a:ext uri="{FF2B5EF4-FFF2-40B4-BE49-F238E27FC236}">
                <a16:creationId xmlns:a16="http://schemas.microsoft.com/office/drawing/2014/main" id="{570D1F13-4C8C-42F7-B04A-125D3EC3E2D5}"/>
              </a:ext>
            </a:extLst>
          </p:cNvPr>
          <p:cNvSpPr txBox="1"/>
          <p:nvPr/>
        </p:nvSpPr>
        <p:spPr bwMode="auto">
          <a:xfrm>
            <a:off x="7630971" y="4976249"/>
            <a:ext cx="898003"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Anthracycline</a:t>
            </a:r>
          </a:p>
        </p:txBody>
      </p:sp>
      <p:sp>
        <p:nvSpPr>
          <p:cNvPr id="129" name="TextBox 128">
            <a:extLst>
              <a:ext uri="{FF2B5EF4-FFF2-40B4-BE49-F238E27FC236}">
                <a16:creationId xmlns:a16="http://schemas.microsoft.com/office/drawing/2014/main" id="{1AF10D00-D717-48BF-9B64-5EBF28F9A100}"/>
              </a:ext>
            </a:extLst>
          </p:cNvPr>
          <p:cNvSpPr txBox="1"/>
          <p:nvPr/>
        </p:nvSpPr>
        <p:spPr bwMode="auto">
          <a:xfrm>
            <a:off x="7630971" y="2413841"/>
            <a:ext cx="930063"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BRAF inhibitor</a:t>
            </a:r>
          </a:p>
        </p:txBody>
      </p:sp>
      <p:sp>
        <p:nvSpPr>
          <p:cNvPr id="130" name="TextBox 129">
            <a:extLst>
              <a:ext uri="{FF2B5EF4-FFF2-40B4-BE49-F238E27FC236}">
                <a16:creationId xmlns:a16="http://schemas.microsoft.com/office/drawing/2014/main" id="{323FFDA8-7561-4DD4-8AF6-0BC02516181C}"/>
              </a:ext>
            </a:extLst>
          </p:cNvPr>
          <p:cNvSpPr txBox="1"/>
          <p:nvPr/>
        </p:nvSpPr>
        <p:spPr bwMode="auto">
          <a:xfrm>
            <a:off x="7630971" y="2978868"/>
            <a:ext cx="853119"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ALK inhibitor</a:t>
            </a:r>
          </a:p>
        </p:txBody>
      </p:sp>
      <p:sp>
        <p:nvSpPr>
          <p:cNvPr id="131" name="TextBox 130">
            <a:extLst>
              <a:ext uri="{FF2B5EF4-FFF2-40B4-BE49-F238E27FC236}">
                <a16:creationId xmlns:a16="http://schemas.microsoft.com/office/drawing/2014/main" id="{8548126A-B9CC-4421-B339-CF027558CB7E}"/>
              </a:ext>
            </a:extLst>
          </p:cNvPr>
          <p:cNvSpPr txBox="1"/>
          <p:nvPr/>
        </p:nvSpPr>
        <p:spPr bwMode="auto">
          <a:xfrm>
            <a:off x="7630971" y="3170833"/>
            <a:ext cx="870751"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ROS inhibitor</a:t>
            </a:r>
          </a:p>
        </p:txBody>
      </p:sp>
      <p:sp>
        <p:nvSpPr>
          <p:cNvPr id="132" name="TextBox 131">
            <a:extLst>
              <a:ext uri="{FF2B5EF4-FFF2-40B4-BE49-F238E27FC236}">
                <a16:creationId xmlns:a16="http://schemas.microsoft.com/office/drawing/2014/main" id="{B3CA9B45-2435-42F9-A21D-D41FE5681B43}"/>
              </a:ext>
            </a:extLst>
          </p:cNvPr>
          <p:cNvSpPr txBox="1"/>
          <p:nvPr/>
        </p:nvSpPr>
        <p:spPr bwMode="auto">
          <a:xfrm>
            <a:off x="6183781" y="2089665"/>
            <a:ext cx="375424" cy="276999"/>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5%</a:t>
            </a:r>
          </a:p>
        </p:txBody>
      </p:sp>
      <p:sp>
        <p:nvSpPr>
          <p:cNvPr id="133" name="Right Brace 132">
            <a:extLst>
              <a:ext uri="{FF2B5EF4-FFF2-40B4-BE49-F238E27FC236}">
                <a16:creationId xmlns:a16="http://schemas.microsoft.com/office/drawing/2014/main" id="{82A35658-9CAE-44D4-97E8-C5C8DE96D6F6}"/>
              </a:ext>
            </a:extLst>
          </p:cNvPr>
          <p:cNvSpPr/>
          <p:nvPr/>
        </p:nvSpPr>
        <p:spPr bwMode="auto">
          <a:xfrm flipH="1" flipV="1">
            <a:off x="5747219" y="2076927"/>
            <a:ext cx="605757" cy="325752"/>
          </a:xfrm>
          <a:prstGeom prst="rightBrace">
            <a:avLst/>
          </a:prstGeom>
          <a:ln w="285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4" name="TextBox 133">
            <a:extLst>
              <a:ext uri="{FF2B5EF4-FFF2-40B4-BE49-F238E27FC236}">
                <a16:creationId xmlns:a16="http://schemas.microsoft.com/office/drawing/2014/main" id="{4FBAAEF3-182D-44CF-BFDD-7429A6F58F42}"/>
              </a:ext>
            </a:extLst>
          </p:cNvPr>
          <p:cNvSpPr txBox="1"/>
          <p:nvPr/>
        </p:nvSpPr>
        <p:spPr bwMode="auto">
          <a:xfrm>
            <a:off x="7630971" y="4607558"/>
            <a:ext cx="1306768"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Platinum/PARPi/DDRi</a:t>
            </a:r>
          </a:p>
        </p:txBody>
      </p:sp>
      <p:sp>
        <p:nvSpPr>
          <p:cNvPr id="135" name="TextBox 134">
            <a:extLst>
              <a:ext uri="{FF2B5EF4-FFF2-40B4-BE49-F238E27FC236}">
                <a16:creationId xmlns:a16="http://schemas.microsoft.com/office/drawing/2014/main" id="{2B6D2C4E-B0C8-4C06-B28B-217343AAA19A}"/>
              </a:ext>
            </a:extLst>
          </p:cNvPr>
          <p:cNvSpPr txBox="1"/>
          <p:nvPr/>
        </p:nvSpPr>
        <p:spPr bwMode="auto">
          <a:xfrm>
            <a:off x="6183781" y="2393693"/>
            <a:ext cx="375424" cy="276999"/>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4%</a:t>
            </a:r>
          </a:p>
        </p:txBody>
      </p:sp>
      <p:sp>
        <p:nvSpPr>
          <p:cNvPr id="136" name="TextBox 135">
            <a:extLst>
              <a:ext uri="{FF2B5EF4-FFF2-40B4-BE49-F238E27FC236}">
                <a16:creationId xmlns:a16="http://schemas.microsoft.com/office/drawing/2014/main" id="{A4D4D80D-0545-40EA-B4E3-DE91DA4DE8A2}"/>
              </a:ext>
            </a:extLst>
          </p:cNvPr>
          <p:cNvSpPr txBox="1"/>
          <p:nvPr/>
        </p:nvSpPr>
        <p:spPr bwMode="auto">
          <a:xfrm>
            <a:off x="7630971" y="3873587"/>
            <a:ext cx="1010213"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RET TK inhibitor</a:t>
            </a:r>
          </a:p>
        </p:txBody>
      </p:sp>
      <p:sp>
        <p:nvSpPr>
          <p:cNvPr id="137" name="TextBox 136">
            <a:extLst>
              <a:ext uri="{FF2B5EF4-FFF2-40B4-BE49-F238E27FC236}">
                <a16:creationId xmlns:a16="http://schemas.microsoft.com/office/drawing/2014/main" id="{53F265DC-1EAA-40FD-8077-E579FE63C5F8}"/>
              </a:ext>
            </a:extLst>
          </p:cNvPr>
          <p:cNvSpPr txBox="1"/>
          <p:nvPr/>
        </p:nvSpPr>
        <p:spPr bwMode="auto">
          <a:xfrm>
            <a:off x="7630971" y="4230210"/>
            <a:ext cx="1229824"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mTOR/AKT inhibitor</a:t>
            </a:r>
          </a:p>
        </p:txBody>
      </p:sp>
      <p:sp>
        <p:nvSpPr>
          <p:cNvPr id="138" name="Right Brace 137">
            <a:extLst>
              <a:ext uri="{FF2B5EF4-FFF2-40B4-BE49-F238E27FC236}">
                <a16:creationId xmlns:a16="http://schemas.microsoft.com/office/drawing/2014/main" id="{3ACAF784-F3DD-49E6-8E96-5DF662E4D717}"/>
              </a:ext>
            </a:extLst>
          </p:cNvPr>
          <p:cNvSpPr/>
          <p:nvPr/>
        </p:nvSpPr>
        <p:spPr bwMode="auto">
          <a:xfrm>
            <a:off x="7446037" y="5199662"/>
            <a:ext cx="216546" cy="333854"/>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9" name="Right Brace 138">
            <a:extLst>
              <a:ext uri="{FF2B5EF4-FFF2-40B4-BE49-F238E27FC236}">
                <a16:creationId xmlns:a16="http://schemas.microsoft.com/office/drawing/2014/main" id="{E3752434-A064-4E9D-8885-D7220DA50DA3}"/>
              </a:ext>
            </a:extLst>
          </p:cNvPr>
          <p:cNvSpPr/>
          <p:nvPr/>
        </p:nvSpPr>
        <p:spPr bwMode="auto">
          <a:xfrm flipV="1">
            <a:off x="8896644" y="2076924"/>
            <a:ext cx="601385" cy="1628190"/>
          </a:xfrm>
          <a:prstGeom prst="rightBrac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0" name="TextBox 139">
            <a:extLst>
              <a:ext uri="{FF2B5EF4-FFF2-40B4-BE49-F238E27FC236}">
                <a16:creationId xmlns:a16="http://schemas.microsoft.com/office/drawing/2014/main" id="{5E95DECD-D67C-463E-BE10-16F4B7548752}"/>
              </a:ext>
            </a:extLst>
          </p:cNvPr>
          <p:cNvSpPr txBox="1"/>
          <p:nvPr/>
        </p:nvSpPr>
        <p:spPr bwMode="auto">
          <a:xfrm>
            <a:off x="9521506" y="2707835"/>
            <a:ext cx="2317558" cy="52322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Proven or Anecdotal Clinical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Data </a:t>
            </a:r>
            <a:r>
              <a:rPr kumimoji="0" lang="en-US" sz="1400" b="1" i="1" u="sng"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in Pancreatic Cancer</a:t>
            </a:r>
          </a:p>
        </p:txBody>
      </p:sp>
      <p:sp>
        <p:nvSpPr>
          <p:cNvPr id="141" name="Right Brace 140">
            <a:extLst>
              <a:ext uri="{FF2B5EF4-FFF2-40B4-BE49-F238E27FC236}">
                <a16:creationId xmlns:a16="http://schemas.microsoft.com/office/drawing/2014/main" id="{3EAC4CE9-C8A9-44F7-804D-B099E79DC393}"/>
              </a:ext>
            </a:extLst>
          </p:cNvPr>
          <p:cNvSpPr/>
          <p:nvPr/>
        </p:nvSpPr>
        <p:spPr bwMode="auto">
          <a:xfrm flipV="1">
            <a:off x="8896644" y="3746879"/>
            <a:ext cx="601385" cy="1237788"/>
          </a:xfrm>
          <a:prstGeom prst="rightBrac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2" name="TextBox 141">
            <a:extLst>
              <a:ext uri="{FF2B5EF4-FFF2-40B4-BE49-F238E27FC236}">
                <a16:creationId xmlns:a16="http://schemas.microsoft.com/office/drawing/2014/main" id="{68DBD8F6-CB4A-447E-B5B4-356D2C5E767E}"/>
              </a:ext>
            </a:extLst>
          </p:cNvPr>
          <p:cNvSpPr txBox="1"/>
          <p:nvPr/>
        </p:nvSpPr>
        <p:spPr bwMode="auto">
          <a:xfrm>
            <a:off x="9521506" y="4172740"/>
            <a:ext cx="2370201" cy="523220"/>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Proven </a:t>
            </a:r>
            <a:r>
              <a:rPr kumimoji="0" lang="en-US" sz="1400" b="1" i="1"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or </a:t>
            </a: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Anecdotal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Clinical Data </a:t>
            </a:r>
            <a:r>
              <a:rPr kumimoji="0" lang="en-US" sz="1400" b="1" i="1" u="sng"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in Other Cancers</a:t>
            </a:r>
          </a:p>
        </p:txBody>
      </p:sp>
      <p:sp>
        <p:nvSpPr>
          <p:cNvPr id="143" name="Right Brace 142">
            <a:extLst>
              <a:ext uri="{FF2B5EF4-FFF2-40B4-BE49-F238E27FC236}">
                <a16:creationId xmlns:a16="http://schemas.microsoft.com/office/drawing/2014/main" id="{6C2C8FD3-EC95-4104-9A29-37C3ADA066AB}"/>
              </a:ext>
            </a:extLst>
          </p:cNvPr>
          <p:cNvSpPr/>
          <p:nvPr/>
        </p:nvSpPr>
        <p:spPr bwMode="auto">
          <a:xfrm flipV="1">
            <a:off x="8896644" y="5026432"/>
            <a:ext cx="601385" cy="507084"/>
          </a:xfrm>
          <a:prstGeom prst="rightBrace">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4" name="TextBox 143">
            <a:extLst>
              <a:ext uri="{FF2B5EF4-FFF2-40B4-BE49-F238E27FC236}">
                <a16:creationId xmlns:a16="http://schemas.microsoft.com/office/drawing/2014/main" id="{8EA2D3D9-BCE5-435D-BA22-8B2D8917F506}"/>
              </a:ext>
            </a:extLst>
          </p:cNvPr>
          <p:cNvSpPr txBox="1"/>
          <p:nvPr/>
        </p:nvSpPr>
        <p:spPr bwMode="auto">
          <a:xfrm>
            <a:off x="9521506" y="5161622"/>
            <a:ext cx="2173415" cy="307777"/>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accent3"/>
                </a:solidFill>
                <a:effectLst/>
                <a:uLnTx/>
                <a:uFillTx/>
                <a:latin typeface="Calibri" panose="020F0502020204030204" pitchFamily="34" charset="0"/>
                <a:ea typeface="+mn-ea"/>
                <a:cs typeface="Calibri" panose="020F0502020204030204" pitchFamily="34" charset="0"/>
              </a:rPr>
              <a:t>Promising Preclinical Data</a:t>
            </a:r>
          </a:p>
        </p:txBody>
      </p:sp>
      <p:sp>
        <p:nvSpPr>
          <p:cNvPr id="145" name="TextBox 144">
            <a:extLst>
              <a:ext uri="{FF2B5EF4-FFF2-40B4-BE49-F238E27FC236}">
                <a16:creationId xmlns:a16="http://schemas.microsoft.com/office/drawing/2014/main" id="{17685595-7A21-43BC-8110-A1223CCA3471}"/>
              </a:ext>
            </a:extLst>
          </p:cNvPr>
          <p:cNvSpPr txBox="1"/>
          <p:nvPr/>
        </p:nvSpPr>
        <p:spPr bwMode="auto">
          <a:xfrm>
            <a:off x="6034701" y="3207308"/>
            <a:ext cx="487634" cy="461665"/>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&lt;1%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each</a:t>
            </a:r>
          </a:p>
        </p:txBody>
      </p:sp>
      <p:sp>
        <p:nvSpPr>
          <p:cNvPr id="146" name="TextBox 145">
            <a:extLst>
              <a:ext uri="{FF2B5EF4-FFF2-40B4-BE49-F238E27FC236}">
                <a16:creationId xmlns:a16="http://schemas.microsoft.com/office/drawing/2014/main" id="{487A0BB3-76A2-49CD-84D1-DC9C582DE1BB}"/>
              </a:ext>
            </a:extLst>
          </p:cNvPr>
          <p:cNvSpPr txBox="1"/>
          <p:nvPr/>
        </p:nvSpPr>
        <p:spPr bwMode="auto">
          <a:xfrm>
            <a:off x="7630971" y="2594034"/>
            <a:ext cx="1261884"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PD-1/PD-L1 Inhibitor</a:t>
            </a:r>
          </a:p>
        </p:txBody>
      </p:sp>
      <p:sp>
        <p:nvSpPr>
          <p:cNvPr id="147" name="Right Brace 146">
            <a:extLst>
              <a:ext uri="{FF2B5EF4-FFF2-40B4-BE49-F238E27FC236}">
                <a16:creationId xmlns:a16="http://schemas.microsoft.com/office/drawing/2014/main" id="{E90CBED3-9C55-426F-8410-1DD03D30D524}"/>
              </a:ext>
            </a:extLst>
          </p:cNvPr>
          <p:cNvSpPr/>
          <p:nvPr/>
        </p:nvSpPr>
        <p:spPr bwMode="auto">
          <a:xfrm flipH="1" flipV="1">
            <a:off x="5741352" y="2684574"/>
            <a:ext cx="605757" cy="1487765"/>
          </a:xfrm>
          <a:prstGeom prst="rightBrace">
            <a:avLst/>
          </a:prstGeom>
          <a:ln w="285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8" name="TextBox 147">
            <a:extLst>
              <a:ext uri="{FF2B5EF4-FFF2-40B4-BE49-F238E27FC236}">
                <a16:creationId xmlns:a16="http://schemas.microsoft.com/office/drawing/2014/main" id="{5A396CCA-F85F-4988-ADC5-D1756E2C93F6}"/>
              </a:ext>
            </a:extLst>
          </p:cNvPr>
          <p:cNvSpPr txBox="1"/>
          <p:nvPr/>
        </p:nvSpPr>
        <p:spPr bwMode="auto">
          <a:xfrm>
            <a:off x="6034701" y="4833842"/>
            <a:ext cx="487634" cy="461665"/>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&lt;1%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each</a:t>
            </a:r>
          </a:p>
        </p:txBody>
      </p:sp>
      <p:sp>
        <p:nvSpPr>
          <p:cNvPr id="149" name="Right Brace 148">
            <a:extLst>
              <a:ext uri="{FF2B5EF4-FFF2-40B4-BE49-F238E27FC236}">
                <a16:creationId xmlns:a16="http://schemas.microsoft.com/office/drawing/2014/main" id="{82466023-E28B-4E61-9B5E-A479965AA035}"/>
              </a:ext>
            </a:extLst>
          </p:cNvPr>
          <p:cNvSpPr/>
          <p:nvPr/>
        </p:nvSpPr>
        <p:spPr bwMode="auto">
          <a:xfrm flipH="1" flipV="1">
            <a:off x="5742568" y="4672258"/>
            <a:ext cx="605757" cy="802075"/>
          </a:xfrm>
          <a:prstGeom prst="rightBrace">
            <a:avLst/>
          </a:prstGeom>
          <a:ln w="28575">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0" name="TextBox 149">
            <a:extLst>
              <a:ext uri="{FF2B5EF4-FFF2-40B4-BE49-F238E27FC236}">
                <a16:creationId xmlns:a16="http://schemas.microsoft.com/office/drawing/2014/main" id="{7FEBF110-AF61-49D6-B49A-57CA6F658407}"/>
              </a:ext>
            </a:extLst>
          </p:cNvPr>
          <p:cNvSpPr txBox="1"/>
          <p:nvPr/>
        </p:nvSpPr>
        <p:spPr bwMode="auto">
          <a:xfrm>
            <a:off x="6183781" y="4229638"/>
            <a:ext cx="375424" cy="276999"/>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6%</a:t>
            </a:r>
          </a:p>
        </p:txBody>
      </p:sp>
      <p:sp>
        <p:nvSpPr>
          <p:cNvPr id="151" name="TextBox 150">
            <a:extLst>
              <a:ext uri="{FF2B5EF4-FFF2-40B4-BE49-F238E27FC236}">
                <a16:creationId xmlns:a16="http://schemas.microsoft.com/office/drawing/2014/main" id="{7F7BFA55-06F7-4EB8-BE12-FFCA39B72565}"/>
              </a:ext>
            </a:extLst>
          </p:cNvPr>
          <p:cNvSpPr txBox="1"/>
          <p:nvPr/>
        </p:nvSpPr>
        <p:spPr bwMode="auto">
          <a:xfrm>
            <a:off x="6183781" y="4404879"/>
            <a:ext cx="375424" cy="276999"/>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14B79">
                    <a:lumMod val="75000"/>
                  </a:srgbClr>
                </a:solidFill>
                <a:effectLst/>
                <a:uLnTx/>
                <a:uFillTx/>
                <a:latin typeface="Calibri" panose="020F0502020204030204" pitchFamily="34" charset="0"/>
                <a:ea typeface="+mn-ea"/>
                <a:cs typeface="Calibri" panose="020F0502020204030204" pitchFamily="34" charset="0"/>
              </a:rPr>
              <a:t>5%</a:t>
            </a:r>
          </a:p>
        </p:txBody>
      </p:sp>
      <p:sp>
        <p:nvSpPr>
          <p:cNvPr id="152" name="TextBox 151">
            <a:extLst>
              <a:ext uri="{FF2B5EF4-FFF2-40B4-BE49-F238E27FC236}">
                <a16:creationId xmlns:a16="http://schemas.microsoft.com/office/drawing/2014/main" id="{86519C14-4863-4A07-B804-DC637A81DB71}"/>
              </a:ext>
            </a:extLst>
          </p:cNvPr>
          <p:cNvSpPr txBox="1"/>
          <p:nvPr/>
        </p:nvSpPr>
        <p:spPr bwMode="auto">
          <a:xfrm>
            <a:off x="4688321" y="2049430"/>
            <a:ext cx="1208279" cy="584775"/>
          </a:xfrm>
          <a:prstGeom prst="rect">
            <a:avLst/>
          </a:prstGeom>
          <a:noFill/>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Absolute</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Frequencies</a:t>
            </a:r>
          </a:p>
        </p:txBody>
      </p:sp>
      <p:sp>
        <p:nvSpPr>
          <p:cNvPr id="153" name="TextBox 152">
            <a:extLst>
              <a:ext uri="{FF2B5EF4-FFF2-40B4-BE49-F238E27FC236}">
                <a16:creationId xmlns:a16="http://schemas.microsoft.com/office/drawing/2014/main" id="{18034FF5-63C8-4424-9DC7-98E923A4CBC8}"/>
              </a:ext>
            </a:extLst>
          </p:cNvPr>
          <p:cNvSpPr txBox="1"/>
          <p:nvPr/>
        </p:nvSpPr>
        <p:spPr bwMode="auto">
          <a:xfrm>
            <a:off x="7630971" y="3342089"/>
            <a:ext cx="609462" cy="246221"/>
          </a:xfrm>
          <a:prstGeom prst="rect">
            <a:avLst/>
          </a:prstGeom>
          <a:noFill/>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Afatinib</a:t>
            </a:r>
          </a:p>
        </p:txBody>
      </p:sp>
      <p:grpSp>
        <p:nvGrpSpPr>
          <p:cNvPr id="46" name="Group 45">
            <a:extLst>
              <a:ext uri="{FF2B5EF4-FFF2-40B4-BE49-F238E27FC236}">
                <a16:creationId xmlns:a16="http://schemas.microsoft.com/office/drawing/2014/main" id="{838FE7FE-DDF7-4F25-8C9C-9401A12416C6}"/>
              </a:ext>
            </a:extLst>
          </p:cNvPr>
          <p:cNvGrpSpPr/>
          <p:nvPr/>
        </p:nvGrpSpPr>
        <p:grpSpPr>
          <a:xfrm>
            <a:off x="9392911" y="6207927"/>
            <a:ext cx="2488502" cy="454909"/>
            <a:chOff x="9392911" y="6207927"/>
            <a:chExt cx="2488502" cy="454909"/>
          </a:xfrm>
        </p:grpSpPr>
        <p:pic>
          <p:nvPicPr>
            <p:cNvPr id="47" name="Picture 46" descr="A picture containing text, ax, wheel&#10;&#10;Description automatically generated">
              <a:extLst>
                <a:ext uri="{FF2B5EF4-FFF2-40B4-BE49-F238E27FC236}">
                  <a16:creationId xmlns:a16="http://schemas.microsoft.com/office/drawing/2014/main" id="{4394F818-5F77-4376-8EAD-F1EF7801F4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48" name="Rectangle 47">
              <a:extLst>
                <a:ext uri="{FF2B5EF4-FFF2-40B4-BE49-F238E27FC236}">
                  <a16:creationId xmlns:a16="http://schemas.microsoft.com/office/drawing/2014/main" id="{719F1DA9-A830-48D8-B373-26EB66E3363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23217859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B3D81-7D33-4757-AD3A-96ADD27829D9}"/>
              </a:ext>
            </a:extLst>
          </p:cNvPr>
          <p:cNvSpPr>
            <a:spLocks noGrp="1"/>
          </p:cNvSpPr>
          <p:nvPr>
            <p:ph type="title"/>
          </p:nvPr>
        </p:nvSpPr>
        <p:spPr/>
        <p:txBody>
          <a:bodyPr/>
          <a:lstStyle/>
          <a:p>
            <a:r>
              <a:rPr lang="en-US" sz="4000" b="0" dirty="0">
                <a:solidFill>
                  <a:srgbClr val="252171"/>
                </a:solidFill>
              </a:rPr>
              <a:t>Gold Standard: Overall Survival Benefit</a:t>
            </a:r>
          </a:p>
        </p:txBody>
      </p:sp>
      <p:sp>
        <p:nvSpPr>
          <p:cNvPr id="3" name="Content Placeholder 2">
            <a:extLst>
              <a:ext uri="{FF2B5EF4-FFF2-40B4-BE49-F238E27FC236}">
                <a16:creationId xmlns:a16="http://schemas.microsoft.com/office/drawing/2014/main" id="{2BF40782-7443-4589-A5C3-69E3B8DD68F8}"/>
              </a:ext>
            </a:extLst>
          </p:cNvPr>
          <p:cNvSpPr>
            <a:spLocks noGrp="1"/>
          </p:cNvSpPr>
          <p:nvPr>
            <p:ph sz="half" idx="1"/>
          </p:nvPr>
        </p:nvSpPr>
        <p:spPr>
          <a:xfrm>
            <a:off x="601819" y="1510730"/>
            <a:ext cx="5447723" cy="4678738"/>
          </a:xfrm>
        </p:spPr>
        <p:txBody>
          <a:bodyPr/>
          <a:lstStyle/>
          <a:p>
            <a:pPr>
              <a:buClr>
                <a:srgbClr val="FF0000"/>
              </a:buClr>
            </a:pPr>
            <a:r>
              <a:rPr lang="en-US" altLang="en-US" sz="2199" dirty="0"/>
              <a:t>1028 pancreatic cancer patients</a:t>
            </a:r>
          </a:p>
          <a:p>
            <a:pPr lvl="1"/>
            <a:r>
              <a:rPr lang="en-US" altLang="en-US" sz="1999" dirty="0"/>
              <a:t>All underwent molecular profiling with NGS</a:t>
            </a:r>
          </a:p>
          <a:p>
            <a:pPr>
              <a:buClr>
                <a:srgbClr val="FF0000"/>
              </a:buClr>
            </a:pPr>
            <a:r>
              <a:rPr lang="en-US" altLang="en-US" sz="2199" dirty="0"/>
              <a:t>677 patients with outcome information</a:t>
            </a:r>
          </a:p>
          <a:p>
            <a:pPr lvl="1"/>
            <a:r>
              <a:rPr lang="en-US" altLang="en-US" sz="1999" dirty="0"/>
              <a:t>189 with actionable findings</a:t>
            </a:r>
          </a:p>
          <a:p>
            <a:pPr lvl="2"/>
            <a:r>
              <a:rPr lang="en-US" altLang="en-US" sz="1799" dirty="0"/>
              <a:t>46 received molecularly matched therapy</a:t>
            </a:r>
          </a:p>
          <a:p>
            <a:pPr lvl="2"/>
            <a:r>
              <a:rPr lang="en-US" altLang="en-US" sz="1799" dirty="0"/>
              <a:t>143 received “unmatched” therapy</a:t>
            </a:r>
          </a:p>
          <a:p>
            <a:pPr lvl="1"/>
            <a:r>
              <a:rPr lang="en-US" altLang="en-US" sz="1999" dirty="0"/>
              <a:t>488 with no actionable findings</a:t>
            </a:r>
          </a:p>
          <a:p>
            <a:pPr>
              <a:buClr>
                <a:srgbClr val="FF0000"/>
              </a:buClr>
            </a:pPr>
            <a:r>
              <a:rPr lang="en-US" altLang="en-US" sz="2199" dirty="0"/>
              <a:t>Overall survival</a:t>
            </a:r>
          </a:p>
          <a:p>
            <a:pPr lvl="1"/>
            <a:r>
              <a:rPr lang="en-US" altLang="en-US" sz="1999" b="1" dirty="0">
                <a:solidFill>
                  <a:schemeClr val="accent1"/>
                </a:solidFill>
              </a:rPr>
              <a:t>Matched 1 yr &gt; unmatched</a:t>
            </a:r>
          </a:p>
          <a:p>
            <a:pPr lvl="1"/>
            <a:r>
              <a:rPr lang="en-US" altLang="en-US" sz="1999" b="1" dirty="0">
                <a:solidFill>
                  <a:schemeClr val="accent1"/>
                </a:solidFill>
              </a:rPr>
              <a:t>Matched 1.3 yr &gt; no actionable marker</a:t>
            </a:r>
          </a:p>
        </p:txBody>
      </p:sp>
      <p:graphicFrame>
        <p:nvGraphicFramePr>
          <p:cNvPr id="16" name="Table 16">
            <a:extLst>
              <a:ext uri="{FF2B5EF4-FFF2-40B4-BE49-F238E27FC236}">
                <a16:creationId xmlns:a16="http://schemas.microsoft.com/office/drawing/2014/main" id="{2C37B431-A101-45CD-87E5-2DB3FD4DA892}"/>
              </a:ext>
            </a:extLst>
          </p:cNvPr>
          <p:cNvGraphicFramePr>
            <a:graphicFrameLocks noGrp="1"/>
          </p:cNvGraphicFramePr>
          <p:nvPr>
            <p:ph sz="half" idx="2"/>
          </p:nvPr>
        </p:nvGraphicFramePr>
        <p:xfrm>
          <a:off x="6251796" y="4921848"/>
          <a:ext cx="5227862" cy="1341048"/>
        </p:xfrm>
        <a:graphic>
          <a:graphicData uri="http://schemas.openxmlformats.org/drawingml/2006/table">
            <a:tbl>
              <a:tblPr firstRow="1" bandRow="1">
                <a:tableStyleId>{93296810-A885-4BE3-A3E7-6D5BEEA58F35}</a:tableStyleId>
              </a:tblPr>
              <a:tblGrid>
                <a:gridCol w="3000712">
                  <a:extLst>
                    <a:ext uri="{9D8B030D-6E8A-4147-A177-3AD203B41FA5}">
                      <a16:colId xmlns:a16="http://schemas.microsoft.com/office/drawing/2014/main" val="2128999095"/>
                    </a:ext>
                  </a:extLst>
                </a:gridCol>
                <a:gridCol w="2227150">
                  <a:extLst>
                    <a:ext uri="{9D8B030D-6E8A-4147-A177-3AD203B41FA5}">
                      <a16:colId xmlns:a16="http://schemas.microsoft.com/office/drawing/2014/main" val="3842022036"/>
                    </a:ext>
                  </a:extLst>
                </a:gridCol>
              </a:tblGrid>
              <a:tr h="304721">
                <a:tc>
                  <a:txBody>
                    <a:bodyPr/>
                    <a:lstStyle/>
                    <a:p>
                      <a:r>
                        <a:rPr lang="en-US" sz="1400" dirty="0">
                          <a:solidFill>
                            <a:schemeClr val="bg1"/>
                          </a:solidFill>
                          <a:latin typeface="Calibri" panose="020F0502020204030204" pitchFamily="34" charset="0"/>
                          <a:cs typeface="Calibri" panose="020F0502020204030204" pitchFamily="34" charset="0"/>
                        </a:rPr>
                        <a:t>Comparison</a:t>
                      </a: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HR (95% CI)</a:t>
                      </a:r>
                    </a:p>
                  </a:txBody>
                  <a:tcPr marL="91416" marR="91416" marT="45708" marB="45708">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73329741"/>
                  </a:ext>
                </a:extLst>
              </a:tr>
              <a:tr h="518025">
                <a:tc>
                  <a:txBody>
                    <a:bodyPr/>
                    <a:lstStyle/>
                    <a:p>
                      <a:r>
                        <a:rPr lang="en-US" sz="1400" dirty="0">
                          <a:solidFill>
                            <a:schemeClr val="bg1"/>
                          </a:solidFill>
                          <a:latin typeface="Calibri" panose="020F0502020204030204" pitchFamily="34" charset="0"/>
                          <a:cs typeface="Calibri" panose="020F0502020204030204" pitchFamily="34" charset="0"/>
                        </a:rPr>
                        <a:t>Matched vs unmatched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(highly actionable)</a:t>
                      </a:r>
                    </a:p>
                  </a:txBody>
                  <a:tcPr marL="91416" marR="91416" marT="45708" marB="45708">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0.42 (0.26-0.68); </a:t>
                      </a:r>
                      <a:br>
                        <a:rPr lang="en-US" sz="1400" dirty="0">
                          <a:solidFill>
                            <a:schemeClr val="bg1"/>
                          </a:solidFill>
                          <a:latin typeface="Calibri" panose="020F0502020204030204" pitchFamily="34" charset="0"/>
                          <a:cs typeface="Calibri" panose="020F0502020204030204" pitchFamily="34" charset="0"/>
                        </a:rPr>
                      </a:br>
                      <a:r>
                        <a:rPr lang="en-US" sz="1400" i="1" dirty="0">
                          <a:solidFill>
                            <a:schemeClr val="bg1"/>
                          </a:solidFill>
                          <a:latin typeface="Calibri" panose="020F0502020204030204" pitchFamily="34" charset="0"/>
                          <a:cs typeface="Calibri" panose="020F0502020204030204" pitchFamily="34" charset="0"/>
                        </a:rPr>
                        <a:t>P </a:t>
                      </a:r>
                      <a:r>
                        <a:rPr lang="en-US" sz="1400" i="0" dirty="0">
                          <a:solidFill>
                            <a:schemeClr val="bg1"/>
                          </a:solidFill>
                          <a:latin typeface="Calibri" panose="020F0502020204030204" pitchFamily="34" charset="0"/>
                          <a:cs typeface="Calibri" panose="020F0502020204030204" pitchFamily="34" charset="0"/>
                        </a:rPr>
                        <a:t>= .0004</a:t>
                      </a:r>
                      <a:endParaRPr lang="en-US" sz="1400" dirty="0">
                        <a:solidFill>
                          <a:schemeClr val="bg1"/>
                        </a:solidFill>
                        <a:latin typeface="Calibri" panose="020F0502020204030204" pitchFamily="34" charset="0"/>
                        <a:cs typeface="Calibri" panose="020F0502020204030204" pitchFamily="34" charset="0"/>
                      </a:endParaRPr>
                    </a:p>
                  </a:txBody>
                  <a:tcPr marL="91416" marR="91416" marT="45708" marB="45708">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18922982"/>
                  </a:ext>
                </a:extLst>
              </a:tr>
              <a:tr h="518025">
                <a:tc>
                  <a:txBody>
                    <a:bodyPr/>
                    <a:lstStyle/>
                    <a:p>
                      <a:r>
                        <a:rPr lang="en-US" sz="1400" dirty="0">
                          <a:solidFill>
                            <a:schemeClr val="bg1"/>
                          </a:solidFill>
                          <a:latin typeface="Calibri" panose="020F0502020204030204" pitchFamily="34" charset="0"/>
                          <a:cs typeface="Calibri" panose="020F0502020204030204" pitchFamily="34" charset="0"/>
                        </a:rPr>
                        <a:t>Matched vs no actionable marker</a:t>
                      </a: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0.34 (0.22-0.53); </a:t>
                      </a:r>
                      <a:br>
                        <a:rPr lang="en-US" sz="1400" dirty="0">
                          <a:solidFill>
                            <a:schemeClr val="bg1"/>
                          </a:solidFill>
                          <a:latin typeface="Calibri" panose="020F0502020204030204" pitchFamily="34" charset="0"/>
                          <a:cs typeface="Calibri" panose="020F0502020204030204" pitchFamily="34" charset="0"/>
                        </a:rPr>
                      </a:br>
                      <a:r>
                        <a:rPr lang="en-US" sz="1400" i="1" dirty="0">
                          <a:solidFill>
                            <a:schemeClr val="bg1"/>
                          </a:solidFill>
                          <a:latin typeface="Calibri" panose="020F0502020204030204" pitchFamily="34" charset="0"/>
                          <a:cs typeface="Calibri" panose="020F0502020204030204" pitchFamily="34" charset="0"/>
                        </a:rPr>
                        <a:t>P </a:t>
                      </a:r>
                      <a:r>
                        <a:rPr lang="en-US" sz="1400" i="0" dirty="0">
                          <a:solidFill>
                            <a:schemeClr val="bg1"/>
                          </a:solidFill>
                          <a:latin typeface="Calibri" panose="020F0502020204030204" pitchFamily="34" charset="0"/>
                          <a:cs typeface="Calibri" panose="020F0502020204030204" pitchFamily="34" charset="0"/>
                        </a:rPr>
                        <a:t>&lt;.0001</a:t>
                      </a:r>
                      <a:endParaRPr lang="en-US" sz="1400" dirty="0">
                        <a:solidFill>
                          <a:schemeClr val="bg1"/>
                        </a:solidFill>
                        <a:latin typeface="Calibri" panose="020F0502020204030204" pitchFamily="34" charset="0"/>
                        <a:cs typeface="Calibri" panose="020F0502020204030204" pitchFamily="34" charset="0"/>
                      </a:endParaRPr>
                    </a:p>
                  </a:txBody>
                  <a:tcPr marL="91416" marR="91416" marT="45708" marB="45708">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5304478"/>
                  </a:ext>
                </a:extLst>
              </a:tr>
            </a:tbl>
          </a:graphicData>
        </a:graphic>
      </p:graphicFrame>
      <p:sp>
        <p:nvSpPr>
          <p:cNvPr id="9" name="Text Box 15">
            <a:extLst>
              <a:ext uri="{FF2B5EF4-FFF2-40B4-BE49-F238E27FC236}">
                <a16:creationId xmlns:a16="http://schemas.microsoft.com/office/drawing/2014/main" id="{39490613-1B3E-4F51-BA3F-C42BE6CDCE13}"/>
              </a:ext>
            </a:extLst>
          </p:cNvPr>
          <p:cNvSpPr txBox="1">
            <a:spLocks noChangeArrowheads="1"/>
          </p:cNvSpPr>
          <p:nvPr/>
        </p:nvSpPr>
        <p:spPr bwMode="auto">
          <a:xfrm>
            <a:off x="414233" y="6403463"/>
            <a:ext cx="2872978" cy="261610"/>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Pishvaian. Lancet Oncol. 2020;21:508.</a:t>
            </a:r>
          </a:p>
        </p:txBody>
      </p:sp>
      <p:sp>
        <p:nvSpPr>
          <p:cNvPr id="17" name="TextBox 16">
            <a:extLst>
              <a:ext uri="{FF2B5EF4-FFF2-40B4-BE49-F238E27FC236}">
                <a16:creationId xmlns:a16="http://schemas.microsoft.com/office/drawing/2014/main" id="{769EC744-EEA2-4DF8-BFEB-12AC83155711}"/>
              </a:ext>
            </a:extLst>
          </p:cNvPr>
          <p:cNvSpPr txBox="1"/>
          <p:nvPr/>
        </p:nvSpPr>
        <p:spPr bwMode="auto">
          <a:xfrm>
            <a:off x="7256861" y="4618240"/>
            <a:ext cx="3593831" cy="338466"/>
          </a:xfrm>
          <a:prstGeom prst="rect">
            <a:avLst/>
          </a:prstGeom>
          <a:solidFill>
            <a:schemeClr val="tx1"/>
          </a:solidFill>
          <a:ln>
            <a:noFill/>
          </a:ln>
        </p:spPr>
        <p:txBody>
          <a:bodyPr wrap="non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Yr Since Diagnosis of Advanced Disease</a:t>
            </a:r>
          </a:p>
        </p:txBody>
      </p:sp>
      <p:sp>
        <p:nvSpPr>
          <p:cNvPr id="19" name="TextBox 18">
            <a:extLst>
              <a:ext uri="{FF2B5EF4-FFF2-40B4-BE49-F238E27FC236}">
                <a16:creationId xmlns:a16="http://schemas.microsoft.com/office/drawing/2014/main" id="{6801F12A-437B-489B-BAF8-BDD6423BD6FE}"/>
              </a:ext>
            </a:extLst>
          </p:cNvPr>
          <p:cNvSpPr txBox="1"/>
          <p:nvPr/>
        </p:nvSpPr>
        <p:spPr bwMode="auto">
          <a:xfrm rot="16200000">
            <a:off x="5524314" y="2818356"/>
            <a:ext cx="1043337" cy="338466"/>
          </a:xfrm>
          <a:prstGeom prst="rect">
            <a:avLst/>
          </a:prstGeom>
          <a:solidFill>
            <a:schemeClr val="tx1"/>
          </a:solid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a:t>
            </a:r>
          </a:p>
        </p:txBody>
      </p:sp>
      <p:sp>
        <p:nvSpPr>
          <p:cNvPr id="23" name="Rectangle 22">
            <a:extLst>
              <a:ext uri="{FF2B5EF4-FFF2-40B4-BE49-F238E27FC236}">
                <a16:creationId xmlns:a16="http://schemas.microsoft.com/office/drawing/2014/main" id="{E969A1CC-99C0-476D-B54E-C3EE8FF7ACDD}"/>
              </a:ext>
            </a:extLst>
          </p:cNvPr>
          <p:cNvSpPr/>
          <p:nvPr/>
        </p:nvSpPr>
        <p:spPr bwMode="auto">
          <a:xfrm>
            <a:off x="8725872" y="1341985"/>
            <a:ext cx="2753786" cy="1013869"/>
          </a:xfrm>
          <a:prstGeom prst="rect">
            <a:avLst/>
          </a:prstGeom>
          <a:solidFill>
            <a:schemeClr val="tx1"/>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aphicFrame>
        <p:nvGraphicFramePr>
          <p:cNvPr id="22" name="Table 22">
            <a:extLst>
              <a:ext uri="{FF2B5EF4-FFF2-40B4-BE49-F238E27FC236}">
                <a16:creationId xmlns:a16="http://schemas.microsoft.com/office/drawing/2014/main" id="{E46B05D1-115C-458D-98B9-A3FBA7BADD41}"/>
              </a:ext>
            </a:extLst>
          </p:cNvPr>
          <p:cNvGraphicFramePr>
            <a:graphicFrameLocks noGrp="1"/>
          </p:cNvGraphicFramePr>
          <p:nvPr/>
        </p:nvGraphicFramePr>
        <p:xfrm>
          <a:off x="8994363" y="1398908"/>
          <a:ext cx="2767674" cy="1432464"/>
        </p:xfrm>
        <a:graphic>
          <a:graphicData uri="http://schemas.openxmlformats.org/drawingml/2006/table">
            <a:tbl>
              <a:tblPr firstRow="1" bandRow="1">
                <a:tableStyleId>{93296810-A885-4BE3-A3E7-6D5BEEA58F35}</a:tableStyleId>
              </a:tblPr>
              <a:tblGrid>
                <a:gridCol w="1890052">
                  <a:extLst>
                    <a:ext uri="{9D8B030D-6E8A-4147-A177-3AD203B41FA5}">
                      <a16:colId xmlns:a16="http://schemas.microsoft.com/office/drawing/2014/main" val="2937299067"/>
                    </a:ext>
                  </a:extLst>
                </a:gridCol>
                <a:gridCol w="877622">
                  <a:extLst>
                    <a:ext uri="{9D8B030D-6E8A-4147-A177-3AD203B41FA5}">
                      <a16:colId xmlns:a16="http://schemas.microsoft.com/office/drawing/2014/main" val="4206889329"/>
                    </a:ext>
                  </a:extLst>
                </a:gridCol>
              </a:tblGrid>
              <a:tr h="274249">
                <a:tc>
                  <a:txBody>
                    <a:bodyPr/>
                    <a:lstStyle/>
                    <a:p>
                      <a:r>
                        <a:rPr lang="en-US" sz="1400" dirty="0">
                          <a:solidFill>
                            <a:schemeClr val="bg1"/>
                          </a:solidFill>
                          <a:latin typeface="Calibri" panose="020F0502020204030204" pitchFamily="34" charset="0"/>
                          <a:cs typeface="Calibri" panose="020F0502020204030204" pitchFamily="34" charset="0"/>
                        </a:rPr>
                        <a:t>Group</a:t>
                      </a:r>
                    </a:p>
                  </a:txBody>
                  <a:tcPr marL="91416" marR="91416" marT="45708" marB="45708">
                    <a:solidFill>
                      <a:schemeClr val="tx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mOS, Yr</a:t>
                      </a:r>
                    </a:p>
                  </a:txBody>
                  <a:tcPr marL="91416" marR="91416" marT="45708" marB="45708">
                    <a:solidFill>
                      <a:schemeClr val="tx1"/>
                    </a:solidFill>
                  </a:tcPr>
                </a:tc>
                <a:extLst>
                  <a:ext uri="{0D108BD9-81ED-4DB2-BD59-A6C34878D82A}">
                    <a16:rowId xmlns:a16="http://schemas.microsoft.com/office/drawing/2014/main" val="3757930273"/>
                  </a:ext>
                </a:extLst>
              </a:tr>
              <a:tr h="274249">
                <a:tc>
                  <a:txBody>
                    <a:bodyPr/>
                    <a:lstStyle/>
                    <a:p>
                      <a:r>
                        <a:rPr lang="en-US" sz="1400" dirty="0">
                          <a:solidFill>
                            <a:schemeClr val="bg1"/>
                          </a:solidFill>
                          <a:latin typeface="Calibri" panose="020F0502020204030204" pitchFamily="34" charset="0"/>
                          <a:cs typeface="Calibri" panose="020F0502020204030204" pitchFamily="34" charset="0"/>
                        </a:rPr>
                        <a:t>Matched (n = 46)</a:t>
                      </a:r>
                    </a:p>
                  </a:txBody>
                  <a:tcPr marL="91416" marR="91416" marT="45708" marB="45708">
                    <a:solidFill>
                      <a:schemeClr val="tx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2.85</a:t>
                      </a:r>
                    </a:p>
                  </a:txBody>
                  <a:tcPr marL="91416" marR="91416" marT="45708" marB="45708">
                    <a:solidFill>
                      <a:schemeClr val="tx1"/>
                    </a:solidFill>
                  </a:tcPr>
                </a:tc>
                <a:extLst>
                  <a:ext uri="{0D108BD9-81ED-4DB2-BD59-A6C34878D82A}">
                    <a16:rowId xmlns:a16="http://schemas.microsoft.com/office/drawing/2014/main" val="1605380350"/>
                  </a:ext>
                </a:extLst>
              </a:tr>
              <a:tr h="274249">
                <a:tc>
                  <a:txBody>
                    <a:bodyPr/>
                    <a:lstStyle/>
                    <a:p>
                      <a:r>
                        <a:rPr lang="en-US" sz="1400" dirty="0">
                          <a:solidFill>
                            <a:schemeClr val="bg1"/>
                          </a:solidFill>
                          <a:latin typeface="Calibri" panose="020F0502020204030204" pitchFamily="34" charset="0"/>
                          <a:cs typeface="Calibri" panose="020F0502020204030204" pitchFamily="34" charset="0"/>
                        </a:rPr>
                        <a:t>Unmatched (n = 143)</a:t>
                      </a:r>
                    </a:p>
                  </a:txBody>
                  <a:tcPr marL="91416" marR="91416" marT="45708" marB="45708">
                    <a:solidFill>
                      <a:schemeClr val="tx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1.51</a:t>
                      </a:r>
                    </a:p>
                  </a:txBody>
                  <a:tcPr marL="91416" marR="91416" marT="45708" marB="45708">
                    <a:solidFill>
                      <a:schemeClr val="tx1"/>
                    </a:solidFill>
                  </a:tcPr>
                </a:tc>
                <a:extLst>
                  <a:ext uri="{0D108BD9-81ED-4DB2-BD59-A6C34878D82A}">
                    <a16:rowId xmlns:a16="http://schemas.microsoft.com/office/drawing/2014/main" val="618235502"/>
                  </a:ext>
                </a:extLst>
              </a:tr>
              <a:tr h="457081">
                <a:tc>
                  <a:txBody>
                    <a:bodyPr/>
                    <a:lstStyle/>
                    <a:p>
                      <a:r>
                        <a:rPr lang="en-US" sz="1400" dirty="0">
                          <a:solidFill>
                            <a:schemeClr val="bg1"/>
                          </a:solidFill>
                          <a:latin typeface="Calibri" panose="020F0502020204030204" pitchFamily="34" charset="0"/>
                          <a:cs typeface="Calibri" panose="020F0502020204030204" pitchFamily="34" charset="0"/>
                        </a:rPr>
                        <a:t>No actionable marker </a:t>
                      </a:r>
                      <a:br>
                        <a:rPr lang="en-US" sz="1400" dirty="0">
                          <a:solidFill>
                            <a:schemeClr val="bg1"/>
                          </a:solidFill>
                          <a:latin typeface="Calibri" panose="020F0502020204030204" pitchFamily="34" charset="0"/>
                          <a:cs typeface="Calibri" panose="020F0502020204030204" pitchFamily="34" charset="0"/>
                        </a:rPr>
                      </a:br>
                      <a:r>
                        <a:rPr lang="en-US" sz="1400" dirty="0">
                          <a:solidFill>
                            <a:schemeClr val="bg1"/>
                          </a:solidFill>
                          <a:latin typeface="Calibri" panose="020F0502020204030204" pitchFamily="34" charset="0"/>
                          <a:cs typeface="Calibri" panose="020F0502020204030204" pitchFamily="34" charset="0"/>
                        </a:rPr>
                        <a:t>(n = 488)</a:t>
                      </a:r>
                    </a:p>
                  </a:txBody>
                  <a:tcPr marL="91416" marR="91416" marT="45708" marB="45708">
                    <a:solidFill>
                      <a:schemeClr val="tx1"/>
                    </a:solidFill>
                  </a:tcPr>
                </a:tc>
                <a:tc>
                  <a:txBody>
                    <a:bodyPr/>
                    <a:lstStyle/>
                    <a:p>
                      <a:pPr algn="ctr"/>
                      <a:r>
                        <a:rPr lang="en-US" sz="1400" dirty="0">
                          <a:solidFill>
                            <a:schemeClr val="bg1"/>
                          </a:solidFill>
                          <a:latin typeface="Calibri" panose="020F0502020204030204" pitchFamily="34" charset="0"/>
                          <a:cs typeface="Calibri" panose="020F0502020204030204" pitchFamily="34" charset="0"/>
                        </a:rPr>
                        <a:t>1.32</a:t>
                      </a:r>
                    </a:p>
                  </a:txBody>
                  <a:tcPr marL="91416" marR="91416" marT="45708" marB="45708">
                    <a:solidFill>
                      <a:schemeClr val="tx1"/>
                    </a:solidFill>
                  </a:tcPr>
                </a:tc>
                <a:extLst>
                  <a:ext uri="{0D108BD9-81ED-4DB2-BD59-A6C34878D82A}">
                    <a16:rowId xmlns:a16="http://schemas.microsoft.com/office/drawing/2014/main" val="292919060"/>
                  </a:ext>
                </a:extLst>
              </a:tr>
            </a:tbl>
          </a:graphicData>
        </a:graphic>
      </p:graphicFrame>
      <p:sp>
        <p:nvSpPr>
          <p:cNvPr id="5" name="Freeform: Shape 4">
            <a:extLst>
              <a:ext uri="{FF2B5EF4-FFF2-40B4-BE49-F238E27FC236}">
                <a16:creationId xmlns:a16="http://schemas.microsoft.com/office/drawing/2014/main" id="{C6F58093-51DE-48AC-8204-277501E0BAFE}"/>
              </a:ext>
            </a:extLst>
          </p:cNvPr>
          <p:cNvSpPr/>
          <p:nvPr/>
        </p:nvSpPr>
        <p:spPr bwMode="auto">
          <a:xfrm>
            <a:off x="6485709" y="1616529"/>
            <a:ext cx="5084717" cy="2766060"/>
          </a:xfrm>
          <a:custGeom>
            <a:avLst/>
            <a:gdLst>
              <a:gd name="connsiteX0" fmla="*/ 0 w 5084717"/>
              <a:gd name="connsiteY0" fmla="*/ 0 h 2766060"/>
              <a:gd name="connsiteX1" fmla="*/ 0 w 5084717"/>
              <a:gd name="connsiteY1" fmla="*/ 2766060 h 2766060"/>
              <a:gd name="connsiteX2" fmla="*/ 5084717 w 5084717"/>
              <a:gd name="connsiteY2" fmla="*/ 2766060 h 2766060"/>
            </a:gdLst>
            <a:ahLst/>
            <a:cxnLst>
              <a:cxn ang="0">
                <a:pos x="connsiteX0" y="connsiteY0"/>
              </a:cxn>
              <a:cxn ang="0">
                <a:pos x="connsiteX1" y="connsiteY1"/>
              </a:cxn>
              <a:cxn ang="0">
                <a:pos x="connsiteX2" y="connsiteY2"/>
              </a:cxn>
            </a:cxnLst>
            <a:rect l="l" t="t" r="r" b="b"/>
            <a:pathLst>
              <a:path w="5084717" h="2766060">
                <a:moveTo>
                  <a:pt x="0" y="0"/>
                </a:moveTo>
                <a:lnTo>
                  <a:pt x="0" y="2766060"/>
                </a:lnTo>
                <a:lnTo>
                  <a:pt x="5084717" y="2766060"/>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CED6BD6A-815C-4908-A7A9-5CED01A36B03}"/>
              </a:ext>
            </a:extLst>
          </p:cNvPr>
          <p:cNvCxnSpPr>
            <a:cxnSpLocks/>
          </p:cNvCxnSpPr>
          <p:nvPr/>
        </p:nvCxnSpPr>
        <p:spPr bwMode="auto">
          <a:xfrm>
            <a:off x="6390458" y="1656991"/>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9159AE38-3911-42AF-949A-18D6032007E1}"/>
              </a:ext>
            </a:extLst>
          </p:cNvPr>
          <p:cNvCxnSpPr>
            <a:cxnSpLocks/>
          </p:cNvCxnSpPr>
          <p:nvPr/>
        </p:nvCxnSpPr>
        <p:spPr bwMode="auto">
          <a:xfrm>
            <a:off x="6390458" y="2201857"/>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A828FB3E-7B5A-4B18-B968-841BC09C59F2}"/>
              </a:ext>
            </a:extLst>
          </p:cNvPr>
          <p:cNvCxnSpPr>
            <a:cxnSpLocks/>
          </p:cNvCxnSpPr>
          <p:nvPr/>
        </p:nvCxnSpPr>
        <p:spPr bwMode="auto">
          <a:xfrm>
            <a:off x="6390458" y="2746723"/>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350BE115-D0AC-4CB9-B6D3-1768207D4BB5}"/>
              </a:ext>
            </a:extLst>
          </p:cNvPr>
          <p:cNvCxnSpPr>
            <a:cxnSpLocks/>
          </p:cNvCxnSpPr>
          <p:nvPr/>
        </p:nvCxnSpPr>
        <p:spPr bwMode="auto">
          <a:xfrm>
            <a:off x="6390458" y="3291589"/>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38514ED8-A979-4167-B419-6523699699CF}"/>
              </a:ext>
            </a:extLst>
          </p:cNvPr>
          <p:cNvCxnSpPr>
            <a:cxnSpLocks/>
          </p:cNvCxnSpPr>
          <p:nvPr/>
        </p:nvCxnSpPr>
        <p:spPr bwMode="auto">
          <a:xfrm>
            <a:off x="6390458" y="3836455"/>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F2FEA08F-3783-44EA-A577-E5717BB7A00E}"/>
              </a:ext>
            </a:extLst>
          </p:cNvPr>
          <p:cNvCxnSpPr>
            <a:cxnSpLocks/>
          </p:cNvCxnSpPr>
          <p:nvPr/>
        </p:nvCxnSpPr>
        <p:spPr bwMode="auto">
          <a:xfrm>
            <a:off x="6390458" y="4381322"/>
            <a:ext cx="107769" cy="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49842A04-6946-4293-B364-037F5DEFEEC8}"/>
              </a:ext>
            </a:extLst>
          </p:cNvPr>
          <p:cNvCxnSpPr>
            <a:cxnSpLocks/>
          </p:cNvCxnSpPr>
          <p:nvPr/>
        </p:nvCxnSpPr>
        <p:spPr bwMode="auto">
          <a:xfrm>
            <a:off x="6479177"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65734359-0504-4845-824A-DF068EC93F69}"/>
              </a:ext>
            </a:extLst>
          </p:cNvPr>
          <p:cNvCxnSpPr>
            <a:cxnSpLocks/>
          </p:cNvCxnSpPr>
          <p:nvPr/>
        </p:nvCxnSpPr>
        <p:spPr bwMode="auto">
          <a:xfrm>
            <a:off x="6990806"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B89841FA-2225-466A-86DF-B78AD8F14217}"/>
              </a:ext>
            </a:extLst>
          </p:cNvPr>
          <p:cNvCxnSpPr>
            <a:cxnSpLocks/>
          </p:cNvCxnSpPr>
          <p:nvPr/>
        </p:nvCxnSpPr>
        <p:spPr bwMode="auto">
          <a:xfrm>
            <a:off x="7486106"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F0323895-71DC-4A5F-B758-C8DA911E22DF}"/>
              </a:ext>
            </a:extLst>
          </p:cNvPr>
          <p:cNvCxnSpPr>
            <a:cxnSpLocks/>
          </p:cNvCxnSpPr>
          <p:nvPr/>
        </p:nvCxnSpPr>
        <p:spPr bwMode="auto">
          <a:xfrm>
            <a:off x="8015152"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41C5BD64-634A-4EAD-B7DB-A12F874925EA}"/>
              </a:ext>
            </a:extLst>
          </p:cNvPr>
          <p:cNvCxnSpPr>
            <a:cxnSpLocks/>
          </p:cNvCxnSpPr>
          <p:nvPr/>
        </p:nvCxnSpPr>
        <p:spPr bwMode="auto">
          <a:xfrm>
            <a:off x="8481060"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E401E0BD-526B-4BB7-BB0E-0BA2AC389597}"/>
              </a:ext>
            </a:extLst>
          </p:cNvPr>
          <p:cNvCxnSpPr>
            <a:cxnSpLocks/>
          </p:cNvCxnSpPr>
          <p:nvPr/>
        </p:nvCxnSpPr>
        <p:spPr bwMode="auto">
          <a:xfrm>
            <a:off x="9026978"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558EA25B-BDA6-4658-99E6-A579BBC088CA}"/>
              </a:ext>
            </a:extLst>
          </p:cNvPr>
          <p:cNvCxnSpPr>
            <a:cxnSpLocks/>
          </p:cNvCxnSpPr>
          <p:nvPr/>
        </p:nvCxnSpPr>
        <p:spPr bwMode="auto">
          <a:xfrm>
            <a:off x="9528809"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F3DD9F89-8581-434F-9B3E-63CE8C1E9E5C}"/>
              </a:ext>
            </a:extLst>
          </p:cNvPr>
          <p:cNvCxnSpPr>
            <a:cxnSpLocks/>
          </p:cNvCxnSpPr>
          <p:nvPr/>
        </p:nvCxnSpPr>
        <p:spPr bwMode="auto">
          <a:xfrm>
            <a:off x="10007780"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92DC60F7-FA7D-4BEB-9CD1-01CB54FA7B74}"/>
              </a:ext>
            </a:extLst>
          </p:cNvPr>
          <p:cNvCxnSpPr>
            <a:cxnSpLocks/>
          </p:cNvCxnSpPr>
          <p:nvPr/>
        </p:nvCxnSpPr>
        <p:spPr bwMode="auto">
          <a:xfrm>
            <a:off x="10548800"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20E46495-1E7B-4F84-9796-F6BF040E29FF}"/>
              </a:ext>
            </a:extLst>
          </p:cNvPr>
          <p:cNvCxnSpPr>
            <a:cxnSpLocks/>
          </p:cNvCxnSpPr>
          <p:nvPr/>
        </p:nvCxnSpPr>
        <p:spPr bwMode="auto">
          <a:xfrm>
            <a:off x="11073492" y="4379964"/>
            <a:ext cx="0" cy="88714"/>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1BBDA56F-C385-46A2-8527-741FE53C2710}"/>
              </a:ext>
            </a:extLst>
          </p:cNvPr>
          <p:cNvCxnSpPr>
            <a:cxnSpLocks/>
          </p:cNvCxnSpPr>
          <p:nvPr/>
        </p:nvCxnSpPr>
        <p:spPr bwMode="auto">
          <a:xfrm>
            <a:off x="11557363" y="4379964"/>
            <a:ext cx="0" cy="88714"/>
          </a:xfrm>
          <a:prstGeom prst="line">
            <a:avLst/>
          </a:prstGeom>
          <a:noFill/>
          <a:ln w="28575" cap="flat" cmpd="sng" algn="ctr">
            <a:solidFill>
              <a:schemeClr val="bg1"/>
            </a:solidFill>
            <a:prstDash val="solid"/>
            <a:round/>
            <a:headEnd type="none" w="med" len="med"/>
            <a:tailEnd type="none" w="med" len="med"/>
          </a:ln>
          <a:effectLst/>
        </p:spPr>
      </p:cxnSp>
      <p:sp>
        <p:nvSpPr>
          <p:cNvPr id="38" name="TextBox 37">
            <a:extLst>
              <a:ext uri="{FF2B5EF4-FFF2-40B4-BE49-F238E27FC236}">
                <a16:creationId xmlns:a16="http://schemas.microsoft.com/office/drawing/2014/main" id="{18503A47-4217-4A41-802E-B3BFDB7CCC8D}"/>
              </a:ext>
            </a:extLst>
          </p:cNvPr>
          <p:cNvSpPr txBox="1"/>
          <p:nvPr/>
        </p:nvSpPr>
        <p:spPr bwMode="auto">
          <a:xfrm>
            <a:off x="6021161" y="1487710"/>
            <a:ext cx="519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39" name="TextBox 38">
            <a:extLst>
              <a:ext uri="{FF2B5EF4-FFF2-40B4-BE49-F238E27FC236}">
                <a16:creationId xmlns:a16="http://schemas.microsoft.com/office/drawing/2014/main" id="{C2239F0B-DB71-451F-ABB7-E11B37660B84}"/>
              </a:ext>
            </a:extLst>
          </p:cNvPr>
          <p:cNvSpPr txBox="1"/>
          <p:nvPr/>
        </p:nvSpPr>
        <p:spPr bwMode="auto">
          <a:xfrm>
            <a:off x="6100763" y="2593001"/>
            <a:ext cx="519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40" name="TextBox 39">
            <a:extLst>
              <a:ext uri="{FF2B5EF4-FFF2-40B4-BE49-F238E27FC236}">
                <a16:creationId xmlns:a16="http://schemas.microsoft.com/office/drawing/2014/main" id="{B0568A44-DE4C-4CBA-A0B8-3C563D96A753}"/>
              </a:ext>
            </a:extLst>
          </p:cNvPr>
          <p:cNvSpPr txBox="1"/>
          <p:nvPr/>
        </p:nvSpPr>
        <p:spPr bwMode="auto">
          <a:xfrm>
            <a:off x="6097390" y="2042863"/>
            <a:ext cx="5194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41" name="TextBox 40">
            <a:extLst>
              <a:ext uri="{FF2B5EF4-FFF2-40B4-BE49-F238E27FC236}">
                <a16:creationId xmlns:a16="http://schemas.microsoft.com/office/drawing/2014/main" id="{DDE6A61D-715C-41CD-A00A-ED597B7EFA50}"/>
              </a:ext>
            </a:extLst>
          </p:cNvPr>
          <p:cNvSpPr txBox="1"/>
          <p:nvPr/>
        </p:nvSpPr>
        <p:spPr bwMode="auto">
          <a:xfrm>
            <a:off x="6092758" y="3136552"/>
            <a:ext cx="4054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42" name="TextBox 41">
            <a:extLst>
              <a:ext uri="{FF2B5EF4-FFF2-40B4-BE49-F238E27FC236}">
                <a16:creationId xmlns:a16="http://schemas.microsoft.com/office/drawing/2014/main" id="{FCAE7A16-DA6C-4B52-8577-E59D1347D06B}"/>
              </a:ext>
            </a:extLst>
          </p:cNvPr>
          <p:cNvSpPr txBox="1"/>
          <p:nvPr/>
        </p:nvSpPr>
        <p:spPr bwMode="auto">
          <a:xfrm>
            <a:off x="6088815" y="3674904"/>
            <a:ext cx="40547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3" name="TextBox 42">
            <a:extLst>
              <a:ext uri="{FF2B5EF4-FFF2-40B4-BE49-F238E27FC236}">
                <a16:creationId xmlns:a16="http://schemas.microsoft.com/office/drawing/2014/main" id="{69A51247-BAE7-4C16-87CC-C0FE90BF776B}"/>
              </a:ext>
            </a:extLst>
          </p:cNvPr>
          <p:cNvSpPr txBox="1"/>
          <p:nvPr/>
        </p:nvSpPr>
        <p:spPr bwMode="auto">
          <a:xfrm>
            <a:off x="6181591" y="4228582"/>
            <a:ext cx="2683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4" name="TextBox 43">
            <a:extLst>
              <a:ext uri="{FF2B5EF4-FFF2-40B4-BE49-F238E27FC236}">
                <a16:creationId xmlns:a16="http://schemas.microsoft.com/office/drawing/2014/main" id="{33FF8C76-F120-4BF0-B9D4-7A83D117FAB5}"/>
              </a:ext>
            </a:extLst>
          </p:cNvPr>
          <p:cNvSpPr txBox="1"/>
          <p:nvPr/>
        </p:nvSpPr>
        <p:spPr bwMode="auto">
          <a:xfrm>
            <a:off x="6350004" y="4392308"/>
            <a:ext cx="2683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5" name="TextBox 44">
            <a:extLst>
              <a:ext uri="{FF2B5EF4-FFF2-40B4-BE49-F238E27FC236}">
                <a16:creationId xmlns:a16="http://schemas.microsoft.com/office/drawing/2014/main" id="{CD9B3172-3B4E-4B9B-A630-82520C2471F6}"/>
              </a:ext>
            </a:extLst>
          </p:cNvPr>
          <p:cNvSpPr txBox="1"/>
          <p:nvPr/>
        </p:nvSpPr>
        <p:spPr bwMode="auto">
          <a:xfrm>
            <a:off x="6782244" y="4379964"/>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a:t>
            </a:r>
          </a:p>
        </p:txBody>
      </p:sp>
      <p:sp>
        <p:nvSpPr>
          <p:cNvPr id="46" name="TextBox 45">
            <a:extLst>
              <a:ext uri="{FF2B5EF4-FFF2-40B4-BE49-F238E27FC236}">
                <a16:creationId xmlns:a16="http://schemas.microsoft.com/office/drawing/2014/main" id="{5EE145D2-BC58-478A-9FAA-C54026D015CD}"/>
              </a:ext>
            </a:extLst>
          </p:cNvPr>
          <p:cNvSpPr txBox="1"/>
          <p:nvPr/>
        </p:nvSpPr>
        <p:spPr bwMode="auto">
          <a:xfrm>
            <a:off x="7282447" y="4372704"/>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7" name="TextBox 46">
            <a:extLst>
              <a:ext uri="{FF2B5EF4-FFF2-40B4-BE49-F238E27FC236}">
                <a16:creationId xmlns:a16="http://schemas.microsoft.com/office/drawing/2014/main" id="{974F6410-BDFF-4E52-B2C6-A2C5728C210F}"/>
              </a:ext>
            </a:extLst>
          </p:cNvPr>
          <p:cNvSpPr txBox="1"/>
          <p:nvPr/>
        </p:nvSpPr>
        <p:spPr bwMode="auto">
          <a:xfrm>
            <a:off x="7806179" y="4374313"/>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1.5</a:t>
            </a:r>
          </a:p>
        </p:txBody>
      </p:sp>
      <p:sp>
        <p:nvSpPr>
          <p:cNvPr id="48" name="TextBox 47">
            <a:extLst>
              <a:ext uri="{FF2B5EF4-FFF2-40B4-BE49-F238E27FC236}">
                <a16:creationId xmlns:a16="http://schemas.microsoft.com/office/drawing/2014/main" id="{63EF0A0D-C68F-4C5C-BCB7-8FFF95E162E0}"/>
              </a:ext>
            </a:extLst>
          </p:cNvPr>
          <p:cNvSpPr txBox="1"/>
          <p:nvPr/>
        </p:nvSpPr>
        <p:spPr bwMode="auto">
          <a:xfrm>
            <a:off x="8277967" y="4389571"/>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9" name="TextBox 48">
            <a:extLst>
              <a:ext uri="{FF2B5EF4-FFF2-40B4-BE49-F238E27FC236}">
                <a16:creationId xmlns:a16="http://schemas.microsoft.com/office/drawing/2014/main" id="{F0521723-D138-4669-949F-5061B232D9F5}"/>
              </a:ext>
            </a:extLst>
          </p:cNvPr>
          <p:cNvSpPr txBox="1"/>
          <p:nvPr/>
        </p:nvSpPr>
        <p:spPr bwMode="auto">
          <a:xfrm>
            <a:off x="8816478" y="4377927"/>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2.5</a:t>
            </a:r>
          </a:p>
        </p:txBody>
      </p:sp>
      <p:sp>
        <p:nvSpPr>
          <p:cNvPr id="50" name="TextBox 49">
            <a:extLst>
              <a:ext uri="{FF2B5EF4-FFF2-40B4-BE49-F238E27FC236}">
                <a16:creationId xmlns:a16="http://schemas.microsoft.com/office/drawing/2014/main" id="{4C73544F-98EA-477C-BFEB-E3271A145CE9}"/>
              </a:ext>
            </a:extLst>
          </p:cNvPr>
          <p:cNvSpPr txBox="1"/>
          <p:nvPr/>
        </p:nvSpPr>
        <p:spPr bwMode="auto">
          <a:xfrm>
            <a:off x="9319762" y="4366283"/>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51" name="TextBox 50">
            <a:extLst>
              <a:ext uri="{FF2B5EF4-FFF2-40B4-BE49-F238E27FC236}">
                <a16:creationId xmlns:a16="http://schemas.microsoft.com/office/drawing/2014/main" id="{1A1D400E-27C3-4D74-8054-7CAA100EB0DA}"/>
              </a:ext>
            </a:extLst>
          </p:cNvPr>
          <p:cNvSpPr txBox="1"/>
          <p:nvPr/>
        </p:nvSpPr>
        <p:spPr bwMode="auto">
          <a:xfrm>
            <a:off x="9804547" y="4384485"/>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3.5</a:t>
            </a:r>
          </a:p>
        </p:txBody>
      </p:sp>
      <p:sp>
        <p:nvSpPr>
          <p:cNvPr id="52" name="TextBox 51">
            <a:extLst>
              <a:ext uri="{FF2B5EF4-FFF2-40B4-BE49-F238E27FC236}">
                <a16:creationId xmlns:a16="http://schemas.microsoft.com/office/drawing/2014/main" id="{1EA04A82-A763-4C0C-94B6-A8737E04E2F3}"/>
              </a:ext>
            </a:extLst>
          </p:cNvPr>
          <p:cNvSpPr txBox="1"/>
          <p:nvPr/>
        </p:nvSpPr>
        <p:spPr bwMode="auto">
          <a:xfrm>
            <a:off x="10341780" y="4384048"/>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53" name="TextBox 52">
            <a:extLst>
              <a:ext uri="{FF2B5EF4-FFF2-40B4-BE49-F238E27FC236}">
                <a16:creationId xmlns:a16="http://schemas.microsoft.com/office/drawing/2014/main" id="{4A07C60F-E973-4D9C-AB63-04AA8679B66B}"/>
              </a:ext>
            </a:extLst>
          </p:cNvPr>
          <p:cNvSpPr txBox="1"/>
          <p:nvPr/>
        </p:nvSpPr>
        <p:spPr bwMode="auto">
          <a:xfrm>
            <a:off x="10862762" y="4389570"/>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4.5</a:t>
            </a:r>
          </a:p>
        </p:txBody>
      </p:sp>
      <p:sp>
        <p:nvSpPr>
          <p:cNvPr id="54" name="TextBox 53">
            <a:extLst>
              <a:ext uri="{FF2B5EF4-FFF2-40B4-BE49-F238E27FC236}">
                <a16:creationId xmlns:a16="http://schemas.microsoft.com/office/drawing/2014/main" id="{B93A10F4-58E9-4CFD-B3D2-03A89EBD8C06}"/>
              </a:ext>
            </a:extLst>
          </p:cNvPr>
          <p:cNvSpPr txBox="1"/>
          <p:nvPr/>
        </p:nvSpPr>
        <p:spPr bwMode="auto">
          <a:xfrm>
            <a:off x="11357077" y="4373659"/>
            <a:ext cx="5344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55" name="Freeform: Shape 54">
            <a:extLst>
              <a:ext uri="{FF2B5EF4-FFF2-40B4-BE49-F238E27FC236}">
                <a16:creationId xmlns:a16="http://schemas.microsoft.com/office/drawing/2014/main" id="{DB1EB987-6841-4814-8A90-BBB6216B6DD5}"/>
              </a:ext>
            </a:extLst>
          </p:cNvPr>
          <p:cNvSpPr/>
          <p:nvPr/>
        </p:nvSpPr>
        <p:spPr bwMode="auto">
          <a:xfrm>
            <a:off x="6498931" y="1630308"/>
            <a:ext cx="5058193" cy="2214632"/>
          </a:xfrm>
          <a:custGeom>
            <a:avLst/>
            <a:gdLst>
              <a:gd name="connsiteX0" fmla="*/ 5058193 w 5058193"/>
              <a:gd name="connsiteY0" fmla="*/ 2214632 h 2214632"/>
              <a:gd name="connsiteX1" fmla="*/ 4375738 w 5058193"/>
              <a:gd name="connsiteY1" fmla="*/ 2214632 h 2214632"/>
              <a:gd name="connsiteX2" fmla="*/ 4375738 w 5058193"/>
              <a:gd name="connsiteY2" fmla="*/ 1935852 h 2214632"/>
              <a:gd name="connsiteX3" fmla="*/ 3849401 w 5058193"/>
              <a:gd name="connsiteY3" fmla="*/ 1935852 h 2214632"/>
              <a:gd name="connsiteX4" fmla="*/ 3849401 w 5058193"/>
              <a:gd name="connsiteY4" fmla="*/ 1728439 h 2214632"/>
              <a:gd name="connsiteX5" fmla="*/ 3592923 w 5058193"/>
              <a:gd name="connsiteY5" fmla="*/ 1728439 h 2214632"/>
              <a:gd name="connsiteX6" fmla="*/ 3592923 w 5058193"/>
              <a:gd name="connsiteY6" fmla="*/ 1556711 h 2214632"/>
              <a:gd name="connsiteX7" fmla="*/ 3209321 w 5058193"/>
              <a:gd name="connsiteY7" fmla="*/ 1556711 h 2214632"/>
              <a:gd name="connsiteX8" fmla="*/ 3209321 w 5058193"/>
              <a:gd name="connsiteY8" fmla="*/ 1425126 h 2214632"/>
              <a:gd name="connsiteX9" fmla="*/ 2604925 w 5058193"/>
              <a:gd name="connsiteY9" fmla="*/ 1425126 h 2214632"/>
              <a:gd name="connsiteX10" fmla="*/ 2604925 w 5058193"/>
              <a:gd name="connsiteY10" fmla="*/ 1311384 h 2214632"/>
              <a:gd name="connsiteX11" fmla="*/ 2464419 w 5058193"/>
              <a:gd name="connsiteY11" fmla="*/ 1311384 h 2214632"/>
              <a:gd name="connsiteX12" fmla="*/ 2464419 w 5058193"/>
              <a:gd name="connsiteY12" fmla="*/ 1097280 h 2214632"/>
              <a:gd name="connsiteX13" fmla="*/ 2424275 w 5058193"/>
              <a:gd name="connsiteY13" fmla="*/ 1097280 h 2214632"/>
              <a:gd name="connsiteX14" fmla="*/ 2424275 w 5058193"/>
              <a:gd name="connsiteY14" fmla="*/ 981308 h 2214632"/>
              <a:gd name="connsiteX15" fmla="*/ 2248086 w 5058193"/>
              <a:gd name="connsiteY15" fmla="*/ 981308 h 2214632"/>
              <a:gd name="connsiteX16" fmla="*/ 2248086 w 5058193"/>
              <a:gd name="connsiteY16" fmla="*/ 872026 h 2214632"/>
              <a:gd name="connsiteX17" fmla="*/ 2007219 w 5058193"/>
              <a:gd name="connsiteY17" fmla="*/ 872026 h 2214632"/>
              <a:gd name="connsiteX18" fmla="*/ 2007219 w 5058193"/>
              <a:gd name="connsiteY18" fmla="*/ 762744 h 2214632"/>
              <a:gd name="connsiteX19" fmla="*/ 1880095 w 5058193"/>
              <a:gd name="connsiteY19" fmla="*/ 762744 h 2214632"/>
              <a:gd name="connsiteX20" fmla="*/ 1880095 w 5058193"/>
              <a:gd name="connsiteY20" fmla="*/ 715909 h 2214632"/>
              <a:gd name="connsiteX21" fmla="*/ 1875635 w 5058193"/>
              <a:gd name="connsiteY21" fmla="*/ 711449 h 2214632"/>
              <a:gd name="connsiteX22" fmla="*/ 1875635 w 5058193"/>
              <a:gd name="connsiteY22" fmla="*/ 662383 h 2214632"/>
              <a:gd name="connsiteX23" fmla="*/ 1860023 w 5058193"/>
              <a:gd name="connsiteY23" fmla="*/ 662383 h 2214632"/>
              <a:gd name="connsiteX24" fmla="*/ 1860023 w 5058193"/>
              <a:gd name="connsiteY24" fmla="*/ 588785 h 2214632"/>
              <a:gd name="connsiteX25" fmla="*/ 1748511 w 5058193"/>
              <a:gd name="connsiteY25" fmla="*/ 588785 h 2214632"/>
              <a:gd name="connsiteX26" fmla="*/ 1748511 w 5058193"/>
              <a:gd name="connsiteY26" fmla="*/ 495114 h 2214632"/>
              <a:gd name="connsiteX27" fmla="*/ 1625848 w 5058193"/>
              <a:gd name="connsiteY27" fmla="*/ 495114 h 2214632"/>
              <a:gd name="connsiteX28" fmla="*/ 1625848 w 5058193"/>
              <a:gd name="connsiteY28" fmla="*/ 441589 h 2214632"/>
              <a:gd name="connsiteX29" fmla="*/ 1536638 w 5058193"/>
              <a:gd name="connsiteY29" fmla="*/ 441589 h 2214632"/>
              <a:gd name="connsiteX30" fmla="*/ 1536638 w 5058193"/>
              <a:gd name="connsiteY30" fmla="*/ 363530 h 2214632"/>
              <a:gd name="connsiteX31" fmla="*/ 1141885 w 5058193"/>
              <a:gd name="connsiteY31" fmla="*/ 363530 h 2214632"/>
              <a:gd name="connsiteX32" fmla="*/ 1141885 w 5058193"/>
              <a:gd name="connsiteY32" fmla="*/ 296623 h 2214632"/>
              <a:gd name="connsiteX33" fmla="*/ 1101740 w 5058193"/>
              <a:gd name="connsiteY33" fmla="*/ 296623 h 2214632"/>
              <a:gd name="connsiteX34" fmla="*/ 1101740 w 5058193"/>
              <a:gd name="connsiteY34" fmla="*/ 220794 h 2214632"/>
              <a:gd name="connsiteX35" fmla="*/ 856413 w 5058193"/>
              <a:gd name="connsiteY35" fmla="*/ 220794 h 2214632"/>
              <a:gd name="connsiteX36" fmla="*/ 856413 w 5058193"/>
              <a:gd name="connsiteY36" fmla="*/ 136045 h 2214632"/>
              <a:gd name="connsiteX37" fmla="*/ 640080 w 5058193"/>
              <a:gd name="connsiteY37" fmla="*/ 136045 h 2214632"/>
              <a:gd name="connsiteX38" fmla="*/ 640080 w 5058193"/>
              <a:gd name="connsiteY38" fmla="*/ 89210 h 2214632"/>
              <a:gd name="connsiteX39" fmla="*/ 285471 w 5058193"/>
              <a:gd name="connsiteY39" fmla="*/ 89210 h 2214632"/>
              <a:gd name="connsiteX40" fmla="*/ 285471 w 5058193"/>
              <a:gd name="connsiteY40" fmla="*/ 73598 h 2214632"/>
              <a:gd name="connsiteX41" fmla="*/ 66907 w 5058193"/>
              <a:gd name="connsiteY41" fmla="*/ 73598 h 2214632"/>
              <a:gd name="connsiteX42" fmla="*/ 66907 w 5058193"/>
              <a:gd name="connsiteY42" fmla="*/ 0 h 2214632"/>
              <a:gd name="connsiteX43" fmla="*/ 0 w 5058193"/>
              <a:gd name="connsiteY43" fmla="*/ 0 h 221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058193" h="2214632">
                <a:moveTo>
                  <a:pt x="5058193" y="2214632"/>
                </a:moveTo>
                <a:lnTo>
                  <a:pt x="4375738" y="2214632"/>
                </a:lnTo>
                <a:lnTo>
                  <a:pt x="4375738" y="1935852"/>
                </a:lnTo>
                <a:lnTo>
                  <a:pt x="3849401" y="1935852"/>
                </a:lnTo>
                <a:lnTo>
                  <a:pt x="3849401" y="1728439"/>
                </a:lnTo>
                <a:lnTo>
                  <a:pt x="3592923" y="1728439"/>
                </a:lnTo>
                <a:lnTo>
                  <a:pt x="3592923" y="1556711"/>
                </a:lnTo>
                <a:lnTo>
                  <a:pt x="3209321" y="1556711"/>
                </a:lnTo>
                <a:lnTo>
                  <a:pt x="3209321" y="1425126"/>
                </a:lnTo>
                <a:lnTo>
                  <a:pt x="2604925" y="1425126"/>
                </a:lnTo>
                <a:lnTo>
                  <a:pt x="2604925" y="1311384"/>
                </a:lnTo>
                <a:lnTo>
                  <a:pt x="2464419" y="1311384"/>
                </a:lnTo>
                <a:lnTo>
                  <a:pt x="2464419" y="1097280"/>
                </a:lnTo>
                <a:lnTo>
                  <a:pt x="2424275" y="1097280"/>
                </a:lnTo>
                <a:lnTo>
                  <a:pt x="2424275" y="981308"/>
                </a:lnTo>
                <a:lnTo>
                  <a:pt x="2248086" y="981308"/>
                </a:lnTo>
                <a:lnTo>
                  <a:pt x="2248086" y="872026"/>
                </a:lnTo>
                <a:lnTo>
                  <a:pt x="2007219" y="872026"/>
                </a:lnTo>
                <a:lnTo>
                  <a:pt x="2007219" y="762744"/>
                </a:lnTo>
                <a:lnTo>
                  <a:pt x="1880095" y="762744"/>
                </a:lnTo>
                <a:lnTo>
                  <a:pt x="1880095" y="715909"/>
                </a:lnTo>
                <a:lnTo>
                  <a:pt x="1875635" y="711449"/>
                </a:lnTo>
                <a:lnTo>
                  <a:pt x="1875635" y="662383"/>
                </a:lnTo>
                <a:lnTo>
                  <a:pt x="1860023" y="662383"/>
                </a:lnTo>
                <a:lnTo>
                  <a:pt x="1860023" y="588785"/>
                </a:lnTo>
                <a:lnTo>
                  <a:pt x="1748511" y="588785"/>
                </a:lnTo>
                <a:lnTo>
                  <a:pt x="1748511" y="495114"/>
                </a:lnTo>
                <a:lnTo>
                  <a:pt x="1625848" y="495114"/>
                </a:lnTo>
                <a:lnTo>
                  <a:pt x="1625848" y="441589"/>
                </a:lnTo>
                <a:lnTo>
                  <a:pt x="1536638" y="441589"/>
                </a:lnTo>
                <a:lnTo>
                  <a:pt x="1536638" y="363530"/>
                </a:lnTo>
                <a:lnTo>
                  <a:pt x="1141885" y="363530"/>
                </a:lnTo>
                <a:lnTo>
                  <a:pt x="1141885" y="296623"/>
                </a:lnTo>
                <a:lnTo>
                  <a:pt x="1101740" y="296623"/>
                </a:lnTo>
                <a:lnTo>
                  <a:pt x="1101740" y="220794"/>
                </a:lnTo>
                <a:lnTo>
                  <a:pt x="856413" y="220794"/>
                </a:lnTo>
                <a:lnTo>
                  <a:pt x="856413" y="136045"/>
                </a:lnTo>
                <a:lnTo>
                  <a:pt x="640080" y="136045"/>
                </a:lnTo>
                <a:lnTo>
                  <a:pt x="640080" y="89210"/>
                </a:lnTo>
                <a:lnTo>
                  <a:pt x="285471" y="89210"/>
                </a:lnTo>
                <a:lnTo>
                  <a:pt x="285471" y="73598"/>
                </a:lnTo>
                <a:lnTo>
                  <a:pt x="66907" y="73598"/>
                </a:lnTo>
                <a:lnTo>
                  <a:pt x="66907" y="0"/>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62" name="Group 61">
            <a:extLst>
              <a:ext uri="{FF2B5EF4-FFF2-40B4-BE49-F238E27FC236}">
                <a16:creationId xmlns:a16="http://schemas.microsoft.com/office/drawing/2014/main" id="{72A42A14-5856-4748-B10F-8FC178F1A690}"/>
              </a:ext>
            </a:extLst>
          </p:cNvPr>
          <p:cNvGrpSpPr/>
          <p:nvPr/>
        </p:nvGrpSpPr>
        <p:grpSpPr>
          <a:xfrm>
            <a:off x="10929776" y="3792144"/>
            <a:ext cx="113314" cy="107051"/>
            <a:chOff x="8431902" y="2817912"/>
            <a:chExt cx="113314" cy="107051"/>
          </a:xfrm>
        </p:grpSpPr>
        <p:cxnSp>
          <p:nvCxnSpPr>
            <p:cNvPr id="57" name="Straight Connector 56">
              <a:extLst>
                <a:ext uri="{FF2B5EF4-FFF2-40B4-BE49-F238E27FC236}">
                  <a16:creationId xmlns:a16="http://schemas.microsoft.com/office/drawing/2014/main" id="{D7CE999A-110A-4CEF-AA37-E0D03303D589}"/>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4AB73374-E4C1-4899-96C4-C3974DEAFA2F}"/>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63" name="Group 62">
            <a:extLst>
              <a:ext uri="{FF2B5EF4-FFF2-40B4-BE49-F238E27FC236}">
                <a16:creationId xmlns:a16="http://schemas.microsoft.com/office/drawing/2014/main" id="{CA13D3B3-4924-44F4-ABDC-70CD549E78EC}"/>
              </a:ext>
            </a:extLst>
          </p:cNvPr>
          <p:cNvGrpSpPr/>
          <p:nvPr/>
        </p:nvGrpSpPr>
        <p:grpSpPr>
          <a:xfrm>
            <a:off x="10545433" y="3509258"/>
            <a:ext cx="113314" cy="107051"/>
            <a:chOff x="8431902" y="2817912"/>
            <a:chExt cx="113314" cy="107051"/>
          </a:xfrm>
        </p:grpSpPr>
        <p:cxnSp>
          <p:nvCxnSpPr>
            <p:cNvPr id="64" name="Straight Connector 63">
              <a:extLst>
                <a:ext uri="{FF2B5EF4-FFF2-40B4-BE49-F238E27FC236}">
                  <a16:creationId xmlns:a16="http://schemas.microsoft.com/office/drawing/2014/main" id="{0D827634-3753-4CBC-A7A7-3997973EEB8B}"/>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1CBE9F23-97A7-4FAC-981C-C95D7543B31D}"/>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66" name="Group 65">
            <a:extLst>
              <a:ext uri="{FF2B5EF4-FFF2-40B4-BE49-F238E27FC236}">
                <a16:creationId xmlns:a16="http://schemas.microsoft.com/office/drawing/2014/main" id="{BA166F5F-2B76-4EB6-9D0F-97365BBB068C}"/>
              </a:ext>
            </a:extLst>
          </p:cNvPr>
          <p:cNvGrpSpPr/>
          <p:nvPr/>
        </p:nvGrpSpPr>
        <p:grpSpPr>
          <a:xfrm>
            <a:off x="10076336" y="3311155"/>
            <a:ext cx="113314" cy="107051"/>
            <a:chOff x="8431902" y="2817912"/>
            <a:chExt cx="113314" cy="107051"/>
          </a:xfrm>
        </p:grpSpPr>
        <p:cxnSp>
          <p:nvCxnSpPr>
            <p:cNvPr id="67" name="Straight Connector 66">
              <a:extLst>
                <a:ext uri="{FF2B5EF4-FFF2-40B4-BE49-F238E27FC236}">
                  <a16:creationId xmlns:a16="http://schemas.microsoft.com/office/drawing/2014/main" id="{48730EB3-5EA6-44DB-9493-F7C30F014FEF}"/>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84FAC8F9-C683-4B49-ACA1-A3C161CE4F93}"/>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69" name="Group 68">
            <a:extLst>
              <a:ext uri="{FF2B5EF4-FFF2-40B4-BE49-F238E27FC236}">
                <a16:creationId xmlns:a16="http://schemas.microsoft.com/office/drawing/2014/main" id="{31B42C11-AE96-4547-BC7F-EDCD72529857}"/>
              </a:ext>
            </a:extLst>
          </p:cNvPr>
          <p:cNvGrpSpPr/>
          <p:nvPr/>
        </p:nvGrpSpPr>
        <p:grpSpPr>
          <a:xfrm>
            <a:off x="9796068" y="3142400"/>
            <a:ext cx="113314" cy="107051"/>
            <a:chOff x="8431902" y="2817912"/>
            <a:chExt cx="113314" cy="107051"/>
          </a:xfrm>
        </p:grpSpPr>
        <p:cxnSp>
          <p:nvCxnSpPr>
            <p:cNvPr id="70" name="Straight Connector 69">
              <a:extLst>
                <a:ext uri="{FF2B5EF4-FFF2-40B4-BE49-F238E27FC236}">
                  <a16:creationId xmlns:a16="http://schemas.microsoft.com/office/drawing/2014/main" id="{B14D57E7-A0B3-41BC-B38D-340BBE642E31}"/>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B680D92F-FFA6-45A1-983E-95EADD925940}"/>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72" name="Group 71">
            <a:extLst>
              <a:ext uri="{FF2B5EF4-FFF2-40B4-BE49-F238E27FC236}">
                <a16:creationId xmlns:a16="http://schemas.microsoft.com/office/drawing/2014/main" id="{502DD1B8-7FEA-463A-B835-6C15625D44F4}"/>
              </a:ext>
            </a:extLst>
          </p:cNvPr>
          <p:cNvGrpSpPr/>
          <p:nvPr/>
        </p:nvGrpSpPr>
        <p:grpSpPr>
          <a:xfrm>
            <a:off x="9723214" y="3136453"/>
            <a:ext cx="113314" cy="107051"/>
            <a:chOff x="8431902" y="2817912"/>
            <a:chExt cx="113314" cy="107051"/>
          </a:xfrm>
        </p:grpSpPr>
        <p:cxnSp>
          <p:nvCxnSpPr>
            <p:cNvPr id="73" name="Straight Connector 72">
              <a:extLst>
                <a:ext uri="{FF2B5EF4-FFF2-40B4-BE49-F238E27FC236}">
                  <a16:creationId xmlns:a16="http://schemas.microsoft.com/office/drawing/2014/main" id="{0FD07DE6-A84C-4D2C-B929-88ED7C9CCEB0}"/>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4896950-C4F2-4E6A-9A8F-5D16868D6444}"/>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75" name="Group 74">
            <a:extLst>
              <a:ext uri="{FF2B5EF4-FFF2-40B4-BE49-F238E27FC236}">
                <a16:creationId xmlns:a16="http://schemas.microsoft.com/office/drawing/2014/main" id="{54532155-5578-4C5C-AFB1-CC1915D4B0D2}"/>
              </a:ext>
            </a:extLst>
          </p:cNvPr>
          <p:cNvGrpSpPr/>
          <p:nvPr/>
        </p:nvGrpSpPr>
        <p:grpSpPr>
          <a:xfrm>
            <a:off x="9304671" y="3003382"/>
            <a:ext cx="113314" cy="107051"/>
            <a:chOff x="8431902" y="2817912"/>
            <a:chExt cx="113314" cy="107051"/>
          </a:xfrm>
        </p:grpSpPr>
        <p:cxnSp>
          <p:nvCxnSpPr>
            <p:cNvPr id="76" name="Straight Connector 75">
              <a:extLst>
                <a:ext uri="{FF2B5EF4-FFF2-40B4-BE49-F238E27FC236}">
                  <a16:creationId xmlns:a16="http://schemas.microsoft.com/office/drawing/2014/main" id="{5B680866-1055-4AF2-8AFF-149AAB50A026}"/>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7F329FB4-DC01-4640-B32C-4949F718DBBE}"/>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78" name="Group 77">
            <a:extLst>
              <a:ext uri="{FF2B5EF4-FFF2-40B4-BE49-F238E27FC236}">
                <a16:creationId xmlns:a16="http://schemas.microsoft.com/office/drawing/2014/main" id="{01D16153-0F2B-4EE9-83CF-51EED49B5A28}"/>
              </a:ext>
            </a:extLst>
          </p:cNvPr>
          <p:cNvGrpSpPr/>
          <p:nvPr/>
        </p:nvGrpSpPr>
        <p:grpSpPr>
          <a:xfrm>
            <a:off x="9126995" y="3004125"/>
            <a:ext cx="113314" cy="107051"/>
            <a:chOff x="8431902" y="2817912"/>
            <a:chExt cx="113314" cy="107051"/>
          </a:xfrm>
        </p:grpSpPr>
        <p:cxnSp>
          <p:nvCxnSpPr>
            <p:cNvPr id="79" name="Straight Connector 78">
              <a:extLst>
                <a:ext uri="{FF2B5EF4-FFF2-40B4-BE49-F238E27FC236}">
                  <a16:creationId xmlns:a16="http://schemas.microsoft.com/office/drawing/2014/main" id="{B7AE3A2E-A7EB-4E19-B850-2FCD811BDF06}"/>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1584B812-EB40-497D-9F93-A8EFB2F53E39}"/>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81" name="Group 80">
            <a:extLst>
              <a:ext uri="{FF2B5EF4-FFF2-40B4-BE49-F238E27FC236}">
                <a16:creationId xmlns:a16="http://schemas.microsoft.com/office/drawing/2014/main" id="{A2F35DFF-11BC-4BD6-8276-6019A9CADAE0}"/>
              </a:ext>
            </a:extLst>
          </p:cNvPr>
          <p:cNvGrpSpPr/>
          <p:nvPr/>
        </p:nvGrpSpPr>
        <p:grpSpPr>
          <a:xfrm>
            <a:off x="8715144" y="2563280"/>
            <a:ext cx="113314" cy="107051"/>
            <a:chOff x="8431902" y="2817912"/>
            <a:chExt cx="113314" cy="107051"/>
          </a:xfrm>
        </p:grpSpPr>
        <p:cxnSp>
          <p:nvCxnSpPr>
            <p:cNvPr id="82" name="Straight Connector 81">
              <a:extLst>
                <a:ext uri="{FF2B5EF4-FFF2-40B4-BE49-F238E27FC236}">
                  <a16:creationId xmlns:a16="http://schemas.microsoft.com/office/drawing/2014/main" id="{178319AE-E0B0-492E-A814-7AC20CE651BD}"/>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5BD27068-55A8-492F-BF59-4CA397556A55}"/>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84" name="Group 83">
            <a:extLst>
              <a:ext uri="{FF2B5EF4-FFF2-40B4-BE49-F238E27FC236}">
                <a16:creationId xmlns:a16="http://schemas.microsoft.com/office/drawing/2014/main" id="{5A31492B-4410-4DFE-9F77-1A969CB75844}"/>
              </a:ext>
            </a:extLst>
          </p:cNvPr>
          <p:cNvGrpSpPr/>
          <p:nvPr/>
        </p:nvGrpSpPr>
        <p:grpSpPr>
          <a:xfrm>
            <a:off x="8448258" y="2352150"/>
            <a:ext cx="113314" cy="107051"/>
            <a:chOff x="8431902" y="2817912"/>
            <a:chExt cx="113314" cy="107051"/>
          </a:xfrm>
        </p:grpSpPr>
        <p:cxnSp>
          <p:nvCxnSpPr>
            <p:cNvPr id="85" name="Straight Connector 84">
              <a:extLst>
                <a:ext uri="{FF2B5EF4-FFF2-40B4-BE49-F238E27FC236}">
                  <a16:creationId xmlns:a16="http://schemas.microsoft.com/office/drawing/2014/main" id="{F0443162-7AE3-4F4C-B9D5-B418A7FCC83A}"/>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C7387AA6-DE92-4C27-B59C-9AB6FA514AEC}"/>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87" name="Group 86">
            <a:extLst>
              <a:ext uri="{FF2B5EF4-FFF2-40B4-BE49-F238E27FC236}">
                <a16:creationId xmlns:a16="http://schemas.microsoft.com/office/drawing/2014/main" id="{518BF498-22E0-47C1-8A56-B909230EE2F6}"/>
              </a:ext>
            </a:extLst>
          </p:cNvPr>
          <p:cNvGrpSpPr/>
          <p:nvPr/>
        </p:nvGrpSpPr>
        <p:grpSpPr>
          <a:xfrm>
            <a:off x="8420009" y="2350663"/>
            <a:ext cx="113314" cy="107051"/>
            <a:chOff x="8431902" y="2817912"/>
            <a:chExt cx="113314" cy="107051"/>
          </a:xfrm>
        </p:grpSpPr>
        <p:cxnSp>
          <p:nvCxnSpPr>
            <p:cNvPr id="88" name="Straight Connector 87">
              <a:extLst>
                <a:ext uri="{FF2B5EF4-FFF2-40B4-BE49-F238E27FC236}">
                  <a16:creationId xmlns:a16="http://schemas.microsoft.com/office/drawing/2014/main" id="{D0E1BED2-C2C4-4CCF-BCC9-F6B255DCF96A}"/>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D487FB73-CC5D-4CBB-84D9-11FFDD24D054}"/>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90" name="Group 89">
            <a:extLst>
              <a:ext uri="{FF2B5EF4-FFF2-40B4-BE49-F238E27FC236}">
                <a16:creationId xmlns:a16="http://schemas.microsoft.com/office/drawing/2014/main" id="{186C89FD-01FB-4922-9927-9C2FC0FBFBB4}"/>
              </a:ext>
            </a:extLst>
          </p:cNvPr>
          <p:cNvGrpSpPr/>
          <p:nvPr/>
        </p:nvGrpSpPr>
        <p:grpSpPr>
          <a:xfrm>
            <a:off x="8315931" y="2342485"/>
            <a:ext cx="113314" cy="107051"/>
            <a:chOff x="8431902" y="2817912"/>
            <a:chExt cx="113314" cy="107051"/>
          </a:xfrm>
        </p:grpSpPr>
        <p:cxnSp>
          <p:nvCxnSpPr>
            <p:cNvPr id="91" name="Straight Connector 90">
              <a:extLst>
                <a:ext uri="{FF2B5EF4-FFF2-40B4-BE49-F238E27FC236}">
                  <a16:creationId xmlns:a16="http://schemas.microsoft.com/office/drawing/2014/main" id="{94106BB5-0ED7-4587-ACE9-29F86D91BE7E}"/>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1A04A142-DA70-4C3A-A139-8F8AEE64485C}"/>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93" name="Group 92">
            <a:extLst>
              <a:ext uri="{FF2B5EF4-FFF2-40B4-BE49-F238E27FC236}">
                <a16:creationId xmlns:a16="http://schemas.microsoft.com/office/drawing/2014/main" id="{8DD0A047-B651-4106-82B9-0C7511368A2A}"/>
              </a:ext>
            </a:extLst>
          </p:cNvPr>
          <p:cNvGrpSpPr/>
          <p:nvPr/>
        </p:nvGrpSpPr>
        <p:grpSpPr>
          <a:xfrm>
            <a:off x="8260919" y="2169269"/>
            <a:ext cx="113314" cy="107051"/>
            <a:chOff x="8431902" y="2817912"/>
            <a:chExt cx="113314" cy="107051"/>
          </a:xfrm>
        </p:grpSpPr>
        <p:cxnSp>
          <p:nvCxnSpPr>
            <p:cNvPr id="94" name="Straight Connector 93">
              <a:extLst>
                <a:ext uri="{FF2B5EF4-FFF2-40B4-BE49-F238E27FC236}">
                  <a16:creationId xmlns:a16="http://schemas.microsoft.com/office/drawing/2014/main" id="{EC0A2991-4DFF-4916-989F-E8523C1D413F}"/>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A6A04111-8D41-4643-B21E-3B07CD80CE3D}"/>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96" name="Group 95">
            <a:extLst>
              <a:ext uri="{FF2B5EF4-FFF2-40B4-BE49-F238E27FC236}">
                <a16:creationId xmlns:a16="http://schemas.microsoft.com/office/drawing/2014/main" id="{FEC7FDA6-1C60-4B3D-8C1A-B5BBA536E347}"/>
              </a:ext>
            </a:extLst>
          </p:cNvPr>
          <p:cNvGrpSpPr/>
          <p:nvPr/>
        </p:nvGrpSpPr>
        <p:grpSpPr>
          <a:xfrm>
            <a:off x="8252741" y="2167782"/>
            <a:ext cx="113314" cy="107051"/>
            <a:chOff x="8431902" y="2817912"/>
            <a:chExt cx="113314" cy="107051"/>
          </a:xfrm>
        </p:grpSpPr>
        <p:cxnSp>
          <p:nvCxnSpPr>
            <p:cNvPr id="97" name="Straight Connector 96">
              <a:extLst>
                <a:ext uri="{FF2B5EF4-FFF2-40B4-BE49-F238E27FC236}">
                  <a16:creationId xmlns:a16="http://schemas.microsoft.com/office/drawing/2014/main" id="{62183DEF-EDB0-46EF-BD0C-6FCA3C63B8DE}"/>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2F9DEBC6-532B-41B3-BF32-34BAFCE53885}"/>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99" name="Group 98">
            <a:extLst>
              <a:ext uri="{FF2B5EF4-FFF2-40B4-BE49-F238E27FC236}">
                <a16:creationId xmlns:a16="http://schemas.microsoft.com/office/drawing/2014/main" id="{A055234F-969A-4976-8D0F-A07AAE42AB11}"/>
              </a:ext>
            </a:extLst>
          </p:cNvPr>
          <p:cNvGrpSpPr/>
          <p:nvPr/>
        </p:nvGrpSpPr>
        <p:grpSpPr>
          <a:xfrm>
            <a:off x="8184347" y="2086006"/>
            <a:ext cx="113314" cy="107051"/>
            <a:chOff x="8431902" y="2817912"/>
            <a:chExt cx="113314" cy="107051"/>
          </a:xfrm>
        </p:grpSpPr>
        <p:cxnSp>
          <p:nvCxnSpPr>
            <p:cNvPr id="100" name="Straight Connector 99">
              <a:extLst>
                <a:ext uri="{FF2B5EF4-FFF2-40B4-BE49-F238E27FC236}">
                  <a16:creationId xmlns:a16="http://schemas.microsoft.com/office/drawing/2014/main" id="{52042BE4-40E4-4307-B565-2A54052A5C71}"/>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733C2C0F-CDEB-4A7D-927C-4333EC570E8A}"/>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2" name="Group 101">
            <a:extLst>
              <a:ext uri="{FF2B5EF4-FFF2-40B4-BE49-F238E27FC236}">
                <a16:creationId xmlns:a16="http://schemas.microsoft.com/office/drawing/2014/main" id="{8EFC9399-83A0-4480-9A13-5CB74F630FFE}"/>
              </a:ext>
            </a:extLst>
          </p:cNvPr>
          <p:cNvGrpSpPr/>
          <p:nvPr/>
        </p:nvGrpSpPr>
        <p:grpSpPr>
          <a:xfrm>
            <a:off x="8107031" y="2088980"/>
            <a:ext cx="113314" cy="107051"/>
            <a:chOff x="8431902" y="2817912"/>
            <a:chExt cx="113314" cy="107051"/>
          </a:xfrm>
        </p:grpSpPr>
        <p:cxnSp>
          <p:nvCxnSpPr>
            <p:cNvPr id="103" name="Straight Connector 102">
              <a:extLst>
                <a:ext uri="{FF2B5EF4-FFF2-40B4-BE49-F238E27FC236}">
                  <a16:creationId xmlns:a16="http://schemas.microsoft.com/office/drawing/2014/main" id="{6AE2AA6A-F8CA-4CB4-B0DF-3B20F2ED1ADB}"/>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5F01C296-A7FA-4493-8F7C-5FAD1F3B0A67}"/>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5" name="Group 104">
            <a:extLst>
              <a:ext uri="{FF2B5EF4-FFF2-40B4-BE49-F238E27FC236}">
                <a16:creationId xmlns:a16="http://schemas.microsoft.com/office/drawing/2014/main" id="{A5338266-6EFE-4A36-80D7-7E13455350CC}"/>
              </a:ext>
            </a:extLst>
          </p:cNvPr>
          <p:cNvGrpSpPr/>
          <p:nvPr/>
        </p:nvGrpSpPr>
        <p:grpSpPr>
          <a:xfrm>
            <a:off x="8089933" y="2087493"/>
            <a:ext cx="113314" cy="107051"/>
            <a:chOff x="8431902" y="2817912"/>
            <a:chExt cx="113314" cy="107051"/>
          </a:xfrm>
        </p:grpSpPr>
        <p:cxnSp>
          <p:nvCxnSpPr>
            <p:cNvPr id="106" name="Straight Connector 105">
              <a:extLst>
                <a:ext uri="{FF2B5EF4-FFF2-40B4-BE49-F238E27FC236}">
                  <a16:creationId xmlns:a16="http://schemas.microsoft.com/office/drawing/2014/main" id="{0626AB19-5885-4B06-A19C-96DC2A17ED43}"/>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CEFBFA42-28E4-4624-A891-0A56B0240463}"/>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08" name="Group 107">
            <a:extLst>
              <a:ext uri="{FF2B5EF4-FFF2-40B4-BE49-F238E27FC236}">
                <a16:creationId xmlns:a16="http://schemas.microsoft.com/office/drawing/2014/main" id="{ED6E9773-4BC0-45AF-8BE3-EA64D91DE4D7}"/>
              </a:ext>
            </a:extLst>
          </p:cNvPr>
          <p:cNvGrpSpPr/>
          <p:nvPr/>
        </p:nvGrpSpPr>
        <p:grpSpPr>
          <a:xfrm>
            <a:off x="7776212" y="1936580"/>
            <a:ext cx="113314" cy="107051"/>
            <a:chOff x="8431902" y="2817912"/>
            <a:chExt cx="113314" cy="107051"/>
          </a:xfrm>
        </p:grpSpPr>
        <p:cxnSp>
          <p:nvCxnSpPr>
            <p:cNvPr id="109" name="Straight Connector 108">
              <a:extLst>
                <a:ext uri="{FF2B5EF4-FFF2-40B4-BE49-F238E27FC236}">
                  <a16:creationId xmlns:a16="http://schemas.microsoft.com/office/drawing/2014/main" id="{76584D93-799C-4B30-A9CF-531F0B8BC5AC}"/>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4DDB90AF-A39E-49CD-96BE-832616109FF0}"/>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1" name="Group 110">
            <a:extLst>
              <a:ext uri="{FF2B5EF4-FFF2-40B4-BE49-F238E27FC236}">
                <a16:creationId xmlns:a16="http://schemas.microsoft.com/office/drawing/2014/main" id="{A89C5E0C-3545-4F09-A3D6-9514951E870E}"/>
              </a:ext>
            </a:extLst>
          </p:cNvPr>
          <p:cNvGrpSpPr/>
          <p:nvPr/>
        </p:nvGrpSpPr>
        <p:grpSpPr>
          <a:xfrm>
            <a:off x="7716739" y="1941784"/>
            <a:ext cx="113314" cy="107051"/>
            <a:chOff x="8431902" y="2817912"/>
            <a:chExt cx="113314" cy="107051"/>
          </a:xfrm>
        </p:grpSpPr>
        <p:cxnSp>
          <p:nvCxnSpPr>
            <p:cNvPr id="112" name="Straight Connector 111">
              <a:extLst>
                <a:ext uri="{FF2B5EF4-FFF2-40B4-BE49-F238E27FC236}">
                  <a16:creationId xmlns:a16="http://schemas.microsoft.com/office/drawing/2014/main" id="{E0734DF5-2286-4635-A4D0-1E281C17D3E6}"/>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E4DB2433-03B5-4B6E-BA68-4C156E5B0DA6}"/>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4" name="Group 113">
            <a:extLst>
              <a:ext uri="{FF2B5EF4-FFF2-40B4-BE49-F238E27FC236}">
                <a16:creationId xmlns:a16="http://schemas.microsoft.com/office/drawing/2014/main" id="{E51BE753-82DB-4405-9271-3BC563ED1466}"/>
              </a:ext>
            </a:extLst>
          </p:cNvPr>
          <p:cNvGrpSpPr/>
          <p:nvPr/>
        </p:nvGrpSpPr>
        <p:grpSpPr>
          <a:xfrm>
            <a:off x="7427551" y="1797562"/>
            <a:ext cx="113314" cy="107051"/>
            <a:chOff x="8431902" y="2817912"/>
            <a:chExt cx="113314" cy="107051"/>
          </a:xfrm>
        </p:grpSpPr>
        <p:cxnSp>
          <p:nvCxnSpPr>
            <p:cNvPr id="115" name="Straight Connector 114">
              <a:extLst>
                <a:ext uri="{FF2B5EF4-FFF2-40B4-BE49-F238E27FC236}">
                  <a16:creationId xmlns:a16="http://schemas.microsoft.com/office/drawing/2014/main" id="{3E75919E-0149-44EA-B654-5F40E806C703}"/>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767995D5-25BE-413D-B88B-6186C758AF9B}"/>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17" name="Group 116">
            <a:extLst>
              <a:ext uri="{FF2B5EF4-FFF2-40B4-BE49-F238E27FC236}">
                <a16:creationId xmlns:a16="http://schemas.microsoft.com/office/drawing/2014/main" id="{232A4B50-B501-4DAA-B283-42201666286F}"/>
              </a:ext>
            </a:extLst>
          </p:cNvPr>
          <p:cNvGrpSpPr/>
          <p:nvPr/>
        </p:nvGrpSpPr>
        <p:grpSpPr>
          <a:xfrm>
            <a:off x="7365848" y="1798306"/>
            <a:ext cx="113314" cy="107051"/>
            <a:chOff x="8431902" y="2817912"/>
            <a:chExt cx="113314" cy="107051"/>
          </a:xfrm>
        </p:grpSpPr>
        <p:cxnSp>
          <p:nvCxnSpPr>
            <p:cNvPr id="118" name="Straight Connector 117">
              <a:extLst>
                <a:ext uri="{FF2B5EF4-FFF2-40B4-BE49-F238E27FC236}">
                  <a16:creationId xmlns:a16="http://schemas.microsoft.com/office/drawing/2014/main" id="{F5CF16A0-DF00-437F-B50F-40F8E5781960}"/>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0C0FA45-1851-4317-B32C-0DFDE74B502A}"/>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0" name="Group 119">
            <a:extLst>
              <a:ext uri="{FF2B5EF4-FFF2-40B4-BE49-F238E27FC236}">
                <a16:creationId xmlns:a16="http://schemas.microsoft.com/office/drawing/2014/main" id="{111440A8-5B09-47EF-B96D-6EA6F379355F}"/>
              </a:ext>
            </a:extLst>
          </p:cNvPr>
          <p:cNvGrpSpPr/>
          <p:nvPr/>
        </p:nvGrpSpPr>
        <p:grpSpPr>
          <a:xfrm>
            <a:off x="7304145" y="1716530"/>
            <a:ext cx="113314" cy="107051"/>
            <a:chOff x="8431902" y="2817912"/>
            <a:chExt cx="113314" cy="107051"/>
          </a:xfrm>
        </p:grpSpPr>
        <p:cxnSp>
          <p:nvCxnSpPr>
            <p:cNvPr id="121" name="Straight Connector 120">
              <a:extLst>
                <a:ext uri="{FF2B5EF4-FFF2-40B4-BE49-F238E27FC236}">
                  <a16:creationId xmlns:a16="http://schemas.microsoft.com/office/drawing/2014/main" id="{8FF9E548-B1CF-41CD-AC91-F213C485E783}"/>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51FE8F3-D394-471A-993F-F2918153A226}"/>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grpSp>
        <p:nvGrpSpPr>
          <p:cNvPr id="123" name="Group 122">
            <a:extLst>
              <a:ext uri="{FF2B5EF4-FFF2-40B4-BE49-F238E27FC236}">
                <a16:creationId xmlns:a16="http://schemas.microsoft.com/office/drawing/2014/main" id="{E89F6E4A-C57A-4D1A-8444-8D7C11F5F5FC}"/>
              </a:ext>
            </a:extLst>
          </p:cNvPr>
          <p:cNvGrpSpPr/>
          <p:nvPr/>
        </p:nvGrpSpPr>
        <p:grpSpPr>
          <a:xfrm>
            <a:off x="6981503" y="1663747"/>
            <a:ext cx="113314" cy="107051"/>
            <a:chOff x="8431902" y="2817912"/>
            <a:chExt cx="113314" cy="107051"/>
          </a:xfrm>
        </p:grpSpPr>
        <p:cxnSp>
          <p:nvCxnSpPr>
            <p:cNvPr id="124" name="Straight Connector 123">
              <a:extLst>
                <a:ext uri="{FF2B5EF4-FFF2-40B4-BE49-F238E27FC236}">
                  <a16:creationId xmlns:a16="http://schemas.microsoft.com/office/drawing/2014/main" id="{80B8A14C-7806-40EC-8823-B52D59DFB20C}"/>
                </a:ext>
              </a:extLst>
            </p:cNvPr>
            <p:cNvCxnSpPr/>
            <p:nvPr/>
          </p:nvCxnSpPr>
          <p:spPr bwMode="auto">
            <a:xfrm>
              <a:off x="8489295" y="2817912"/>
              <a:ext cx="0" cy="107051"/>
            </a:xfrm>
            <a:prstGeom prst="line">
              <a:avLst/>
            </a:prstGeom>
            <a:noFill/>
            <a:ln w="28575" cap="flat" cmpd="sng" algn="ctr">
              <a:solidFill>
                <a:schemeClr val="accent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60161DB5-3CC7-4CFE-B5D1-DEF48DD14376}"/>
                </a:ext>
              </a:extLst>
            </p:cNvPr>
            <p:cNvCxnSpPr>
              <a:cxnSpLocks/>
            </p:cNvCxnSpPr>
            <p:nvPr/>
          </p:nvCxnSpPr>
          <p:spPr bwMode="auto">
            <a:xfrm>
              <a:off x="8431902" y="2871438"/>
              <a:ext cx="113314" cy="0"/>
            </a:xfrm>
            <a:prstGeom prst="line">
              <a:avLst/>
            </a:prstGeom>
            <a:noFill/>
            <a:ln w="28575" cap="flat" cmpd="sng" algn="ctr">
              <a:solidFill>
                <a:schemeClr val="accent1"/>
              </a:solidFill>
              <a:prstDash val="solid"/>
              <a:round/>
              <a:headEnd type="none" w="med" len="med"/>
              <a:tailEnd type="none" w="med" len="med"/>
            </a:ln>
            <a:effectLst/>
          </p:spPr>
        </p:cxnSp>
      </p:grpSp>
      <p:sp>
        <p:nvSpPr>
          <p:cNvPr id="126" name="Freeform: Shape 125">
            <a:extLst>
              <a:ext uri="{FF2B5EF4-FFF2-40B4-BE49-F238E27FC236}">
                <a16:creationId xmlns:a16="http://schemas.microsoft.com/office/drawing/2014/main" id="{BC34CBD6-0AAB-4CBE-ADB1-C76BEFAB9671}"/>
              </a:ext>
            </a:extLst>
          </p:cNvPr>
          <p:cNvSpPr/>
          <p:nvPr/>
        </p:nvSpPr>
        <p:spPr bwMode="auto">
          <a:xfrm>
            <a:off x="6476628" y="1616927"/>
            <a:ext cx="4824018" cy="2765502"/>
          </a:xfrm>
          <a:custGeom>
            <a:avLst/>
            <a:gdLst>
              <a:gd name="connsiteX0" fmla="*/ 4824018 w 4824018"/>
              <a:gd name="connsiteY0" fmla="*/ 2765502 h 2765502"/>
              <a:gd name="connsiteX1" fmla="*/ 4824018 w 4824018"/>
              <a:gd name="connsiteY1" fmla="*/ 2553629 h 2765502"/>
              <a:gd name="connsiteX2" fmla="*/ 4018900 w 4824018"/>
              <a:gd name="connsiteY2" fmla="*/ 2553629 h 2765502"/>
              <a:gd name="connsiteX3" fmla="*/ 4018900 w 4824018"/>
              <a:gd name="connsiteY3" fmla="*/ 2448808 h 2765502"/>
              <a:gd name="connsiteX4" fmla="*/ 3670982 w 4824018"/>
              <a:gd name="connsiteY4" fmla="*/ 2448808 h 2765502"/>
              <a:gd name="connsiteX5" fmla="*/ 3670982 w 4824018"/>
              <a:gd name="connsiteY5" fmla="*/ 2377440 h 2765502"/>
              <a:gd name="connsiteX6" fmla="*/ 3325294 w 4824018"/>
              <a:gd name="connsiteY6" fmla="*/ 2377440 h 2765502"/>
              <a:gd name="connsiteX7" fmla="*/ 3325294 w 4824018"/>
              <a:gd name="connsiteY7" fmla="*/ 2326144 h 2765502"/>
              <a:gd name="connsiteX8" fmla="*/ 2995218 w 4824018"/>
              <a:gd name="connsiteY8" fmla="*/ 2326144 h 2765502"/>
              <a:gd name="connsiteX9" fmla="*/ 2995218 w 4824018"/>
              <a:gd name="connsiteY9" fmla="*/ 2265928 h 2765502"/>
              <a:gd name="connsiteX10" fmla="*/ 2932771 w 4824018"/>
              <a:gd name="connsiteY10" fmla="*/ 2265928 h 2765502"/>
              <a:gd name="connsiteX11" fmla="*/ 2932771 w 4824018"/>
              <a:gd name="connsiteY11" fmla="*/ 2210172 h 2765502"/>
              <a:gd name="connsiteX12" fmla="*/ 2752121 w 4824018"/>
              <a:gd name="connsiteY12" fmla="*/ 2210172 h 2765502"/>
              <a:gd name="connsiteX13" fmla="*/ 2752121 w 4824018"/>
              <a:gd name="connsiteY13" fmla="*/ 2165567 h 2765502"/>
              <a:gd name="connsiteX14" fmla="*/ 2584853 w 4824018"/>
              <a:gd name="connsiteY14" fmla="*/ 2165567 h 2765502"/>
              <a:gd name="connsiteX15" fmla="*/ 2584853 w 4824018"/>
              <a:gd name="connsiteY15" fmla="*/ 2116501 h 2765502"/>
              <a:gd name="connsiteX16" fmla="*/ 2567011 w 4824018"/>
              <a:gd name="connsiteY16" fmla="*/ 2116501 h 2765502"/>
              <a:gd name="connsiteX17" fmla="*/ 2567011 w 4824018"/>
              <a:gd name="connsiteY17" fmla="*/ 2087508 h 2765502"/>
              <a:gd name="connsiteX18" fmla="*/ 2500104 w 4824018"/>
              <a:gd name="connsiteY18" fmla="*/ 2087508 h 2765502"/>
              <a:gd name="connsiteX19" fmla="*/ 2500104 w 4824018"/>
              <a:gd name="connsiteY19" fmla="*/ 2031752 h 2765502"/>
              <a:gd name="connsiteX20" fmla="*/ 2466650 w 4824018"/>
              <a:gd name="connsiteY20" fmla="*/ 2031752 h 2765502"/>
              <a:gd name="connsiteX21" fmla="*/ 2466650 w 4824018"/>
              <a:gd name="connsiteY21" fmla="*/ 1991608 h 2765502"/>
              <a:gd name="connsiteX22" fmla="*/ 2417585 w 4824018"/>
              <a:gd name="connsiteY22" fmla="*/ 1991608 h 2765502"/>
              <a:gd name="connsiteX23" fmla="*/ 2417585 w 4824018"/>
              <a:gd name="connsiteY23" fmla="*/ 1938082 h 2765502"/>
              <a:gd name="connsiteX24" fmla="*/ 2330605 w 4824018"/>
              <a:gd name="connsiteY24" fmla="*/ 1938082 h 2765502"/>
              <a:gd name="connsiteX25" fmla="*/ 2330605 w 4824018"/>
              <a:gd name="connsiteY25" fmla="*/ 1915779 h 2765502"/>
              <a:gd name="connsiteX26" fmla="*/ 2192330 w 4824018"/>
              <a:gd name="connsiteY26" fmla="*/ 1915779 h 2765502"/>
              <a:gd name="connsiteX27" fmla="*/ 2192330 w 4824018"/>
              <a:gd name="connsiteY27" fmla="*/ 1884556 h 2765502"/>
              <a:gd name="connsiteX28" fmla="*/ 2076357 w 4824018"/>
              <a:gd name="connsiteY28" fmla="*/ 1884556 h 2765502"/>
              <a:gd name="connsiteX29" fmla="*/ 2076357 w 4824018"/>
              <a:gd name="connsiteY29" fmla="*/ 1844412 h 2765502"/>
              <a:gd name="connsiteX30" fmla="*/ 2042904 w 4824018"/>
              <a:gd name="connsiteY30" fmla="*/ 1844412 h 2765502"/>
              <a:gd name="connsiteX31" fmla="*/ 2042904 w 4824018"/>
              <a:gd name="connsiteY31" fmla="*/ 1795346 h 2765502"/>
              <a:gd name="connsiteX32" fmla="*/ 1993838 w 4824018"/>
              <a:gd name="connsiteY32" fmla="*/ 1795346 h 2765502"/>
              <a:gd name="connsiteX33" fmla="*/ 1993838 w 4824018"/>
              <a:gd name="connsiteY33" fmla="*/ 1761893 h 2765502"/>
              <a:gd name="connsiteX34" fmla="*/ 1947003 w 4824018"/>
              <a:gd name="connsiteY34" fmla="*/ 1761893 h 2765502"/>
              <a:gd name="connsiteX35" fmla="*/ 1947003 w 4824018"/>
              <a:gd name="connsiteY35" fmla="*/ 1739590 h 2765502"/>
              <a:gd name="connsiteX36" fmla="*/ 1922471 w 4824018"/>
              <a:gd name="connsiteY36" fmla="*/ 1739590 h 2765502"/>
              <a:gd name="connsiteX37" fmla="*/ 1922471 w 4824018"/>
              <a:gd name="connsiteY37" fmla="*/ 1703906 h 2765502"/>
              <a:gd name="connsiteX38" fmla="*/ 1895708 w 4824018"/>
              <a:gd name="connsiteY38" fmla="*/ 1703906 h 2765502"/>
              <a:gd name="connsiteX39" fmla="*/ 1895708 w 4824018"/>
              <a:gd name="connsiteY39" fmla="*/ 1672683 h 2765502"/>
              <a:gd name="connsiteX40" fmla="*/ 1831031 w 4824018"/>
              <a:gd name="connsiteY40" fmla="*/ 1672683 h 2765502"/>
              <a:gd name="connsiteX41" fmla="*/ 1831031 w 4824018"/>
              <a:gd name="connsiteY41" fmla="*/ 1634769 h 2765502"/>
              <a:gd name="connsiteX42" fmla="*/ 1739591 w 4824018"/>
              <a:gd name="connsiteY42" fmla="*/ 1634769 h 2765502"/>
              <a:gd name="connsiteX43" fmla="*/ 1739591 w 4824018"/>
              <a:gd name="connsiteY43" fmla="*/ 1599085 h 2765502"/>
              <a:gd name="connsiteX44" fmla="*/ 1657072 w 4824018"/>
              <a:gd name="connsiteY44" fmla="*/ 1599085 h 2765502"/>
              <a:gd name="connsiteX45" fmla="*/ 1657072 w 4824018"/>
              <a:gd name="connsiteY45" fmla="*/ 1574552 h 2765502"/>
              <a:gd name="connsiteX46" fmla="*/ 1641460 w 4824018"/>
              <a:gd name="connsiteY46" fmla="*/ 1574552 h 2765502"/>
              <a:gd name="connsiteX47" fmla="*/ 1641460 w 4824018"/>
              <a:gd name="connsiteY47" fmla="*/ 1503184 h 2765502"/>
              <a:gd name="connsiteX48" fmla="*/ 1590164 w 4824018"/>
              <a:gd name="connsiteY48" fmla="*/ 1503184 h 2765502"/>
              <a:gd name="connsiteX49" fmla="*/ 1590164 w 4824018"/>
              <a:gd name="connsiteY49" fmla="*/ 1436277 h 2765502"/>
              <a:gd name="connsiteX50" fmla="*/ 1567862 w 4824018"/>
              <a:gd name="connsiteY50" fmla="*/ 1436277 h 2765502"/>
              <a:gd name="connsiteX51" fmla="*/ 1567862 w 4824018"/>
              <a:gd name="connsiteY51" fmla="*/ 1411744 h 2765502"/>
              <a:gd name="connsiteX52" fmla="*/ 1547790 w 4824018"/>
              <a:gd name="connsiteY52" fmla="*/ 1411744 h 2765502"/>
              <a:gd name="connsiteX53" fmla="*/ 1547790 w 4824018"/>
              <a:gd name="connsiteY53" fmla="*/ 1376060 h 2765502"/>
              <a:gd name="connsiteX54" fmla="*/ 1487573 w 4824018"/>
              <a:gd name="connsiteY54" fmla="*/ 1376060 h 2765502"/>
              <a:gd name="connsiteX55" fmla="*/ 1487573 w 4824018"/>
              <a:gd name="connsiteY55" fmla="*/ 1335916 h 2765502"/>
              <a:gd name="connsiteX56" fmla="*/ 1465271 w 4824018"/>
              <a:gd name="connsiteY56" fmla="*/ 1335916 h 2765502"/>
              <a:gd name="connsiteX57" fmla="*/ 1465271 w 4824018"/>
              <a:gd name="connsiteY57" fmla="*/ 1286851 h 2765502"/>
              <a:gd name="connsiteX58" fmla="*/ 1440738 w 4824018"/>
              <a:gd name="connsiteY58" fmla="*/ 1286851 h 2765502"/>
              <a:gd name="connsiteX59" fmla="*/ 1440738 w 4824018"/>
              <a:gd name="connsiteY59" fmla="*/ 1224404 h 2765502"/>
              <a:gd name="connsiteX60" fmla="*/ 1369370 w 4824018"/>
              <a:gd name="connsiteY60" fmla="*/ 1224404 h 2765502"/>
              <a:gd name="connsiteX61" fmla="*/ 1369370 w 4824018"/>
              <a:gd name="connsiteY61" fmla="*/ 1202101 h 2765502"/>
              <a:gd name="connsiteX62" fmla="*/ 1355989 w 4824018"/>
              <a:gd name="connsiteY62" fmla="*/ 1202101 h 2765502"/>
              <a:gd name="connsiteX63" fmla="*/ 1355989 w 4824018"/>
              <a:gd name="connsiteY63" fmla="*/ 1173108 h 2765502"/>
              <a:gd name="connsiteX64" fmla="*/ 1331456 w 4824018"/>
              <a:gd name="connsiteY64" fmla="*/ 1173108 h 2765502"/>
              <a:gd name="connsiteX65" fmla="*/ 1331456 w 4824018"/>
              <a:gd name="connsiteY65" fmla="*/ 1130733 h 2765502"/>
              <a:gd name="connsiteX66" fmla="*/ 1302463 w 4824018"/>
              <a:gd name="connsiteY66" fmla="*/ 1130733 h 2765502"/>
              <a:gd name="connsiteX67" fmla="*/ 1302463 w 4824018"/>
              <a:gd name="connsiteY67" fmla="*/ 1110661 h 2765502"/>
              <a:gd name="connsiteX68" fmla="*/ 1282391 w 4824018"/>
              <a:gd name="connsiteY68" fmla="*/ 1110661 h 2765502"/>
              <a:gd name="connsiteX69" fmla="*/ 1282391 w 4824018"/>
              <a:gd name="connsiteY69" fmla="*/ 1081668 h 2765502"/>
              <a:gd name="connsiteX70" fmla="*/ 1248937 w 4824018"/>
              <a:gd name="connsiteY70" fmla="*/ 1081668 h 2765502"/>
              <a:gd name="connsiteX71" fmla="*/ 1248937 w 4824018"/>
              <a:gd name="connsiteY71" fmla="*/ 1037063 h 2765502"/>
              <a:gd name="connsiteX72" fmla="*/ 1224404 w 4824018"/>
              <a:gd name="connsiteY72" fmla="*/ 1037063 h 2765502"/>
              <a:gd name="connsiteX73" fmla="*/ 1224404 w 4824018"/>
              <a:gd name="connsiteY73" fmla="*/ 990228 h 2765502"/>
              <a:gd name="connsiteX74" fmla="*/ 1190951 w 4824018"/>
              <a:gd name="connsiteY74" fmla="*/ 990228 h 2765502"/>
              <a:gd name="connsiteX75" fmla="*/ 1190951 w 4824018"/>
              <a:gd name="connsiteY75" fmla="*/ 921091 h 2765502"/>
              <a:gd name="connsiteX76" fmla="*/ 1115122 w 4824018"/>
              <a:gd name="connsiteY76" fmla="*/ 921091 h 2765502"/>
              <a:gd name="connsiteX77" fmla="*/ 1115122 w 4824018"/>
              <a:gd name="connsiteY77" fmla="*/ 878716 h 2765502"/>
              <a:gd name="connsiteX78" fmla="*/ 1008071 w 4824018"/>
              <a:gd name="connsiteY78" fmla="*/ 878716 h 2765502"/>
              <a:gd name="connsiteX79" fmla="*/ 1008071 w 4824018"/>
              <a:gd name="connsiteY79" fmla="*/ 807348 h 2765502"/>
              <a:gd name="connsiteX80" fmla="*/ 963466 w 4824018"/>
              <a:gd name="connsiteY80" fmla="*/ 807348 h 2765502"/>
              <a:gd name="connsiteX81" fmla="*/ 979077 w 4824018"/>
              <a:gd name="connsiteY81" fmla="*/ 791737 h 2765502"/>
              <a:gd name="connsiteX82" fmla="*/ 934472 w 4824018"/>
              <a:gd name="connsiteY82" fmla="*/ 791737 h 2765502"/>
              <a:gd name="connsiteX83" fmla="*/ 934472 w 4824018"/>
              <a:gd name="connsiteY83" fmla="*/ 749362 h 2765502"/>
              <a:gd name="connsiteX84" fmla="*/ 903249 w 4824018"/>
              <a:gd name="connsiteY84" fmla="*/ 749362 h 2765502"/>
              <a:gd name="connsiteX85" fmla="*/ 903249 w 4824018"/>
              <a:gd name="connsiteY85" fmla="*/ 713678 h 2765502"/>
              <a:gd name="connsiteX86" fmla="*/ 876486 w 4824018"/>
              <a:gd name="connsiteY86" fmla="*/ 713678 h 2765502"/>
              <a:gd name="connsiteX87" fmla="*/ 876486 w 4824018"/>
              <a:gd name="connsiteY87" fmla="*/ 642310 h 2765502"/>
              <a:gd name="connsiteX88" fmla="*/ 831881 w 4824018"/>
              <a:gd name="connsiteY88" fmla="*/ 642310 h 2765502"/>
              <a:gd name="connsiteX89" fmla="*/ 831881 w 4824018"/>
              <a:gd name="connsiteY89" fmla="*/ 620008 h 2765502"/>
              <a:gd name="connsiteX90" fmla="*/ 814039 w 4824018"/>
              <a:gd name="connsiteY90" fmla="*/ 620008 h 2765502"/>
              <a:gd name="connsiteX91" fmla="*/ 814039 w 4824018"/>
              <a:gd name="connsiteY91" fmla="*/ 591014 h 2765502"/>
              <a:gd name="connsiteX92" fmla="*/ 787276 w 4824018"/>
              <a:gd name="connsiteY92" fmla="*/ 591014 h 2765502"/>
              <a:gd name="connsiteX93" fmla="*/ 787276 w 4824018"/>
              <a:gd name="connsiteY93" fmla="*/ 555331 h 2765502"/>
              <a:gd name="connsiteX94" fmla="*/ 753823 w 4824018"/>
              <a:gd name="connsiteY94" fmla="*/ 555331 h 2765502"/>
              <a:gd name="connsiteX95" fmla="*/ 753823 w 4824018"/>
              <a:gd name="connsiteY95" fmla="*/ 501805 h 2765502"/>
              <a:gd name="connsiteX96" fmla="*/ 744902 w 4824018"/>
              <a:gd name="connsiteY96" fmla="*/ 492884 h 2765502"/>
              <a:gd name="connsiteX97" fmla="*/ 744902 w 4824018"/>
              <a:gd name="connsiteY97" fmla="*/ 475042 h 2765502"/>
              <a:gd name="connsiteX98" fmla="*/ 698067 w 4824018"/>
              <a:gd name="connsiteY98" fmla="*/ 475042 h 2765502"/>
              <a:gd name="connsiteX99" fmla="*/ 698067 w 4824018"/>
              <a:gd name="connsiteY99" fmla="*/ 428207 h 2765502"/>
              <a:gd name="connsiteX100" fmla="*/ 680225 w 4824018"/>
              <a:gd name="connsiteY100" fmla="*/ 410365 h 2765502"/>
              <a:gd name="connsiteX101" fmla="*/ 662383 w 4824018"/>
              <a:gd name="connsiteY101" fmla="*/ 392523 h 2765502"/>
              <a:gd name="connsiteX102" fmla="*/ 635620 w 4824018"/>
              <a:gd name="connsiteY102" fmla="*/ 365760 h 2765502"/>
              <a:gd name="connsiteX103" fmla="*/ 635620 w 4824018"/>
              <a:gd name="connsiteY103" fmla="*/ 318925 h 2765502"/>
              <a:gd name="connsiteX104" fmla="*/ 566482 w 4824018"/>
              <a:gd name="connsiteY104" fmla="*/ 318925 h 2765502"/>
              <a:gd name="connsiteX105" fmla="*/ 564252 w 4824018"/>
              <a:gd name="connsiteY105" fmla="*/ 287701 h 2765502"/>
              <a:gd name="connsiteX106" fmla="*/ 564252 w 4824018"/>
              <a:gd name="connsiteY106" fmla="*/ 256478 h 2765502"/>
              <a:gd name="connsiteX107" fmla="*/ 510726 w 4824018"/>
              <a:gd name="connsiteY107" fmla="*/ 256478 h 2765502"/>
              <a:gd name="connsiteX108" fmla="*/ 510726 w 4824018"/>
              <a:gd name="connsiteY108" fmla="*/ 218564 h 2765502"/>
              <a:gd name="connsiteX109" fmla="*/ 481733 w 4824018"/>
              <a:gd name="connsiteY109" fmla="*/ 218564 h 2765502"/>
              <a:gd name="connsiteX110" fmla="*/ 481733 w 4824018"/>
              <a:gd name="connsiteY110" fmla="*/ 171729 h 2765502"/>
              <a:gd name="connsiteX111" fmla="*/ 381372 w 4824018"/>
              <a:gd name="connsiteY111" fmla="*/ 171729 h 2765502"/>
              <a:gd name="connsiteX112" fmla="*/ 381372 w 4824018"/>
              <a:gd name="connsiteY112" fmla="*/ 111512 h 2765502"/>
              <a:gd name="connsiteX113" fmla="*/ 350149 w 4824018"/>
              <a:gd name="connsiteY113" fmla="*/ 111512 h 2765502"/>
              <a:gd name="connsiteX114" fmla="*/ 350149 w 4824018"/>
              <a:gd name="connsiteY114" fmla="*/ 57986 h 2765502"/>
              <a:gd name="connsiteX115" fmla="*/ 89210 w 4824018"/>
              <a:gd name="connsiteY115" fmla="*/ 57986 h 2765502"/>
              <a:gd name="connsiteX116" fmla="*/ 89210 w 4824018"/>
              <a:gd name="connsiteY116" fmla="*/ 0 h 2765502"/>
              <a:gd name="connsiteX117" fmla="*/ 0 w 4824018"/>
              <a:gd name="connsiteY117" fmla="*/ 0 h 276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824018" h="2765502">
                <a:moveTo>
                  <a:pt x="4824018" y="2765502"/>
                </a:moveTo>
                <a:lnTo>
                  <a:pt x="4824018" y="2553629"/>
                </a:lnTo>
                <a:lnTo>
                  <a:pt x="4018900" y="2553629"/>
                </a:lnTo>
                <a:lnTo>
                  <a:pt x="4018900" y="2448808"/>
                </a:lnTo>
                <a:lnTo>
                  <a:pt x="3670982" y="2448808"/>
                </a:lnTo>
                <a:lnTo>
                  <a:pt x="3670982" y="2377440"/>
                </a:lnTo>
                <a:lnTo>
                  <a:pt x="3325294" y="2377440"/>
                </a:lnTo>
                <a:lnTo>
                  <a:pt x="3325294" y="2326144"/>
                </a:lnTo>
                <a:lnTo>
                  <a:pt x="2995218" y="2326144"/>
                </a:lnTo>
                <a:lnTo>
                  <a:pt x="2995218" y="2265928"/>
                </a:lnTo>
                <a:lnTo>
                  <a:pt x="2932771" y="2265928"/>
                </a:lnTo>
                <a:lnTo>
                  <a:pt x="2932771" y="2210172"/>
                </a:lnTo>
                <a:lnTo>
                  <a:pt x="2752121" y="2210172"/>
                </a:lnTo>
                <a:lnTo>
                  <a:pt x="2752121" y="2165567"/>
                </a:lnTo>
                <a:lnTo>
                  <a:pt x="2584853" y="2165567"/>
                </a:lnTo>
                <a:lnTo>
                  <a:pt x="2584853" y="2116501"/>
                </a:lnTo>
                <a:lnTo>
                  <a:pt x="2567011" y="2116501"/>
                </a:lnTo>
                <a:lnTo>
                  <a:pt x="2567011" y="2087508"/>
                </a:lnTo>
                <a:lnTo>
                  <a:pt x="2500104" y="2087508"/>
                </a:lnTo>
                <a:lnTo>
                  <a:pt x="2500104" y="2031752"/>
                </a:lnTo>
                <a:lnTo>
                  <a:pt x="2466650" y="2031752"/>
                </a:lnTo>
                <a:lnTo>
                  <a:pt x="2466650" y="1991608"/>
                </a:lnTo>
                <a:lnTo>
                  <a:pt x="2417585" y="1991608"/>
                </a:lnTo>
                <a:lnTo>
                  <a:pt x="2417585" y="1938082"/>
                </a:lnTo>
                <a:lnTo>
                  <a:pt x="2330605" y="1938082"/>
                </a:lnTo>
                <a:lnTo>
                  <a:pt x="2330605" y="1915779"/>
                </a:lnTo>
                <a:lnTo>
                  <a:pt x="2192330" y="1915779"/>
                </a:lnTo>
                <a:lnTo>
                  <a:pt x="2192330" y="1884556"/>
                </a:lnTo>
                <a:lnTo>
                  <a:pt x="2076357" y="1884556"/>
                </a:lnTo>
                <a:lnTo>
                  <a:pt x="2076357" y="1844412"/>
                </a:lnTo>
                <a:lnTo>
                  <a:pt x="2042904" y="1844412"/>
                </a:lnTo>
                <a:lnTo>
                  <a:pt x="2042904" y="1795346"/>
                </a:lnTo>
                <a:lnTo>
                  <a:pt x="1993838" y="1795346"/>
                </a:lnTo>
                <a:lnTo>
                  <a:pt x="1993838" y="1761893"/>
                </a:lnTo>
                <a:lnTo>
                  <a:pt x="1947003" y="1761893"/>
                </a:lnTo>
                <a:lnTo>
                  <a:pt x="1947003" y="1739590"/>
                </a:lnTo>
                <a:lnTo>
                  <a:pt x="1922471" y="1739590"/>
                </a:lnTo>
                <a:lnTo>
                  <a:pt x="1922471" y="1703906"/>
                </a:lnTo>
                <a:lnTo>
                  <a:pt x="1895708" y="1703906"/>
                </a:lnTo>
                <a:lnTo>
                  <a:pt x="1895708" y="1672683"/>
                </a:lnTo>
                <a:lnTo>
                  <a:pt x="1831031" y="1672683"/>
                </a:lnTo>
                <a:lnTo>
                  <a:pt x="1831031" y="1634769"/>
                </a:lnTo>
                <a:lnTo>
                  <a:pt x="1739591" y="1634769"/>
                </a:lnTo>
                <a:lnTo>
                  <a:pt x="1739591" y="1599085"/>
                </a:lnTo>
                <a:lnTo>
                  <a:pt x="1657072" y="1599085"/>
                </a:lnTo>
                <a:lnTo>
                  <a:pt x="1657072" y="1574552"/>
                </a:lnTo>
                <a:lnTo>
                  <a:pt x="1641460" y="1574552"/>
                </a:lnTo>
                <a:lnTo>
                  <a:pt x="1641460" y="1503184"/>
                </a:lnTo>
                <a:lnTo>
                  <a:pt x="1590164" y="1503184"/>
                </a:lnTo>
                <a:lnTo>
                  <a:pt x="1590164" y="1436277"/>
                </a:lnTo>
                <a:lnTo>
                  <a:pt x="1567862" y="1436277"/>
                </a:lnTo>
                <a:lnTo>
                  <a:pt x="1567862" y="1411744"/>
                </a:lnTo>
                <a:lnTo>
                  <a:pt x="1547790" y="1411744"/>
                </a:lnTo>
                <a:lnTo>
                  <a:pt x="1547790" y="1376060"/>
                </a:lnTo>
                <a:lnTo>
                  <a:pt x="1487573" y="1376060"/>
                </a:lnTo>
                <a:lnTo>
                  <a:pt x="1487573" y="1335916"/>
                </a:lnTo>
                <a:lnTo>
                  <a:pt x="1465271" y="1335916"/>
                </a:lnTo>
                <a:lnTo>
                  <a:pt x="1465271" y="1286851"/>
                </a:lnTo>
                <a:lnTo>
                  <a:pt x="1440738" y="1286851"/>
                </a:lnTo>
                <a:lnTo>
                  <a:pt x="1440738" y="1224404"/>
                </a:lnTo>
                <a:lnTo>
                  <a:pt x="1369370" y="1224404"/>
                </a:lnTo>
                <a:lnTo>
                  <a:pt x="1369370" y="1202101"/>
                </a:lnTo>
                <a:lnTo>
                  <a:pt x="1355989" y="1202101"/>
                </a:lnTo>
                <a:lnTo>
                  <a:pt x="1355989" y="1173108"/>
                </a:lnTo>
                <a:lnTo>
                  <a:pt x="1331456" y="1173108"/>
                </a:lnTo>
                <a:lnTo>
                  <a:pt x="1331456" y="1130733"/>
                </a:lnTo>
                <a:lnTo>
                  <a:pt x="1302463" y="1130733"/>
                </a:lnTo>
                <a:lnTo>
                  <a:pt x="1302463" y="1110661"/>
                </a:lnTo>
                <a:lnTo>
                  <a:pt x="1282391" y="1110661"/>
                </a:lnTo>
                <a:lnTo>
                  <a:pt x="1282391" y="1081668"/>
                </a:lnTo>
                <a:lnTo>
                  <a:pt x="1248937" y="1081668"/>
                </a:lnTo>
                <a:lnTo>
                  <a:pt x="1248937" y="1037063"/>
                </a:lnTo>
                <a:lnTo>
                  <a:pt x="1224404" y="1037063"/>
                </a:lnTo>
                <a:lnTo>
                  <a:pt x="1224404" y="990228"/>
                </a:lnTo>
                <a:lnTo>
                  <a:pt x="1190951" y="990228"/>
                </a:lnTo>
                <a:lnTo>
                  <a:pt x="1190951" y="921091"/>
                </a:lnTo>
                <a:lnTo>
                  <a:pt x="1115122" y="921091"/>
                </a:lnTo>
                <a:lnTo>
                  <a:pt x="1115122" y="878716"/>
                </a:lnTo>
                <a:lnTo>
                  <a:pt x="1008071" y="878716"/>
                </a:lnTo>
                <a:lnTo>
                  <a:pt x="1008071" y="807348"/>
                </a:lnTo>
                <a:lnTo>
                  <a:pt x="963466" y="807348"/>
                </a:lnTo>
                <a:lnTo>
                  <a:pt x="979077" y="791737"/>
                </a:lnTo>
                <a:lnTo>
                  <a:pt x="934472" y="791737"/>
                </a:lnTo>
                <a:lnTo>
                  <a:pt x="934472" y="749362"/>
                </a:lnTo>
                <a:lnTo>
                  <a:pt x="903249" y="749362"/>
                </a:lnTo>
                <a:lnTo>
                  <a:pt x="903249" y="713678"/>
                </a:lnTo>
                <a:lnTo>
                  <a:pt x="876486" y="713678"/>
                </a:lnTo>
                <a:lnTo>
                  <a:pt x="876486" y="642310"/>
                </a:lnTo>
                <a:lnTo>
                  <a:pt x="831881" y="642310"/>
                </a:lnTo>
                <a:lnTo>
                  <a:pt x="831881" y="620008"/>
                </a:lnTo>
                <a:lnTo>
                  <a:pt x="814039" y="620008"/>
                </a:lnTo>
                <a:lnTo>
                  <a:pt x="814039" y="591014"/>
                </a:lnTo>
                <a:lnTo>
                  <a:pt x="787276" y="591014"/>
                </a:lnTo>
                <a:lnTo>
                  <a:pt x="787276" y="555331"/>
                </a:lnTo>
                <a:lnTo>
                  <a:pt x="753823" y="555331"/>
                </a:lnTo>
                <a:lnTo>
                  <a:pt x="753823" y="501805"/>
                </a:lnTo>
                <a:lnTo>
                  <a:pt x="744902" y="492884"/>
                </a:lnTo>
                <a:lnTo>
                  <a:pt x="744902" y="475042"/>
                </a:lnTo>
                <a:lnTo>
                  <a:pt x="698067" y="475042"/>
                </a:lnTo>
                <a:lnTo>
                  <a:pt x="698067" y="428207"/>
                </a:lnTo>
                <a:lnTo>
                  <a:pt x="680225" y="410365"/>
                </a:lnTo>
                <a:lnTo>
                  <a:pt x="662383" y="392523"/>
                </a:lnTo>
                <a:lnTo>
                  <a:pt x="635620" y="365760"/>
                </a:lnTo>
                <a:lnTo>
                  <a:pt x="635620" y="318925"/>
                </a:lnTo>
                <a:lnTo>
                  <a:pt x="566482" y="318925"/>
                </a:lnTo>
                <a:cubicBezTo>
                  <a:pt x="564129" y="290680"/>
                  <a:pt x="564252" y="301114"/>
                  <a:pt x="564252" y="287701"/>
                </a:cubicBezTo>
                <a:lnTo>
                  <a:pt x="564252" y="256478"/>
                </a:lnTo>
                <a:lnTo>
                  <a:pt x="510726" y="256478"/>
                </a:lnTo>
                <a:lnTo>
                  <a:pt x="510726" y="218564"/>
                </a:lnTo>
                <a:lnTo>
                  <a:pt x="481733" y="218564"/>
                </a:lnTo>
                <a:lnTo>
                  <a:pt x="481733" y="171729"/>
                </a:lnTo>
                <a:lnTo>
                  <a:pt x="381372" y="171729"/>
                </a:lnTo>
                <a:lnTo>
                  <a:pt x="381372" y="111512"/>
                </a:lnTo>
                <a:lnTo>
                  <a:pt x="350149" y="111512"/>
                </a:lnTo>
                <a:lnTo>
                  <a:pt x="350149" y="57986"/>
                </a:lnTo>
                <a:lnTo>
                  <a:pt x="89210" y="57986"/>
                </a:lnTo>
                <a:lnTo>
                  <a:pt x="89210"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27" name="Group 126">
            <a:extLst>
              <a:ext uri="{FF2B5EF4-FFF2-40B4-BE49-F238E27FC236}">
                <a16:creationId xmlns:a16="http://schemas.microsoft.com/office/drawing/2014/main" id="{86F52378-9C3B-4454-971C-5BFFE1EBE37D}"/>
              </a:ext>
            </a:extLst>
          </p:cNvPr>
          <p:cNvGrpSpPr/>
          <p:nvPr/>
        </p:nvGrpSpPr>
        <p:grpSpPr>
          <a:xfrm>
            <a:off x="10727567" y="4116273"/>
            <a:ext cx="113314" cy="107051"/>
            <a:chOff x="8431902" y="2817912"/>
            <a:chExt cx="113314" cy="107051"/>
          </a:xfrm>
        </p:grpSpPr>
        <p:cxnSp>
          <p:nvCxnSpPr>
            <p:cNvPr id="128" name="Straight Connector 127">
              <a:extLst>
                <a:ext uri="{FF2B5EF4-FFF2-40B4-BE49-F238E27FC236}">
                  <a16:creationId xmlns:a16="http://schemas.microsoft.com/office/drawing/2014/main" id="{09E67A32-D84D-4DB0-9432-3D69E9173A01}"/>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609D1461-397D-44E5-8ACE-C921763C5309}"/>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30" name="Group 129">
            <a:extLst>
              <a:ext uri="{FF2B5EF4-FFF2-40B4-BE49-F238E27FC236}">
                <a16:creationId xmlns:a16="http://schemas.microsoft.com/office/drawing/2014/main" id="{7C6A1158-E731-4B11-BCAC-B950B7B180A9}"/>
              </a:ext>
            </a:extLst>
          </p:cNvPr>
          <p:cNvGrpSpPr/>
          <p:nvPr/>
        </p:nvGrpSpPr>
        <p:grpSpPr>
          <a:xfrm>
            <a:off x="10369241" y="4009965"/>
            <a:ext cx="113314" cy="107051"/>
            <a:chOff x="8431902" y="2817912"/>
            <a:chExt cx="113314" cy="107051"/>
          </a:xfrm>
        </p:grpSpPr>
        <p:cxnSp>
          <p:nvCxnSpPr>
            <p:cNvPr id="131" name="Straight Connector 130">
              <a:extLst>
                <a:ext uri="{FF2B5EF4-FFF2-40B4-BE49-F238E27FC236}">
                  <a16:creationId xmlns:a16="http://schemas.microsoft.com/office/drawing/2014/main" id="{7C1E1C72-B9E8-4B2D-8B0F-B6736B7A6C44}"/>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EB2D0F9E-F643-40B2-A7B6-261149F522B0}"/>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33" name="Group 132">
            <a:extLst>
              <a:ext uri="{FF2B5EF4-FFF2-40B4-BE49-F238E27FC236}">
                <a16:creationId xmlns:a16="http://schemas.microsoft.com/office/drawing/2014/main" id="{D40F3325-ECDB-4747-A42B-9F4E2DEB21C3}"/>
              </a:ext>
            </a:extLst>
          </p:cNvPr>
          <p:cNvGrpSpPr/>
          <p:nvPr/>
        </p:nvGrpSpPr>
        <p:grpSpPr>
          <a:xfrm>
            <a:off x="10126888" y="4008479"/>
            <a:ext cx="113314" cy="107051"/>
            <a:chOff x="8431902" y="2817912"/>
            <a:chExt cx="113314" cy="107051"/>
          </a:xfrm>
        </p:grpSpPr>
        <p:cxnSp>
          <p:nvCxnSpPr>
            <p:cNvPr id="134" name="Straight Connector 133">
              <a:extLst>
                <a:ext uri="{FF2B5EF4-FFF2-40B4-BE49-F238E27FC236}">
                  <a16:creationId xmlns:a16="http://schemas.microsoft.com/office/drawing/2014/main" id="{A9ED732D-C719-43A8-91E4-4A83B2D28DC1}"/>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3D140B70-A09C-4BF7-83AF-802F2D884D73}"/>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36" name="Group 135">
            <a:extLst>
              <a:ext uri="{FF2B5EF4-FFF2-40B4-BE49-F238E27FC236}">
                <a16:creationId xmlns:a16="http://schemas.microsoft.com/office/drawing/2014/main" id="{9E3B722B-933B-42AB-AE0A-ED25E0FEAF31}"/>
              </a:ext>
            </a:extLst>
          </p:cNvPr>
          <p:cNvGrpSpPr/>
          <p:nvPr/>
        </p:nvGrpSpPr>
        <p:grpSpPr>
          <a:xfrm>
            <a:off x="9882304" y="3940085"/>
            <a:ext cx="113314" cy="107051"/>
            <a:chOff x="8431902" y="2817912"/>
            <a:chExt cx="113314" cy="107051"/>
          </a:xfrm>
        </p:grpSpPr>
        <p:cxnSp>
          <p:nvCxnSpPr>
            <p:cNvPr id="137" name="Straight Connector 136">
              <a:extLst>
                <a:ext uri="{FF2B5EF4-FFF2-40B4-BE49-F238E27FC236}">
                  <a16:creationId xmlns:a16="http://schemas.microsoft.com/office/drawing/2014/main" id="{5CAC07C1-513A-4284-B09C-64C2D72F43DC}"/>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988633CD-AC12-4EB9-93F9-5EFBEB570EF6}"/>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39" name="Group 138">
            <a:extLst>
              <a:ext uri="{FF2B5EF4-FFF2-40B4-BE49-F238E27FC236}">
                <a16:creationId xmlns:a16="http://schemas.microsoft.com/office/drawing/2014/main" id="{15160BC2-E716-4B3C-B89C-02441A6E29E5}"/>
              </a:ext>
            </a:extLst>
          </p:cNvPr>
          <p:cNvGrpSpPr/>
          <p:nvPr/>
        </p:nvGrpSpPr>
        <p:grpSpPr>
          <a:xfrm>
            <a:off x="9247428" y="3769099"/>
            <a:ext cx="113314" cy="107051"/>
            <a:chOff x="8431902" y="2817912"/>
            <a:chExt cx="113314" cy="107051"/>
          </a:xfrm>
        </p:grpSpPr>
        <p:cxnSp>
          <p:nvCxnSpPr>
            <p:cNvPr id="140" name="Straight Connector 139">
              <a:extLst>
                <a:ext uri="{FF2B5EF4-FFF2-40B4-BE49-F238E27FC236}">
                  <a16:creationId xmlns:a16="http://schemas.microsoft.com/office/drawing/2014/main" id="{62B897B1-F957-41AF-976E-3419BCC3C129}"/>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7568211D-D9B5-4B11-A67C-F9E0CE88DC27}"/>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42" name="Group 141">
            <a:extLst>
              <a:ext uri="{FF2B5EF4-FFF2-40B4-BE49-F238E27FC236}">
                <a16:creationId xmlns:a16="http://schemas.microsoft.com/office/drawing/2014/main" id="{625B3E93-DF81-4D3C-BE5A-A3F71D33FAC8}"/>
              </a:ext>
            </a:extLst>
          </p:cNvPr>
          <p:cNvGrpSpPr/>
          <p:nvPr/>
        </p:nvGrpSpPr>
        <p:grpSpPr>
          <a:xfrm>
            <a:off x="9172344" y="3767612"/>
            <a:ext cx="113314" cy="107051"/>
            <a:chOff x="8431902" y="2817912"/>
            <a:chExt cx="113314" cy="107051"/>
          </a:xfrm>
        </p:grpSpPr>
        <p:cxnSp>
          <p:nvCxnSpPr>
            <p:cNvPr id="143" name="Straight Connector 142">
              <a:extLst>
                <a:ext uri="{FF2B5EF4-FFF2-40B4-BE49-F238E27FC236}">
                  <a16:creationId xmlns:a16="http://schemas.microsoft.com/office/drawing/2014/main" id="{59D2525A-7415-4926-95D7-3DAABF84C1B0}"/>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DCEEFEFC-C654-4C07-9E2D-7B4F4D48614E}"/>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45" name="Group 144">
            <a:extLst>
              <a:ext uri="{FF2B5EF4-FFF2-40B4-BE49-F238E27FC236}">
                <a16:creationId xmlns:a16="http://schemas.microsoft.com/office/drawing/2014/main" id="{B17C9163-2E5A-4779-AFED-735201AC167F}"/>
              </a:ext>
            </a:extLst>
          </p:cNvPr>
          <p:cNvGrpSpPr/>
          <p:nvPr/>
        </p:nvGrpSpPr>
        <p:grpSpPr>
          <a:xfrm>
            <a:off x="9054885" y="3734902"/>
            <a:ext cx="113314" cy="107051"/>
            <a:chOff x="8431902" y="2817912"/>
            <a:chExt cx="113314" cy="107051"/>
          </a:xfrm>
        </p:grpSpPr>
        <p:cxnSp>
          <p:nvCxnSpPr>
            <p:cNvPr id="146" name="Straight Connector 145">
              <a:extLst>
                <a:ext uri="{FF2B5EF4-FFF2-40B4-BE49-F238E27FC236}">
                  <a16:creationId xmlns:a16="http://schemas.microsoft.com/office/drawing/2014/main" id="{20788D70-D931-4554-8E38-5AE86B2114A7}"/>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FC48E8E2-F0F5-4A01-8A63-3E7F2883A150}"/>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48" name="Group 147">
            <a:extLst>
              <a:ext uri="{FF2B5EF4-FFF2-40B4-BE49-F238E27FC236}">
                <a16:creationId xmlns:a16="http://schemas.microsoft.com/office/drawing/2014/main" id="{D5729A66-E89C-49D9-A0DA-78B0CF4DB8C8}"/>
              </a:ext>
            </a:extLst>
          </p:cNvPr>
          <p:cNvGrpSpPr/>
          <p:nvPr/>
        </p:nvGrpSpPr>
        <p:grpSpPr>
          <a:xfrm>
            <a:off x="8895051" y="3566147"/>
            <a:ext cx="113314" cy="107051"/>
            <a:chOff x="8431902" y="2817912"/>
            <a:chExt cx="113314" cy="107051"/>
          </a:xfrm>
        </p:grpSpPr>
        <p:cxnSp>
          <p:nvCxnSpPr>
            <p:cNvPr id="149" name="Straight Connector 148">
              <a:extLst>
                <a:ext uri="{FF2B5EF4-FFF2-40B4-BE49-F238E27FC236}">
                  <a16:creationId xmlns:a16="http://schemas.microsoft.com/office/drawing/2014/main" id="{10C34F34-810E-4A88-AAD8-49137C70B335}"/>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15415411-FDD2-41BC-9F00-E43F5250A5C1}"/>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51" name="Group 150">
            <a:extLst>
              <a:ext uri="{FF2B5EF4-FFF2-40B4-BE49-F238E27FC236}">
                <a16:creationId xmlns:a16="http://schemas.microsoft.com/office/drawing/2014/main" id="{B14A65A2-2797-440D-90B2-EB2533B04BB3}"/>
              </a:ext>
            </a:extLst>
          </p:cNvPr>
          <p:cNvGrpSpPr/>
          <p:nvPr/>
        </p:nvGrpSpPr>
        <p:grpSpPr>
          <a:xfrm>
            <a:off x="8831117" y="3499983"/>
            <a:ext cx="113314" cy="107051"/>
            <a:chOff x="8431902" y="2817912"/>
            <a:chExt cx="113314" cy="107051"/>
          </a:xfrm>
        </p:grpSpPr>
        <p:cxnSp>
          <p:nvCxnSpPr>
            <p:cNvPr id="152" name="Straight Connector 151">
              <a:extLst>
                <a:ext uri="{FF2B5EF4-FFF2-40B4-BE49-F238E27FC236}">
                  <a16:creationId xmlns:a16="http://schemas.microsoft.com/office/drawing/2014/main" id="{344262E1-E0AD-4DE8-9C3D-ABD2D6A82814}"/>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2AFE7C0A-622F-4010-B4E4-998BB3BF6439}"/>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57" name="Group 156">
            <a:extLst>
              <a:ext uri="{FF2B5EF4-FFF2-40B4-BE49-F238E27FC236}">
                <a16:creationId xmlns:a16="http://schemas.microsoft.com/office/drawing/2014/main" id="{A511CA06-4ABE-41D9-9991-E21F4889F800}"/>
              </a:ext>
            </a:extLst>
          </p:cNvPr>
          <p:cNvGrpSpPr/>
          <p:nvPr/>
        </p:nvGrpSpPr>
        <p:grpSpPr>
          <a:xfrm>
            <a:off x="8773874" y="3514107"/>
            <a:ext cx="113314" cy="107051"/>
            <a:chOff x="8431902" y="2817912"/>
            <a:chExt cx="113314" cy="107051"/>
          </a:xfrm>
        </p:grpSpPr>
        <p:cxnSp>
          <p:nvCxnSpPr>
            <p:cNvPr id="158" name="Straight Connector 157">
              <a:extLst>
                <a:ext uri="{FF2B5EF4-FFF2-40B4-BE49-F238E27FC236}">
                  <a16:creationId xmlns:a16="http://schemas.microsoft.com/office/drawing/2014/main" id="{CDB731E0-4E0A-45DC-BB20-E391A0D56907}"/>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33DBD0A3-0EFB-4B9E-BEF2-230B63D6F24D}"/>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60" name="Group 159">
            <a:extLst>
              <a:ext uri="{FF2B5EF4-FFF2-40B4-BE49-F238E27FC236}">
                <a16:creationId xmlns:a16="http://schemas.microsoft.com/office/drawing/2014/main" id="{8B693F15-C39D-4397-BE26-4CF9F38FA296}"/>
              </a:ext>
            </a:extLst>
          </p:cNvPr>
          <p:cNvGrpSpPr/>
          <p:nvPr/>
        </p:nvGrpSpPr>
        <p:grpSpPr>
          <a:xfrm>
            <a:off x="8685408" y="3474706"/>
            <a:ext cx="113314" cy="107051"/>
            <a:chOff x="8431902" y="2817912"/>
            <a:chExt cx="113314" cy="107051"/>
          </a:xfrm>
        </p:grpSpPr>
        <p:cxnSp>
          <p:nvCxnSpPr>
            <p:cNvPr id="161" name="Straight Connector 160">
              <a:extLst>
                <a:ext uri="{FF2B5EF4-FFF2-40B4-BE49-F238E27FC236}">
                  <a16:creationId xmlns:a16="http://schemas.microsoft.com/office/drawing/2014/main" id="{7556B44A-35B3-4EBE-AA53-B62E2CBADDC6}"/>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F797FFC8-B50A-4A44-8BD5-157909D7CD7B}"/>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63" name="Group 162">
            <a:extLst>
              <a:ext uri="{FF2B5EF4-FFF2-40B4-BE49-F238E27FC236}">
                <a16:creationId xmlns:a16="http://schemas.microsoft.com/office/drawing/2014/main" id="{24BE5271-7DFA-4781-9BD9-8907FCD4643A}"/>
              </a:ext>
            </a:extLst>
          </p:cNvPr>
          <p:cNvGrpSpPr/>
          <p:nvPr/>
        </p:nvGrpSpPr>
        <p:grpSpPr>
          <a:xfrm>
            <a:off x="8370943" y="3331971"/>
            <a:ext cx="113314" cy="107051"/>
            <a:chOff x="8431902" y="2817912"/>
            <a:chExt cx="113314" cy="107051"/>
          </a:xfrm>
        </p:grpSpPr>
        <p:cxnSp>
          <p:nvCxnSpPr>
            <p:cNvPr id="164" name="Straight Connector 163">
              <a:extLst>
                <a:ext uri="{FF2B5EF4-FFF2-40B4-BE49-F238E27FC236}">
                  <a16:creationId xmlns:a16="http://schemas.microsoft.com/office/drawing/2014/main" id="{1448DA31-EE74-4C39-A9AF-FE7AC74C9D0C}"/>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F7192E94-EAE4-4241-8CF8-B10C34D892FB}"/>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69" name="Group 168">
            <a:extLst>
              <a:ext uri="{FF2B5EF4-FFF2-40B4-BE49-F238E27FC236}">
                <a16:creationId xmlns:a16="http://schemas.microsoft.com/office/drawing/2014/main" id="{CFCF7638-7B50-4627-B534-69016A3519BF}"/>
              </a:ext>
            </a:extLst>
          </p:cNvPr>
          <p:cNvGrpSpPr/>
          <p:nvPr/>
        </p:nvGrpSpPr>
        <p:grpSpPr>
          <a:xfrm>
            <a:off x="8257944" y="3239044"/>
            <a:ext cx="113314" cy="107051"/>
            <a:chOff x="8431902" y="2817912"/>
            <a:chExt cx="113314" cy="107051"/>
          </a:xfrm>
        </p:grpSpPr>
        <p:cxnSp>
          <p:nvCxnSpPr>
            <p:cNvPr id="170" name="Straight Connector 169">
              <a:extLst>
                <a:ext uri="{FF2B5EF4-FFF2-40B4-BE49-F238E27FC236}">
                  <a16:creationId xmlns:a16="http://schemas.microsoft.com/office/drawing/2014/main" id="{6719EFF9-A533-4602-BBF1-6B6768D9F3C7}"/>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D4E64603-DE83-419D-B680-DC21549BA3E1}"/>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72" name="Group 171">
            <a:extLst>
              <a:ext uri="{FF2B5EF4-FFF2-40B4-BE49-F238E27FC236}">
                <a16:creationId xmlns:a16="http://schemas.microsoft.com/office/drawing/2014/main" id="{70CF9E06-6B99-4145-8AC2-7EAEA8F9DA3E}"/>
              </a:ext>
            </a:extLst>
          </p:cNvPr>
          <p:cNvGrpSpPr/>
          <p:nvPr/>
        </p:nvGrpSpPr>
        <p:grpSpPr>
          <a:xfrm>
            <a:off x="8109261" y="3170650"/>
            <a:ext cx="113314" cy="107051"/>
            <a:chOff x="8431902" y="2817912"/>
            <a:chExt cx="113314" cy="107051"/>
          </a:xfrm>
        </p:grpSpPr>
        <p:cxnSp>
          <p:nvCxnSpPr>
            <p:cNvPr id="173" name="Straight Connector 172">
              <a:extLst>
                <a:ext uri="{FF2B5EF4-FFF2-40B4-BE49-F238E27FC236}">
                  <a16:creationId xmlns:a16="http://schemas.microsoft.com/office/drawing/2014/main" id="{F3ACE336-B4E5-4A2D-A838-3300523FD1C2}"/>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E33FC2D4-E099-4B3F-9B1B-46F02053427E}"/>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75" name="Group 174">
            <a:extLst>
              <a:ext uri="{FF2B5EF4-FFF2-40B4-BE49-F238E27FC236}">
                <a16:creationId xmlns:a16="http://schemas.microsoft.com/office/drawing/2014/main" id="{306E3C31-5DCB-438C-8647-90308211F82B}"/>
              </a:ext>
            </a:extLst>
          </p:cNvPr>
          <p:cNvGrpSpPr/>
          <p:nvPr/>
        </p:nvGrpSpPr>
        <p:grpSpPr>
          <a:xfrm>
            <a:off x="8064656" y="3072519"/>
            <a:ext cx="113314" cy="107051"/>
            <a:chOff x="8431902" y="2817912"/>
            <a:chExt cx="113314" cy="107051"/>
          </a:xfrm>
        </p:grpSpPr>
        <p:cxnSp>
          <p:nvCxnSpPr>
            <p:cNvPr id="176" name="Straight Connector 175">
              <a:extLst>
                <a:ext uri="{FF2B5EF4-FFF2-40B4-BE49-F238E27FC236}">
                  <a16:creationId xmlns:a16="http://schemas.microsoft.com/office/drawing/2014/main" id="{27C8DF92-71DE-4739-9253-726368FC31C3}"/>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A2C55EC3-05F3-48C8-93CB-24C77661E579}"/>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78" name="Group 177">
            <a:extLst>
              <a:ext uri="{FF2B5EF4-FFF2-40B4-BE49-F238E27FC236}">
                <a16:creationId xmlns:a16="http://schemas.microsoft.com/office/drawing/2014/main" id="{66E63431-3ABF-4D17-BBB3-F6764E9AF726}"/>
              </a:ext>
            </a:extLst>
          </p:cNvPr>
          <p:cNvGrpSpPr/>
          <p:nvPr/>
        </p:nvGrpSpPr>
        <p:grpSpPr>
          <a:xfrm>
            <a:off x="7939763" y="2943165"/>
            <a:ext cx="113314" cy="107051"/>
            <a:chOff x="8431902" y="2817912"/>
            <a:chExt cx="113314" cy="107051"/>
          </a:xfrm>
        </p:grpSpPr>
        <p:cxnSp>
          <p:nvCxnSpPr>
            <p:cNvPr id="179" name="Straight Connector 178">
              <a:extLst>
                <a:ext uri="{FF2B5EF4-FFF2-40B4-BE49-F238E27FC236}">
                  <a16:creationId xmlns:a16="http://schemas.microsoft.com/office/drawing/2014/main" id="{3399059D-14B0-4F38-8B7A-3573FC791D0D}"/>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FC28EF16-F519-422D-AF9B-1AD86FCDDC97}"/>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81" name="Group 180">
            <a:extLst>
              <a:ext uri="{FF2B5EF4-FFF2-40B4-BE49-F238E27FC236}">
                <a16:creationId xmlns:a16="http://schemas.microsoft.com/office/drawing/2014/main" id="{67B91AD1-9B4E-41D7-AC5F-48CC64E55770}"/>
              </a:ext>
            </a:extLst>
          </p:cNvPr>
          <p:cNvGrpSpPr/>
          <p:nvPr/>
        </p:nvGrpSpPr>
        <p:grpSpPr>
          <a:xfrm>
            <a:off x="7866165" y="2878488"/>
            <a:ext cx="113314" cy="107051"/>
            <a:chOff x="8431902" y="2817912"/>
            <a:chExt cx="113314" cy="107051"/>
          </a:xfrm>
        </p:grpSpPr>
        <p:cxnSp>
          <p:nvCxnSpPr>
            <p:cNvPr id="182" name="Straight Connector 181">
              <a:extLst>
                <a:ext uri="{FF2B5EF4-FFF2-40B4-BE49-F238E27FC236}">
                  <a16:creationId xmlns:a16="http://schemas.microsoft.com/office/drawing/2014/main" id="{905EBA33-D745-44DE-A659-AB27503332D1}"/>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ECE2C8F5-5A79-4916-BCFC-9E922D316BF8}"/>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84" name="Group 183">
            <a:extLst>
              <a:ext uri="{FF2B5EF4-FFF2-40B4-BE49-F238E27FC236}">
                <a16:creationId xmlns:a16="http://schemas.microsoft.com/office/drawing/2014/main" id="{716DEBC2-669B-4F33-A5BC-82E46D71EC18}"/>
              </a:ext>
            </a:extLst>
          </p:cNvPr>
          <p:cNvGrpSpPr/>
          <p:nvPr/>
        </p:nvGrpSpPr>
        <p:grpSpPr>
          <a:xfrm>
            <a:off x="7868395" y="2813811"/>
            <a:ext cx="113314" cy="107051"/>
            <a:chOff x="8431902" y="2817912"/>
            <a:chExt cx="113314" cy="107051"/>
          </a:xfrm>
        </p:grpSpPr>
        <p:cxnSp>
          <p:nvCxnSpPr>
            <p:cNvPr id="185" name="Straight Connector 184">
              <a:extLst>
                <a:ext uri="{FF2B5EF4-FFF2-40B4-BE49-F238E27FC236}">
                  <a16:creationId xmlns:a16="http://schemas.microsoft.com/office/drawing/2014/main" id="{5AF3CEF4-0D78-4547-AA93-5123DC63CFCC}"/>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785F9E27-E79B-4F07-90D0-AD5D0908046E}"/>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87" name="Group 186">
            <a:extLst>
              <a:ext uri="{FF2B5EF4-FFF2-40B4-BE49-F238E27FC236}">
                <a16:creationId xmlns:a16="http://schemas.microsoft.com/office/drawing/2014/main" id="{13182F2E-BDFC-4AD4-89E1-64987CB33566}"/>
              </a:ext>
            </a:extLst>
          </p:cNvPr>
          <p:cNvGrpSpPr/>
          <p:nvPr/>
        </p:nvGrpSpPr>
        <p:grpSpPr>
          <a:xfrm>
            <a:off x="7843862" y="2822732"/>
            <a:ext cx="113314" cy="107051"/>
            <a:chOff x="8431902" y="2817912"/>
            <a:chExt cx="113314" cy="107051"/>
          </a:xfrm>
        </p:grpSpPr>
        <p:cxnSp>
          <p:nvCxnSpPr>
            <p:cNvPr id="188" name="Straight Connector 187">
              <a:extLst>
                <a:ext uri="{FF2B5EF4-FFF2-40B4-BE49-F238E27FC236}">
                  <a16:creationId xmlns:a16="http://schemas.microsoft.com/office/drawing/2014/main" id="{1627BE9E-2E63-4D0F-88BC-59A2A5E69C5D}"/>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DC1D1F77-32D0-40CC-BCDB-8CC6443F9214}"/>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90" name="Group 189">
            <a:extLst>
              <a:ext uri="{FF2B5EF4-FFF2-40B4-BE49-F238E27FC236}">
                <a16:creationId xmlns:a16="http://schemas.microsoft.com/office/drawing/2014/main" id="{8A57CC17-DB4D-4D47-841F-5F12EA8432A8}"/>
              </a:ext>
            </a:extLst>
          </p:cNvPr>
          <p:cNvGrpSpPr/>
          <p:nvPr/>
        </p:nvGrpSpPr>
        <p:grpSpPr>
          <a:xfrm>
            <a:off x="7823789" y="2791508"/>
            <a:ext cx="113314" cy="107051"/>
            <a:chOff x="8431902" y="2817912"/>
            <a:chExt cx="113314" cy="107051"/>
          </a:xfrm>
        </p:grpSpPr>
        <p:cxnSp>
          <p:nvCxnSpPr>
            <p:cNvPr id="191" name="Straight Connector 190">
              <a:extLst>
                <a:ext uri="{FF2B5EF4-FFF2-40B4-BE49-F238E27FC236}">
                  <a16:creationId xmlns:a16="http://schemas.microsoft.com/office/drawing/2014/main" id="{B49E08C1-C695-4924-9511-2D3BC2717CFE}"/>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D8B6480A-5053-4EFF-A8F1-ABFD81C17C49}"/>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93" name="Group 192">
            <a:extLst>
              <a:ext uri="{FF2B5EF4-FFF2-40B4-BE49-F238E27FC236}">
                <a16:creationId xmlns:a16="http://schemas.microsoft.com/office/drawing/2014/main" id="{31E1B55A-C61B-4A4E-95FD-1E816DD9296D}"/>
              </a:ext>
            </a:extLst>
          </p:cNvPr>
          <p:cNvGrpSpPr/>
          <p:nvPr/>
        </p:nvGrpSpPr>
        <p:grpSpPr>
          <a:xfrm>
            <a:off x="7750191" y="2706759"/>
            <a:ext cx="113314" cy="107051"/>
            <a:chOff x="8431902" y="2817912"/>
            <a:chExt cx="113314" cy="107051"/>
          </a:xfrm>
        </p:grpSpPr>
        <p:cxnSp>
          <p:nvCxnSpPr>
            <p:cNvPr id="194" name="Straight Connector 193">
              <a:extLst>
                <a:ext uri="{FF2B5EF4-FFF2-40B4-BE49-F238E27FC236}">
                  <a16:creationId xmlns:a16="http://schemas.microsoft.com/office/drawing/2014/main" id="{4DBB844F-9D98-46AE-B07D-DC4B5841CCF2}"/>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8A1D9EB5-752F-4792-BE85-23E3931BB6C7}"/>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96" name="Group 195">
            <a:extLst>
              <a:ext uri="{FF2B5EF4-FFF2-40B4-BE49-F238E27FC236}">
                <a16:creationId xmlns:a16="http://schemas.microsoft.com/office/drawing/2014/main" id="{EEB85589-B7DA-44BE-832E-F83174E02EC6}"/>
              </a:ext>
            </a:extLst>
          </p:cNvPr>
          <p:cNvGrpSpPr/>
          <p:nvPr/>
        </p:nvGrpSpPr>
        <p:grpSpPr>
          <a:xfrm>
            <a:off x="7672134" y="2597478"/>
            <a:ext cx="113314" cy="107051"/>
            <a:chOff x="8431902" y="2817912"/>
            <a:chExt cx="113314" cy="107051"/>
          </a:xfrm>
        </p:grpSpPr>
        <p:cxnSp>
          <p:nvCxnSpPr>
            <p:cNvPr id="197" name="Straight Connector 196">
              <a:extLst>
                <a:ext uri="{FF2B5EF4-FFF2-40B4-BE49-F238E27FC236}">
                  <a16:creationId xmlns:a16="http://schemas.microsoft.com/office/drawing/2014/main" id="{A4740CF7-8351-4776-B964-53816F7147B9}"/>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3F609FCB-0E0A-453D-B63A-69178041345D}"/>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199" name="Group 198">
            <a:extLst>
              <a:ext uri="{FF2B5EF4-FFF2-40B4-BE49-F238E27FC236}">
                <a16:creationId xmlns:a16="http://schemas.microsoft.com/office/drawing/2014/main" id="{B7F4909E-A210-4652-A317-489C2097BA0C}"/>
              </a:ext>
            </a:extLst>
          </p:cNvPr>
          <p:cNvGrpSpPr/>
          <p:nvPr/>
        </p:nvGrpSpPr>
        <p:grpSpPr>
          <a:xfrm>
            <a:off x="7631989" y="2539491"/>
            <a:ext cx="113314" cy="107051"/>
            <a:chOff x="8431902" y="2817912"/>
            <a:chExt cx="113314" cy="107051"/>
          </a:xfrm>
        </p:grpSpPr>
        <p:cxnSp>
          <p:nvCxnSpPr>
            <p:cNvPr id="200" name="Straight Connector 199">
              <a:extLst>
                <a:ext uri="{FF2B5EF4-FFF2-40B4-BE49-F238E27FC236}">
                  <a16:creationId xmlns:a16="http://schemas.microsoft.com/office/drawing/2014/main" id="{978D83E8-B178-4445-AAAB-BFC67D395EAA}"/>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A7382DDB-EF73-4CEE-85E1-37D02D46B887}"/>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02" name="Group 201">
            <a:extLst>
              <a:ext uri="{FF2B5EF4-FFF2-40B4-BE49-F238E27FC236}">
                <a16:creationId xmlns:a16="http://schemas.microsoft.com/office/drawing/2014/main" id="{8EC5BDD0-A418-4FCA-B920-72B7F037B61A}"/>
              </a:ext>
            </a:extLst>
          </p:cNvPr>
          <p:cNvGrpSpPr/>
          <p:nvPr/>
        </p:nvGrpSpPr>
        <p:grpSpPr>
          <a:xfrm>
            <a:off x="7536089" y="2461432"/>
            <a:ext cx="113314" cy="107051"/>
            <a:chOff x="8431902" y="2817912"/>
            <a:chExt cx="113314" cy="107051"/>
          </a:xfrm>
        </p:grpSpPr>
        <p:cxnSp>
          <p:nvCxnSpPr>
            <p:cNvPr id="203" name="Straight Connector 202">
              <a:extLst>
                <a:ext uri="{FF2B5EF4-FFF2-40B4-BE49-F238E27FC236}">
                  <a16:creationId xmlns:a16="http://schemas.microsoft.com/office/drawing/2014/main" id="{D3F4D825-D2CA-4AE1-BF3F-44ACB8F7D2F0}"/>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1878DE78-028D-48E3-883C-34DC4114F873}"/>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05" name="Group 204">
            <a:extLst>
              <a:ext uri="{FF2B5EF4-FFF2-40B4-BE49-F238E27FC236}">
                <a16:creationId xmlns:a16="http://schemas.microsoft.com/office/drawing/2014/main" id="{DD073C93-6584-4241-904C-30B9AB24E00D}"/>
              </a:ext>
            </a:extLst>
          </p:cNvPr>
          <p:cNvGrpSpPr/>
          <p:nvPr/>
        </p:nvGrpSpPr>
        <p:grpSpPr>
          <a:xfrm>
            <a:off x="7482563" y="2427979"/>
            <a:ext cx="113314" cy="107051"/>
            <a:chOff x="8431902" y="2817912"/>
            <a:chExt cx="113314" cy="107051"/>
          </a:xfrm>
        </p:grpSpPr>
        <p:cxnSp>
          <p:nvCxnSpPr>
            <p:cNvPr id="206" name="Straight Connector 205">
              <a:extLst>
                <a:ext uri="{FF2B5EF4-FFF2-40B4-BE49-F238E27FC236}">
                  <a16:creationId xmlns:a16="http://schemas.microsoft.com/office/drawing/2014/main" id="{93061549-929C-4CCB-B538-8D19A729D97F}"/>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07" name="Straight Connector 206">
              <a:extLst>
                <a:ext uri="{FF2B5EF4-FFF2-40B4-BE49-F238E27FC236}">
                  <a16:creationId xmlns:a16="http://schemas.microsoft.com/office/drawing/2014/main" id="{AC7909D2-0AC2-489F-A01B-68E54589DF1D}"/>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08" name="Group 207">
            <a:extLst>
              <a:ext uri="{FF2B5EF4-FFF2-40B4-BE49-F238E27FC236}">
                <a16:creationId xmlns:a16="http://schemas.microsoft.com/office/drawing/2014/main" id="{028CFCA7-2DD0-4BB9-A9B4-A5A3C2307996}"/>
              </a:ext>
            </a:extLst>
          </p:cNvPr>
          <p:cNvGrpSpPr/>
          <p:nvPr/>
        </p:nvGrpSpPr>
        <p:grpSpPr>
          <a:xfrm>
            <a:off x="7453569" y="2425748"/>
            <a:ext cx="113314" cy="107051"/>
            <a:chOff x="8431902" y="2817912"/>
            <a:chExt cx="113314" cy="107051"/>
          </a:xfrm>
        </p:grpSpPr>
        <p:cxnSp>
          <p:nvCxnSpPr>
            <p:cNvPr id="209" name="Straight Connector 208">
              <a:extLst>
                <a:ext uri="{FF2B5EF4-FFF2-40B4-BE49-F238E27FC236}">
                  <a16:creationId xmlns:a16="http://schemas.microsoft.com/office/drawing/2014/main" id="{F8A0A41F-0AE0-41A3-A898-285ED6777FC1}"/>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10" name="Straight Connector 209">
              <a:extLst>
                <a:ext uri="{FF2B5EF4-FFF2-40B4-BE49-F238E27FC236}">
                  <a16:creationId xmlns:a16="http://schemas.microsoft.com/office/drawing/2014/main" id="{88004FAF-A41A-4E1D-8428-F49986E10AFA}"/>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11" name="Group 210">
            <a:extLst>
              <a:ext uri="{FF2B5EF4-FFF2-40B4-BE49-F238E27FC236}">
                <a16:creationId xmlns:a16="http://schemas.microsoft.com/office/drawing/2014/main" id="{0F45EE2F-7C17-4087-ACCD-0AA732C066A1}"/>
              </a:ext>
            </a:extLst>
          </p:cNvPr>
          <p:cNvGrpSpPr/>
          <p:nvPr/>
        </p:nvGrpSpPr>
        <p:grpSpPr>
          <a:xfrm>
            <a:off x="7415656" y="2376683"/>
            <a:ext cx="113314" cy="107051"/>
            <a:chOff x="8431902" y="2817912"/>
            <a:chExt cx="113314" cy="107051"/>
          </a:xfrm>
        </p:grpSpPr>
        <p:cxnSp>
          <p:nvCxnSpPr>
            <p:cNvPr id="212" name="Straight Connector 211">
              <a:extLst>
                <a:ext uri="{FF2B5EF4-FFF2-40B4-BE49-F238E27FC236}">
                  <a16:creationId xmlns:a16="http://schemas.microsoft.com/office/drawing/2014/main" id="{6F31FACE-1D60-4B5D-8AD8-699F435585DD}"/>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13" name="Straight Connector 212">
              <a:extLst>
                <a:ext uri="{FF2B5EF4-FFF2-40B4-BE49-F238E27FC236}">
                  <a16:creationId xmlns:a16="http://schemas.microsoft.com/office/drawing/2014/main" id="{DEDF682B-3927-49E3-BCB5-DD7CA21096BB}"/>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14" name="Group 213">
            <a:extLst>
              <a:ext uri="{FF2B5EF4-FFF2-40B4-BE49-F238E27FC236}">
                <a16:creationId xmlns:a16="http://schemas.microsoft.com/office/drawing/2014/main" id="{DC33CF15-6544-4E53-9480-E8189B3B9738}"/>
              </a:ext>
            </a:extLst>
          </p:cNvPr>
          <p:cNvGrpSpPr/>
          <p:nvPr/>
        </p:nvGrpSpPr>
        <p:grpSpPr>
          <a:xfrm>
            <a:off x="7362129" y="2327617"/>
            <a:ext cx="113314" cy="107051"/>
            <a:chOff x="8431902" y="2817912"/>
            <a:chExt cx="113314" cy="107051"/>
          </a:xfrm>
        </p:grpSpPr>
        <p:cxnSp>
          <p:nvCxnSpPr>
            <p:cNvPr id="215" name="Straight Connector 214">
              <a:extLst>
                <a:ext uri="{FF2B5EF4-FFF2-40B4-BE49-F238E27FC236}">
                  <a16:creationId xmlns:a16="http://schemas.microsoft.com/office/drawing/2014/main" id="{E33B3D33-93A4-4708-A869-F28A5E674B34}"/>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16" name="Straight Connector 215">
              <a:extLst>
                <a:ext uri="{FF2B5EF4-FFF2-40B4-BE49-F238E27FC236}">
                  <a16:creationId xmlns:a16="http://schemas.microsoft.com/office/drawing/2014/main" id="{D233B739-72A5-4BF9-8094-BC46462617B2}"/>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17" name="Group 216">
            <a:extLst>
              <a:ext uri="{FF2B5EF4-FFF2-40B4-BE49-F238E27FC236}">
                <a16:creationId xmlns:a16="http://schemas.microsoft.com/office/drawing/2014/main" id="{6141E6CB-CE14-4056-8058-3293FC9EAAEF}"/>
              </a:ext>
            </a:extLst>
          </p:cNvPr>
          <p:cNvGrpSpPr/>
          <p:nvPr/>
        </p:nvGrpSpPr>
        <p:grpSpPr>
          <a:xfrm>
            <a:off x="7112342" y="1979699"/>
            <a:ext cx="113314" cy="107051"/>
            <a:chOff x="8431902" y="2817912"/>
            <a:chExt cx="113314" cy="107051"/>
          </a:xfrm>
        </p:grpSpPr>
        <p:cxnSp>
          <p:nvCxnSpPr>
            <p:cNvPr id="218" name="Straight Connector 217">
              <a:extLst>
                <a:ext uri="{FF2B5EF4-FFF2-40B4-BE49-F238E27FC236}">
                  <a16:creationId xmlns:a16="http://schemas.microsoft.com/office/drawing/2014/main" id="{7ED72D3E-49B7-4AA9-933A-ADBE6915EB8C}"/>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6ECFD66E-3C47-4E8D-B9F6-BE8BF8374436}"/>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0" name="Group 219">
            <a:extLst>
              <a:ext uri="{FF2B5EF4-FFF2-40B4-BE49-F238E27FC236}">
                <a16:creationId xmlns:a16="http://schemas.microsoft.com/office/drawing/2014/main" id="{2B8CD1A7-974D-48F9-9167-94B80B5B6C77}"/>
              </a:ext>
            </a:extLst>
          </p:cNvPr>
          <p:cNvGrpSpPr/>
          <p:nvPr/>
        </p:nvGrpSpPr>
        <p:grpSpPr>
          <a:xfrm>
            <a:off x="7054355" y="1881568"/>
            <a:ext cx="113314" cy="107051"/>
            <a:chOff x="8431902" y="2817912"/>
            <a:chExt cx="113314" cy="107051"/>
          </a:xfrm>
        </p:grpSpPr>
        <p:cxnSp>
          <p:nvCxnSpPr>
            <p:cNvPr id="221" name="Straight Connector 220">
              <a:extLst>
                <a:ext uri="{FF2B5EF4-FFF2-40B4-BE49-F238E27FC236}">
                  <a16:creationId xmlns:a16="http://schemas.microsoft.com/office/drawing/2014/main" id="{FE48D8E3-76BB-4B8A-B278-0CA1C83840E0}"/>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15749ED4-CC18-4A6D-BB80-BF4AEB0F7DEA}"/>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3" name="Group 222">
            <a:extLst>
              <a:ext uri="{FF2B5EF4-FFF2-40B4-BE49-F238E27FC236}">
                <a16:creationId xmlns:a16="http://schemas.microsoft.com/office/drawing/2014/main" id="{BE38FD9D-DED1-48C1-9FA7-9AB3366ADA02}"/>
              </a:ext>
            </a:extLst>
          </p:cNvPr>
          <p:cNvGrpSpPr/>
          <p:nvPr/>
        </p:nvGrpSpPr>
        <p:grpSpPr>
          <a:xfrm>
            <a:off x="6987449" y="1814661"/>
            <a:ext cx="113314" cy="107051"/>
            <a:chOff x="8431902" y="2817912"/>
            <a:chExt cx="113314" cy="107051"/>
          </a:xfrm>
        </p:grpSpPr>
        <p:cxnSp>
          <p:nvCxnSpPr>
            <p:cNvPr id="224" name="Straight Connector 223">
              <a:extLst>
                <a:ext uri="{FF2B5EF4-FFF2-40B4-BE49-F238E27FC236}">
                  <a16:creationId xmlns:a16="http://schemas.microsoft.com/office/drawing/2014/main" id="{D0AB37D8-D565-4185-A331-DE66DD96CC99}"/>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BC566226-F9D1-4F0E-A63D-75DD4618E573}"/>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6" name="Group 225">
            <a:extLst>
              <a:ext uri="{FF2B5EF4-FFF2-40B4-BE49-F238E27FC236}">
                <a16:creationId xmlns:a16="http://schemas.microsoft.com/office/drawing/2014/main" id="{37A7D23C-25EA-44A8-9F1A-E8430EDD0B73}"/>
              </a:ext>
            </a:extLst>
          </p:cNvPr>
          <p:cNvGrpSpPr/>
          <p:nvPr/>
        </p:nvGrpSpPr>
        <p:grpSpPr>
          <a:xfrm>
            <a:off x="7003060" y="1848115"/>
            <a:ext cx="113314" cy="107051"/>
            <a:chOff x="8431902" y="2817912"/>
            <a:chExt cx="113314" cy="107051"/>
          </a:xfrm>
        </p:grpSpPr>
        <p:cxnSp>
          <p:nvCxnSpPr>
            <p:cNvPr id="227" name="Straight Connector 226">
              <a:extLst>
                <a:ext uri="{FF2B5EF4-FFF2-40B4-BE49-F238E27FC236}">
                  <a16:creationId xmlns:a16="http://schemas.microsoft.com/office/drawing/2014/main" id="{8E51F08C-960F-4700-953D-7FB28C50A0CF}"/>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976F3329-6D68-44F3-A7CB-A3A3CB5A3595}"/>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29" name="Group 228">
            <a:extLst>
              <a:ext uri="{FF2B5EF4-FFF2-40B4-BE49-F238E27FC236}">
                <a16:creationId xmlns:a16="http://schemas.microsoft.com/office/drawing/2014/main" id="{415E723A-1796-4570-8C44-4A02AADC0580}"/>
              </a:ext>
            </a:extLst>
          </p:cNvPr>
          <p:cNvGrpSpPr/>
          <p:nvPr/>
        </p:nvGrpSpPr>
        <p:grpSpPr>
          <a:xfrm>
            <a:off x="6929462" y="1756675"/>
            <a:ext cx="113314" cy="107051"/>
            <a:chOff x="8431902" y="2817912"/>
            <a:chExt cx="113314" cy="107051"/>
          </a:xfrm>
        </p:grpSpPr>
        <p:cxnSp>
          <p:nvCxnSpPr>
            <p:cNvPr id="230" name="Straight Connector 229">
              <a:extLst>
                <a:ext uri="{FF2B5EF4-FFF2-40B4-BE49-F238E27FC236}">
                  <a16:creationId xmlns:a16="http://schemas.microsoft.com/office/drawing/2014/main" id="{40140D5A-7B60-4BB2-BCAC-E167363E2FC8}"/>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31" name="Straight Connector 230">
              <a:extLst>
                <a:ext uri="{FF2B5EF4-FFF2-40B4-BE49-F238E27FC236}">
                  <a16:creationId xmlns:a16="http://schemas.microsoft.com/office/drawing/2014/main" id="{9A9F1428-EFCA-4CEF-ACC9-D479BCF06114}"/>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2" name="Group 231">
            <a:extLst>
              <a:ext uri="{FF2B5EF4-FFF2-40B4-BE49-F238E27FC236}">
                <a16:creationId xmlns:a16="http://schemas.microsoft.com/office/drawing/2014/main" id="{96AFE7A4-F990-4124-A930-D61BBC3DC0CF}"/>
              </a:ext>
            </a:extLst>
          </p:cNvPr>
          <p:cNvGrpSpPr/>
          <p:nvPr/>
        </p:nvGrpSpPr>
        <p:grpSpPr>
          <a:xfrm>
            <a:off x="6862554" y="1698689"/>
            <a:ext cx="113314" cy="107051"/>
            <a:chOff x="8431902" y="2817912"/>
            <a:chExt cx="113314" cy="107051"/>
          </a:xfrm>
        </p:grpSpPr>
        <p:cxnSp>
          <p:nvCxnSpPr>
            <p:cNvPr id="233" name="Straight Connector 232">
              <a:extLst>
                <a:ext uri="{FF2B5EF4-FFF2-40B4-BE49-F238E27FC236}">
                  <a16:creationId xmlns:a16="http://schemas.microsoft.com/office/drawing/2014/main" id="{581266B5-69DB-4997-ABE4-F146D52EBB2B}"/>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34" name="Straight Connector 233">
              <a:extLst>
                <a:ext uri="{FF2B5EF4-FFF2-40B4-BE49-F238E27FC236}">
                  <a16:creationId xmlns:a16="http://schemas.microsoft.com/office/drawing/2014/main" id="{0331834E-A28E-49A4-9662-34E7FF4E6739}"/>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5" name="Group 234">
            <a:extLst>
              <a:ext uri="{FF2B5EF4-FFF2-40B4-BE49-F238E27FC236}">
                <a16:creationId xmlns:a16="http://schemas.microsoft.com/office/drawing/2014/main" id="{D7B69443-962C-4DFC-A140-7E23A1130537}"/>
              </a:ext>
            </a:extLst>
          </p:cNvPr>
          <p:cNvGrpSpPr/>
          <p:nvPr/>
        </p:nvGrpSpPr>
        <p:grpSpPr>
          <a:xfrm>
            <a:off x="6815720" y="1651854"/>
            <a:ext cx="113314" cy="107051"/>
            <a:chOff x="8431902" y="2817912"/>
            <a:chExt cx="113314" cy="107051"/>
          </a:xfrm>
        </p:grpSpPr>
        <p:cxnSp>
          <p:nvCxnSpPr>
            <p:cNvPr id="236" name="Straight Connector 235">
              <a:extLst>
                <a:ext uri="{FF2B5EF4-FFF2-40B4-BE49-F238E27FC236}">
                  <a16:creationId xmlns:a16="http://schemas.microsoft.com/office/drawing/2014/main" id="{A8881B2A-445C-4297-AE34-06D4EBF6B365}"/>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37" name="Straight Connector 236">
              <a:extLst>
                <a:ext uri="{FF2B5EF4-FFF2-40B4-BE49-F238E27FC236}">
                  <a16:creationId xmlns:a16="http://schemas.microsoft.com/office/drawing/2014/main" id="{32D7CBD9-E44A-47E5-9768-9267176F4204}"/>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38" name="Group 237">
            <a:extLst>
              <a:ext uri="{FF2B5EF4-FFF2-40B4-BE49-F238E27FC236}">
                <a16:creationId xmlns:a16="http://schemas.microsoft.com/office/drawing/2014/main" id="{C4E2D958-3DAF-4571-A066-0D8BEA5B6173}"/>
              </a:ext>
            </a:extLst>
          </p:cNvPr>
          <p:cNvGrpSpPr/>
          <p:nvPr/>
        </p:nvGrpSpPr>
        <p:grpSpPr>
          <a:xfrm>
            <a:off x="6780036" y="1627321"/>
            <a:ext cx="113314" cy="107051"/>
            <a:chOff x="8431902" y="2817912"/>
            <a:chExt cx="113314" cy="107051"/>
          </a:xfrm>
        </p:grpSpPr>
        <p:cxnSp>
          <p:nvCxnSpPr>
            <p:cNvPr id="239" name="Straight Connector 238">
              <a:extLst>
                <a:ext uri="{FF2B5EF4-FFF2-40B4-BE49-F238E27FC236}">
                  <a16:creationId xmlns:a16="http://schemas.microsoft.com/office/drawing/2014/main" id="{B756589A-1169-49FB-8C0E-1A04874C69F2}"/>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7058C8E0-E4F3-4954-87AB-FDFC5DF84CA7}"/>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1" name="Group 240">
            <a:extLst>
              <a:ext uri="{FF2B5EF4-FFF2-40B4-BE49-F238E27FC236}">
                <a16:creationId xmlns:a16="http://schemas.microsoft.com/office/drawing/2014/main" id="{9AB19E30-455A-413E-85CC-A1AD87AAE233}"/>
              </a:ext>
            </a:extLst>
          </p:cNvPr>
          <p:cNvGrpSpPr/>
          <p:nvPr/>
        </p:nvGrpSpPr>
        <p:grpSpPr>
          <a:xfrm>
            <a:off x="6617228" y="1622861"/>
            <a:ext cx="113314" cy="107051"/>
            <a:chOff x="8431902" y="2817912"/>
            <a:chExt cx="113314" cy="107051"/>
          </a:xfrm>
        </p:grpSpPr>
        <p:cxnSp>
          <p:nvCxnSpPr>
            <p:cNvPr id="242" name="Straight Connector 241">
              <a:extLst>
                <a:ext uri="{FF2B5EF4-FFF2-40B4-BE49-F238E27FC236}">
                  <a16:creationId xmlns:a16="http://schemas.microsoft.com/office/drawing/2014/main" id="{5A50FF19-6892-44F3-86B2-28565EF8A32D}"/>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45391C0C-886A-4FA4-9322-00BC57513744}"/>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4" name="Group 243">
            <a:extLst>
              <a:ext uri="{FF2B5EF4-FFF2-40B4-BE49-F238E27FC236}">
                <a16:creationId xmlns:a16="http://schemas.microsoft.com/office/drawing/2014/main" id="{A5FB38FF-D881-4DF3-8E99-EA60B3D52CDE}"/>
              </a:ext>
            </a:extLst>
          </p:cNvPr>
          <p:cNvGrpSpPr/>
          <p:nvPr/>
        </p:nvGrpSpPr>
        <p:grpSpPr>
          <a:xfrm>
            <a:off x="6572623" y="1627321"/>
            <a:ext cx="113314" cy="107051"/>
            <a:chOff x="8431902" y="2817912"/>
            <a:chExt cx="113314" cy="107051"/>
          </a:xfrm>
        </p:grpSpPr>
        <p:cxnSp>
          <p:nvCxnSpPr>
            <p:cNvPr id="245" name="Straight Connector 244">
              <a:extLst>
                <a:ext uri="{FF2B5EF4-FFF2-40B4-BE49-F238E27FC236}">
                  <a16:creationId xmlns:a16="http://schemas.microsoft.com/office/drawing/2014/main" id="{F22D16C5-5B4D-40CE-A0D7-D97C6745D3CF}"/>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35CC50DC-E356-418B-9EAC-205ADD1CEC22}"/>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47" name="Group 246">
            <a:extLst>
              <a:ext uri="{FF2B5EF4-FFF2-40B4-BE49-F238E27FC236}">
                <a16:creationId xmlns:a16="http://schemas.microsoft.com/office/drawing/2014/main" id="{206DFCA1-EC09-4F8D-A9A3-BFCBE8F4A6C6}"/>
              </a:ext>
            </a:extLst>
          </p:cNvPr>
          <p:cNvGrpSpPr/>
          <p:nvPr/>
        </p:nvGrpSpPr>
        <p:grpSpPr>
          <a:xfrm>
            <a:off x="6724279" y="1629551"/>
            <a:ext cx="113314" cy="107051"/>
            <a:chOff x="8431902" y="2817912"/>
            <a:chExt cx="113314" cy="107051"/>
          </a:xfrm>
        </p:grpSpPr>
        <p:cxnSp>
          <p:nvCxnSpPr>
            <p:cNvPr id="248" name="Straight Connector 247">
              <a:extLst>
                <a:ext uri="{FF2B5EF4-FFF2-40B4-BE49-F238E27FC236}">
                  <a16:creationId xmlns:a16="http://schemas.microsoft.com/office/drawing/2014/main" id="{95AF35E9-C8EE-4515-BE6D-3B9A73732390}"/>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5B1CDFF5-65FB-4F4B-892B-FCB72F033B7C}"/>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50" name="Group 249">
            <a:extLst>
              <a:ext uri="{FF2B5EF4-FFF2-40B4-BE49-F238E27FC236}">
                <a16:creationId xmlns:a16="http://schemas.microsoft.com/office/drawing/2014/main" id="{9BFCE0F8-890F-4198-8C52-96F66B7576E2}"/>
              </a:ext>
            </a:extLst>
          </p:cNvPr>
          <p:cNvGrpSpPr/>
          <p:nvPr/>
        </p:nvGrpSpPr>
        <p:grpSpPr>
          <a:xfrm>
            <a:off x="6840252" y="1671926"/>
            <a:ext cx="113314" cy="107051"/>
            <a:chOff x="8431902" y="2817912"/>
            <a:chExt cx="113314" cy="107051"/>
          </a:xfrm>
        </p:grpSpPr>
        <p:cxnSp>
          <p:nvCxnSpPr>
            <p:cNvPr id="251" name="Straight Connector 250">
              <a:extLst>
                <a:ext uri="{FF2B5EF4-FFF2-40B4-BE49-F238E27FC236}">
                  <a16:creationId xmlns:a16="http://schemas.microsoft.com/office/drawing/2014/main" id="{27182A54-19AB-40E6-A48B-267AFA717555}"/>
                </a:ext>
              </a:extLst>
            </p:cNvPr>
            <p:cNvCxnSpPr/>
            <p:nvPr/>
          </p:nvCxnSpPr>
          <p:spPr bwMode="auto">
            <a:xfrm>
              <a:off x="8489295" y="2817912"/>
              <a:ext cx="0" cy="107051"/>
            </a:xfrm>
            <a:prstGeom prst="line">
              <a:avLst/>
            </a:prstGeom>
            <a:noFill/>
            <a:ln w="28575" cap="flat" cmpd="sng" algn="ctr">
              <a:solidFill>
                <a:schemeClr val="accent3"/>
              </a:solidFill>
              <a:prstDash val="solid"/>
              <a:round/>
              <a:headEnd type="none" w="med" len="med"/>
              <a:tailEnd type="none" w="med" len="med"/>
            </a:ln>
            <a:effectLst/>
          </p:spPr>
        </p:cxnSp>
        <p:cxnSp>
          <p:nvCxnSpPr>
            <p:cNvPr id="252" name="Straight Connector 251">
              <a:extLst>
                <a:ext uri="{FF2B5EF4-FFF2-40B4-BE49-F238E27FC236}">
                  <a16:creationId xmlns:a16="http://schemas.microsoft.com/office/drawing/2014/main" id="{64883467-2DE8-43A5-B8E4-FB13DA7B5FCB}"/>
                </a:ext>
              </a:extLst>
            </p:cNvPr>
            <p:cNvCxnSpPr>
              <a:cxnSpLocks/>
            </p:cNvCxnSpPr>
            <p:nvPr/>
          </p:nvCxnSpPr>
          <p:spPr bwMode="auto">
            <a:xfrm>
              <a:off x="8431902" y="2871438"/>
              <a:ext cx="113314" cy="0"/>
            </a:xfrm>
            <a:prstGeom prst="line">
              <a:avLst/>
            </a:prstGeom>
            <a:noFill/>
            <a:ln w="28575" cap="flat" cmpd="sng" algn="ctr">
              <a:solidFill>
                <a:schemeClr val="accent3"/>
              </a:solidFill>
              <a:prstDash val="solid"/>
              <a:round/>
              <a:headEnd type="none" w="med" len="med"/>
              <a:tailEnd type="none" w="med" len="med"/>
            </a:ln>
            <a:effectLst/>
          </p:spPr>
        </p:cxnSp>
      </p:grpSp>
      <p:sp>
        <p:nvSpPr>
          <p:cNvPr id="253" name="Freeform: Shape 252">
            <a:extLst>
              <a:ext uri="{FF2B5EF4-FFF2-40B4-BE49-F238E27FC236}">
                <a16:creationId xmlns:a16="http://schemas.microsoft.com/office/drawing/2014/main" id="{A5998749-CCA8-4B35-B5FE-D84C7B10C296}"/>
              </a:ext>
            </a:extLst>
          </p:cNvPr>
          <p:cNvSpPr/>
          <p:nvPr/>
        </p:nvSpPr>
        <p:spPr bwMode="auto">
          <a:xfrm>
            <a:off x="6497053" y="1653620"/>
            <a:ext cx="5066738" cy="2635397"/>
          </a:xfrm>
          <a:custGeom>
            <a:avLst/>
            <a:gdLst>
              <a:gd name="connsiteX0" fmla="*/ 5066738 w 5066738"/>
              <a:gd name="connsiteY0" fmla="*/ 2635397 h 2635397"/>
              <a:gd name="connsiteX1" fmla="*/ 4699053 w 5066738"/>
              <a:gd name="connsiteY1" fmla="*/ 2635397 h 2635397"/>
              <a:gd name="connsiteX2" fmla="*/ 4699053 w 5066738"/>
              <a:gd name="connsiteY2" fmla="*/ 2621922 h 2635397"/>
              <a:gd name="connsiteX3" fmla="*/ 4675952 w 5066738"/>
              <a:gd name="connsiteY3" fmla="*/ 2621922 h 2635397"/>
              <a:gd name="connsiteX4" fmla="*/ 4675952 w 5066738"/>
              <a:gd name="connsiteY4" fmla="*/ 2598821 h 2635397"/>
              <a:gd name="connsiteX5" fmla="*/ 4604726 w 5066738"/>
              <a:gd name="connsiteY5" fmla="*/ 2598821 h 2635397"/>
              <a:gd name="connsiteX6" fmla="*/ 4604726 w 5066738"/>
              <a:gd name="connsiteY6" fmla="*/ 2581496 h 2635397"/>
              <a:gd name="connsiteX7" fmla="*/ 4198539 w 5066738"/>
              <a:gd name="connsiteY7" fmla="*/ 2581496 h 2635397"/>
              <a:gd name="connsiteX8" fmla="*/ 4198539 w 5066738"/>
              <a:gd name="connsiteY8" fmla="*/ 2564170 h 2635397"/>
              <a:gd name="connsiteX9" fmla="*/ 4079186 w 5066738"/>
              <a:gd name="connsiteY9" fmla="*/ 2564170 h 2635397"/>
              <a:gd name="connsiteX10" fmla="*/ 4079186 w 5066738"/>
              <a:gd name="connsiteY10" fmla="*/ 2544920 h 2635397"/>
              <a:gd name="connsiteX11" fmla="*/ 3963683 w 5066738"/>
              <a:gd name="connsiteY11" fmla="*/ 2544920 h 2635397"/>
              <a:gd name="connsiteX12" fmla="*/ 3963683 w 5066738"/>
              <a:gd name="connsiteY12" fmla="*/ 2521819 h 2635397"/>
              <a:gd name="connsiteX13" fmla="*/ 3803904 w 5066738"/>
              <a:gd name="connsiteY13" fmla="*/ 2521819 h 2635397"/>
              <a:gd name="connsiteX14" fmla="*/ 3803904 w 5066738"/>
              <a:gd name="connsiteY14" fmla="*/ 2506419 h 2635397"/>
              <a:gd name="connsiteX15" fmla="*/ 3520921 w 5066738"/>
              <a:gd name="connsiteY15" fmla="*/ 2506419 h 2635397"/>
              <a:gd name="connsiteX16" fmla="*/ 3520921 w 5066738"/>
              <a:gd name="connsiteY16" fmla="*/ 2487168 h 2635397"/>
              <a:gd name="connsiteX17" fmla="*/ 3261039 w 5066738"/>
              <a:gd name="connsiteY17" fmla="*/ 2487168 h 2635397"/>
              <a:gd name="connsiteX18" fmla="*/ 3261039 w 5066738"/>
              <a:gd name="connsiteY18" fmla="*/ 2469843 h 2635397"/>
              <a:gd name="connsiteX19" fmla="*/ 3132060 w 5066738"/>
              <a:gd name="connsiteY19" fmla="*/ 2469843 h 2635397"/>
              <a:gd name="connsiteX20" fmla="*/ 3132060 w 5066738"/>
              <a:gd name="connsiteY20" fmla="*/ 2456367 h 2635397"/>
              <a:gd name="connsiteX21" fmla="*/ 3078159 w 5066738"/>
              <a:gd name="connsiteY21" fmla="*/ 2456367 h 2635397"/>
              <a:gd name="connsiteX22" fmla="*/ 3078159 w 5066738"/>
              <a:gd name="connsiteY22" fmla="*/ 2442892 h 2635397"/>
              <a:gd name="connsiteX23" fmla="*/ 3064683 w 5066738"/>
              <a:gd name="connsiteY23" fmla="*/ 2442892 h 2635397"/>
              <a:gd name="connsiteX24" fmla="*/ 3064683 w 5066738"/>
              <a:gd name="connsiteY24" fmla="*/ 2423641 h 2635397"/>
              <a:gd name="connsiteX25" fmla="*/ 2787476 w 5066738"/>
              <a:gd name="connsiteY25" fmla="*/ 2423641 h 2635397"/>
              <a:gd name="connsiteX26" fmla="*/ 2787476 w 5066738"/>
              <a:gd name="connsiteY26" fmla="*/ 2408241 h 2635397"/>
              <a:gd name="connsiteX27" fmla="*/ 2758600 w 5066738"/>
              <a:gd name="connsiteY27" fmla="*/ 2408241 h 2635397"/>
              <a:gd name="connsiteX28" fmla="*/ 2758600 w 5066738"/>
              <a:gd name="connsiteY28" fmla="*/ 2396691 h 2635397"/>
              <a:gd name="connsiteX29" fmla="*/ 2718174 w 5066738"/>
              <a:gd name="connsiteY29" fmla="*/ 2396691 h 2635397"/>
              <a:gd name="connsiteX30" fmla="*/ 2718174 w 5066738"/>
              <a:gd name="connsiteY30" fmla="*/ 2385140 h 2635397"/>
              <a:gd name="connsiteX31" fmla="*/ 2685448 w 5066738"/>
              <a:gd name="connsiteY31" fmla="*/ 2385140 h 2635397"/>
              <a:gd name="connsiteX32" fmla="*/ 2685448 w 5066738"/>
              <a:gd name="connsiteY32" fmla="*/ 2375515 h 2635397"/>
              <a:gd name="connsiteX33" fmla="*/ 2662347 w 5066738"/>
              <a:gd name="connsiteY33" fmla="*/ 2375515 h 2635397"/>
              <a:gd name="connsiteX34" fmla="*/ 2662347 w 5066738"/>
              <a:gd name="connsiteY34" fmla="*/ 2367815 h 2635397"/>
              <a:gd name="connsiteX35" fmla="*/ 2608446 w 5066738"/>
              <a:gd name="connsiteY35" fmla="*/ 2367815 h 2635397"/>
              <a:gd name="connsiteX36" fmla="*/ 2608446 w 5066738"/>
              <a:gd name="connsiteY36" fmla="*/ 2362040 h 2635397"/>
              <a:gd name="connsiteX37" fmla="*/ 2577645 w 5066738"/>
              <a:gd name="connsiteY37" fmla="*/ 2362040 h 2635397"/>
              <a:gd name="connsiteX38" fmla="*/ 2577645 w 5066738"/>
              <a:gd name="connsiteY38" fmla="*/ 2338939 h 2635397"/>
              <a:gd name="connsiteX39" fmla="*/ 2527594 w 5066738"/>
              <a:gd name="connsiteY39" fmla="*/ 2338939 h 2635397"/>
              <a:gd name="connsiteX40" fmla="*/ 2519894 w 5066738"/>
              <a:gd name="connsiteY40" fmla="*/ 2346639 h 2635397"/>
              <a:gd name="connsiteX41" fmla="*/ 2510268 w 5066738"/>
              <a:gd name="connsiteY41" fmla="*/ 2337013 h 2635397"/>
              <a:gd name="connsiteX42" fmla="*/ 2473692 w 5066738"/>
              <a:gd name="connsiteY42" fmla="*/ 2337013 h 2635397"/>
              <a:gd name="connsiteX43" fmla="*/ 2473692 w 5066738"/>
              <a:gd name="connsiteY43" fmla="*/ 2310063 h 2635397"/>
              <a:gd name="connsiteX44" fmla="*/ 2431341 w 5066738"/>
              <a:gd name="connsiteY44" fmla="*/ 2310063 h 2635397"/>
              <a:gd name="connsiteX45" fmla="*/ 2431341 w 5066738"/>
              <a:gd name="connsiteY45" fmla="*/ 2283113 h 2635397"/>
              <a:gd name="connsiteX46" fmla="*/ 2394765 w 5066738"/>
              <a:gd name="connsiteY46" fmla="*/ 2283113 h 2635397"/>
              <a:gd name="connsiteX47" fmla="*/ 2394765 w 5066738"/>
              <a:gd name="connsiteY47" fmla="*/ 2261937 h 2635397"/>
              <a:gd name="connsiteX48" fmla="*/ 2367814 w 5066738"/>
              <a:gd name="connsiteY48" fmla="*/ 2261937 h 2635397"/>
              <a:gd name="connsiteX49" fmla="*/ 2367814 w 5066738"/>
              <a:gd name="connsiteY49" fmla="*/ 2227286 h 2635397"/>
              <a:gd name="connsiteX50" fmla="*/ 2321613 w 5066738"/>
              <a:gd name="connsiteY50" fmla="*/ 2227286 h 2635397"/>
              <a:gd name="connsiteX51" fmla="*/ 2321613 w 5066738"/>
              <a:gd name="connsiteY51" fmla="*/ 2209961 h 2635397"/>
              <a:gd name="connsiteX52" fmla="*/ 2279262 w 5066738"/>
              <a:gd name="connsiteY52" fmla="*/ 2209961 h 2635397"/>
              <a:gd name="connsiteX53" fmla="*/ 2265787 w 5066738"/>
              <a:gd name="connsiteY53" fmla="*/ 2196486 h 2635397"/>
              <a:gd name="connsiteX54" fmla="*/ 2254236 w 5066738"/>
              <a:gd name="connsiteY54" fmla="*/ 2184935 h 2635397"/>
              <a:gd name="connsiteX55" fmla="*/ 2254236 w 5066738"/>
              <a:gd name="connsiteY55" fmla="*/ 2163759 h 2635397"/>
              <a:gd name="connsiteX56" fmla="*/ 2209960 w 5066738"/>
              <a:gd name="connsiteY56" fmla="*/ 2163759 h 2635397"/>
              <a:gd name="connsiteX57" fmla="*/ 2209960 w 5066738"/>
              <a:gd name="connsiteY57" fmla="*/ 2148359 h 2635397"/>
              <a:gd name="connsiteX58" fmla="*/ 2192635 w 5066738"/>
              <a:gd name="connsiteY58" fmla="*/ 2148359 h 2635397"/>
              <a:gd name="connsiteX59" fmla="*/ 2202260 w 5066738"/>
              <a:gd name="connsiteY59" fmla="*/ 2138734 h 2635397"/>
              <a:gd name="connsiteX60" fmla="*/ 2173384 w 5066738"/>
              <a:gd name="connsiteY60" fmla="*/ 2138734 h 2635397"/>
              <a:gd name="connsiteX61" fmla="*/ 2173384 w 5066738"/>
              <a:gd name="connsiteY61" fmla="*/ 2106008 h 2635397"/>
              <a:gd name="connsiteX62" fmla="*/ 2146433 w 5066738"/>
              <a:gd name="connsiteY62" fmla="*/ 2106008 h 2635397"/>
              <a:gd name="connsiteX63" fmla="*/ 2146433 w 5066738"/>
              <a:gd name="connsiteY63" fmla="*/ 2090607 h 2635397"/>
              <a:gd name="connsiteX64" fmla="*/ 2115632 w 5066738"/>
              <a:gd name="connsiteY64" fmla="*/ 2090607 h 2635397"/>
              <a:gd name="connsiteX65" fmla="*/ 2115632 w 5066738"/>
              <a:gd name="connsiteY65" fmla="*/ 2090607 h 2635397"/>
              <a:gd name="connsiteX66" fmla="*/ 2096382 w 5066738"/>
              <a:gd name="connsiteY66" fmla="*/ 2071357 h 2635397"/>
              <a:gd name="connsiteX67" fmla="*/ 2096382 w 5066738"/>
              <a:gd name="connsiteY67" fmla="*/ 2052106 h 2635397"/>
              <a:gd name="connsiteX68" fmla="*/ 2065581 w 5066738"/>
              <a:gd name="connsiteY68" fmla="*/ 2052106 h 2635397"/>
              <a:gd name="connsiteX69" fmla="*/ 2065581 w 5066738"/>
              <a:gd name="connsiteY69" fmla="*/ 2009755 h 2635397"/>
              <a:gd name="connsiteX70" fmla="*/ 1996279 w 5066738"/>
              <a:gd name="connsiteY70" fmla="*/ 2009755 h 2635397"/>
              <a:gd name="connsiteX71" fmla="*/ 1996279 w 5066738"/>
              <a:gd name="connsiteY71" fmla="*/ 1977029 h 2635397"/>
              <a:gd name="connsiteX72" fmla="*/ 1973179 w 5066738"/>
              <a:gd name="connsiteY72" fmla="*/ 1977029 h 2635397"/>
              <a:gd name="connsiteX73" fmla="*/ 1973179 w 5066738"/>
              <a:gd name="connsiteY73" fmla="*/ 1948153 h 2635397"/>
              <a:gd name="connsiteX74" fmla="*/ 1946228 w 5066738"/>
              <a:gd name="connsiteY74" fmla="*/ 1948153 h 2635397"/>
              <a:gd name="connsiteX75" fmla="*/ 1946228 w 5066738"/>
              <a:gd name="connsiteY75" fmla="*/ 1890402 h 2635397"/>
              <a:gd name="connsiteX76" fmla="*/ 1901952 w 5066738"/>
              <a:gd name="connsiteY76" fmla="*/ 1890402 h 2635397"/>
              <a:gd name="connsiteX77" fmla="*/ 1901952 w 5066738"/>
              <a:gd name="connsiteY77" fmla="*/ 1869226 h 2635397"/>
              <a:gd name="connsiteX78" fmla="*/ 1853825 w 5066738"/>
              <a:gd name="connsiteY78" fmla="*/ 1869226 h 2635397"/>
              <a:gd name="connsiteX79" fmla="*/ 1853825 w 5066738"/>
              <a:gd name="connsiteY79" fmla="*/ 1853826 h 2635397"/>
              <a:gd name="connsiteX80" fmla="*/ 1834575 w 5066738"/>
              <a:gd name="connsiteY80" fmla="*/ 1853826 h 2635397"/>
              <a:gd name="connsiteX81" fmla="*/ 1834575 w 5066738"/>
              <a:gd name="connsiteY81" fmla="*/ 1832650 h 2635397"/>
              <a:gd name="connsiteX82" fmla="*/ 1796074 w 5066738"/>
              <a:gd name="connsiteY82" fmla="*/ 1832650 h 2635397"/>
              <a:gd name="connsiteX83" fmla="*/ 1796074 w 5066738"/>
              <a:gd name="connsiteY83" fmla="*/ 1811475 h 2635397"/>
              <a:gd name="connsiteX84" fmla="*/ 1755648 w 5066738"/>
              <a:gd name="connsiteY84" fmla="*/ 1811475 h 2635397"/>
              <a:gd name="connsiteX85" fmla="*/ 1755648 w 5066738"/>
              <a:gd name="connsiteY85" fmla="*/ 1780674 h 2635397"/>
              <a:gd name="connsiteX86" fmla="*/ 1742172 w 5066738"/>
              <a:gd name="connsiteY86" fmla="*/ 1780674 h 2635397"/>
              <a:gd name="connsiteX87" fmla="*/ 1742172 w 5066738"/>
              <a:gd name="connsiteY87" fmla="*/ 1761423 h 2635397"/>
              <a:gd name="connsiteX88" fmla="*/ 1715222 w 5066738"/>
              <a:gd name="connsiteY88" fmla="*/ 1761423 h 2635397"/>
              <a:gd name="connsiteX89" fmla="*/ 1715222 w 5066738"/>
              <a:gd name="connsiteY89" fmla="*/ 1744098 h 2635397"/>
              <a:gd name="connsiteX90" fmla="*/ 1649770 w 5066738"/>
              <a:gd name="connsiteY90" fmla="*/ 1744098 h 2635397"/>
              <a:gd name="connsiteX91" fmla="*/ 1649770 w 5066738"/>
              <a:gd name="connsiteY91" fmla="*/ 1719072 h 2635397"/>
              <a:gd name="connsiteX92" fmla="*/ 1622819 w 5066738"/>
              <a:gd name="connsiteY92" fmla="*/ 1719072 h 2635397"/>
              <a:gd name="connsiteX93" fmla="*/ 1622819 w 5066738"/>
              <a:gd name="connsiteY93" fmla="*/ 1684421 h 2635397"/>
              <a:gd name="connsiteX94" fmla="*/ 1601643 w 5066738"/>
              <a:gd name="connsiteY94" fmla="*/ 1684421 h 2635397"/>
              <a:gd name="connsiteX95" fmla="*/ 1601643 w 5066738"/>
              <a:gd name="connsiteY95" fmla="*/ 1636295 h 2635397"/>
              <a:gd name="connsiteX96" fmla="*/ 1572768 w 5066738"/>
              <a:gd name="connsiteY96" fmla="*/ 1636295 h 2635397"/>
              <a:gd name="connsiteX97" fmla="*/ 1572768 w 5066738"/>
              <a:gd name="connsiteY97" fmla="*/ 1611269 h 2635397"/>
              <a:gd name="connsiteX98" fmla="*/ 1534267 w 5066738"/>
              <a:gd name="connsiteY98" fmla="*/ 1611269 h 2635397"/>
              <a:gd name="connsiteX99" fmla="*/ 1534267 w 5066738"/>
              <a:gd name="connsiteY99" fmla="*/ 1578543 h 2635397"/>
              <a:gd name="connsiteX100" fmla="*/ 1507316 w 5066738"/>
              <a:gd name="connsiteY100" fmla="*/ 1578543 h 2635397"/>
              <a:gd name="connsiteX101" fmla="*/ 1507316 w 5066738"/>
              <a:gd name="connsiteY101" fmla="*/ 1555443 h 2635397"/>
              <a:gd name="connsiteX102" fmla="*/ 1480365 w 5066738"/>
              <a:gd name="connsiteY102" fmla="*/ 1555443 h 2635397"/>
              <a:gd name="connsiteX103" fmla="*/ 1480365 w 5066738"/>
              <a:gd name="connsiteY103" fmla="*/ 1476516 h 2635397"/>
              <a:gd name="connsiteX104" fmla="*/ 1480365 w 5066738"/>
              <a:gd name="connsiteY104" fmla="*/ 1503466 h 2635397"/>
              <a:gd name="connsiteX105" fmla="*/ 1461115 w 5066738"/>
              <a:gd name="connsiteY105" fmla="*/ 1503466 h 2635397"/>
              <a:gd name="connsiteX106" fmla="*/ 1461115 w 5066738"/>
              <a:gd name="connsiteY106" fmla="*/ 1472665 h 2635397"/>
              <a:gd name="connsiteX107" fmla="*/ 1436089 w 5066738"/>
              <a:gd name="connsiteY107" fmla="*/ 1472665 h 2635397"/>
              <a:gd name="connsiteX108" fmla="*/ 1436089 w 5066738"/>
              <a:gd name="connsiteY108" fmla="*/ 1434164 h 2635397"/>
              <a:gd name="connsiteX109" fmla="*/ 1414913 w 5066738"/>
              <a:gd name="connsiteY109" fmla="*/ 1434164 h 2635397"/>
              <a:gd name="connsiteX110" fmla="*/ 1395663 w 5066738"/>
              <a:gd name="connsiteY110" fmla="*/ 1434164 h 2635397"/>
              <a:gd name="connsiteX111" fmla="*/ 1395663 w 5066738"/>
              <a:gd name="connsiteY111" fmla="*/ 1403364 h 2635397"/>
              <a:gd name="connsiteX112" fmla="*/ 1366787 w 5066738"/>
              <a:gd name="connsiteY112" fmla="*/ 1403364 h 2635397"/>
              <a:gd name="connsiteX113" fmla="*/ 1366787 w 5066738"/>
              <a:gd name="connsiteY113" fmla="*/ 1362937 h 2635397"/>
              <a:gd name="connsiteX114" fmla="*/ 1322511 w 5066738"/>
              <a:gd name="connsiteY114" fmla="*/ 1362937 h 2635397"/>
              <a:gd name="connsiteX115" fmla="*/ 1322511 w 5066738"/>
              <a:gd name="connsiteY115" fmla="*/ 1332137 h 2635397"/>
              <a:gd name="connsiteX116" fmla="*/ 1293635 w 5066738"/>
              <a:gd name="connsiteY116" fmla="*/ 1332137 h 2635397"/>
              <a:gd name="connsiteX117" fmla="*/ 1293635 w 5066738"/>
              <a:gd name="connsiteY117" fmla="*/ 1278235 h 2635397"/>
              <a:gd name="connsiteX118" fmla="*/ 1276310 w 5066738"/>
              <a:gd name="connsiteY118" fmla="*/ 1278235 h 2635397"/>
              <a:gd name="connsiteX119" fmla="*/ 1276310 w 5066738"/>
              <a:gd name="connsiteY119" fmla="*/ 1260910 h 2635397"/>
              <a:gd name="connsiteX120" fmla="*/ 1255134 w 5066738"/>
              <a:gd name="connsiteY120" fmla="*/ 1260910 h 2635397"/>
              <a:gd name="connsiteX121" fmla="*/ 1255134 w 5066738"/>
              <a:gd name="connsiteY121" fmla="*/ 1218559 h 2635397"/>
              <a:gd name="connsiteX122" fmla="*/ 1232033 w 5066738"/>
              <a:gd name="connsiteY122" fmla="*/ 1218559 h 2635397"/>
              <a:gd name="connsiteX123" fmla="*/ 1232033 w 5066738"/>
              <a:gd name="connsiteY123" fmla="*/ 1160807 h 2635397"/>
              <a:gd name="connsiteX124" fmla="*/ 1212783 w 5066738"/>
              <a:gd name="connsiteY124" fmla="*/ 1160807 h 2635397"/>
              <a:gd name="connsiteX125" fmla="*/ 1212783 w 5066738"/>
              <a:gd name="connsiteY125" fmla="*/ 1131931 h 2635397"/>
              <a:gd name="connsiteX126" fmla="*/ 1185832 w 5066738"/>
              <a:gd name="connsiteY126" fmla="*/ 1131931 h 2635397"/>
              <a:gd name="connsiteX127" fmla="*/ 1185832 w 5066738"/>
              <a:gd name="connsiteY127" fmla="*/ 1101130 h 2635397"/>
              <a:gd name="connsiteX128" fmla="*/ 1166582 w 5066738"/>
              <a:gd name="connsiteY128" fmla="*/ 1101130 h 2635397"/>
              <a:gd name="connsiteX129" fmla="*/ 1166582 w 5066738"/>
              <a:gd name="connsiteY129" fmla="*/ 1047229 h 2635397"/>
              <a:gd name="connsiteX130" fmla="*/ 1114605 w 5066738"/>
              <a:gd name="connsiteY130" fmla="*/ 1047229 h 2635397"/>
              <a:gd name="connsiteX131" fmla="*/ 1114605 w 5066738"/>
              <a:gd name="connsiteY131" fmla="*/ 1002953 h 2635397"/>
              <a:gd name="connsiteX132" fmla="*/ 1097280 w 5066738"/>
              <a:gd name="connsiteY132" fmla="*/ 1002953 h 2635397"/>
              <a:gd name="connsiteX133" fmla="*/ 1097280 w 5066738"/>
              <a:gd name="connsiteY133" fmla="*/ 954826 h 2635397"/>
              <a:gd name="connsiteX134" fmla="*/ 1078029 w 5066738"/>
              <a:gd name="connsiteY134" fmla="*/ 954826 h 2635397"/>
              <a:gd name="connsiteX135" fmla="*/ 1078029 w 5066738"/>
              <a:gd name="connsiteY135" fmla="*/ 914400 h 2635397"/>
              <a:gd name="connsiteX136" fmla="*/ 1051078 w 5066738"/>
              <a:gd name="connsiteY136" fmla="*/ 914400 h 2635397"/>
              <a:gd name="connsiteX137" fmla="*/ 1051078 w 5066738"/>
              <a:gd name="connsiteY137" fmla="*/ 895150 h 2635397"/>
              <a:gd name="connsiteX138" fmla="*/ 1002952 w 5066738"/>
              <a:gd name="connsiteY138" fmla="*/ 895150 h 2635397"/>
              <a:gd name="connsiteX139" fmla="*/ 1002952 w 5066738"/>
              <a:gd name="connsiteY139" fmla="*/ 841248 h 2635397"/>
              <a:gd name="connsiteX140" fmla="*/ 952901 w 5066738"/>
              <a:gd name="connsiteY140" fmla="*/ 841248 h 2635397"/>
              <a:gd name="connsiteX141" fmla="*/ 952901 w 5066738"/>
              <a:gd name="connsiteY141" fmla="*/ 795047 h 2635397"/>
              <a:gd name="connsiteX142" fmla="*/ 933650 w 5066738"/>
              <a:gd name="connsiteY142" fmla="*/ 795047 h 2635397"/>
              <a:gd name="connsiteX143" fmla="*/ 933650 w 5066738"/>
              <a:gd name="connsiteY143" fmla="*/ 729595 h 2635397"/>
              <a:gd name="connsiteX144" fmla="*/ 902849 w 5066738"/>
              <a:gd name="connsiteY144" fmla="*/ 729595 h 2635397"/>
              <a:gd name="connsiteX145" fmla="*/ 902849 w 5066738"/>
              <a:gd name="connsiteY145" fmla="*/ 714195 h 2635397"/>
              <a:gd name="connsiteX146" fmla="*/ 872048 w 5066738"/>
              <a:gd name="connsiteY146" fmla="*/ 714195 h 2635397"/>
              <a:gd name="connsiteX147" fmla="*/ 872048 w 5066738"/>
              <a:gd name="connsiteY147" fmla="*/ 637193 h 2635397"/>
              <a:gd name="connsiteX148" fmla="*/ 806597 w 5066738"/>
              <a:gd name="connsiteY148" fmla="*/ 637193 h 2635397"/>
              <a:gd name="connsiteX149" fmla="*/ 806597 w 5066738"/>
              <a:gd name="connsiteY149" fmla="*/ 567891 h 2635397"/>
              <a:gd name="connsiteX150" fmla="*/ 760395 w 5066738"/>
              <a:gd name="connsiteY150" fmla="*/ 567891 h 2635397"/>
              <a:gd name="connsiteX151" fmla="*/ 760395 w 5066738"/>
              <a:gd name="connsiteY151" fmla="*/ 515914 h 2635397"/>
              <a:gd name="connsiteX152" fmla="*/ 714194 w 5066738"/>
              <a:gd name="connsiteY152" fmla="*/ 515914 h 2635397"/>
              <a:gd name="connsiteX153" fmla="*/ 714194 w 5066738"/>
              <a:gd name="connsiteY153" fmla="*/ 425437 h 2635397"/>
              <a:gd name="connsiteX154" fmla="*/ 662218 w 5066738"/>
              <a:gd name="connsiteY154" fmla="*/ 425437 h 2635397"/>
              <a:gd name="connsiteX155" fmla="*/ 662218 w 5066738"/>
              <a:gd name="connsiteY155" fmla="*/ 398486 h 2635397"/>
              <a:gd name="connsiteX156" fmla="*/ 637192 w 5066738"/>
              <a:gd name="connsiteY156" fmla="*/ 398486 h 2635397"/>
              <a:gd name="connsiteX157" fmla="*/ 637192 w 5066738"/>
              <a:gd name="connsiteY157" fmla="*/ 363835 h 2635397"/>
              <a:gd name="connsiteX158" fmla="*/ 602541 w 5066738"/>
              <a:gd name="connsiteY158" fmla="*/ 363835 h 2635397"/>
              <a:gd name="connsiteX159" fmla="*/ 602541 w 5066738"/>
              <a:gd name="connsiteY159" fmla="*/ 319559 h 2635397"/>
              <a:gd name="connsiteX160" fmla="*/ 565965 w 5066738"/>
              <a:gd name="connsiteY160" fmla="*/ 319559 h 2635397"/>
              <a:gd name="connsiteX161" fmla="*/ 565965 w 5066738"/>
              <a:gd name="connsiteY161" fmla="*/ 286833 h 2635397"/>
              <a:gd name="connsiteX162" fmla="*/ 554415 w 5066738"/>
              <a:gd name="connsiteY162" fmla="*/ 286833 h 2635397"/>
              <a:gd name="connsiteX163" fmla="*/ 554415 w 5066738"/>
              <a:gd name="connsiteY163" fmla="*/ 267583 h 2635397"/>
              <a:gd name="connsiteX164" fmla="*/ 531314 w 5066738"/>
              <a:gd name="connsiteY164" fmla="*/ 267583 h 2635397"/>
              <a:gd name="connsiteX165" fmla="*/ 531314 w 5066738"/>
              <a:gd name="connsiteY165" fmla="*/ 229081 h 2635397"/>
              <a:gd name="connsiteX166" fmla="*/ 513989 w 5066738"/>
              <a:gd name="connsiteY166" fmla="*/ 229081 h 2635397"/>
              <a:gd name="connsiteX167" fmla="*/ 513989 w 5066738"/>
              <a:gd name="connsiteY167" fmla="*/ 205981 h 2635397"/>
              <a:gd name="connsiteX168" fmla="*/ 479338 w 5066738"/>
              <a:gd name="connsiteY168" fmla="*/ 205981 h 2635397"/>
              <a:gd name="connsiteX169" fmla="*/ 479338 w 5066738"/>
              <a:gd name="connsiteY169" fmla="*/ 184805 h 2635397"/>
              <a:gd name="connsiteX170" fmla="*/ 454312 w 5066738"/>
              <a:gd name="connsiteY170" fmla="*/ 184805 h 2635397"/>
              <a:gd name="connsiteX171" fmla="*/ 454312 w 5066738"/>
              <a:gd name="connsiteY171" fmla="*/ 157855 h 2635397"/>
              <a:gd name="connsiteX172" fmla="*/ 433136 w 5066738"/>
              <a:gd name="connsiteY172" fmla="*/ 157855 h 2635397"/>
              <a:gd name="connsiteX173" fmla="*/ 433136 w 5066738"/>
              <a:gd name="connsiteY173" fmla="*/ 128979 h 2635397"/>
              <a:gd name="connsiteX174" fmla="*/ 423511 w 5066738"/>
              <a:gd name="connsiteY174" fmla="*/ 128979 h 2635397"/>
              <a:gd name="connsiteX175" fmla="*/ 423511 w 5066738"/>
              <a:gd name="connsiteY175" fmla="*/ 96253 h 2635397"/>
              <a:gd name="connsiteX176" fmla="*/ 358059 w 5066738"/>
              <a:gd name="connsiteY176" fmla="*/ 96253 h 2635397"/>
              <a:gd name="connsiteX177" fmla="*/ 358059 w 5066738"/>
              <a:gd name="connsiteY177" fmla="*/ 69302 h 2635397"/>
              <a:gd name="connsiteX178" fmla="*/ 325334 w 5066738"/>
              <a:gd name="connsiteY178" fmla="*/ 69302 h 2635397"/>
              <a:gd name="connsiteX179" fmla="*/ 325334 w 5066738"/>
              <a:gd name="connsiteY179" fmla="*/ 57752 h 2635397"/>
              <a:gd name="connsiteX180" fmla="*/ 302233 w 5066738"/>
              <a:gd name="connsiteY180" fmla="*/ 57752 h 2635397"/>
              <a:gd name="connsiteX181" fmla="*/ 302233 w 5066738"/>
              <a:gd name="connsiteY181" fmla="*/ 13476 h 2635397"/>
              <a:gd name="connsiteX182" fmla="*/ 267582 w 5066738"/>
              <a:gd name="connsiteY182" fmla="*/ 13476 h 2635397"/>
              <a:gd name="connsiteX183" fmla="*/ 267582 w 5066738"/>
              <a:gd name="connsiteY183" fmla="*/ 0 h 2635397"/>
              <a:gd name="connsiteX184" fmla="*/ 0 w 5066738"/>
              <a:gd name="connsiteY184" fmla="*/ 0 h 263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5066738" h="2635397">
                <a:moveTo>
                  <a:pt x="5066738" y="2635397"/>
                </a:moveTo>
                <a:lnTo>
                  <a:pt x="4699053" y="2635397"/>
                </a:lnTo>
                <a:lnTo>
                  <a:pt x="4699053" y="2621922"/>
                </a:lnTo>
                <a:lnTo>
                  <a:pt x="4675952" y="2621922"/>
                </a:lnTo>
                <a:lnTo>
                  <a:pt x="4675952" y="2598821"/>
                </a:lnTo>
                <a:lnTo>
                  <a:pt x="4604726" y="2598821"/>
                </a:lnTo>
                <a:lnTo>
                  <a:pt x="4604726" y="2581496"/>
                </a:lnTo>
                <a:lnTo>
                  <a:pt x="4198539" y="2581496"/>
                </a:lnTo>
                <a:lnTo>
                  <a:pt x="4198539" y="2564170"/>
                </a:lnTo>
                <a:lnTo>
                  <a:pt x="4079186" y="2564170"/>
                </a:lnTo>
                <a:lnTo>
                  <a:pt x="4079186" y="2544920"/>
                </a:lnTo>
                <a:lnTo>
                  <a:pt x="3963683" y="2544920"/>
                </a:lnTo>
                <a:lnTo>
                  <a:pt x="3963683" y="2521819"/>
                </a:lnTo>
                <a:lnTo>
                  <a:pt x="3803904" y="2521819"/>
                </a:lnTo>
                <a:lnTo>
                  <a:pt x="3803904" y="2506419"/>
                </a:lnTo>
                <a:lnTo>
                  <a:pt x="3520921" y="2506419"/>
                </a:lnTo>
                <a:lnTo>
                  <a:pt x="3520921" y="2487168"/>
                </a:lnTo>
                <a:lnTo>
                  <a:pt x="3261039" y="2487168"/>
                </a:lnTo>
                <a:lnTo>
                  <a:pt x="3261039" y="2469843"/>
                </a:lnTo>
                <a:lnTo>
                  <a:pt x="3132060" y="2469843"/>
                </a:lnTo>
                <a:lnTo>
                  <a:pt x="3132060" y="2456367"/>
                </a:lnTo>
                <a:lnTo>
                  <a:pt x="3078159" y="2456367"/>
                </a:lnTo>
                <a:lnTo>
                  <a:pt x="3078159" y="2442892"/>
                </a:lnTo>
                <a:lnTo>
                  <a:pt x="3064683" y="2442892"/>
                </a:lnTo>
                <a:lnTo>
                  <a:pt x="3064683" y="2423641"/>
                </a:lnTo>
                <a:lnTo>
                  <a:pt x="2787476" y="2423641"/>
                </a:lnTo>
                <a:lnTo>
                  <a:pt x="2787476" y="2408241"/>
                </a:lnTo>
                <a:lnTo>
                  <a:pt x="2758600" y="2408241"/>
                </a:lnTo>
                <a:lnTo>
                  <a:pt x="2758600" y="2396691"/>
                </a:lnTo>
                <a:lnTo>
                  <a:pt x="2718174" y="2396691"/>
                </a:lnTo>
                <a:lnTo>
                  <a:pt x="2718174" y="2385140"/>
                </a:lnTo>
                <a:lnTo>
                  <a:pt x="2685448" y="2385140"/>
                </a:lnTo>
                <a:lnTo>
                  <a:pt x="2685448" y="2375515"/>
                </a:lnTo>
                <a:lnTo>
                  <a:pt x="2662347" y="2375515"/>
                </a:lnTo>
                <a:lnTo>
                  <a:pt x="2662347" y="2367815"/>
                </a:lnTo>
                <a:lnTo>
                  <a:pt x="2608446" y="2367815"/>
                </a:lnTo>
                <a:lnTo>
                  <a:pt x="2608446" y="2362040"/>
                </a:lnTo>
                <a:lnTo>
                  <a:pt x="2577645" y="2362040"/>
                </a:lnTo>
                <a:lnTo>
                  <a:pt x="2577645" y="2338939"/>
                </a:lnTo>
                <a:lnTo>
                  <a:pt x="2527594" y="2338939"/>
                </a:lnTo>
                <a:lnTo>
                  <a:pt x="2519894" y="2346639"/>
                </a:lnTo>
                <a:lnTo>
                  <a:pt x="2510268" y="2337013"/>
                </a:lnTo>
                <a:lnTo>
                  <a:pt x="2473692" y="2337013"/>
                </a:lnTo>
                <a:lnTo>
                  <a:pt x="2473692" y="2310063"/>
                </a:lnTo>
                <a:lnTo>
                  <a:pt x="2431341" y="2310063"/>
                </a:lnTo>
                <a:lnTo>
                  <a:pt x="2431341" y="2283113"/>
                </a:lnTo>
                <a:lnTo>
                  <a:pt x="2394765" y="2283113"/>
                </a:lnTo>
                <a:lnTo>
                  <a:pt x="2394765" y="2261937"/>
                </a:lnTo>
                <a:lnTo>
                  <a:pt x="2367814" y="2261937"/>
                </a:lnTo>
                <a:lnTo>
                  <a:pt x="2367814" y="2227286"/>
                </a:lnTo>
                <a:lnTo>
                  <a:pt x="2321613" y="2227286"/>
                </a:lnTo>
                <a:lnTo>
                  <a:pt x="2321613" y="2209961"/>
                </a:lnTo>
                <a:lnTo>
                  <a:pt x="2279262" y="2209961"/>
                </a:lnTo>
                <a:lnTo>
                  <a:pt x="2265787" y="2196486"/>
                </a:lnTo>
                <a:lnTo>
                  <a:pt x="2254236" y="2184935"/>
                </a:lnTo>
                <a:lnTo>
                  <a:pt x="2254236" y="2163759"/>
                </a:lnTo>
                <a:lnTo>
                  <a:pt x="2209960" y="2163759"/>
                </a:lnTo>
                <a:lnTo>
                  <a:pt x="2209960" y="2148359"/>
                </a:lnTo>
                <a:lnTo>
                  <a:pt x="2192635" y="2148359"/>
                </a:lnTo>
                <a:lnTo>
                  <a:pt x="2202260" y="2138734"/>
                </a:lnTo>
                <a:lnTo>
                  <a:pt x="2173384" y="2138734"/>
                </a:lnTo>
                <a:lnTo>
                  <a:pt x="2173384" y="2106008"/>
                </a:lnTo>
                <a:lnTo>
                  <a:pt x="2146433" y="2106008"/>
                </a:lnTo>
                <a:lnTo>
                  <a:pt x="2146433" y="2090607"/>
                </a:lnTo>
                <a:lnTo>
                  <a:pt x="2115632" y="2090607"/>
                </a:lnTo>
                <a:lnTo>
                  <a:pt x="2115632" y="2090607"/>
                </a:lnTo>
                <a:lnTo>
                  <a:pt x="2096382" y="2071357"/>
                </a:lnTo>
                <a:lnTo>
                  <a:pt x="2096382" y="2052106"/>
                </a:lnTo>
                <a:lnTo>
                  <a:pt x="2065581" y="2052106"/>
                </a:lnTo>
                <a:lnTo>
                  <a:pt x="2065581" y="2009755"/>
                </a:lnTo>
                <a:lnTo>
                  <a:pt x="1996279" y="2009755"/>
                </a:lnTo>
                <a:lnTo>
                  <a:pt x="1996279" y="1977029"/>
                </a:lnTo>
                <a:lnTo>
                  <a:pt x="1973179" y="1977029"/>
                </a:lnTo>
                <a:lnTo>
                  <a:pt x="1973179" y="1948153"/>
                </a:lnTo>
                <a:lnTo>
                  <a:pt x="1946228" y="1948153"/>
                </a:lnTo>
                <a:lnTo>
                  <a:pt x="1946228" y="1890402"/>
                </a:lnTo>
                <a:lnTo>
                  <a:pt x="1901952" y="1890402"/>
                </a:lnTo>
                <a:lnTo>
                  <a:pt x="1901952" y="1869226"/>
                </a:lnTo>
                <a:lnTo>
                  <a:pt x="1853825" y="1869226"/>
                </a:lnTo>
                <a:lnTo>
                  <a:pt x="1853825" y="1853826"/>
                </a:lnTo>
                <a:lnTo>
                  <a:pt x="1834575" y="1853826"/>
                </a:lnTo>
                <a:lnTo>
                  <a:pt x="1834575" y="1832650"/>
                </a:lnTo>
                <a:lnTo>
                  <a:pt x="1796074" y="1832650"/>
                </a:lnTo>
                <a:lnTo>
                  <a:pt x="1796074" y="1811475"/>
                </a:lnTo>
                <a:lnTo>
                  <a:pt x="1755648" y="1811475"/>
                </a:lnTo>
                <a:lnTo>
                  <a:pt x="1755648" y="1780674"/>
                </a:lnTo>
                <a:lnTo>
                  <a:pt x="1742172" y="1780674"/>
                </a:lnTo>
                <a:lnTo>
                  <a:pt x="1742172" y="1761423"/>
                </a:lnTo>
                <a:lnTo>
                  <a:pt x="1715222" y="1761423"/>
                </a:lnTo>
                <a:lnTo>
                  <a:pt x="1715222" y="1744098"/>
                </a:lnTo>
                <a:lnTo>
                  <a:pt x="1649770" y="1744098"/>
                </a:lnTo>
                <a:lnTo>
                  <a:pt x="1649770" y="1719072"/>
                </a:lnTo>
                <a:lnTo>
                  <a:pt x="1622819" y="1719072"/>
                </a:lnTo>
                <a:lnTo>
                  <a:pt x="1622819" y="1684421"/>
                </a:lnTo>
                <a:lnTo>
                  <a:pt x="1601643" y="1684421"/>
                </a:lnTo>
                <a:lnTo>
                  <a:pt x="1601643" y="1636295"/>
                </a:lnTo>
                <a:lnTo>
                  <a:pt x="1572768" y="1636295"/>
                </a:lnTo>
                <a:lnTo>
                  <a:pt x="1572768" y="1611269"/>
                </a:lnTo>
                <a:lnTo>
                  <a:pt x="1534267" y="1611269"/>
                </a:lnTo>
                <a:lnTo>
                  <a:pt x="1534267" y="1578543"/>
                </a:lnTo>
                <a:lnTo>
                  <a:pt x="1507316" y="1578543"/>
                </a:lnTo>
                <a:lnTo>
                  <a:pt x="1507316" y="1555443"/>
                </a:lnTo>
                <a:lnTo>
                  <a:pt x="1480365" y="1555443"/>
                </a:lnTo>
                <a:lnTo>
                  <a:pt x="1480365" y="1476516"/>
                </a:lnTo>
                <a:lnTo>
                  <a:pt x="1480365" y="1503466"/>
                </a:lnTo>
                <a:lnTo>
                  <a:pt x="1461115" y="1503466"/>
                </a:lnTo>
                <a:lnTo>
                  <a:pt x="1461115" y="1472665"/>
                </a:lnTo>
                <a:lnTo>
                  <a:pt x="1436089" y="1472665"/>
                </a:lnTo>
                <a:lnTo>
                  <a:pt x="1436089" y="1434164"/>
                </a:lnTo>
                <a:lnTo>
                  <a:pt x="1414913" y="1434164"/>
                </a:lnTo>
                <a:lnTo>
                  <a:pt x="1395663" y="1434164"/>
                </a:lnTo>
                <a:lnTo>
                  <a:pt x="1395663" y="1403364"/>
                </a:lnTo>
                <a:lnTo>
                  <a:pt x="1366787" y="1403364"/>
                </a:lnTo>
                <a:lnTo>
                  <a:pt x="1366787" y="1362937"/>
                </a:lnTo>
                <a:lnTo>
                  <a:pt x="1322511" y="1362937"/>
                </a:lnTo>
                <a:lnTo>
                  <a:pt x="1322511" y="1332137"/>
                </a:lnTo>
                <a:lnTo>
                  <a:pt x="1293635" y="1332137"/>
                </a:lnTo>
                <a:lnTo>
                  <a:pt x="1293635" y="1278235"/>
                </a:lnTo>
                <a:lnTo>
                  <a:pt x="1276310" y="1278235"/>
                </a:lnTo>
                <a:lnTo>
                  <a:pt x="1276310" y="1260910"/>
                </a:lnTo>
                <a:lnTo>
                  <a:pt x="1255134" y="1260910"/>
                </a:lnTo>
                <a:lnTo>
                  <a:pt x="1255134" y="1218559"/>
                </a:lnTo>
                <a:lnTo>
                  <a:pt x="1232033" y="1218559"/>
                </a:lnTo>
                <a:lnTo>
                  <a:pt x="1232033" y="1160807"/>
                </a:lnTo>
                <a:lnTo>
                  <a:pt x="1212783" y="1160807"/>
                </a:lnTo>
                <a:lnTo>
                  <a:pt x="1212783" y="1131931"/>
                </a:lnTo>
                <a:lnTo>
                  <a:pt x="1185832" y="1131931"/>
                </a:lnTo>
                <a:lnTo>
                  <a:pt x="1185832" y="1101130"/>
                </a:lnTo>
                <a:lnTo>
                  <a:pt x="1166582" y="1101130"/>
                </a:lnTo>
                <a:lnTo>
                  <a:pt x="1166582" y="1047229"/>
                </a:lnTo>
                <a:lnTo>
                  <a:pt x="1114605" y="1047229"/>
                </a:lnTo>
                <a:lnTo>
                  <a:pt x="1114605" y="1002953"/>
                </a:lnTo>
                <a:lnTo>
                  <a:pt x="1097280" y="1002953"/>
                </a:lnTo>
                <a:lnTo>
                  <a:pt x="1097280" y="954826"/>
                </a:lnTo>
                <a:lnTo>
                  <a:pt x="1078029" y="954826"/>
                </a:lnTo>
                <a:lnTo>
                  <a:pt x="1078029" y="914400"/>
                </a:lnTo>
                <a:lnTo>
                  <a:pt x="1051078" y="914400"/>
                </a:lnTo>
                <a:lnTo>
                  <a:pt x="1051078" y="895150"/>
                </a:lnTo>
                <a:lnTo>
                  <a:pt x="1002952" y="895150"/>
                </a:lnTo>
                <a:lnTo>
                  <a:pt x="1002952" y="841248"/>
                </a:lnTo>
                <a:lnTo>
                  <a:pt x="952901" y="841248"/>
                </a:lnTo>
                <a:lnTo>
                  <a:pt x="952901" y="795047"/>
                </a:lnTo>
                <a:lnTo>
                  <a:pt x="933650" y="795047"/>
                </a:lnTo>
                <a:lnTo>
                  <a:pt x="933650" y="729595"/>
                </a:lnTo>
                <a:lnTo>
                  <a:pt x="902849" y="729595"/>
                </a:lnTo>
                <a:lnTo>
                  <a:pt x="902849" y="714195"/>
                </a:lnTo>
                <a:lnTo>
                  <a:pt x="872048" y="714195"/>
                </a:lnTo>
                <a:lnTo>
                  <a:pt x="872048" y="637193"/>
                </a:lnTo>
                <a:lnTo>
                  <a:pt x="806597" y="637193"/>
                </a:lnTo>
                <a:lnTo>
                  <a:pt x="806597" y="567891"/>
                </a:lnTo>
                <a:lnTo>
                  <a:pt x="760395" y="567891"/>
                </a:lnTo>
                <a:lnTo>
                  <a:pt x="760395" y="515914"/>
                </a:lnTo>
                <a:lnTo>
                  <a:pt x="714194" y="515914"/>
                </a:lnTo>
                <a:lnTo>
                  <a:pt x="714194" y="425437"/>
                </a:lnTo>
                <a:lnTo>
                  <a:pt x="662218" y="425437"/>
                </a:lnTo>
                <a:lnTo>
                  <a:pt x="662218" y="398486"/>
                </a:lnTo>
                <a:lnTo>
                  <a:pt x="637192" y="398486"/>
                </a:lnTo>
                <a:lnTo>
                  <a:pt x="637192" y="363835"/>
                </a:lnTo>
                <a:lnTo>
                  <a:pt x="602541" y="363835"/>
                </a:lnTo>
                <a:lnTo>
                  <a:pt x="602541" y="319559"/>
                </a:lnTo>
                <a:lnTo>
                  <a:pt x="565965" y="319559"/>
                </a:lnTo>
                <a:lnTo>
                  <a:pt x="565965" y="286833"/>
                </a:lnTo>
                <a:lnTo>
                  <a:pt x="554415" y="286833"/>
                </a:lnTo>
                <a:lnTo>
                  <a:pt x="554415" y="267583"/>
                </a:lnTo>
                <a:lnTo>
                  <a:pt x="531314" y="267583"/>
                </a:lnTo>
                <a:lnTo>
                  <a:pt x="531314" y="229081"/>
                </a:lnTo>
                <a:lnTo>
                  <a:pt x="513989" y="229081"/>
                </a:lnTo>
                <a:lnTo>
                  <a:pt x="513989" y="205981"/>
                </a:lnTo>
                <a:lnTo>
                  <a:pt x="479338" y="205981"/>
                </a:lnTo>
                <a:lnTo>
                  <a:pt x="479338" y="184805"/>
                </a:lnTo>
                <a:lnTo>
                  <a:pt x="454312" y="184805"/>
                </a:lnTo>
                <a:lnTo>
                  <a:pt x="454312" y="157855"/>
                </a:lnTo>
                <a:lnTo>
                  <a:pt x="433136" y="157855"/>
                </a:lnTo>
                <a:lnTo>
                  <a:pt x="433136" y="128979"/>
                </a:lnTo>
                <a:lnTo>
                  <a:pt x="423511" y="128979"/>
                </a:lnTo>
                <a:lnTo>
                  <a:pt x="423511" y="96253"/>
                </a:lnTo>
                <a:lnTo>
                  <a:pt x="358059" y="96253"/>
                </a:lnTo>
                <a:lnTo>
                  <a:pt x="358059" y="69302"/>
                </a:lnTo>
                <a:lnTo>
                  <a:pt x="325334" y="69302"/>
                </a:lnTo>
                <a:lnTo>
                  <a:pt x="325334" y="57752"/>
                </a:lnTo>
                <a:lnTo>
                  <a:pt x="302233" y="57752"/>
                </a:lnTo>
                <a:lnTo>
                  <a:pt x="302233" y="13476"/>
                </a:lnTo>
                <a:lnTo>
                  <a:pt x="267582" y="13476"/>
                </a:lnTo>
                <a:lnTo>
                  <a:pt x="267582" y="0"/>
                </a:lnTo>
                <a:lnTo>
                  <a:pt x="0" y="0"/>
                </a:lnTo>
              </a:path>
            </a:pathLst>
          </a:custGeom>
          <a:noFill/>
          <a:ln w="28575">
            <a:solidFill>
              <a:schemeClr val="accent4"/>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54" name="Group 253">
            <a:extLst>
              <a:ext uri="{FF2B5EF4-FFF2-40B4-BE49-F238E27FC236}">
                <a16:creationId xmlns:a16="http://schemas.microsoft.com/office/drawing/2014/main" id="{486FB3DC-A148-4CDE-AA4D-EFCEC525800D}"/>
              </a:ext>
            </a:extLst>
          </p:cNvPr>
          <p:cNvGrpSpPr/>
          <p:nvPr/>
        </p:nvGrpSpPr>
        <p:grpSpPr>
          <a:xfrm>
            <a:off x="10112405" y="4105992"/>
            <a:ext cx="113314" cy="107051"/>
            <a:chOff x="8431902" y="2817912"/>
            <a:chExt cx="113314" cy="107051"/>
          </a:xfrm>
        </p:grpSpPr>
        <p:cxnSp>
          <p:nvCxnSpPr>
            <p:cNvPr id="255" name="Straight Connector 254">
              <a:extLst>
                <a:ext uri="{FF2B5EF4-FFF2-40B4-BE49-F238E27FC236}">
                  <a16:creationId xmlns:a16="http://schemas.microsoft.com/office/drawing/2014/main" id="{F89DBE94-60AE-47F0-AE03-664EA9DFDBC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C3A9297B-4F32-49FF-BE66-AB598A6EEDB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60" name="Group 259">
            <a:extLst>
              <a:ext uri="{FF2B5EF4-FFF2-40B4-BE49-F238E27FC236}">
                <a16:creationId xmlns:a16="http://schemas.microsoft.com/office/drawing/2014/main" id="{A8B7C6D5-20A5-405E-B255-27FDB8015877}"/>
              </a:ext>
            </a:extLst>
          </p:cNvPr>
          <p:cNvGrpSpPr/>
          <p:nvPr/>
        </p:nvGrpSpPr>
        <p:grpSpPr>
          <a:xfrm>
            <a:off x="9816268" y="4083212"/>
            <a:ext cx="113314" cy="107051"/>
            <a:chOff x="8431902" y="2817912"/>
            <a:chExt cx="113314" cy="107051"/>
          </a:xfrm>
        </p:grpSpPr>
        <p:cxnSp>
          <p:nvCxnSpPr>
            <p:cNvPr id="261" name="Straight Connector 260">
              <a:extLst>
                <a:ext uri="{FF2B5EF4-FFF2-40B4-BE49-F238E27FC236}">
                  <a16:creationId xmlns:a16="http://schemas.microsoft.com/office/drawing/2014/main" id="{ABE4C108-C368-4C9D-991C-3760E5F1A86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288ED1F4-3902-4D51-82A1-B03AC3F785F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63" name="Group 262">
            <a:extLst>
              <a:ext uri="{FF2B5EF4-FFF2-40B4-BE49-F238E27FC236}">
                <a16:creationId xmlns:a16="http://schemas.microsoft.com/office/drawing/2014/main" id="{EFD4CF8E-3B74-4BA5-A6AD-216E45DF775D}"/>
              </a:ext>
            </a:extLst>
          </p:cNvPr>
          <p:cNvGrpSpPr/>
          <p:nvPr/>
        </p:nvGrpSpPr>
        <p:grpSpPr>
          <a:xfrm>
            <a:off x="9668039" y="4065887"/>
            <a:ext cx="113314" cy="107051"/>
            <a:chOff x="8431902" y="2817912"/>
            <a:chExt cx="113314" cy="107051"/>
          </a:xfrm>
        </p:grpSpPr>
        <p:cxnSp>
          <p:nvCxnSpPr>
            <p:cNvPr id="264" name="Straight Connector 263">
              <a:extLst>
                <a:ext uri="{FF2B5EF4-FFF2-40B4-BE49-F238E27FC236}">
                  <a16:creationId xmlns:a16="http://schemas.microsoft.com/office/drawing/2014/main" id="{E7402045-C361-44FE-B7C3-4E56A293589D}"/>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8DF27CB1-A793-4243-9B39-B2FFFBB96BF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66" name="Group 265">
            <a:extLst>
              <a:ext uri="{FF2B5EF4-FFF2-40B4-BE49-F238E27FC236}">
                <a16:creationId xmlns:a16="http://schemas.microsoft.com/office/drawing/2014/main" id="{165A4B95-6BE6-4EA5-881A-F28D4372900E}"/>
              </a:ext>
            </a:extLst>
          </p:cNvPr>
          <p:cNvGrpSpPr/>
          <p:nvPr/>
        </p:nvGrpSpPr>
        <p:grpSpPr>
          <a:xfrm>
            <a:off x="9606437" y="4067812"/>
            <a:ext cx="113314" cy="107051"/>
            <a:chOff x="8431902" y="2817912"/>
            <a:chExt cx="113314" cy="107051"/>
          </a:xfrm>
        </p:grpSpPr>
        <p:cxnSp>
          <p:nvCxnSpPr>
            <p:cNvPr id="267" name="Straight Connector 266">
              <a:extLst>
                <a:ext uri="{FF2B5EF4-FFF2-40B4-BE49-F238E27FC236}">
                  <a16:creationId xmlns:a16="http://schemas.microsoft.com/office/drawing/2014/main" id="{791CF257-FE79-4596-AF09-14409882C3C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1599CFFF-78AB-4F04-A747-23FF341A674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69" name="Group 268">
            <a:extLst>
              <a:ext uri="{FF2B5EF4-FFF2-40B4-BE49-F238E27FC236}">
                <a16:creationId xmlns:a16="http://schemas.microsoft.com/office/drawing/2014/main" id="{74FACC4F-011F-4246-9F01-268FC3DD84C8}"/>
              </a:ext>
            </a:extLst>
          </p:cNvPr>
          <p:cNvGrpSpPr/>
          <p:nvPr/>
        </p:nvGrpSpPr>
        <p:grpSpPr>
          <a:xfrm>
            <a:off x="9413932" y="4027386"/>
            <a:ext cx="113314" cy="107051"/>
            <a:chOff x="8431902" y="2817912"/>
            <a:chExt cx="113314" cy="107051"/>
          </a:xfrm>
        </p:grpSpPr>
        <p:cxnSp>
          <p:nvCxnSpPr>
            <p:cNvPr id="270" name="Straight Connector 269">
              <a:extLst>
                <a:ext uri="{FF2B5EF4-FFF2-40B4-BE49-F238E27FC236}">
                  <a16:creationId xmlns:a16="http://schemas.microsoft.com/office/drawing/2014/main" id="{F85E1A81-4F07-4E96-8CF5-A4F600BC12D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71" name="Straight Connector 270">
              <a:extLst>
                <a:ext uri="{FF2B5EF4-FFF2-40B4-BE49-F238E27FC236}">
                  <a16:creationId xmlns:a16="http://schemas.microsoft.com/office/drawing/2014/main" id="{66E18B95-C9DB-41ED-B14C-797CA0F78F07}"/>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72" name="Group 271">
            <a:extLst>
              <a:ext uri="{FF2B5EF4-FFF2-40B4-BE49-F238E27FC236}">
                <a16:creationId xmlns:a16="http://schemas.microsoft.com/office/drawing/2014/main" id="{40D5422E-78BD-41E0-BE77-B2AE384A457E}"/>
              </a:ext>
            </a:extLst>
          </p:cNvPr>
          <p:cNvGrpSpPr/>
          <p:nvPr/>
        </p:nvGrpSpPr>
        <p:grpSpPr>
          <a:xfrm>
            <a:off x="9348480" y="4031236"/>
            <a:ext cx="113314" cy="107051"/>
            <a:chOff x="8431902" y="2817912"/>
            <a:chExt cx="113314" cy="107051"/>
          </a:xfrm>
        </p:grpSpPr>
        <p:cxnSp>
          <p:nvCxnSpPr>
            <p:cNvPr id="273" name="Straight Connector 272">
              <a:extLst>
                <a:ext uri="{FF2B5EF4-FFF2-40B4-BE49-F238E27FC236}">
                  <a16:creationId xmlns:a16="http://schemas.microsoft.com/office/drawing/2014/main" id="{2DB8ED31-CDAC-49A1-BF4F-06B82F8FE3C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75D0B3C4-1405-40C6-B183-33097506CFE2}"/>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75" name="Group 274">
            <a:extLst>
              <a:ext uri="{FF2B5EF4-FFF2-40B4-BE49-F238E27FC236}">
                <a16:creationId xmlns:a16="http://schemas.microsoft.com/office/drawing/2014/main" id="{6F6E8E16-9120-44A6-9A58-AC0964E90E5C}"/>
              </a:ext>
            </a:extLst>
          </p:cNvPr>
          <p:cNvGrpSpPr/>
          <p:nvPr/>
        </p:nvGrpSpPr>
        <p:grpSpPr>
          <a:xfrm>
            <a:off x="9275328" y="4035086"/>
            <a:ext cx="113314" cy="107051"/>
            <a:chOff x="8431902" y="2817912"/>
            <a:chExt cx="113314" cy="107051"/>
          </a:xfrm>
        </p:grpSpPr>
        <p:cxnSp>
          <p:nvCxnSpPr>
            <p:cNvPr id="276" name="Straight Connector 275">
              <a:extLst>
                <a:ext uri="{FF2B5EF4-FFF2-40B4-BE49-F238E27FC236}">
                  <a16:creationId xmlns:a16="http://schemas.microsoft.com/office/drawing/2014/main" id="{30965108-5A0A-43B3-BBFD-7323EBE350D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77" name="Straight Connector 276">
              <a:extLst>
                <a:ext uri="{FF2B5EF4-FFF2-40B4-BE49-F238E27FC236}">
                  <a16:creationId xmlns:a16="http://schemas.microsoft.com/office/drawing/2014/main" id="{E9300280-0E8E-4943-9359-0ECCBCC3E65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78" name="Group 277">
            <a:extLst>
              <a:ext uri="{FF2B5EF4-FFF2-40B4-BE49-F238E27FC236}">
                <a16:creationId xmlns:a16="http://schemas.microsoft.com/office/drawing/2014/main" id="{59165D28-8751-444F-8281-62F373B82D1C}"/>
              </a:ext>
            </a:extLst>
          </p:cNvPr>
          <p:cNvGrpSpPr/>
          <p:nvPr/>
        </p:nvGrpSpPr>
        <p:grpSpPr>
          <a:xfrm>
            <a:off x="9021221" y="3952308"/>
            <a:ext cx="113314" cy="107051"/>
            <a:chOff x="8431902" y="2817912"/>
            <a:chExt cx="113314" cy="107051"/>
          </a:xfrm>
        </p:grpSpPr>
        <p:cxnSp>
          <p:nvCxnSpPr>
            <p:cNvPr id="279" name="Straight Connector 278">
              <a:extLst>
                <a:ext uri="{FF2B5EF4-FFF2-40B4-BE49-F238E27FC236}">
                  <a16:creationId xmlns:a16="http://schemas.microsoft.com/office/drawing/2014/main" id="{1B1BF46E-312B-4EC9-BA94-0BFBDF1304A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80" name="Straight Connector 279">
              <a:extLst>
                <a:ext uri="{FF2B5EF4-FFF2-40B4-BE49-F238E27FC236}">
                  <a16:creationId xmlns:a16="http://schemas.microsoft.com/office/drawing/2014/main" id="{4A08C137-8FEB-4110-A04A-2CF730A7E9D0}"/>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81" name="Group 280">
            <a:extLst>
              <a:ext uri="{FF2B5EF4-FFF2-40B4-BE49-F238E27FC236}">
                <a16:creationId xmlns:a16="http://schemas.microsoft.com/office/drawing/2014/main" id="{1E19BBB6-C235-4252-867F-E6805DFE0256}"/>
              </a:ext>
            </a:extLst>
          </p:cNvPr>
          <p:cNvGrpSpPr/>
          <p:nvPr/>
        </p:nvGrpSpPr>
        <p:grpSpPr>
          <a:xfrm>
            <a:off x="8667011" y="3765578"/>
            <a:ext cx="113314" cy="107051"/>
            <a:chOff x="8431902" y="2817912"/>
            <a:chExt cx="113314" cy="107051"/>
          </a:xfrm>
        </p:grpSpPr>
        <p:cxnSp>
          <p:nvCxnSpPr>
            <p:cNvPr id="282" name="Straight Connector 281">
              <a:extLst>
                <a:ext uri="{FF2B5EF4-FFF2-40B4-BE49-F238E27FC236}">
                  <a16:creationId xmlns:a16="http://schemas.microsoft.com/office/drawing/2014/main" id="{809D10C8-5A4D-4982-803B-0E0818601D9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41AF53CB-41F7-409C-BDCA-BB812A8F583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84" name="Group 283">
            <a:extLst>
              <a:ext uri="{FF2B5EF4-FFF2-40B4-BE49-F238E27FC236}">
                <a16:creationId xmlns:a16="http://schemas.microsoft.com/office/drawing/2014/main" id="{62FCB0D0-3D7E-4E4E-A248-7536DC92278A}"/>
              </a:ext>
            </a:extLst>
          </p:cNvPr>
          <p:cNvGrpSpPr/>
          <p:nvPr/>
        </p:nvGrpSpPr>
        <p:grpSpPr>
          <a:xfrm>
            <a:off x="8628511" y="3748253"/>
            <a:ext cx="113314" cy="107051"/>
            <a:chOff x="8431902" y="2817912"/>
            <a:chExt cx="113314" cy="107051"/>
          </a:xfrm>
        </p:grpSpPr>
        <p:cxnSp>
          <p:nvCxnSpPr>
            <p:cNvPr id="285" name="Straight Connector 284">
              <a:extLst>
                <a:ext uri="{FF2B5EF4-FFF2-40B4-BE49-F238E27FC236}">
                  <a16:creationId xmlns:a16="http://schemas.microsoft.com/office/drawing/2014/main" id="{2DC48082-9F05-4EBB-A34B-834727D2852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86" name="Straight Connector 285">
              <a:extLst>
                <a:ext uri="{FF2B5EF4-FFF2-40B4-BE49-F238E27FC236}">
                  <a16:creationId xmlns:a16="http://schemas.microsoft.com/office/drawing/2014/main" id="{FDD24A91-764A-40CC-9B4E-96840B9B680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87" name="Group 286">
            <a:extLst>
              <a:ext uri="{FF2B5EF4-FFF2-40B4-BE49-F238E27FC236}">
                <a16:creationId xmlns:a16="http://schemas.microsoft.com/office/drawing/2014/main" id="{A448CC20-F5B9-4B14-ACD1-9E1EE4BDB13D}"/>
              </a:ext>
            </a:extLst>
          </p:cNvPr>
          <p:cNvGrpSpPr/>
          <p:nvPr/>
        </p:nvGrpSpPr>
        <p:grpSpPr>
          <a:xfrm>
            <a:off x="8468731" y="3626975"/>
            <a:ext cx="113314" cy="107051"/>
            <a:chOff x="8431902" y="2817912"/>
            <a:chExt cx="113314" cy="107051"/>
          </a:xfrm>
        </p:grpSpPr>
        <p:cxnSp>
          <p:nvCxnSpPr>
            <p:cNvPr id="288" name="Straight Connector 287">
              <a:extLst>
                <a:ext uri="{FF2B5EF4-FFF2-40B4-BE49-F238E27FC236}">
                  <a16:creationId xmlns:a16="http://schemas.microsoft.com/office/drawing/2014/main" id="{6004C670-6507-416A-B9AE-8E4AF27589F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89" name="Straight Connector 288">
              <a:extLst>
                <a:ext uri="{FF2B5EF4-FFF2-40B4-BE49-F238E27FC236}">
                  <a16:creationId xmlns:a16="http://schemas.microsoft.com/office/drawing/2014/main" id="{033824E0-C4A0-4CA0-8B91-C12F7BB3CA1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90" name="Group 289">
            <a:extLst>
              <a:ext uri="{FF2B5EF4-FFF2-40B4-BE49-F238E27FC236}">
                <a16:creationId xmlns:a16="http://schemas.microsoft.com/office/drawing/2014/main" id="{F16B4A82-63F8-4F8A-AFD8-B6D5FC68BD68}"/>
              </a:ext>
            </a:extLst>
          </p:cNvPr>
          <p:cNvGrpSpPr/>
          <p:nvPr/>
        </p:nvGrpSpPr>
        <p:grpSpPr>
          <a:xfrm>
            <a:off x="8447556" y="3615424"/>
            <a:ext cx="113314" cy="107051"/>
            <a:chOff x="8431902" y="2817912"/>
            <a:chExt cx="113314" cy="107051"/>
          </a:xfrm>
        </p:grpSpPr>
        <p:cxnSp>
          <p:nvCxnSpPr>
            <p:cNvPr id="291" name="Straight Connector 290">
              <a:extLst>
                <a:ext uri="{FF2B5EF4-FFF2-40B4-BE49-F238E27FC236}">
                  <a16:creationId xmlns:a16="http://schemas.microsoft.com/office/drawing/2014/main" id="{A16A62DA-12AB-492F-8EFC-AC6C2753BF0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92" name="Straight Connector 291">
              <a:extLst>
                <a:ext uri="{FF2B5EF4-FFF2-40B4-BE49-F238E27FC236}">
                  <a16:creationId xmlns:a16="http://schemas.microsoft.com/office/drawing/2014/main" id="{7B98A302-D447-4370-A7C8-DDB36BA28B47}"/>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93" name="Group 292">
            <a:extLst>
              <a:ext uri="{FF2B5EF4-FFF2-40B4-BE49-F238E27FC236}">
                <a16:creationId xmlns:a16="http://schemas.microsoft.com/office/drawing/2014/main" id="{FBF245FC-BB7A-4AFF-8EF5-F453CC2BAF7E}"/>
              </a:ext>
            </a:extLst>
          </p:cNvPr>
          <p:cNvGrpSpPr/>
          <p:nvPr/>
        </p:nvGrpSpPr>
        <p:grpSpPr>
          <a:xfrm>
            <a:off x="8410979" y="3548047"/>
            <a:ext cx="113314" cy="107051"/>
            <a:chOff x="8431902" y="2817912"/>
            <a:chExt cx="113314" cy="107051"/>
          </a:xfrm>
        </p:grpSpPr>
        <p:cxnSp>
          <p:nvCxnSpPr>
            <p:cNvPr id="294" name="Straight Connector 293">
              <a:extLst>
                <a:ext uri="{FF2B5EF4-FFF2-40B4-BE49-F238E27FC236}">
                  <a16:creationId xmlns:a16="http://schemas.microsoft.com/office/drawing/2014/main" id="{AFB98C1F-EC6B-41A0-A72E-658F9D6E34D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3A8C0A89-E05E-4319-B207-97D929E8C71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96" name="Group 295">
            <a:extLst>
              <a:ext uri="{FF2B5EF4-FFF2-40B4-BE49-F238E27FC236}">
                <a16:creationId xmlns:a16="http://schemas.microsoft.com/office/drawing/2014/main" id="{14ABF0A5-894F-4663-A6B6-CC6C8ED80C86}"/>
              </a:ext>
            </a:extLst>
          </p:cNvPr>
          <p:cNvGrpSpPr/>
          <p:nvPr/>
        </p:nvGrpSpPr>
        <p:grpSpPr>
          <a:xfrm>
            <a:off x="8339753" y="3524947"/>
            <a:ext cx="113314" cy="107051"/>
            <a:chOff x="8431902" y="2817912"/>
            <a:chExt cx="113314" cy="107051"/>
          </a:xfrm>
        </p:grpSpPr>
        <p:cxnSp>
          <p:nvCxnSpPr>
            <p:cNvPr id="297" name="Straight Connector 296">
              <a:extLst>
                <a:ext uri="{FF2B5EF4-FFF2-40B4-BE49-F238E27FC236}">
                  <a16:creationId xmlns:a16="http://schemas.microsoft.com/office/drawing/2014/main" id="{F09FC83B-5B6D-4AE2-AC06-DC70DC0C651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F027C270-BB3A-4459-94DD-92F4583FC852}"/>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299" name="Group 298">
            <a:extLst>
              <a:ext uri="{FF2B5EF4-FFF2-40B4-BE49-F238E27FC236}">
                <a16:creationId xmlns:a16="http://schemas.microsoft.com/office/drawing/2014/main" id="{6F1957D3-B5AB-4CCA-B86C-A7D1A426576F}"/>
              </a:ext>
            </a:extLst>
          </p:cNvPr>
          <p:cNvGrpSpPr/>
          <p:nvPr/>
        </p:nvGrpSpPr>
        <p:grpSpPr>
          <a:xfrm>
            <a:off x="8315048" y="3490617"/>
            <a:ext cx="113314" cy="107051"/>
            <a:chOff x="8431902" y="2817912"/>
            <a:chExt cx="113314" cy="107051"/>
          </a:xfrm>
        </p:grpSpPr>
        <p:cxnSp>
          <p:nvCxnSpPr>
            <p:cNvPr id="300" name="Straight Connector 299">
              <a:extLst>
                <a:ext uri="{FF2B5EF4-FFF2-40B4-BE49-F238E27FC236}">
                  <a16:creationId xmlns:a16="http://schemas.microsoft.com/office/drawing/2014/main" id="{BD9CF27D-4FF7-40C4-8188-614F9F28734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71F3E6A9-476E-4757-8DFF-658FCFC4CC9F}"/>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02" name="Group 301">
            <a:extLst>
              <a:ext uri="{FF2B5EF4-FFF2-40B4-BE49-F238E27FC236}">
                <a16:creationId xmlns:a16="http://schemas.microsoft.com/office/drawing/2014/main" id="{538AFCB2-0F4D-4BD9-B0DA-ECDB1A2A426F}"/>
              </a:ext>
            </a:extLst>
          </p:cNvPr>
          <p:cNvGrpSpPr/>
          <p:nvPr/>
        </p:nvGrpSpPr>
        <p:grpSpPr>
          <a:xfrm>
            <a:off x="8328845" y="3506338"/>
            <a:ext cx="113314" cy="107051"/>
            <a:chOff x="8431902" y="2817912"/>
            <a:chExt cx="113314" cy="107051"/>
          </a:xfrm>
        </p:grpSpPr>
        <p:cxnSp>
          <p:nvCxnSpPr>
            <p:cNvPr id="303" name="Straight Connector 302">
              <a:extLst>
                <a:ext uri="{FF2B5EF4-FFF2-40B4-BE49-F238E27FC236}">
                  <a16:creationId xmlns:a16="http://schemas.microsoft.com/office/drawing/2014/main" id="{8CA0C09E-D7EB-4FAB-B834-BCAC014BF4F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04" name="Straight Connector 303">
              <a:extLst>
                <a:ext uri="{FF2B5EF4-FFF2-40B4-BE49-F238E27FC236}">
                  <a16:creationId xmlns:a16="http://schemas.microsoft.com/office/drawing/2014/main" id="{CEC3F9DE-BFB2-4EE5-AB3F-BDAB7FF3809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05" name="Group 304">
            <a:extLst>
              <a:ext uri="{FF2B5EF4-FFF2-40B4-BE49-F238E27FC236}">
                <a16:creationId xmlns:a16="http://schemas.microsoft.com/office/drawing/2014/main" id="{1FCFBC24-A5C1-4A55-B552-0529F57ECEE2}"/>
              </a:ext>
            </a:extLst>
          </p:cNvPr>
          <p:cNvGrpSpPr/>
          <p:nvPr/>
        </p:nvGrpSpPr>
        <p:grpSpPr>
          <a:xfrm>
            <a:off x="8161044" y="3369338"/>
            <a:ext cx="113314" cy="107051"/>
            <a:chOff x="8431902" y="2817912"/>
            <a:chExt cx="113314" cy="107051"/>
          </a:xfrm>
        </p:grpSpPr>
        <p:cxnSp>
          <p:nvCxnSpPr>
            <p:cNvPr id="306" name="Straight Connector 305">
              <a:extLst>
                <a:ext uri="{FF2B5EF4-FFF2-40B4-BE49-F238E27FC236}">
                  <a16:creationId xmlns:a16="http://schemas.microsoft.com/office/drawing/2014/main" id="{8A712EF6-14E7-4EB0-AD3C-BE02753C006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191E04E2-890C-452C-B111-C492B17F0A7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08" name="Group 307">
            <a:extLst>
              <a:ext uri="{FF2B5EF4-FFF2-40B4-BE49-F238E27FC236}">
                <a16:creationId xmlns:a16="http://schemas.microsoft.com/office/drawing/2014/main" id="{2909BB32-A12E-41D5-BC3B-2C6ED9C83D39}"/>
              </a:ext>
            </a:extLst>
          </p:cNvPr>
          <p:cNvGrpSpPr/>
          <p:nvPr/>
        </p:nvGrpSpPr>
        <p:grpSpPr>
          <a:xfrm>
            <a:off x="8008080" y="3253341"/>
            <a:ext cx="113314" cy="107051"/>
            <a:chOff x="8431902" y="2817912"/>
            <a:chExt cx="113314" cy="107051"/>
          </a:xfrm>
        </p:grpSpPr>
        <p:cxnSp>
          <p:nvCxnSpPr>
            <p:cNvPr id="309" name="Straight Connector 308">
              <a:extLst>
                <a:ext uri="{FF2B5EF4-FFF2-40B4-BE49-F238E27FC236}">
                  <a16:creationId xmlns:a16="http://schemas.microsoft.com/office/drawing/2014/main" id="{290393D5-8118-4198-86CA-4508CEE0EB6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10" name="Straight Connector 309">
              <a:extLst>
                <a:ext uri="{FF2B5EF4-FFF2-40B4-BE49-F238E27FC236}">
                  <a16:creationId xmlns:a16="http://schemas.microsoft.com/office/drawing/2014/main" id="{12A02970-2FA6-4D52-A3DB-8BD4034F97AA}"/>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11" name="Group 310">
            <a:extLst>
              <a:ext uri="{FF2B5EF4-FFF2-40B4-BE49-F238E27FC236}">
                <a16:creationId xmlns:a16="http://schemas.microsoft.com/office/drawing/2014/main" id="{63F61751-9B20-4962-A17A-7F32F6788686}"/>
              </a:ext>
            </a:extLst>
          </p:cNvPr>
          <p:cNvGrpSpPr/>
          <p:nvPr/>
        </p:nvGrpSpPr>
        <p:grpSpPr>
          <a:xfrm>
            <a:off x="8085403" y="3344139"/>
            <a:ext cx="113314" cy="107051"/>
            <a:chOff x="8431902" y="2817912"/>
            <a:chExt cx="113314" cy="107051"/>
          </a:xfrm>
        </p:grpSpPr>
        <p:cxnSp>
          <p:nvCxnSpPr>
            <p:cNvPr id="312" name="Straight Connector 311">
              <a:extLst>
                <a:ext uri="{FF2B5EF4-FFF2-40B4-BE49-F238E27FC236}">
                  <a16:creationId xmlns:a16="http://schemas.microsoft.com/office/drawing/2014/main" id="{5E8DE7D7-5B35-41A3-A3AF-5B3A74A1D45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29B12351-79DD-42B2-A86C-401059F2B7A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14" name="Group 313">
            <a:extLst>
              <a:ext uri="{FF2B5EF4-FFF2-40B4-BE49-F238E27FC236}">
                <a16:creationId xmlns:a16="http://schemas.microsoft.com/office/drawing/2014/main" id="{6E00B6A0-64C9-42DD-85DB-84D778DA4BF2}"/>
              </a:ext>
            </a:extLst>
          </p:cNvPr>
          <p:cNvGrpSpPr/>
          <p:nvPr/>
        </p:nvGrpSpPr>
        <p:grpSpPr>
          <a:xfrm>
            <a:off x="8108824" y="3342536"/>
            <a:ext cx="113314" cy="107051"/>
            <a:chOff x="8431902" y="2817912"/>
            <a:chExt cx="113314" cy="107051"/>
          </a:xfrm>
        </p:grpSpPr>
        <p:cxnSp>
          <p:nvCxnSpPr>
            <p:cNvPr id="315" name="Straight Connector 314">
              <a:extLst>
                <a:ext uri="{FF2B5EF4-FFF2-40B4-BE49-F238E27FC236}">
                  <a16:creationId xmlns:a16="http://schemas.microsoft.com/office/drawing/2014/main" id="{DF48B315-5674-4154-9D7B-89C89932D76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0A0CF1DF-FCDA-42C1-A50E-12B78625143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17" name="Group 316">
            <a:extLst>
              <a:ext uri="{FF2B5EF4-FFF2-40B4-BE49-F238E27FC236}">
                <a16:creationId xmlns:a16="http://schemas.microsoft.com/office/drawing/2014/main" id="{91C6D7DE-A383-46DE-B78E-4A7721F0E10D}"/>
              </a:ext>
            </a:extLst>
          </p:cNvPr>
          <p:cNvGrpSpPr/>
          <p:nvPr/>
        </p:nvGrpSpPr>
        <p:grpSpPr>
          <a:xfrm>
            <a:off x="8011930" y="3236016"/>
            <a:ext cx="113314" cy="107051"/>
            <a:chOff x="8431902" y="2817912"/>
            <a:chExt cx="113314" cy="107051"/>
          </a:xfrm>
        </p:grpSpPr>
        <p:cxnSp>
          <p:nvCxnSpPr>
            <p:cNvPr id="318" name="Straight Connector 317">
              <a:extLst>
                <a:ext uri="{FF2B5EF4-FFF2-40B4-BE49-F238E27FC236}">
                  <a16:creationId xmlns:a16="http://schemas.microsoft.com/office/drawing/2014/main" id="{07B39A7B-1E82-478B-867F-CBE2651667C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484A3B3C-C0DE-4EA6-9B6A-6C3E540519DF}"/>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20" name="Group 319">
            <a:extLst>
              <a:ext uri="{FF2B5EF4-FFF2-40B4-BE49-F238E27FC236}">
                <a16:creationId xmlns:a16="http://schemas.microsoft.com/office/drawing/2014/main" id="{832FD5C9-6D78-4FB5-92E1-3AB45789D1EE}"/>
              </a:ext>
            </a:extLst>
          </p:cNvPr>
          <p:cNvGrpSpPr/>
          <p:nvPr/>
        </p:nvGrpSpPr>
        <p:grpSpPr>
          <a:xfrm>
            <a:off x="7975354" y="3210991"/>
            <a:ext cx="113314" cy="107051"/>
            <a:chOff x="8431902" y="2817912"/>
            <a:chExt cx="113314" cy="107051"/>
          </a:xfrm>
        </p:grpSpPr>
        <p:cxnSp>
          <p:nvCxnSpPr>
            <p:cNvPr id="321" name="Straight Connector 320">
              <a:extLst>
                <a:ext uri="{FF2B5EF4-FFF2-40B4-BE49-F238E27FC236}">
                  <a16:creationId xmlns:a16="http://schemas.microsoft.com/office/drawing/2014/main" id="{83D0537C-F563-4B6A-897D-85AAE2C52E8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22" name="Straight Connector 321">
              <a:extLst>
                <a:ext uri="{FF2B5EF4-FFF2-40B4-BE49-F238E27FC236}">
                  <a16:creationId xmlns:a16="http://schemas.microsoft.com/office/drawing/2014/main" id="{10BAAF5A-3739-486C-899C-8640488ED836}"/>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23" name="Group 322">
            <a:extLst>
              <a:ext uri="{FF2B5EF4-FFF2-40B4-BE49-F238E27FC236}">
                <a16:creationId xmlns:a16="http://schemas.microsoft.com/office/drawing/2014/main" id="{90E85135-3AB2-4A0E-8BEA-1CB066547F4B}"/>
              </a:ext>
            </a:extLst>
          </p:cNvPr>
          <p:cNvGrpSpPr/>
          <p:nvPr/>
        </p:nvGrpSpPr>
        <p:grpSpPr>
          <a:xfrm>
            <a:off x="7948403" y="3170564"/>
            <a:ext cx="113314" cy="107051"/>
            <a:chOff x="8431902" y="2817912"/>
            <a:chExt cx="113314" cy="107051"/>
          </a:xfrm>
        </p:grpSpPr>
        <p:cxnSp>
          <p:nvCxnSpPr>
            <p:cNvPr id="324" name="Straight Connector 323">
              <a:extLst>
                <a:ext uri="{FF2B5EF4-FFF2-40B4-BE49-F238E27FC236}">
                  <a16:creationId xmlns:a16="http://schemas.microsoft.com/office/drawing/2014/main" id="{B69E7AD3-3D1F-4FDF-9B8A-33DC4C17002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25" name="Straight Connector 324">
              <a:extLst>
                <a:ext uri="{FF2B5EF4-FFF2-40B4-BE49-F238E27FC236}">
                  <a16:creationId xmlns:a16="http://schemas.microsoft.com/office/drawing/2014/main" id="{DAB5912B-95B5-4608-9111-DA5CF1AC5FA2}"/>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26" name="Group 325">
            <a:extLst>
              <a:ext uri="{FF2B5EF4-FFF2-40B4-BE49-F238E27FC236}">
                <a16:creationId xmlns:a16="http://schemas.microsoft.com/office/drawing/2014/main" id="{A28C15CE-3F92-47FC-9155-9C22ED78FE7B}"/>
              </a:ext>
            </a:extLst>
          </p:cNvPr>
          <p:cNvGrpSpPr/>
          <p:nvPr/>
        </p:nvGrpSpPr>
        <p:grpSpPr>
          <a:xfrm>
            <a:off x="7919528" y="3124363"/>
            <a:ext cx="113314" cy="107051"/>
            <a:chOff x="8431902" y="2817912"/>
            <a:chExt cx="113314" cy="107051"/>
          </a:xfrm>
        </p:grpSpPr>
        <p:cxnSp>
          <p:nvCxnSpPr>
            <p:cNvPr id="327" name="Straight Connector 326">
              <a:extLst>
                <a:ext uri="{FF2B5EF4-FFF2-40B4-BE49-F238E27FC236}">
                  <a16:creationId xmlns:a16="http://schemas.microsoft.com/office/drawing/2014/main" id="{4FBC3C24-87E9-4895-950B-01D2F8DD5AD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28" name="Straight Connector 327">
              <a:extLst>
                <a:ext uri="{FF2B5EF4-FFF2-40B4-BE49-F238E27FC236}">
                  <a16:creationId xmlns:a16="http://schemas.microsoft.com/office/drawing/2014/main" id="{8E779996-0B64-4C35-B7AA-76A75FF407B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29" name="Group 328">
            <a:extLst>
              <a:ext uri="{FF2B5EF4-FFF2-40B4-BE49-F238E27FC236}">
                <a16:creationId xmlns:a16="http://schemas.microsoft.com/office/drawing/2014/main" id="{B6E1AD64-3EBB-409B-8817-9A616405DAFC}"/>
              </a:ext>
            </a:extLst>
          </p:cNvPr>
          <p:cNvGrpSpPr/>
          <p:nvPr/>
        </p:nvGrpSpPr>
        <p:grpSpPr>
          <a:xfrm>
            <a:off x="7913752" y="3089712"/>
            <a:ext cx="113314" cy="107051"/>
            <a:chOff x="8431902" y="2817912"/>
            <a:chExt cx="113314" cy="107051"/>
          </a:xfrm>
        </p:grpSpPr>
        <p:cxnSp>
          <p:nvCxnSpPr>
            <p:cNvPr id="330" name="Straight Connector 329">
              <a:extLst>
                <a:ext uri="{FF2B5EF4-FFF2-40B4-BE49-F238E27FC236}">
                  <a16:creationId xmlns:a16="http://schemas.microsoft.com/office/drawing/2014/main" id="{DE0F1B3A-A70A-4B25-8AA0-6695EF160C85}"/>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31" name="Straight Connector 330">
              <a:extLst>
                <a:ext uri="{FF2B5EF4-FFF2-40B4-BE49-F238E27FC236}">
                  <a16:creationId xmlns:a16="http://schemas.microsoft.com/office/drawing/2014/main" id="{8311CB41-4AA6-4785-B2B3-48C4A43301F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32" name="Group 331">
            <a:extLst>
              <a:ext uri="{FF2B5EF4-FFF2-40B4-BE49-F238E27FC236}">
                <a16:creationId xmlns:a16="http://schemas.microsoft.com/office/drawing/2014/main" id="{5487B13E-DD98-45B1-8491-2178E54D7B33}"/>
              </a:ext>
            </a:extLst>
          </p:cNvPr>
          <p:cNvGrpSpPr/>
          <p:nvPr/>
        </p:nvGrpSpPr>
        <p:grpSpPr>
          <a:xfrm>
            <a:off x="7886802" y="3093562"/>
            <a:ext cx="113314" cy="107051"/>
            <a:chOff x="8431902" y="2817912"/>
            <a:chExt cx="113314" cy="107051"/>
          </a:xfrm>
        </p:grpSpPr>
        <p:cxnSp>
          <p:nvCxnSpPr>
            <p:cNvPr id="333" name="Straight Connector 332">
              <a:extLst>
                <a:ext uri="{FF2B5EF4-FFF2-40B4-BE49-F238E27FC236}">
                  <a16:creationId xmlns:a16="http://schemas.microsoft.com/office/drawing/2014/main" id="{C970E2F3-8F55-4BBF-BE2F-4CA4D22D971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34" name="Straight Connector 333">
              <a:extLst>
                <a:ext uri="{FF2B5EF4-FFF2-40B4-BE49-F238E27FC236}">
                  <a16:creationId xmlns:a16="http://schemas.microsoft.com/office/drawing/2014/main" id="{4FF3FBCA-AE7B-4595-A39B-A9759B13B93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35" name="Group 334">
            <a:extLst>
              <a:ext uri="{FF2B5EF4-FFF2-40B4-BE49-F238E27FC236}">
                <a16:creationId xmlns:a16="http://schemas.microsoft.com/office/drawing/2014/main" id="{BDE88A8F-15FA-4E90-AB71-2B862A86F3DE}"/>
              </a:ext>
            </a:extLst>
          </p:cNvPr>
          <p:cNvGrpSpPr/>
          <p:nvPr/>
        </p:nvGrpSpPr>
        <p:grpSpPr>
          <a:xfrm>
            <a:off x="7871402" y="3031961"/>
            <a:ext cx="113314" cy="107051"/>
            <a:chOff x="8431902" y="2817912"/>
            <a:chExt cx="113314" cy="107051"/>
          </a:xfrm>
        </p:grpSpPr>
        <p:cxnSp>
          <p:nvCxnSpPr>
            <p:cNvPr id="336" name="Straight Connector 335">
              <a:extLst>
                <a:ext uri="{FF2B5EF4-FFF2-40B4-BE49-F238E27FC236}">
                  <a16:creationId xmlns:a16="http://schemas.microsoft.com/office/drawing/2014/main" id="{9CDE14C3-C5FB-405D-B4C2-020DD2CCBF82}"/>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37" name="Straight Connector 336">
              <a:extLst>
                <a:ext uri="{FF2B5EF4-FFF2-40B4-BE49-F238E27FC236}">
                  <a16:creationId xmlns:a16="http://schemas.microsoft.com/office/drawing/2014/main" id="{2C20A131-A2D9-42B3-8416-5E5C8AB2EAA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38" name="Group 337">
            <a:extLst>
              <a:ext uri="{FF2B5EF4-FFF2-40B4-BE49-F238E27FC236}">
                <a16:creationId xmlns:a16="http://schemas.microsoft.com/office/drawing/2014/main" id="{F5D70745-D7F0-471B-B68D-90C39ED226F7}"/>
              </a:ext>
            </a:extLst>
          </p:cNvPr>
          <p:cNvGrpSpPr/>
          <p:nvPr/>
        </p:nvGrpSpPr>
        <p:grpSpPr>
          <a:xfrm>
            <a:off x="7829050" y="3012709"/>
            <a:ext cx="113314" cy="107051"/>
            <a:chOff x="8431902" y="2817912"/>
            <a:chExt cx="113314" cy="107051"/>
          </a:xfrm>
        </p:grpSpPr>
        <p:cxnSp>
          <p:nvCxnSpPr>
            <p:cNvPr id="339" name="Straight Connector 338">
              <a:extLst>
                <a:ext uri="{FF2B5EF4-FFF2-40B4-BE49-F238E27FC236}">
                  <a16:creationId xmlns:a16="http://schemas.microsoft.com/office/drawing/2014/main" id="{05EEAC13-2B30-4D4B-BEAA-D2AD0A0D8071}"/>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40" name="Straight Connector 339">
              <a:extLst>
                <a:ext uri="{FF2B5EF4-FFF2-40B4-BE49-F238E27FC236}">
                  <a16:creationId xmlns:a16="http://schemas.microsoft.com/office/drawing/2014/main" id="{BF30E1DE-9346-472A-8B17-962615E805E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41" name="Group 340">
            <a:extLst>
              <a:ext uri="{FF2B5EF4-FFF2-40B4-BE49-F238E27FC236}">
                <a16:creationId xmlns:a16="http://schemas.microsoft.com/office/drawing/2014/main" id="{BFACD41D-0C05-4D56-9446-06D62365C085}"/>
              </a:ext>
            </a:extLst>
          </p:cNvPr>
          <p:cNvGrpSpPr/>
          <p:nvPr/>
        </p:nvGrpSpPr>
        <p:grpSpPr>
          <a:xfrm>
            <a:off x="7794400" y="2979984"/>
            <a:ext cx="113314" cy="107051"/>
            <a:chOff x="8431902" y="2817912"/>
            <a:chExt cx="113314" cy="107051"/>
          </a:xfrm>
        </p:grpSpPr>
        <p:cxnSp>
          <p:nvCxnSpPr>
            <p:cNvPr id="342" name="Straight Connector 341">
              <a:extLst>
                <a:ext uri="{FF2B5EF4-FFF2-40B4-BE49-F238E27FC236}">
                  <a16:creationId xmlns:a16="http://schemas.microsoft.com/office/drawing/2014/main" id="{9FAC834C-516C-425F-B4A3-12AA3986E35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43" name="Straight Connector 342">
              <a:extLst>
                <a:ext uri="{FF2B5EF4-FFF2-40B4-BE49-F238E27FC236}">
                  <a16:creationId xmlns:a16="http://schemas.microsoft.com/office/drawing/2014/main" id="{EB1E673B-B2C9-46D6-8631-F17941A8411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44" name="Group 343">
            <a:extLst>
              <a:ext uri="{FF2B5EF4-FFF2-40B4-BE49-F238E27FC236}">
                <a16:creationId xmlns:a16="http://schemas.microsoft.com/office/drawing/2014/main" id="{8AD87B2E-93A0-4A3D-951D-CEE26752E994}"/>
              </a:ext>
            </a:extLst>
          </p:cNvPr>
          <p:cNvGrpSpPr/>
          <p:nvPr/>
        </p:nvGrpSpPr>
        <p:grpSpPr>
          <a:xfrm>
            <a:off x="7736647" y="2902982"/>
            <a:ext cx="113314" cy="107051"/>
            <a:chOff x="8431902" y="2817912"/>
            <a:chExt cx="113314" cy="107051"/>
          </a:xfrm>
        </p:grpSpPr>
        <p:cxnSp>
          <p:nvCxnSpPr>
            <p:cNvPr id="345" name="Straight Connector 344">
              <a:extLst>
                <a:ext uri="{FF2B5EF4-FFF2-40B4-BE49-F238E27FC236}">
                  <a16:creationId xmlns:a16="http://schemas.microsoft.com/office/drawing/2014/main" id="{E8C19632-1B79-4FE9-B3A9-3EFF1985938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46" name="Straight Connector 345">
              <a:extLst>
                <a:ext uri="{FF2B5EF4-FFF2-40B4-BE49-F238E27FC236}">
                  <a16:creationId xmlns:a16="http://schemas.microsoft.com/office/drawing/2014/main" id="{E4C2633C-202F-4FE9-9E32-8BDC0BE949B2}"/>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47" name="Group 346">
            <a:extLst>
              <a:ext uri="{FF2B5EF4-FFF2-40B4-BE49-F238E27FC236}">
                <a16:creationId xmlns:a16="http://schemas.microsoft.com/office/drawing/2014/main" id="{C59F18B6-3DF3-486A-ACD4-DB47807D8FB8}"/>
              </a:ext>
            </a:extLst>
          </p:cNvPr>
          <p:cNvGrpSpPr/>
          <p:nvPr/>
        </p:nvGrpSpPr>
        <p:grpSpPr>
          <a:xfrm>
            <a:off x="7707772" y="2858706"/>
            <a:ext cx="113314" cy="107051"/>
            <a:chOff x="8431902" y="2817912"/>
            <a:chExt cx="113314" cy="107051"/>
          </a:xfrm>
        </p:grpSpPr>
        <p:cxnSp>
          <p:nvCxnSpPr>
            <p:cNvPr id="348" name="Straight Connector 347">
              <a:extLst>
                <a:ext uri="{FF2B5EF4-FFF2-40B4-BE49-F238E27FC236}">
                  <a16:creationId xmlns:a16="http://schemas.microsoft.com/office/drawing/2014/main" id="{BAA3A4E4-54AA-4A41-82C4-68A5542D5C3D}"/>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49" name="Straight Connector 348">
              <a:extLst>
                <a:ext uri="{FF2B5EF4-FFF2-40B4-BE49-F238E27FC236}">
                  <a16:creationId xmlns:a16="http://schemas.microsoft.com/office/drawing/2014/main" id="{20974B71-8887-4158-AEFA-955ABE1B81AF}"/>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50" name="Group 349">
            <a:extLst>
              <a:ext uri="{FF2B5EF4-FFF2-40B4-BE49-F238E27FC236}">
                <a16:creationId xmlns:a16="http://schemas.microsoft.com/office/drawing/2014/main" id="{14C1DA5E-48AC-49F8-868C-3DD6823F4037}"/>
              </a:ext>
            </a:extLst>
          </p:cNvPr>
          <p:cNvGrpSpPr/>
          <p:nvPr/>
        </p:nvGrpSpPr>
        <p:grpSpPr>
          <a:xfrm>
            <a:off x="7663495" y="2775928"/>
            <a:ext cx="113314" cy="107051"/>
            <a:chOff x="8431902" y="2817912"/>
            <a:chExt cx="113314" cy="107051"/>
          </a:xfrm>
        </p:grpSpPr>
        <p:cxnSp>
          <p:nvCxnSpPr>
            <p:cNvPr id="351" name="Straight Connector 350">
              <a:extLst>
                <a:ext uri="{FF2B5EF4-FFF2-40B4-BE49-F238E27FC236}">
                  <a16:creationId xmlns:a16="http://schemas.microsoft.com/office/drawing/2014/main" id="{61A0ADCB-E061-4FA0-BEA0-9D49C7E1C02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52" name="Straight Connector 351">
              <a:extLst>
                <a:ext uri="{FF2B5EF4-FFF2-40B4-BE49-F238E27FC236}">
                  <a16:creationId xmlns:a16="http://schemas.microsoft.com/office/drawing/2014/main" id="{C5710F2F-BF55-465A-8C49-4913333298A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53" name="Group 352">
            <a:extLst>
              <a:ext uri="{FF2B5EF4-FFF2-40B4-BE49-F238E27FC236}">
                <a16:creationId xmlns:a16="http://schemas.microsoft.com/office/drawing/2014/main" id="{85E19F82-21E2-418B-A1AE-7542BABAAD14}"/>
              </a:ext>
            </a:extLst>
          </p:cNvPr>
          <p:cNvGrpSpPr/>
          <p:nvPr/>
        </p:nvGrpSpPr>
        <p:grpSpPr>
          <a:xfrm>
            <a:off x="7875251" y="3070461"/>
            <a:ext cx="113314" cy="107051"/>
            <a:chOff x="8431902" y="2817912"/>
            <a:chExt cx="113314" cy="107051"/>
          </a:xfrm>
        </p:grpSpPr>
        <p:cxnSp>
          <p:nvCxnSpPr>
            <p:cNvPr id="354" name="Straight Connector 353">
              <a:extLst>
                <a:ext uri="{FF2B5EF4-FFF2-40B4-BE49-F238E27FC236}">
                  <a16:creationId xmlns:a16="http://schemas.microsoft.com/office/drawing/2014/main" id="{68DAF0D3-C7C2-4951-9F08-420B92410120}"/>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55" name="Straight Connector 354">
              <a:extLst>
                <a:ext uri="{FF2B5EF4-FFF2-40B4-BE49-F238E27FC236}">
                  <a16:creationId xmlns:a16="http://schemas.microsoft.com/office/drawing/2014/main" id="{763C2141-EB59-44F5-A5B7-444B0A2D7D1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56" name="Group 355">
            <a:extLst>
              <a:ext uri="{FF2B5EF4-FFF2-40B4-BE49-F238E27FC236}">
                <a16:creationId xmlns:a16="http://schemas.microsoft.com/office/drawing/2014/main" id="{203B4CA8-4EF3-4064-AF0A-88318FD517F5}"/>
              </a:ext>
            </a:extLst>
          </p:cNvPr>
          <p:cNvGrpSpPr/>
          <p:nvPr/>
        </p:nvGrpSpPr>
        <p:grpSpPr>
          <a:xfrm>
            <a:off x="7636545" y="2741277"/>
            <a:ext cx="113314" cy="107051"/>
            <a:chOff x="8431902" y="2817912"/>
            <a:chExt cx="113314" cy="107051"/>
          </a:xfrm>
        </p:grpSpPr>
        <p:cxnSp>
          <p:nvCxnSpPr>
            <p:cNvPr id="357" name="Straight Connector 356">
              <a:extLst>
                <a:ext uri="{FF2B5EF4-FFF2-40B4-BE49-F238E27FC236}">
                  <a16:creationId xmlns:a16="http://schemas.microsoft.com/office/drawing/2014/main" id="{92F1A6E1-5706-4A13-A3C4-6447F2FBBE2D}"/>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58" name="Straight Connector 357">
              <a:extLst>
                <a:ext uri="{FF2B5EF4-FFF2-40B4-BE49-F238E27FC236}">
                  <a16:creationId xmlns:a16="http://schemas.microsoft.com/office/drawing/2014/main" id="{85BD9E93-C567-4F78-BA73-BECE47037840}"/>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59" name="Group 358">
            <a:extLst>
              <a:ext uri="{FF2B5EF4-FFF2-40B4-BE49-F238E27FC236}">
                <a16:creationId xmlns:a16="http://schemas.microsoft.com/office/drawing/2014/main" id="{F9C5C3E1-36D8-4E27-B115-B8ABE188A0F7}"/>
              </a:ext>
            </a:extLst>
          </p:cNvPr>
          <p:cNvGrpSpPr/>
          <p:nvPr/>
        </p:nvGrpSpPr>
        <p:grpSpPr>
          <a:xfrm>
            <a:off x="7609594" y="2697001"/>
            <a:ext cx="113314" cy="107051"/>
            <a:chOff x="8431902" y="2817912"/>
            <a:chExt cx="113314" cy="107051"/>
          </a:xfrm>
        </p:grpSpPr>
        <p:cxnSp>
          <p:nvCxnSpPr>
            <p:cNvPr id="360" name="Straight Connector 359">
              <a:extLst>
                <a:ext uri="{FF2B5EF4-FFF2-40B4-BE49-F238E27FC236}">
                  <a16:creationId xmlns:a16="http://schemas.microsoft.com/office/drawing/2014/main" id="{CF8586AF-5FF9-466F-A482-24E998428CE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61" name="Straight Connector 360">
              <a:extLst>
                <a:ext uri="{FF2B5EF4-FFF2-40B4-BE49-F238E27FC236}">
                  <a16:creationId xmlns:a16="http://schemas.microsoft.com/office/drawing/2014/main" id="{98127660-5F36-4074-9C92-8BC3983340C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62" name="Group 361">
            <a:extLst>
              <a:ext uri="{FF2B5EF4-FFF2-40B4-BE49-F238E27FC236}">
                <a16:creationId xmlns:a16="http://schemas.microsoft.com/office/drawing/2014/main" id="{34BDE69B-5F8F-4BA5-BCEF-EDBA5B0D3408}"/>
              </a:ext>
            </a:extLst>
          </p:cNvPr>
          <p:cNvGrpSpPr/>
          <p:nvPr/>
        </p:nvGrpSpPr>
        <p:grpSpPr>
          <a:xfrm>
            <a:off x="7596119" y="2675826"/>
            <a:ext cx="113314" cy="107051"/>
            <a:chOff x="8431902" y="2817912"/>
            <a:chExt cx="113314" cy="107051"/>
          </a:xfrm>
        </p:grpSpPr>
        <p:cxnSp>
          <p:nvCxnSpPr>
            <p:cNvPr id="363" name="Straight Connector 362">
              <a:extLst>
                <a:ext uri="{FF2B5EF4-FFF2-40B4-BE49-F238E27FC236}">
                  <a16:creationId xmlns:a16="http://schemas.microsoft.com/office/drawing/2014/main" id="{B81DB4DB-BBF5-44E5-9713-F8F79656155E}"/>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64" name="Straight Connector 363">
              <a:extLst>
                <a:ext uri="{FF2B5EF4-FFF2-40B4-BE49-F238E27FC236}">
                  <a16:creationId xmlns:a16="http://schemas.microsoft.com/office/drawing/2014/main" id="{58726A67-6724-468D-B684-07749226881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65" name="Group 364">
            <a:extLst>
              <a:ext uri="{FF2B5EF4-FFF2-40B4-BE49-F238E27FC236}">
                <a16:creationId xmlns:a16="http://schemas.microsoft.com/office/drawing/2014/main" id="{7FEFCCD7-0B5C-4155-AB09-2AF13F5EB129}"/>
              </a:ext>
            </a:extLst>
          </p:cNvPr>
          <p:cNvGrpSpPr/>
          <p:nvPr/>
        </p:nvGrpSpPr>
        <p:grpSpPr>
          <a:xfrm>
            <a:off x="7576869" y="2650800"/>
            <a:ext cx="113314" cy="107051"/>
            <a:chOff x="8431902" y="2817912"/>
            <a:chExt cx="113314" cy="107051"/>
          </a:xfrm>
        </p:grpSpPr>
        <p:cxnSp>
          <p:nvCxnSpPr>
            <p:cNvPr id="366" name="Straight Connector 365">
              <a:extLst>
                <a:ext uri="{FF2B5EF4-FFF2-40B4-BE49-F238E27FC236}">
                  <a16:creationId xmlns:a16="http://schemas.microsoft.com/office/drawing/2014/main" id="{BCBD62F7-E3AE-4441-BE5C-0D7AD56AF41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67" name="Straight Connector 366">
              <a:extLst>
                <a:ext uri="{FF2B5EF4-FFF2-40B4-BE49-F238E27FC236}">
                  <a16:creationId xmlns:a16="http://schemas.microsoft.com/office/drawing/2014/main" id="{DA08950B-2E33-4F23-AB21-881FF5CD90E7}"/>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68" name="Group 367">
            <a:extLst>
              <a:ext uri="{FF2B5EF4-FFF2-40B4-BE49-F238E27FC236}">
                <a16:creationId xmlns:a16="http://schemas.microsoft.com/office/drawing/2014/main" id="{97FEBDED-6FDC-42E9-9505-88C9C13E1D7E}"/>
              </a:ext>
            </a:extLst>
          </p:cNvPr>
          <p:cNvGrpSpPr/>
          <p:nvPr/>
        </p:nvGrpSpPr>
        <p:grpSpPr>
          <a:xfrm>
            <a:off x="7567243" y="2612299"/>
            <a:ext cx="113314" cy="107051"/>
            <a:chOff x="8431902" y="2817912"/>
            <a:chExt cx="113314" cy="107051"/>
          </a:xfrm>
        </p:grpSpPr>
        <p:cxnSp>
          <p:nvCxnSpPr>
            <p:cNvPr id="369" name="Straight Connector 368">
              <a:extLst>
                <a:ext uri="{FF2B5EF4-FFF2-40B4-BE49-F238E27FC236}">
                  <a16:creationId xmlns:a16="http://schemas.microsoft.com/office/drawing/2014/main" id="{90780D5C-8929-497A-96C8-6456B19320C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70" name="Straight Connector 369">
              <a:extLst>
                <a:ext uri="{FF2B5EF4-FFF2-40B4-BE49-F238E27FC236}">
                  <a16:creationId xmlns:a16="http://schemas.microsoft.com/office/drawing/2014/main" id="{B157B9DD-37BD-42C6-A66D-D199596E189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71" name="Group 370">
            <a:extLst>
              <a:ext uri="{FF2B5EF4-FFF2-40B4-BE49-F238E27FC236}">
                <a16:creationId xmlns:a16="http://schemas.microsoft.com/office/drawing/2014/main" id="{021C83DA-8547-48C6-9470-7ADD2F79F7B4}"/>
              </a:ext>
            </a:extLst>
          </p:cNvPr>
          <p:cNvGrpSpPr/>
          <p:nvPr/>
        </p:nvGrpSpPr>
        <p:grpSpPr>
          <a:xfrm>
            <a:off x="7551842" y="2591124"/>
            <a:ext cx="113314" cy="107051"/>
            <a:chOff x="8431902" y="2817912"/>
            <a:chExt cx="113314" cy="107051"/>
          </a:xfrm>
        </p:grpSpPr>
        <p:cxnSp>
          <p:nvCxnSpPr>
            <p:cNvPr id="372" name="Straight Connector 371">
              <a:extLst>
                <a:ext uri="{FF2B5EF4-FFF2-40B4-BE49-F238E27FC236}">
                  <a16:creationId xmlns:a16="http://schemas.microsoft.com/office/drawing/2014/main" id="{3CBD4F03-4B6F-43A7-AA85-0F871B4E440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73" name="Straight Connector 372">
              <a:extLst>
                <a:ext uri="{FF2B5EF4-FFF2-40B4-BE49-F238E27FC236}">
                  <a16:creationId xmlns:a16="http://schemas.microsoft.com/office/drawing/2014/main" id="{7A7B79F5-D980-4C16-BC4E-5071800E29D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74" name="Group 373">
            <a:extLst>
              <a:ext uri="{FF2B5EF4-FFF2-40B4-BE49-F238E27FC236}">
                <a16:creationId xmlns:a16="http://schemas.microsoft.com/office/drawing/2014/main" id="{D3047355-52B3-4701-ACEE-8C45F0FED60D}"/>
              </a:ext>
            </a:extLst>
          </p:cNvPr>
          <p:cNvGrpSpPr/>
          <p:nvPr/>
        </p:nvGrpSpPr>
        <p:grpSpPr>
          <a:xfrm>
            <a:off x="7530667" y="2571873"/>
            <a:ext cx="113314" cy="107051"/>
            <a:chOff x="8431902" y="2817912"/>
            <a:chExt cx="113314" cy="107051"/>
          </a:xfrm>
        </p:grpSpPr>
        <p:cxnSp>
          <p:nvCxnSpPr>
            <p:cNvPr id="375" name="Straight Connector 374">
              <a:extLst>
                <a:ext uri="{FF2B5EF4-FFF2-40B4-BE49-F238E27FC236}">
                  <a16:creationId xmlns:a16="http://schemas.microsoft.com/office/drawing/2014/main" id="{7AA5A9E5-20E2-44D1-916D-87DF52E83CB0}"/>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76" name="Straight Connector 375">
              <a:extLst>
                <a:ext uri="{FF2B5EF4-FFF2-40B4-BE49-F238E27FC236}">
                  <a16:creationId xmlns:a16="http://schemas.microsoft.com/office/drawing/2014/main" id="{487A27DE-14BF-4DFE-8CA0-0828F2BB648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77" name="Group 376">
            <a:extLst>
              <a:ext uri="{FF2B5EF4-FFF2-40B4-BE49-F238E27FC236}">
                <a16:creationId xmlns:a16="http://schemas.microsoft.com/office/drawing/2014/main" id="{368D1A02-675A-4301-86E2-DDFDC8C823E2}"/>
              </a:ext>
            </a:extLst>
          </p:cNvPr>
          <p:cNvGrpSpPr/>
          <p:nvPr/>
        </p:nvGrpSpPr>
        <p:grpSpPr>
          <a:xfrm>
            <a:off x="7505642" y="2542997"/>
            <a:ext cx="113314" cy="107051"/>
            <a:chOff x="8431902" y="2817912"/>
            <a:chExt cx="113314" cy="107051"/>
          </a:xfrm>
        </p:grpSpPr>
        <p:cxnSp>
          <p:nvCxnSpPr>
            <p:cNvPr id="378" name="Straight Connector 377">
              <a:extLst>
                <a:ext uri="{FF2B5EF4-FFF2-40B4-BE49-F238E27FC236}">
                  <a16:creationId xmlns:a16="http://schemas.microsoft.com/office/drawing/2014/main" id="{A2395021-53E6-4821-9F69-E996C177650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79" name="Straight Connector 378">
              <a:extLst>
                <a:ext uri="{FF2B5EF4-FFF2-40B4-BE49-F238E27FC236}">
                  <a16:creationId xmlns:a16="http://schemas.microsoft.com/office/drawing/2014/main" id="{545FF619-976E-4840-A39C-C466D31652D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80" name="Group 379">
            <a:extLst>
              <a:ext uri="{FF2B5EF4-FFF2-40B4-BE49-F238E27FC236}">
                <a16:creationId xmlns:a16="http://schemas.microsoft.com/office/drawing/2014/main" id="{5B540822-C4A5-4AF0-964D-83689B1EEB49}"/>
              </a:ext>
            </a:extLst>
          </p:cNvPr>
          <p:cNvGrpSpPr/>
          <p:nvPr/>
        </p:nvGrpSpPr>
        <p:grpSpPr>
          <a:xfrm>
            <a:off x="7488316" y="2523747"/>
            <a:ext cx="113314" cy="107051"/>
            <a:chOff x="8431902" y="2817912"/>
            <a:chExt cx="113314" cy="107051"/>
          </a:xfrm>
        </p:grpSpPr>
        <p:cxnSp>
          <p:nvCxnSpPr>
            <p:cNvPr id="381" name="Straight Connector 380">
              <a:extLst>
                <a:ext uri="{FF2B5EF4-FFF2-40B4-BE49-F238E27FC236}">
                  <a16:creationId xmlns:a16="http://schemas.microsoft.com/office/drawing/2014/main" id="{ADFD3F71-B1E2-4763-923E-5A94088999D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82" name="Straight Connector 381">
              <a:extLst>
                <a:ext uri="{FF2B5EF4-FFF2-40B4-BE49-F238E27FC236}">
                  <a16:creationId xmlns:a16="http://schemas.microsoft.com/office/drawing/2014/main" id="{8153981C-36B4-4CF7-966D-6CA04E8C2A3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83" name="Group 382">
            <a:extLst>
              <a:ext uri="{FF2B5EF4-FFF2-40B4-BE49-F238E27FC236}">
                <a16:creationId xmlns:a16="http://schemas.microsoft.com/office/drawing/2014/main" id="{6DC106B9-90DD-4A41-9116-348F632EA9A0}"/>
              </a:ext>
            </a:extLst>
          </p:cNvPr>
          <p:cNvGrpSpPr/>
          <p:nvPr/>
        </p:nvGrpSpPr>
        <p:grpSpPr>
          <a:xfrm>
            <a:off x="7474840" y="2519896"/>
            <a:ext cx="113314" cy="107051"/>
            <a:chOff x="8431902" y="2817912"/>
            <a:chExt cx="113314" cy="107051"/>
          </a:xfrm>
        </p:grpSpPr>
        <p:cxnSp>
          <p:nvCxnSpPr>
            <p:cNvPr id="384" name="Straight Connector 383">
              <a:extLst>
                <a:ext uri="{FF2B5EF4-FFF2-40B4-BE49-F238E27FC236}">
                  <a16:creationId xmlns:a16="http://schemas.microsoft.com/office/drawing/2014/main" id="{CB727435-4CE1-4D26-8970-71E10BAA21C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85" name="Straight Connector 384">
              <a:extLst>
                <a:ext uri="{FF2B5EF4-FFF2-40B4-BE49-F238E27FC236}">
                  <a16:creationId xmlns:a16="http://schemas.microsoft.com/office/drawing/2014/main" id="{DADE576F-2647-494F-91A4-A0794AEF4DB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86" name="Group 385">
            <a:extLst>
              <a:ext uri="{FF2B5EF4-FFF2-40B4-BE49-F238E27FC236}">
                <a16:creationId xmlns:a16="http://schemas.microsoft.com/office/drawing/2014/main" id="{A5915CE3-07C6-4334-AAB7-A8CA2259E959}"/>
              </a:ext>
            </a:extLst>
          </p:cNvPr>
          <p:cNvGrpSpPr/>
          <p:nvPr/>
        </p:nvGrpSpPr>
        <p:grpSpPr>
          <a:xfrm>
            <a:off x="7451740" y="2494871"/>
            <a:ext cx="113314" cy="107051"/>
            <a:chOff x="8431902" y="2817912"/>
            <a:chExt cx="113314" cy="107051"/>
          </a:xfrm>
        </p:grpSpPr>
        <p:cxnSp>
          <p:nvCxnSpPr>
            <p:cNvPr id="387" name="Straight Connector 386">
              <a:extLst>
                <a:ext uri="{FF2B5EF4-FFF2-40B4-BE49-F238E27FC236}">
                  <a16:creationId xmlns:a16="http://schemas.microsoft.com/office/drawing/2014/main" id="{D7A5B678-4301-4036-83DD-8AF0B767502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88" name="Straight Connector 387">
              <a:extLst>
                <a:ext uri="{FF2B5EF4-FFF2-40B4-BE49-F238E27FC236}">
                  <a16:creationId xmlns:a16="http://schemas.microsoft.com/office/drawing/2014/main" id="{50C0B51F-9998-4A79-B8E6-B981B240C55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89" name="Group 388">
            <a:extLst>
              <a:ext uri="{FF2B5EF4-FFF2-40B4-BE49-F238E27FC236}">
                <a16:creationId xmlns:a16="http://schemas.microsoft.com/office/drawing/2014/main" id="{BA5CA5BF-2619-4CBB-8ED4-EEF405FEDCEF}"/>
              </a:ext>
            </a:extLst>
          </p:cNvPr>
          <p:cNvGrpSpPr/>
          <p:nvPr/>
        </p:nvGrpSpPr>
        <p:grpSpPr>
          <a:xfrm>
            <a:off x="7424789" y="2471770"/>
            <a:ext cx="113314" cy="107051"/>
            <a:chOff x="8431902" y="2817912"/>
            <a:chExt cx="113314" cy="107051"/>
          </a:xfrm>
        </p:grpSpPr>
        <p:cxnSp>
          <p:nvCxnSpPr>
            <p:cNvPr id="390" name="Straight Connector 389">
              <a:extLst>
                <a:ext uri="{FF2B5EF4-FFF2-40B4-BE49-F238E27FC236}">
                  <a16:creationId xmlns:a16="http://schemas.microsoft.com/office/drawing/2014/main" id="{8E131AF8-D74B-48E7-900D-DB4428D1AE4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91" name="Straight Connector 390">
              <a:extLst>
                <a:ext uri="{FF2B5EF4-FFF2-40B4-BE49-F238E27FC236}">
                  <a16:creationId xmlns:a16="http://schemas.microsoft.com/office/drawing/2014/main" id="{A89B56F6-50B0-4C4D-977D-30500BF556C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92" name="Group 391">
            <a:extLst>
              <a:ext uri="{FF2B5EF4-FFF2-40B4-BE49-F238E27FC236}">
                <a16:creationId xmlns:a16="http://schemas.microsoft.com/office/drawing/2014/main" id="{E57CEAF1-B2A8-485F-AA68-6076131F9E65}"/>
              </a:ext>
            </a:extLst>
          </p:cNvPr>
          <p:cNvGrpSpPr/>
          <p:nvPr/>
        </p:nvGrpSpPr>
        <p:grpSpPr>
          <a:xfrm>
            <a:off x="7391958" y="2436894"/>
            <a:ext cx="113314" cy="107051"/>
            <a:chOff x="8431902" y="2817912"/>
            <a:chExt cx="113314" cy="107051"/>
          </a:xfrm>
        </p:grpSpPr>
        <p:cxnSp>
          <p:nvCxnSpPr>
            <p:cNvPr id="393" name="Straight Connector 392">
              <a:extLst>
                <a:ext uri="{FF2B5EF4-FFF2-40B4-BE49-F238E27FC236}">
                  <a16:creationId xmlns:a16="http://schemas.microsoft.com/office/drawing/2014/main" id="{57998D39-56A9-4D38-B52F-A5FA9BBD3BEB}"/>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94" name="Straight Connector 393">
              <a:extLst>
                <a:ext uri="{FF2B5EF4-FFF2-40B4-BE49-F238E27FC236}">
                  <a16:creationId xmlns:a16="http://schemas.microsoft.com/office/drawing/2014/main" id="{3EF4BFF5-E47A-445B-B336-3AA21632247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95" name="Group 394">
            <a:extLst>
              <a:ext uri="{FF2B5EF4-FFF2-40B4-BE49-F238E27FC236}">
                <a16:creationId xmlns:a16="http://schemas.microsoft.com/office/drawing/2014/main" id="{30CEDFF9-A4D9-4B12-9BBC-B28E574E7ED3}"/>
              </a:ext>
            </a:extLst>
          </p:cNvPr>
          <p:cNvGrpSpPr/>
          <p:nvPr/>
        </p:nvGrpSpPr>
        <p:grpSpPr>
          <a:xfrm>
            <a:off x="7393988" y="2417868"/>
            <a:ext cx="113314" cy="107051"/>
            <a:chOff x="8431902" y="2817912"/>
            <a:chExt cx="113314" cy="107051"/>
          </a:xfrm>
        </p:grpSpPr>
        <p:cxnSp>
          <p:nvCxnSpPr>
            <p:cNvPr id="396" name="Straight Connector 395">
              <a:extLst>
                <a:ext uri="{FF2B5EF4-FFF2-40B4-BE49-F238E27FC236}">
                  <a16:creationId xmlns:a16="http://schemas.microsoft.com/office/drawing/2014/main" id="{C64C8E47-9907-475D-B322-13095D0CEE45}"/>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397" name="Straight Connector 396">
              <a:extLst>
                <a:ext uri="{FF2B5EF4-FFF2-40B4-BE49-F238E27FC236}">
                  <a16:creationId xmlns:a16="http://schemas.microsoft.com/office/drawing/2014/main" id="{99B12D70-82D6-42FD-A431-2597EC03C28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398" name="Group 397">
            <a:extLst>
              <a:ext uri="{FF2B5EF4-FFF2-40B4-BE49-F238E27FC236}">
                <a16:creationId xmlns:a16="http://schemas.microsoft.com/office/drawing/2014/main" id="{097838B0-9848-4F9A-BE5C-7AFA6EDF064C}"/>
              </a:ext>
            </a:extLst>
          </p:cNvPr>
          <p:cNvGrpSpPr/>
          <p:nvPr/>
        </p:nvGrpSpPr>
        <p:grpSpPr>
          <a:xfrm>
            <a:off x="7374738" y="2396693"/>
            <a:ext cx="113314" cy="107051"/>
            <a:chOff x="8431902" y="2817912"/>
            <a:chExt cx="113314" cy="107051"/>
          </a:xfrm>
        </p:grpSpPr>
        <p:cxnSp>
          <p:nvCxnSpPr>
            <p:cNvPr id="399" name="Straight Connector 398">
              <a:extLst>
                <a:ext uri="{FF2B5EF4-FFF2-40B4-BE49-F238E27FC236}">
                  <a16:creationId xmlns:a16="http://schemas.microsoft.com/office/drawing/2014/main" id="{FA5EE5DB-3E25-499C-B2B0-78AB1AD8274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00" name="Straight Connector 399">
              <a:extLst>
                <a:ext uri="{FF2B5EF4-FFF2-40B4-BE49-F238E27FC236}">
                  <a16:creationId xmlns:a16="http://schemas.microsoft.com/office/drawing/2014/main" id="{565EE2CC-BDB3-40AD-A9BD-E970F55A575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01" name="Group 400">
            <a:extLst>
              <a:ext uri="{FF2B5EF4-FFF2-40B4-BE49-F238E27FC236}">
                <a16:creationId xmlns:a16="http://schemas.microsoft.com/office/drawing/2014/main" id="{DD07E6A0-C773-472F-A5E5-B210D78F04B9}"/>
              </a:ext>
            </a:extLst>
          </p:cNvPr>
          <p:cNvGrpSpPr/>
          <p:nvPr/>
        </p:nvGrpSpPr>
        <p:grpSpPr>
          <a:xfrm>
            <a:off x="7361263" y="2377442"/>
            <a:ext cx="113314" cy="107051"/>
            <a:chOff x="8431902" y="2817912"/>
            <a:chExt cx="113314" cy="107051"/>
          </a:xfrm>
        </p:grpSpPr>
        <p:cxnSp>
          <p:nvCxnSpPr>
            <p:cNvPr id="402" name="Straight Connector 401">
              <a:extLst>
                <a:ext uri="{FF2B5EF4-FFF2-40B4-BE49-F238E27FC236}">
                  <a16:creationId xmlns:a16="http://schemas.microsoft.com/office/drawing/2014/main" id="{0DC438FB-518F-473B-89F7-149BE4AC5DF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03" name="Straight Connector 402">
              <a:extLst>
                <a:ext uri="{FF2B5EF4-FFF2-40B4-BE49-F238E27FC236}">
                  <a16:creationId xmlns:a16="http://schemas.microsoft.com/office/drawing/2014/main" id="{BE900BB7-062A-44FB-A28A-AAD6C0801EB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04" name="Group 403">
            <a:extLst>
              <a:ext uri="{FF2B5EF4-FFF2-40B4-BE49-F238E27FC236}">
                <a16:creationId xmlns:a16="http://schemas.microsoft.com/office/drawing/2014/main" id="{62C9ADBF-2DEE-412A-8F80-8065957CA5C5}"/>
              </a:ext>
            </a:extLst>
          </p:cNvPr>
          <p:cNvGrpSpPr/>
          <p:nvPr/>
        </p:nvGrpSpPr>
        <p:grpSpPr>
          <a:xfrm>
            <a:off x="7316046" y="2310242"/>
            <a:ext cx="113314" cy="107051"/>
            <a:chOff x="8431902" y="2817912"/>
            <a:chExt cx="113314" cy="107051"/>
          </a:xfrm>
        </p:grpSpPr>
        <p:cxnSp>
          <p:nvCxnSpPr>
            <p:cNvPr id="405" name="Straight Connector 404">
              <a:extLst>
                <a:ext uri="{FF2B5EF4-FFF2-40B4-BE49-F238E27FC236}">
                  <a16:creationId xmlns:a16="http://schemas.microsoft.com/office/drawing/2014/main" id="{9C5EC4AF-92A5-4855-AD9D-E42D6E37AD11}"/>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06" name="Straight Connector 405">
              <a:extLst>
                <a:ext uri="{FF2B5EF4-FFF2-40B4-BE49-F238E27FC236}">
                  <a16:creationId xmlns:a16="http://schemas.microsoft.com/office/drawing/2014/main" id="{C9D2D74B-7B2B-4B60-8F21-92F9D0C60CA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07" name="Group 406">
            <a:extLst>
              <a:ext uri="{FF2B5EF4-FFF2-40B4-BE49-F238E27FC236}">
                <a16:creationId xmlns:a16="http://schemas.microsoft.com/office/drawing/2014/main" id="{70F7D445-A8F8-47A9-932E-5F08A0287CB2}"/>
              </a:ext>
            </a:extLst>
          </p:cNvPr>
          <p:cNvGrpSpPr/>
          <p:nvPr/>
        </p:nvGrpSpPr>
        <p:grpSpPr>
          <a:xfrm>
            <a:off x="7286185" y="2292740"/>
            <a:ext cx="113314" cy="107051"/>
            <a:chOff x="8431902" y="2817912"/>
            <a:chExt cx="113314" cy="107051"/>
          </a:xfrm>
        </p:grpSpPr>
        <p:cxnSp>
          <p:nvCxnSpPr>
            <p:cNvPr id="408" name="Straight Connector 407">
              <a:extLst>
                <a:ext uri="{FF2B5EF4-FFF2-40B4-BE49-F238E27FC236}">
                  <a16:creationId xmlns:a16="http://schemas.microsoft.com/office/drawing/2014/main" id="{212CF91C-C1DA-442A-ADA2-B98315690582}"/>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09" name="Straight Connector 408">
              <a:extLst>
                <a:ext uri="{FF2B5EF4-FFF2-40B4-BE49-F238E27FC236}">
                  <a16:creationId xmlns:a16="http://schemas.microsoft.com/office/drawing/2014/main" id="{E5ED1146-4260-4398-9B5A-385F5D0C181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10" name="Group 409">
            <a:extLst>
              <a:ext uri="{FF2B5EF4-FFF2-40B4-BE49-F238E27FC236}">
                <a16:creationId xmlns:a16="http://schemas.microsoft.com/office/drawing/2014/main" id="{D74C645A-A2C9-4003-9891-4EFFD383189C}"/>
              </a:ext>
            </a:extLst>
          </p:cNvPr>
          <p:cNvGrpSpPr/>
          <p:nvPr/>
        </p:nvGrpSpPr>
        <p:grpSpPr>
          <a:xfrm>
            <a:off x="7254627" y="2240210"/>
            <a:ext cx="113314" cy="107051"/>
            <a:chOff x="8431902" y="2817912"/>
            <a:chExt cx="113314" cy="107051"/>
          </a:xfrm>
        </p:grpSpPr>
        <p:cxnSp>
          <p:nvCxnSpPr>
            <p:cNvPr id="411" name="Straight Connector 410">
              <a:extLst>
                <a:ext uri="{FF2B5EF4-FFF2-40B4-BE49-F238E27FC236}">
                  <a16:creationId xmlns:a16="http://schemas.microsoft.com/office/drawing/2014/main" id="{A7603BBE-915A-4D35-A678-7A88524B9802}"/>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12" name="Straight Connector 411">
              <a:extLst>
                <a:ext uri="{FF2B5EF4-FFF2-40B4-BE49-F238E27FC236}">
                  <a16:creationId xmlns:a16="http://schemas.microsoft.com/office/drawing/2014/main" id="{83D373A0-FB01-4708-A7BB-64323CF47D22}"/>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13" name="Group 412">
            <a:extLst>
              <a:ext uri="{FF2B5EF4-FFF2-40B4-BE49-F238E27FC236}">
                <a16:creationId xmlns:a16="http://schemas.microsoft.com/office/drawing/2014/main" id="{3DA552CC-5048-46D0-B4C7-63BE7A3AD21D}"/>
              </a:ext>
            </a:extLst>
          </p:cNvPr>
          <p:cNvGrpSpPr/>
          <p:nvPr/>
        </p:nvGrpSpPr>
        <p:grpSpPr>
          <a:xfrm>
            <a:off x="7293448" y="2242456"/>
            <a:ext cx="113314" cy="107051"/>
            <a:chOff x="8431902" y="2817912"/>
            <a:chExt cx="113314" cy="107051"/>
          </a:xfrm>
        </p:grpSpPr>
        <p:cxnSp>
          <p:nvCxnSpPr>
            <p:cNvPr id="414" name="Straight Connector 413">
              <a:extLst>
                <a:ext uri="{FF2B5EF4-FFF2-40B4-BE49-F238E27FC236}">
                  <a16:creationId xmlns:a16="http://schemas.microsoft.com/office/drawing/2014/main" id="{723D0369-312D-4C24-968C-4854C1B16D81}"/>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15" name="Straight Connector 414">
              <a:extLst>
                <a:ext uri="{FF2B5EF4-FFF2-40B4-BE49-F238E27FC236}">
                  <a16:creationId xmlns:a16="http://schemas.microsoft.com/office/drawing/2014/main" id="{424BC446-4E08-4E82-BFC9-944F95396198}"/>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16" name="Group 415">
            <a:extLst>
              <a:ext uri="{FF2B5EF4-FFF2-40B4-BE49-F238E27FC236}">
                <a16:creationId xmlns:a16="http://schemas.microsoft.com/office/drawing/2014/main" id="{E6334D2B-01B0-4F65-97C6-EF42CC1BF29D}"/>
              </a:ext>
            </a:extLst>
          </p:cNvPr>
          <p:cNvGrpSpPr/>
          <p:nvPr/>
        </p:nvGrpSpPr>
        <p:grpSpPr>
          <a:xfrm>
            <a:off x="7291844" y="2260103"/>
            <a:ext cx="113314" cy="107051"/>
            <a:chOff x="8431902" y="2817912"/>
            <a:chExt cx="113314" cy="107051"/>
          </a:xfrm>
        </p:grpSpPr>
        <p:cxnSp>
          <p:nvCxnSpPr>
            <p:cNvPr id="417" name="Straight Connector 416">
              <a:extLst>
                <a:ext uri="{FF2B5EF4-FFF2-40B4-BE49-F238E27FC236}">
                  <a16:creationId xmlns:a16="http://schemas.microsoft.com/office/drawing/2014/main" id="{3AAA8E6A-481A-456E-8A5B-72637D8D52C0}"/>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18" name="Straight Connector 417">
              <a:extLst>
                <a:ext uri="{FF2B5EF4-FFF2-40B4-BE49-F238E27FC236}">
                  <a16:creationId xmlns:a16="http://schemas.microsoft.com/office/drawing/2014/main" id="{2111BAE6-548C-4AA8-80AF-45A0938054A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19" name="Group 418">
            <a:extLst>
              <a:ext uri="{FF2B5EF4-FFF2-40B4-BE49-F238E27FC236}">
                <a16:creationId xmlns:a16="http://schemas.microsoft.com/office/drawing/2014/main" id="{FF3508E1-0C4A-4228-BF5F-8ECF247A8D6C}"/>
              </a:ext>
            </a:extLst>
          </p:cNvPr>
          <p:cNvGrpSpPr/>
          <p:nvPr/>
        </p:nvGrpSpPr>
        <p:grpSpPr>
          <a:xfrm>
            <a:off x="7235377" y="2220961"/>
            <a:ext cx="113314" cy="107051"/>
            <a:chOff x="8431902" y="2817912"/>
            <a:chExt cx="113314" cy="107051"/>
          </a:xfrm>
        </p:grpSpPr>
        <p:cxnSp>
          <p:nvCxnSpPr>
            <p:cNvPr id="420" name="Straight Connector 419">
              <a:extLst>
                <a:ext uri="{FF2B5EF4-FFF2-40B4-BE49-F238E27FC236}">
                  <a16:creationId xmlns:a16="http://schemas.microsoft.com/office/drawing/2014/main" id="{AC89A895-7319-43F8-912C-08840A1D9E5C}"/>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21" name="Straight Connector 420">
              <a:extLst>
                <a:ext uri="{FF2B5EF4-FFF2-40B4-BE49-F238E27FC236}">
                  <a16:creationId xmlns:a16="http://schemas.microsoft.com/office/drawing/2014/main" id="{87FA3417-4766-4CEF-AC2A-7807341434D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22" name="Group 421">
            <a:extLst>
              <a:ext uri="{FF2B5EF4-FFF2-40B4-BE49-F238E27FC236}">
                <a16:creationId xmlns:a16="http://schemas.microsoft.com/office/drawing/2014/main" id="{E15C254E-2A87-49DF-9894-73760435FA28}"/>
              </a:ext>
            </a:extLst>
          </p:cNvPr>
          <p:cNvGrpSpPr/>
          <p:nvPr/>
        </p:nvGrpSpPr>
        <p:grpSpPr>
          <a:xfrm>
            <a:off x="7227676" y="2176684"/>
            <a:ext cx="113314" cy="107051"/>
            <a:chOff x="8431902" y="2817912"/>
            <a:chExt cx="113314" cy="107051"/>
          </a:xfrm>
        </p:grpSpPr>
        <p:cxnSp>
          <p:nvCxnSpPr>
            <p:cNvPr id="423" name="Straight Connector 422">
              <a:extLst>
                <a:ext uri="{FF2B5EF4-FFF2-40B4-BE49-F238E27FC236}">
                  <a16:creationId xmlns:a16="http://schemas.microsoft.com/office/drawing/2014/main" id="{5E323909-F977-4299-9ED7-E134AFA86E4C}"/>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24" name="Straight Connector 423">
              <a:extLst>
                <a:ext uri="{FF2B5EF4-FFF2-40B4-BE49-F238E27FC236}">
                  <a16:creationId xmlns:a16="http://schemas.microsoft.com/office/drawing/2014/main" id="{CAF5B69C-C0D9-4C09-BA2B-59B3A9F25F2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25" name="Group 424">
            <a:extLst>
              <a:ext uri="{FF2B5EF4-FFF2-40B4-BE49-F238E27FC236}">
                <a16:creationId xmlns:a16="http://schemas.microsoft.com/office/drawing/2014/main" id="{DE8B09B5-9533-4E1A-B6DF-4C14F91B352C}"/>
              </a:ext>
            </a:extLst>
          </p:cNvPr>
          <p:cNvGrpSpPr/>
          <p:nvPr/>
        </p:nvGrpSpPr>
        <p:grpSpPr>
          <a:xfrm>
            <a:off x="7227676" y="2157434"/>
            <a:ext cx="113314" cy="107051"/>
            <a:chOff x="8431902" y="2817912"/>
            <a:chExt cx="113314" cy="107051"/>
          </a:xfrm>
        </p:grpSpPr>
        <p:cxnSp>
          <p:nvCxnSpPr>
            <p:cNvPr id="426" name="Straight Connector 425">
              <a:extLst>
                <a:ext uri="{FF2B5EF4-FFF2-40B4-BE49-F238E27FC236}">
                  <a16:creationId xmlns:a16="http://schemas.microsoft.com/office/drawing/2014/main" id="{5B4A588E-040C-4A7F-B5EF-A4C48F93616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27" name="Straight Connector 426">
              <a:extLst>
                <a:ext uri="{FF2B5EF4-FFF2-40B4-BE49-F238E27FC236}">
                  <a16:creationId xmlns:a16="http://schemas.microsoft.com/office/drawing/2014/main" id="{13837662-F0B3-4378-B56E-14B1CED9CED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28" name="Group 427">
            <a:extLst>
              <a:ext uri="{FF2B5EF4-FFF2-40B4-BE49-F238E27FC236}">
                <a16:creationId xmlns:a16="http://schemas.microsoft.com/office/drawing/2014/main" id="{0F593EB4-404C-432C-8601-4BCD0347F7CF}"/>
              </a:ext>
            </a:extLst>
          </p:cNvPr>
          <p:cNvGrpSpPr/>
          <p:nvPr/>
        </p:nvGrpSpPr>
        <p:grpSpPr>
          <a:xfrm>
            <a:off x="7212276" y="2170909"/>
            <a:ext cx="113314" cy="107051"/>
            <a:chOff x="8431902" y="2817912"/>
            <a:chExt cx="113314" cy="107051"/>
          </a:xfrm>
        </p:grpSpPr>
        <p:cxnSp>
          <p:nvCxnSpPr>
            <p:cNvPr id="429" name="Straight Connector 428">
              <a:extLst>
                <a:ext uri="{FF2B5EF4-FFF2-40B4-BE49-F238E27FC236}">
                  <a16:creationId xmlns:a16="http://schemas.microsoft.com/office/drawing/2014/main" id="{004472CD-606D-4404-8ACA-80282E35F481}"/>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30" name="Straight Connector 429">
              <a:extLst>
                <a:ext uri="{FF2B5EF4-FFF2-40B4-BE49-F238E27FC236}">
                  <a16:creationId xmlns:a16="http://schemas.microsoft.com/office/drawing/2014/main" id="{BBE2A0DF-212F-47BB-A0BB-EAEA0CED225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31" name="Group 430">
            <a:extLst>
              <a:ext uri="{FF2B5EF4-FFF2-40B4-BE49-F238E27FC236}">
                <a16:creationId xmlns:a16="http://schemas.microsoft.com/office/drawing/2014/main" id="{AF9ECDB1-2656-446D-B536-15114D520793}"/>
              </a:ext>
            </a:extLst>
          </p:cNvPr>
          <p:cNvGrpSpPr/>
          <p:nvPr/>
        </p:nvGrpSpPr>
        <p:grpSpPr>
          <a:xfrm>
            <a:off x="7194951" y="2140108"/>
            <a:ext cx="113314" cy="107051"/>
            <a:chOff x="8431902" y="2817912"/>
            <a:chExt cx="113314" cy="107051"/>
          </a:xfrm>
        </p:grpSpPr>
        <p:cxnSp>
          <p:nvCxnSpPr>
            <p:cNvPr id="432" name="Straight Connector 431">
              <a:extLst>
                <a:ext uri="{FF2B5EF4-FFF2-40B4-BE49-F238E27FC236}">
                  <a16:creationId xmlns:a16="http://schemas.microsoft.com/office/drawing/2014/main" id="{8BFE2A8D-1A1B-4601-8482-79E0CA7A4C6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33" name="Straight Connector 432">
              <a:extLst>
                <a:ext uri="{FF2B5EF4-FFF2-40B4-BE49-F238E27FC236}">
                  <a16:creationId xmlns:a16="http://schemas.microsoft.com/office/drawing/2014/main" id="{E5C880B9-3ADD-45EB-A0A8-CEFB9B1EDFB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34" name="Group 433">
            <a:extLst>
              <a:ext uri="{FF2B5EF4-FFF2-40B4-BE49-F238E27FC236}">
                <a16:creationId xmlns:a16="http://schemas.microsoft.com/office/drawing/2014/main" id="{2BEE6878-8D48-43D6-9BEC-C55C22DF4E65}"/>
              </a:ext>
            </a:extLst>
          </p:cNvPr>
          <p:cNvGrpSpPr/>
          <p:nvPr/>
        </p:nvGrpSpPr>
        <p:grpSpPr>
          <a:xfrm>
            <a:off x="7167999" y="2084281"/>
            <a:ext cx="113314" cy="107051"/>
            <a:chOff x="8431902" y="2817912"/>
            <a:chExt cx="113314" cy="107051"/>
          </a:xfrm>
        </p:grpSpPr>
        <p:cxnSp>
          <p:nvCxnSpPr>
            <p:cNvPr id="435" name="Straight Connector 434">
              <a:extLst>
                <a:ext uri="{FF2B5EF4-FFF2-40B4-BE49-F238E27FC236}">
                  <a16:creationId xmlns:a16="http://schemas.microsoft.com/office/drawing/2014/main" id="{D92C0F4A-4FB5-46AD-A3B4-93A9963F01A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36" name="Straight Connector 435">
              <a:extLst>
                <a:ext uri="{FF2B5EF4-FFF2-40B4-BE49-F238E27FC236}">
                  <a16:creationId xmlns:a16="http://schemas.microsoft.com/office/drawing/2014/main" id="{C9F8D69C-0818-411E-A801-5064FAF1DBA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37" name="Group 436">
            <a:extLst>
              <a:ext uri="{FF2B5EF4-FFF2-40B4-BE49-F238E27FC236}">
                <a16:creationId xmlns:a16="http://schemas.microsoft.com/office/drawing/2014/main" id="{FE5F202E-1449-490D-A9EE-60E2784DE321}"/>
              </a:ext>
            </a:extLst>
          </p:cNvPr>
          <p:cNvGrpSpPr/>
          <p:nvPr/>
        </p:nvGrpSpPr>
        <p:grpSpPr>
          <a:xfrm>
            <a:off x="7150674" y="2063106"/>
            <a:ext cx="113314" cy="107051"/>
            <a:chOff x="8431902" y="2817912"/>
            <a:chExt cx="113314" cy="107051"/>
          </a:xfrm>
        </p:grpSpPr>
        <p:cxnSp>
          <p:nvCxnSpPr>
            <p:cNvPr id="438" name="Straight Connector 437">
              <a:extLst>
                <a:ext uri="{FF2B5EF4-FFF2-40B4-BE49-F238E27FC236}">
                  <a16:creationId xmlns:a16="http://schemas.microsoft.com/office/drawing/2014/main" id="{CCC25797-6AEF-4D60-A487-6B7644AB363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39" name="Straight Connector 438">
              <a:extLst>
                <a:ext uri="{FF2B5EF4-FFF2-40B4-BE49-F238E27FC236}">
                  <a16:creationId xmlns:a16="http://schemas.microsoft.com/office/drawing/2014/main" id="{16111F3D-0938-4046-8B23-E114AAC420E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40" name="Group 439">
            <a:extLst>
              <a:ext uri="{FF2B5EF4-FFF2-40B4-BE49-F238E27FC236}">
                <a16:creationId xmlns:a16="http://schemas.microsoft.com/office/drawing/2014/main" id="{75B746F2-72F5-4BC1-814E-01FDE16340C2}"/>
              </a:ext>
            </a:extLst>
          </p:cNvPr>
          <p:cNvGrpSpPr/>
          <p:nvPr/>
        </p:nvGrpSpPr>
        <p:grpSpPr>
          <a:xfrm>
            <a:off x="7114098" y="2043855"/>
            <a:ext cx="113314" cy="107051"/>
            <a:chOff x="8431902" y="2817912"/>
            <a:chExt cx="113314" cy="107051"/>
          </a:xfrm>
        </p:grpSpPr>
        <p:cxnSp>
          <p:nvCxnSpPr>
            <p:cNvPr id="441" name="Straight Connector 440">
              <a:extLst>
                <a:ext uri="{FF2B5EF4-FFF2-40B4-BE49-F238E27FC236}">
                  <a16:creationId xmlns:a16="http://schemas.microsoft.com/office/drawing/2014/main" id="{E787F1B1-86C4-4508-996D-ABDE82DDBD9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42" name="Straight Connector 441">
              <a:extLst>
                <a:ext uri="{FF2B5EF4-FFF2-40B4-BE49-F238E27FC236}">
                  <a16:creationId xmlns:a16="http://schemas.microsoft.com/office/drawing/2014/main" id="{E13FAB34-52DF-4D9D-B163-8F8FA68CB65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43" name="Group 442">
            <a:extLst>
              <a:ext uri="{FF2B5EF4-FFF2-40B4-BE49-F238E27FC236}">
                <a16:creationId xmlns:a16="http://schemas.microsoft.com/office/drawing/2014/main" id="{892F1545-3D27-4434-BCC8-89046ACD0E1D}"/>
              </a:ext>
            </a:extLst>
          </p:cNvPr>
          <p:cNvGrpSpPr/>
          <p:nvPr/>
        </p:nvGrpSpPr>
        <p:grpSpPr>
          <a:xfrm>
            <a:off x="7098698" y="2013055"/>
            <a:ext cx="113314" cy="107051"/>
            <a:chOff x="8431902" y="2817912"/>
            <a:chExt cx="113314" cy="107051"/>
          </a:xfrm>
        </p:grpSpPr>
        <p:cxnSp>
          <p:nvCxnSpPr>
            <p:cNvPr id="444" name="Straight Connector 443">
              <a:extLst>
                <a:ext uri="{FF2B5EF4-FFF2-40B4-BE49-F238E27FC236}">
                  <a16:creationId xmlns:a16="http://schemas.microsoft.com/office/drawing/2014/main" id="{5F36155E-AE02-4673-9AF9-32BA64B8D6AB}"/>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45" name="Straight Connector 444">
              <a:extLst>
                <a:ext uri="{FF2B5EF4-FFF2-40B4-BE49-F238E27FC236}">
                  <a16:creationId xmlns:a16="http://schemas.microsoft.com/office/drawing/2014/main" id="{C4DD526B-5256-4B4E-AC3F-B0B8B8CF214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46" name="Group 445">
            <a:extLst>
              <a:ext uri="{FF2B5EF4-FFF2-40B4-BE49-F238E27FC236}">
                <a16:creationId xmlns:a16="http://schemas.microsoft.com/office/drawing/2014/main" id="{757AFACB-3612-4DAA-AD60-0CF36B64F39C}"/>
              </a:ext>
            </a:extLst>
          </p:cNvPr>
          <p:cNvGrpSpPr/>
          <p:nvPr/>
        </p:nvGrpSpPr>
        <p:grpSpPr>
          <a:xfrm>
            <a:off x="7075597" y="1978404"/>
            <a:ext cx="113314" cy="107051"/>
            <a:chOff x="8431902" y="2817912"/>
            <a:chExt cx="113314" cy="107051"/>
          </a:xfrm>
        </p:grpSpPr>
        <p:cxnSp>
          <p:nvCxnSpPr>
            <p:cNvPr id="447" name="Straight Connector 446">
              <a:extLst>
                <a:ext uri="{FF2B5EF4-FFF2-40B4-BE49-F238E27FC236}">
                  <a16:creationId xmlns:a16="http://schemas.microsoft.com/office/drawing/2014/main" id="{39E36C64-280B-4BDE-B2AD-FC11C961E251}"/>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48" name="Straight Connector 447">
              <a:extLst>
                <a:ext uri="{FF2B5EF4-FFF2-40B4-BE49-F238E27FC236}">
                  <a16:creationId xmlns:a16="http://schemas.microsoft.com/office/drawing/2014/main" id="{EC9CD627-6748-4153-A7DF-C7E86412F78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49" name="Group 448">
            <a:extLst>
              <a:ext uri="{FF2B5EF4-FFF2-40B4-BE49-F238E27FC236}">
                <a16:creationId xmlns:a16="http://schemas.microsoft.com/office/drawing/2014/main" id="{5EE5291D-ECA5-4121-9388-56B68C2F5D1F}"/>
              </a:ext>
            </a:extLst>
          </p:cNvPr>
          <p:cNvGrpSpPr/>
          <p:nvPr/>
        </p:nvGrpSpPr>
        <p:grpSpPr>
          <a:xfrm>
            <a:off x="7054421" y="1949527"/>
            <a:ext cx="113314" cy="107051"/>
            <a:chOff x="8431902" y="2817912"/>
            <a:chExt cx="113314" cy="107051"/>
          </a:xfrm>
        </p:grpSpPr>
        <p:cxnSp>
          <p:nvCxnSpPr>
            <p:cNvPr id="450" name="Straight Connector 449">
              <a:extLst>
                <a:ext uri="{FF2B5EF4-FFF2-40B4-BE49-F238E27FC236}">
                  <a16:creationId xmlns:a16="http://schemas.microsoft.com/office/drawing/2014/main" id="{09BE11A2-99AD-4A1D-B647-F836F4BD427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51" name="Straight Connector 450">
              <a:extLst>
                <a:ext uri="{FF2B5EF4-FFF2-40B4-BE49-F238E27FC236}">
                  <a16:creationId xmlns:a16="http://schemas.microsoft.com/office/drawing/2014/main" id="{98786D84-D2E8-40AB-BF60-2ECF1E391650}"/>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52" name="Group 451">
            <a:extLst>
              <a:ext uri="{FF2B5EF4-FFF2-40B4-BE49-F238E27FC236}">
                <a16:creationId xmlns:a16="http://schemas.microsoft.com/office/drawing/2014/main" id="{E852BA67-9FA0-497C-9085-770B70D8ED82}"/>
              </a:ext>
            </a:extLst>
          </p:cNvPr>
          <p:cNvGrpSpPr/>
          <p:nvPr/>
        </p:nvGrpSpPr>
        <p:grpSpPr>
          <a:xfrm>
            <a:off x="7023620" y="1932203"/>
            <a:ext cx="113314" cy="107051"/>
            <a:chOff x="8431902" y="2817912"/>
            <a:chExt cx="113314" cy="107051"/>
          </a:xfrm>
        </p:grpSpPr>
        <p:cxnSp>
          <p:nvCxnSpPr>
            <p:cNvPr id="453" name="Straight Connector 452">
              <a:extLst>
                <a:ext uri="{FF2B5EF4-FFF2-40B4-BE49-F238E27FC236}">
                  <a16:creationId xmlns:a16="http://schemas.microsoft.com/office/drawing/2014/main" id="{95DA9148-E4C7-4DD3-A1EB-9C3EEA92825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54" name="Straight Connector 453">
              <a:extLst>
                <a:ext uri="{FF2B5EF4-FFF2-40B4-BE49-F238E27FC236}">
                  <a16:creationId xmlns:a16="http://schemas.microsoft.com/office/drawing/2014/main" id="{5E1B76C1-FA40-4475-87E0-2FC2CB7B88A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55" name="Group 454">
            <a:extLst>
              <a:ext uri="{FF2B5EF4-FFF2-40B4-BE49-F238E27FC236}">
                <a16:creationId xmlns:a16="http://schemas.microsoft.com/office/drawing/2014/main" id="{697628ED-C431-487F-85C5-4FE671B909D2}"/>
              </a:ext>
            </a:extLst>
          </p:cNvPr>
          <p:cNvGrpSpPr/>
          <p:nvPr/>
        </p:nvGrpSpPr>
        <p:grpSpPr>
          <a:xfrm>
            <a:off x="6998595" y="1916801"/>
            <a:ext cx="113314" cy="107051"/>
            <a:chOff x="8431902" y="2817912"/>
            <a:chExt cx="113314" cy="107051"/>
          </a:xfrm>
        </p:grpSpPr>
        <p:cxnSp>
          <p:nvCxnSpPr>
            <p:cNvPr id="456" name="Straight Connector 455">
              <a:extLst>
                <a:ext uri="{FF2B5EF4-FFF2-40B4-BE49-F238E27FC236}">
                  <a16:creationId xmlns:a16="http://schemas.microsoft.com/office/drawing/2014/main" id="{743B4B56-A617-44FA-8A8D-A18E648DDC6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57" name="Straight Connector 456">
              <a:extLst>
                <a:ext uri="{FF2B5EF4-FFF2-40B4-BE49-F238E27FC236}">
                  <a16:creationId xmlns:a16="http://schemas.microsoft.com/office/drawing/2014/main" id="{C1D1A50B-A4D9-4AE4-A04D-65E530BDA14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58" name="Group 457">
            <a:extLst>
              <a:ext uri="{FF2B5EF4-FFF2-40B4-BE49-F238E27FC236}">
                <a16:creationId xmlns:a16="http://schemas.microsoft.com/office/drawing/2014/main" id="{60D19843-A7E5-4E90-965E-DBA8B456C920}"/>
              </a:ext>
            </a:extLst>
          </p:cNvPr>
          <p:cNvGrpSpPr/>
          <p:nvPr/>
        </p:nvGrpSpPr>
        <p:grpSpPr>
          <a:xfrm>
            <a:off x="6985119" y="1887926"/>
            <a:ext cx="113314" cy="107051"/>
            <a:chOff x="8431902" y="2817912"/>
            <a:chExt cx="113314" cy="107051"/>
          </a:xfrm>
        </p:grpSpPr>
        <p:cxnSp>
          <p:nvCxnSpPr>
            <p:cNvPr id="459" name="Straight Connector 458">
              <a:extLst>
                <a:ext uri="{FF2B5EF4-FFF2-40B4-BE49-F238E27FC236}">
                  <a16:creationId xmlns:a16="http://schemas.microsoft.com/office/drawing/2014/main" id="{B3C628A3-F3E0-47D0-9E98-6A06F3DCEB22}"/>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60" name="Straight Connector 459">
              <a:extLst>
                <a:ext uri="{FF2B5EF4-FFF2-40B4-BE49-F238E27FC236}">
                  <a16:creationId xmlns:a16="http://schemas.microsoft.com/office/drawing/2014/main" id="{A272FD57-B38E-469D-9AAD-9EE8CE52C70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61" name="Group 460">
            <a:extLst>
              <a:ext uri="{FF2B5EF4-FFF2-40B4-BE49-F238E27FC236}">
                <a16:creationId xmlns:a16="http://schemas.microsoft.com/office/drawing/2014/main" id="{FD0C0878-9D55-4C03-A902-13509E769694}"/>
              </a:ext>
            </a:extLst>
          </p:cNvPr>
          <p:cNvGrpSpPr/>
          <p:nvPr/>
        </p:nvGrpSpPr>
        <p:grpSpPr>
          <a:xfrm>
            <a:off x="6948543" y="1868676"/>
            <a:ext cx="113314" cy="107051"/>
            <a:chOff x="8431902" y="2817912"/>
            <a:chExt cx="113314" cy="107051"/>
          </a:xfrm>
        </p:grpSpPr>
        <p:cxnSp>
          <p:nvCxnSpPr>
            <p:cNvPr id="462" name="Straight Connector 461">
              <a:extLst>
                <a:ext uri="{FF2B5EF4-FFF2-40B4-BE49-F238E27FC236}">
                  <a16:creationId xmlns:a16="http://schemas.microsoft.com/office/drawing/2014/main" id="{13343316-B107-4DBF-A31F-9E3387A04CE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63" name="Straight Connector 462">
              <a:extLst>
                <a:ext uri="{FF2B5EF4-FFF2-40B4-BE49-F238E27FC236}">
                  <a16:creationId xmlns:a16="http://schemas.microsoft.com/office/drawing/2014/main" id="{DEA1BBE8-4326-411D-8FE9-CCC132E9141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64" name="Group 463">
            <a:extLst>
              <a:ext uri="{FF2B5EF4-FFF2-40B4-BE49-F238E27FC236}">
                <a16:creationId xmlns:a16="http://schemas.microsoft.com/office/drawing/2014/main" id="{47AA4434-3BF2-47EC-8A33-BCA6883A8BD4}"/>
              </a:ext>
            </a:extLst>
          </p:cNvPr>
          <p:cNvGrpSpPr/>
          <p:nvPr/>
        </p:nvGrpSpPr>
        <p:grpSpPr>
          <a:xfrm>
            <a:off x="6935068" y="1853275"/>
            <a:ext cx="113314" cy="107051"/>
            <a:chOff x="8431902" y="2817912"/>
            <a:chExt cx="113314" cy="107051"/>
          </a:xfrm>
        </p:grpSpPr>
        <p:cxnSp>
          <p:nvCxnSpPr>
            <p:cNvPr id="465" name="Straight Connector 464">
              <a:extLst>
                <a:ext uri="{FF2B5EF4-FFF2-40B4-BE49-F238E27FC236}">
                  <a16:creationId xmlns:a16="http://schemas.microsoft.com/office/drawing/2014/main" id="{D687C6F4-3EC9-4627-A51F-2C0F457273AB}"/>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66" name="Straight Connector 465">
              <a:extLst>
                <a:ext uri="{FF2B5EF4-FFF2-40B4-BE49-F238E27FC236}">
                  <a16:creationId xmlns:a16="http://schemas.microsoft.com/office/drawing/2014/main" id="{6C1B4083-B282-4917-8798-654AC4B212C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67" name="Group 466">
            <a:extLst>
              <a:ext uri="{FF2B5EF4-FFF2-40B4-BE49-F238E27FC236}">
                <a16:creationId xmlns:a16="http://schemas.microsoft.com/office/drawing/2014/main" id="{BAE48AD5-5E36-4ACA-B449-0F2420F0AC0E}"/>
              </a:ext>
            </a:extLst>
          </p:cNvPr>
          <p:cNvGrpSpPr/>
          <p:nvPr/>
        </p:nvGrpSpPr>
        <p:grpSpPr>
          <a:xfrm>
            <a:off x="6898492" y="1832100"/>
            <a:ext cx="113314" cy="107051"/>
            <a:chOff x="8431902" y="2817912"/>
            <a:chExt cx="113314" cy="107051"/>
          </a:xfrm>
        </p:grpSpPr>
        <p:cxnSp>
          <p:nvCxnSpPr>
            <p:cNvPr id="468" name="Straight Connector 467">
              <a:extLst>
                <a:ext uri="{FF2B5EF4-FFF2-40B4-BE49-F238E27FC236}">
                  <a16:creationId xmlns:a16="http://schemas.microsoft.com/office/drawing/2014/main" id="{1251669B-FDD3-497D-AFD8-9BFFEEFF3A9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69" name="Straight Connector 468">
              <a:extLst>
                <a:ext uri="{FF2B5EF4-FFF2-40B4-BE49-F238E27FC236}">
                  <a16:creationId xmlns:a16="http://schemas.microsoft.com/office/drawing/2014/main" id="{AA01D6C0-BB8D-447B-B6C7-3215EEA5D46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70" name="Group 469">
            <a:extLst>
              <a:ext uri="{FF2B5EF4-FFF2-40B4-BE49-F238E27FC236}">
                <a16:creationId xmlns:a16="http://schemas.microsoft.com/office/drawing/2014/main" id="{3E698243-86BD-4D52-B636-9C82FD2F1F32}"/>
              </a:ext>
            </a:extLst>
          </p:cNvPr>
          <p:cNvGrpSpPr/>
          <p:nvPr/>
        </p:nvGrpSpPr>
        <p:grpSpPr>
          <a:xfrm>
            <a:off x="6890791" y="1791673"/>
            <a:ext cx="113314" cy="107051"/>
            <a:chOff x="8431902" y="2817912"/>
            <a:chExt cx="113314" cy="107051"/>
          </a:xfrm>
        </p:grpSpPr>
        <p:cxnSp>
          <p:nvCxnSpPr>
            <p:cNvPr id="471" name="Straight Connector 470">
              <a:extLst>
                <a:ext uri="{FF2B5EF4-FFF2-40B4-BE49-F238E27FC236}">
                  <a16:creationId xmlns:a16="http://schemas.microsoft.com/office/drawing/2014/main" id="{9BC125A3-3229-4F86-B587-E3016A7429B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72" name="Straight Connector 471">
              <a:extLst>
                <a:ext uri="{FF2B5EF4-FFF2-40B4-BE49-F238E27FC236}">
                  <a16:creationId xmlns:a16="http://schemas.microsoft.com/office/drawing/2014/main" id="{F4147492-3E14-4FCA-B6CC-F63C2BDBEC5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73" name="Group 472">
            <a:extLst>
              <a:ext uri="{FF2B5EF4-FFF2-40B4-BE49-F238E27FC236}">
                <a16:creationId xmlns:a16="http://schemas.microsoft.com/office/drawing/2014/main" id="{349949B8-8A6D-4877-A5FF-09BDB36B5BD9}"/>
              </a:ext>
            </a:extLst>
          </p:cNvPr>
          <p:cNvGrpSpPr/>
          <p:nvPr/>
        </p:nvGrpSpPr>
        <p:grpSpPr>
          <a:xfrm>
            <a:off x="6854216" y="1757022"/>
            <a:ext cx="113314" cy="107051"/>
            <a:chOff x="8431902" y="2817912"/>
            <a:chExt cx="113314" cy="107051"/>
          </a:xfrm>
        </p:grpSpPr>
        <p:cxnSp>
          <p:nvCxnSpPr>
            <p:cNvPr id="474" name="Straight Connector 473">
              <a:extLst>
                <a:ext uri="{FF2B5EF4-FFF2-40B4-BE49-F238E27FC236}">
                  <a16:creationId xmlns:a16="http://schemas.microsoft.com/office/drawing/2014/main" id="{73E2889F-9D86-48CC-91A4-339C51D52BF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75" name="Straight Connector 474">
              <a:extLst>
                <a:ext uri="{FF2B5EF4-FFF2-40B4-BE49-F238E27FC236}">
                  <a16:creationId xmlns:a16="http://schemas.microsoft.com/office/drawing/2014/main" id="{926C8ED4-CCE8-401B-949E-B58D5AE47446}"/>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76" name="Group 475">
            <a:extLst>
              <a:ext uri="{FF2B5EF4-FFF2-40B4-BE49-F238E27FC236}">
                <a16:creationId xmlns:a16="http://schemas.microsoft.com/office/drawing/2014/main" id="{5BD2B4CF-BD8B-4DDC-AAF7-1ACEA2C20A18}"/>
              </a:ext>
            </a:extLst>
          </p:cNvPr>
          <p:cNvGrpSpPr/>
          <p:nvPr/>
        </p:nvGrpSpPr>
        <p:grpSpPr>
          <a:xfrm>
            <a:off x="6848440" y="1708896"/>
            <a:ext cx="113314" cy="107051"/>
            <a:chOff x="8431902" y="2817912"/>
            <a:chExt cx="113314" cy="107051"/>
          </a:xfrm>
        </p:grpSpPr>
        <p:cxnSp>
          <p:nvCxnSpPr>
            <p:cNvPr id="477" name="Straight Connector 476">
              <a:extLst>
                <a:ext uri="{FF2B5EF4-FFF2-40B4-BE49-F238E27FC236}">
                  <a16:creationId xmlns:a16="http://schemas.microsoft.com/office/drawing/2014/main" id="{02373B0A-1951-4FCD-AEB4-DE1644C439B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78" name="Straight Connector 477">
              <a:extLst>
                <a:ext uri="{FF2B5EF4-FFF2-40B4-BE49-F238E27FC236}">
                  <a16:creationId xmlns:a16="http://schemas.microsoft.com/office/drawing/2014/main" id="{6518A134-7E33-4052-A5EE-5AEFC30D2BBF}"/>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79" name="Group 478">
            <a:extLst>
              <a:ext uri="{FF2B5EF4-FFF2-40B4-BE49-F238E27FC236}">
                <a16:creationId xmlns:a16="http://schemas.microsoft.com/office/drawing/2014/main" id="{DAA6D016-D77A-44A7-9505-4FC88DAA5061}"/>
              </a:ext>
            </a:extLst>
          </p:cNvPr>
          <p:cNvGrpSpPr/>
          <p:nvPr/>
        </p:nvGrpSpPr>
        <p:grpSpPr>
          <a:xfrm>
            <a:off x="6848440" y="1735847"/>
            <a:ext cx="113314" cy="107051"/>
            <a:chOff x="8431902" y="2817912"/>
            <a:chExt cx="113314" cy="107051"/>
          </a:xfrm>
        </p:grpSpPr>
        <p:cxnSp>
          <p:nvCxnSpPr>
            <p:cNvPr id="480" name="Straight Connector 479">
              <a:extLst>
                <a:ext uri="{FF2B5EF4-FFF2-40B4-BE49-F238E27FC236}">
                  <a16:creationId xmlns:a16="http://schemas.microsoft.com/office/drawing/2014/main" id="{B5D0BCE4-1196-42CC-9F5D-EA05939F8A84}"/>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81" name="Straight Connector 480">
              <a:extLst>
                <a:ext uri="{FF2B5EF4-FFF2-40B4-BE49-F238E27FC236}">
                  <a16:creationId xmlns:a16="http://schemas.microsoft.com/office/drawing/2014/main" id="{D9EF6378-815A-4BD5-A59D-2186748AAB5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82" name="Group 481">
            <a:extLst>
              <a:ext uri="{FF2B5EF4-FFF2-40B4-BE49-F238E27FC236}">
                <a16:creationId xmlns:a16="http://schemas.microsoft.com/office/drawing/2014/main" id="{638B6039-1C32-457C-8271-F08C3682AB31}"/>
              </a:ext>
            </a:extLst>
          </p:cNvPr>
          <p:cNvGrpSpPr/>
          <p:nvPr/>
        </p:nvGrpSpPr>
        <p:grpSpPr>
          <a:xfrm>
            <a:off x="6798389" y="1691571"/>
            <a:ext cx="113314" cy="107051"/>
            <a:chOff x="8431902" y="2817912"/>
            <a:chExt cx="113314" cy="107051"/>
          </a:xfrm>
        </p:grpSpPr>
        <p:cxnSp>
          <p:nvCxnSpPr>
            <p:cNvPr id="483" name="Straight Connector 482">
              <a:extLst>
                <a:ext uri="{FF2B5EF4-FFF2-40B4-BE49-F238E27FC236}">
                  <a16:creationId xmlns:a16="http://schemas.microsoft.com/office/drawing/2014/main" id="{009AC643-3966-497D-A662-1D230ED8DE4D}"/>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84" name="Straight Connector 483">
              <a:extLst>
                <a:ext uri="{FF2B5EF4-FFF2-40B4-BE49-F238E27FC236}">
                  <a16:creationId xmlns:a16="http://schemas.microsoft.com/office/drawing/2014/main" id="{5EE7C729-109A-4AC3-BD10-CD4C9D6EAFAD}"/>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85" name="Group 484">
            <a:extLst>
              <a:ext uri="{FF2B5EF4-FFF2-40B4-BE49-F238E27FC236}">
                <a16:creationId xmlns:a16="http://schemas.microsoft.com/office/drawing/2014/main" id="{C147000C-E9EB-40A8-873A-E34BA048E6C1}"/>
              </a:ext>
            </a:extLst>
          </p:cNvPr>
          <p:cNvGrpSpPr/>
          <p:nvPr/>
        </p:nvGrpSpPr>
        <p:grpSpPr>
          <a:xfrm>
            <a:off x="6750263" y="1666545"/>
            <a:ext cx="113314" cy="107051"/>
            <a:chOff x="8431902" y="2817912"/>
            <a:chExt cx="113314" cy="107051"/>
          </a:xfrm>
        </p:grpSpPr>
        <p:cxnSp>
          <p:nvCxnSpPr>
            <p:cNvPr id="486" name="Straight Connector 485">
              <a:extLst>
                <a:ext uri="{FF2B5EF4-FFF2-40B4-BE49-F238E27FC236}">
                  <a16:creationId xmlns:a16="http://schemas.microsoft.com/office/drawing/2014/main" id="{94B760B4-BC9E-4F90-82E3-0CE10CFAA4D9}"/>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87" name="Straight Connector 486">
              <a:extLst>
                <a:ext uri="{FF2B5EF4-FFF2-40B4-BE49-F238E27FC236}">
                  <a16:creationId xmlns:a16="http://schemas.microsoft.com/office/drawing/2014/main" id="{9753770F-BA22-4393-B233-233B60B7D3BE}"/>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88" name="Group 487">
            <a:extLst>
              <a:ext uri="{FF2B5EF4-FFF2-40B4-BE49-F238E27FC236}">
                <a16:creationId xmlns:a16="http://schemas.microsoft.com/office/drawing/2014/main" id="{296228EA-27BF-4BFE-B14C-4C094F153232}"/>
              </a:ext>
            </a:extLst>
          </p:cNvPr>
          <p:cNvGrpSpPr/>
          <p:nvPr/>
        </p:nvGrpSpPr>
        <p:grpSpPr>
          <a:xfrm>
            <a:off x="6775289" y="1664620"/>
            <a:ext cx="113314" cy="107051"/>
            <a:chOff x="8431902" y="2817912"/>
            <a:chExt cx="113314" cy="107051"/>
          </a:xfrm>
        </p:grpSpPr>
        <p:cxnSp>
          <p:nvCxnSpPr>
            <p:cNvPr id="489" name="Straight Connector 488">
              <a:extLst>
                <a:ext uri="{FF2B5EF4-FFF2-40B4-BE49-F238E27FC236}">
                  <a16:creationId xmlns:a16="http://schemas.microsoft.com/office/drawing/2014/main" id="{619A3578-2C02-4FB4-9FD5-5B850B5F375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90" name="Straight Connector 489">
              <a:extLst>
                <a:ext uri="{FF2B5EF4-FFF2-40B4-BE49-F238E27FC236}">
                  <a16:creationId xmlns:a16="http://schemas.microsoft.com/office/drawing/2014/main" id="{A708906B-E7AE-407D-8C99-0B0461B2049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91" name="Group 490">
            <a:extLst>
              <a:ext uri="{FF2B5EF4-FFF2-40B4-BE49-F238E27FC236}">
                <a16:creationId xmlns:a16="http://schemas.microsoft.com/office/drawing/2014/main" id="{9809C3C9-8D6B-40B5-A461-AB4570F18828}"/>
              </a:ext>
            </a:extLst>
          </p:cNvPr>
          <p:cNvGrpSpPr/>
          <p:nvPr/>
        </p:nvGrpSpPr>
        <p:grpSpPr>
          <a:xfrm>
            <a:off x="6717537" y="1647295"/>
            <a:ext cx="113314" cy="107051"/>
            <a:chOff x="8431902" y="2817912"/>
            <a:chExt cx="113314" cy="107051"/>
          </a:xfrm>
        </p:grpSpPr>
        <p:cxnSp>
          <p:nvCxnSpPr>
            <p:cNvPr id="492" name="Straight Connector 491">
              <a:extLst>
                <a:ext uri="{FF2B5EF4-FFF2-40B4-BE49-F238E27FC236}">
                  <a16:creationId xmlns:a16="http://schemas.microsoft.com/office/drawing/2014/main" id="{8880B991-CB8B-4023-A902-F28901C83C1B}"/>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93" name="Straight Connector 492">
              <a:extLst>
                <a:ext uri="{FF2B5EF4-FFF2-40B4-BE49-F238E27FC236}">
                  <a16:creationId xmlns:a16="http://schemas.microsoft.com/office/drawing/2014/main" id="{962EF2A2-65F7-46ED-85DF-5169A63AC1EA}"/>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94" name="Group 493">
            <a:extLst>
              <a:ext uri="{FF2B5EF4-FFF2-40B4-BE49-F238E27FC236}">
                <a16:creationId xmlns:a16="http://schemas.microsoft.com/office/drawing/2014/main" id="{BB9E9514-90C7-4CFA-BA45-B01643BF903D}"/>
              </a:ext>
            </a:extLst>
          </p:cNvPr>
          <p:cNvGrpSpPr/>
          <p:nvPr/>
        </p:nvGrpSpPr>
        <p:grpSpPr>
          <a:xfrm>
            <a:off x="6765664" y="1637669"/>
            <a:ext cx="113314" cy="107051"/>
            <a:chOff x="8431902" y="2817912"/>
            <a:chExt cx="113314" cy="107051"/>
          </a:xfrm>
        </p:grpSpPr>
        <p:cxnSp>
          <p:nvCxnSpPr>
            <p:cNvPr id="495" name="Straight Connector 494">
              <a:extLst>
                <a:ext uri="{FF2B5EF4-FFF2-40B4-BE49-F238E27FC236}">
                  <a16:creationId xmlns:a16="http://schemas.microsoft.com/office/drawing/2014/main" id="{3774879B-91DC-4EF1-B240-F685D511E77D}"/>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96" name="Straight Connector 495">
              <a:extLst>
                <a:ext uri="{FF2B5EF4-FFF2-40B4-BE49-F238E27FC236}">
                  <a16:creationId xmlns:a16="http://schemas.microsoft.com/office/drawing/2014/main" id="{F710D5CC-B52F-41D4-B57D-A0A9E8DC312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497" name="Group 496">
            <a:extLst>
              <a:ext uri="{FF2B5EF4-FFF2-40B4-BE49-F238E27FC236}">
                <a16:creationId xmlns:a16="http://schemas.microsoft.com/office/drawing/2014/main" id="{9C04214D-5163-4F79-9A92-EAA1AD9BA20F}"/>
              </a:ext>
            </a:extLst>
          </p:cNvPr>
          <p:cNvGrpSpPr/>
          <p:nvPr/>
        </p:nvGrpSpPr>
        <p:grpSpPr>
          <a:xfrm>
            <a:off x="6680961" y="1626119"/>
            <a:ext cx="113314" cy="107051"/>
            <a:chOff x="8431902" y="2817912"/>
            <a:chExt cx="113314" cy="107051"/>
          </a:xfrm>
        </p:grpSpPr>
        <p:cxnSp>
          <p:nvCxnSpPr>
            <p:cNvPr id="498" name="Straight Connector 497">
              <a:extLst>
                <a:ext uri="{FF2B5EF4-FFF2-40B4-BE49-F238E27FC236}">
                  <a16:creationId xmlns:a16="http://schemas.microsoft.com/office/drawing/2014/main" id="{D9853799-63E9-44EB-B52C-05ED333A83D8}"/>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499" name="Straight Connector 498">
              <a:extLst>
                <a:ext uri="{FF2B5EF4-FFF2-40B4-BE49-F238E27FC236}">
                  <a16:creationId xmlns:a16="http://schemas.microsoft.com/office/drawing/2014/main" id="{18BF5F99-8DE2-4ABB-A7B2-6942D7C8B17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00" name="Group 499">
            <a:extLst>
              <a:ext uri="{FF2B5EF4-FFF2-40B4-BE49-F238E27FC236}">
                <a16:creationId xmlns:a16="http://schemas.microsoft.com/office/drawing/2014/main" id="{1199F350-CFB5-4747-9AED-FEFAD80A53B8}"/>
              </a:ext>
            </a:extLst>
          </p:cNvPr>
          <p:cNvGrpSpPr/>
          <p:nvPr/>
        </p:nvGrpSpPr>
        <p:grpSpPr>
          <a:xfrm>
            <a:off x="6654010" y="1618419"/>
            <a:ext cx="113314" cy="107051"/>
            <a:chOff x="8431902" y="2817912"/>
            <a:chExt cx="113314" cy="107051"/>
          </a:xfrm>
        </p:grpSpPr>
        <p:cxnSp>
          <p:nvCxnSpPr>
            <p:cNvPr id="501" name="Straight Connector 500">
              <a:extLst>
                <a:ext uri="{FF2B5EF4-FFF2-40B4-BE49-F238E27FC236}">
                  <a16:creationId xmlns:a16="http://schemas.microsoft.com/office/drawing/2014/main" id="{F07320D1-F56F-4967-9B0B-1AB3090C420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02" name="Straight Connector 501">
              <a:extLst>
                <a:ext uri="{FF2B5EF4-FFF2-40B4-BE49-F238E27FC236}">
                  <a16:creationId xmlns:a16="http://schemas.microsoft.com/office/drawing/2014/main" id="{E05405B2-DA3F-4AD2-9DF4-A4E7BB82674F}"/>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03" name="Group 502">
            <a:extLst>
              <a:ext uri="{FF2B5EF4-FFF2-40B4-BE49-F238E27FC236}">
                <a16:creationId xmlns:a16="http://schemas.microsoft.com/office/drawing/2014/main" id="{961FDC7F-3195-4B34-B6DB-F9229A167455}"/>
              </a:ext>
            </a:extLst>
          </p:cNvPr>
          <p:cNvGrpSpPr/>
          <p:nvPr/>
        </p:nvGrpSpPr>
        <p:grpSpPr>
          <a:xfrm>
            <a:off x="6646311" y="1620344"/>
            <a:ext cx="113314" cy="107051"/>
            <a:chOff x="8431902" y="2817912"/>
            <a:chExt cx="113314" cy="107051"/>
          </a:xfrm>
        </p:grpSpPr>
        <p:cxnSp>
          <p:nvCxnSpPr>
            <p:cNvPr id="504" name="Straight Connector 503">
              <a:extLst>
                <a:ext uri="{FF2B5EF4-FFF2-40B4-BE49-F238E27FC236}">
                  <a16:creationId xmlns:a16="http://schemas.microsoft.com/office/drawing/2014/main" id="{BBF331DD-B886-49A6-AA37-E9087591E36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05" name="Straight Connector 504">
              <a:extLst>
                <a:ext uri="{FF2B5EF4-FFF2-40B4-BE49-F238E27FC236}">
                  <a16:creationId xmlns:a16="http://schemas.microsoft.com/office/drawing/2014/main" id="{5F32ED1B-1D95-466C-A821-071730F80D9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06" name="Group 505">
            <a:extLst>
              <a:ext uri="{FF2B5EF4-FFF2-40B4-BE49-F238E27FC236}">
                <a16:creationId xmlns:a16="http://schemas.microsoft.com/office/drawing/2014/main" id="{9DDA193D-4709-4FDD-A005-98993097F4A7}"/>
              </a:ext>
            </a:extLst>
          </p:cNvPr>
          <p:cNvGrpSpPr/>
          <p:nvPr/>
        </p:nvGrpSpPr>
        <p:grpSpPr>
          <a:xfrm>
            <a:off x="6623209" y="1618418"/>
            <a:ext cx="113314" cy="107051"/>
            <a:chOff x="8431902" y="2817912"/>
            <a:chExt cx="113314" cy="107051"/>
          </a:xfrm>
        </p:grpSpPr>
        <p:cxnSp>
          <p:nvCxnSpPr>
            <p:cNvPr id="507" name="Straight Connector 506">
              <a:extLst>
                <a:ext uri="{FF2B5EF4-FFF2-40B4-BE49-F238E27FC236}">
                  <a16:creationId xmlns:a16="http://schemas.microsoft.com/office/drawing/2014/main" id="{799ACFA6-CDF2-465F-B87E-8B911652986A}"/>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08" name="Straight Connector 507">
              <a:extLst>
                <a:ext uri="{FF2B5EF4-FFF2-40B4-BE49-F238E27FC236}">
                  <a16:creationId xmlns:a16="http://schemas.microsoft.com/office/drawing/2014/main" id="{C82AE58E-CEDB-4427-A2E8-A740EFFA538C}"/>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09" name="Group 508">
            <a:extLst>
              <a:ext uri="{FF2B5EF4-FFF2-40B4-BE49-F238E27FC236}">
                <a16:creationId xmlns:a16="http://schemas.microsoft.com/office/drawing/2014/main" id="{6E022174-7B02-450E-B699-5B85468C5AE5}"/>
              </a:ext>
            </a:extLst>
          </p:cNvPr>
          <p:cNvGrpSpPr/>
          <p:nvPr/>
        </p:nvGrpSpPr>
        <p:grpSpPr>
          <a:xfrm>
            <a:off x="6600109" y="1614569"/>
            <a:ext cx="113314" cy="107051"/>
            <a:chOff x="8431902" y="2817912"/>
            <a:chExt cx="113314" cy="107051"/>
          </a:xfrm>
        </p:grpSpPr>
        <p:cxnSp>
          <p:nvCxnSpPr>
            <p:cNvPr id="510" name="Straight Connector 509">
              <a:extLst>
                <a:ext uri="{FF2B5EF4-FFF2-40B4-BE49-F238E27FC236}">
                  <a16:creationId xmlns:a16="http://schemas.microsoft.com/office/drawing/2014/main" id="{C4B646FC-B111-4524-B745-1654E60D096E}"/>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11" name="Straight Connector 510">
              <a:extLst>
                <a:ext uri="{FF2B5EF4-FFF2-40B4-BE49-F238E27FC236}">
                  <a16:creationId xmlns:a16="http://schemas.microsoft.com/office/drawing/2014/main" id="{8858443E-20B5-4505-958E-E44D9E608160}"/>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12" name="Group 511">
            <a:extLst>
              <a:ext uri="{FF2B5EF4-FFF2-40B4-BE49-F238E27FC236}">
                <a16:creationId xmlns:a16="http://schemas.microsoft.com/office/drawing/2014/main" id="{F8E01BC3-0BAF-4B64-A8EA-6DD354B30888}"/>
              </a:ext>
            </a:extLst>
          </p:cNvPr>
          <p:cNvGrpSpPr/>
          <p:nvPr/>
        </p:nvGrpSpPr>
        <p:grpSpPr>
          <a:xfrm>
            <a:off x="6573158" y="1608793"/>
            <a:ext cx="113314" cy="107051"/>
            <a:chOff x="8431902" y="2817912"/>
            <a:chExt cx="113314" cy="107051"/>
          </a:xfrm>
        </p:grpSpPr>
        <p:cxnSp>
          <p:nvCxnSpPr>
            <p:cNvPr id="513" name="Straight Connector 512">
              <a:extLst>
                <a:ext uri="{FF2B5EF4-FFF2-40B4-BE49-F238E27FC236}">
                  <a16:creationId xmlns:a16="http://schemas.microsoft.com/office/drawing/2014/main" id="{E58AA588-D828-462C-817D-AAF35B1BD750}"/>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14" name="Straight Connector 513">
              <a:extLst>
                <a:ext uri="{FF2B5EF4-FFF2-40B4-BE49-F238E27FC236}">
                  <a16:creationId xmlns:a16="http://schemas.microsoft.com/office/drawing/2014/main" id="{4F578125-5CF0-441D-A442-213EC905AF56}"/>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15" name="Group 514">
            <a:extLst>
              <a:ext uri="{FF2B5EF4-FFF2-40B4-BE49-F238E27FC236}">
                <a16:creationId xmlns:a16="http://schemas.microsoft.com/office/drawing/2014/main" id="{E14ABB5E-B66B-4F1C-BEFA-0A1C8D6D44EA}"/>
              </a:ext>
            </a:extLst>
          </p:cNvPr>
          <p:cNvGrpSpPr/>
          <p:nvPr/>
        </p:nvGrpSpPr>
        <p:grpSpPr>
          <a:xfrm>
            <a:off x="6555833" y="1603018"/>
            <a:ext cx="113314" cy="107051"/>
            <a:chOff x="8431902" y="2817912"/>
            <a:chExt cx="113314" cy="107051"/>
          </a:xfrm>
        </p:grpSpPr>
        <p:cxnSp>
          <p:nvCxnSpPr>
            <p:cNvPr id="516" name="Straight Connector 515">
              <a:extLst>
                <a:ext uri="{FF2B5EF4-FFF2-40B4-BE49-F238E27FC236}">
                  <a16:creationId xmlns:a16="http://schemas.microsoft.com/office/drawing/2014/main" id="{D2A99DB3-05D6-4895-97D4-B6FE2BDACDE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17" name="Straight Connector 516">
              <a:extLst>
                <a:ext uri="{FF2B5EF4-FFF2-40B4-BE49-F238E27FC236}">
                  <a16:creationId xmlns:a16="http://schemas.microsoft.com/office/drawing/2014/main" id="{74AD5C74-06EA-424B-BAD5-AA51EB1D373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18" name="Group 517">
            <a:extLst>
              <a:ext uri="{FF2B5EF4-FFF2-40B4-BE49-F238E27FC236}">
                <a16:creationId xmlns:a16="http://schemas.microsoft.com/office/drawing/2014/main" id="{2599FAAC-31E4-42F3-B201-CC9EA3CF3F04}"/>
              </a:ext>
            </a:extLst>
          </p:cNvPr>
          <p:cNvGrpSpPr/>
          <p:nvPr/>
        </p:nvGrpSpPr>
        <p:grpSpPr>
          <a:xfrm>
            <a:off x="6544283" y="1606869"/>
            <a:ext cx="113314" cy="107051"/>
            <a:chOff x="8431902" y="2817912"/>
            <a:chExt cx="113314" cy="107051"/>
          </a:xfrm>
        </p:grpSpPr>
        <p:cxnSp>
          <p:nvCxnSpPr>
            <p:cNvPr id="519" name="Straight Connector 518">
              <a:extLst>
                <a:ext uri="{FF2B5EF4-FFF2-40B4-BE49-F238E27FC236}">
                  <a16:creationId xmlns:a16="http://schemas.microsoft.com/office/drawing/2014/main" id="{ACA6C04B-20E4-4C19-9526-896726D9D98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20" name="Straight Connector 519">
              <a:extLst>
                <a:ext uri="{FF2B5EF4-FFF2-40B4-BE49-F238E27FC236}">
                  <a16:creationId xmlns:a16="http://schemas.microsoft.com/office/drawing/2014/main" id="{B82AB1C5-489C-4F83-9BE0-78FAC0CC881B}"/>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21" name="Group 520">
            <a:extLst>
              <a:ext uri="{FF2B5EF4-FFF2-40B4-BE49-F238E27FC236}">
                <a16:creationId xmlns:a16="http://schemas.microsoft.com/office/drawing/2014/main" id="{C72EB5BA-2F92-4FF0-B1E2-DB2141F64F13}"/>
              </a:ext>
            </a:extLst>
          </p:cNvPr>
          <p:cNvGrpSpPr/>
          <p:nvPr/>
        </p:nvGrpSpPr>
        <p:grpSpPr>
          <a:xfrm>
            <a:off x="6525031" y="1610719"/>
            <a:ext cx="113314" cy="107051"/>
            <a:chOff x="8431902" y="2817912"/>
            <a:chExt cx="113314" cy="107051"/>
          </a:xfrm>
        </p:grpSpPr>
        <p:cxnSp>
          <p:nvCxnSpPr>
            <p:cNvPr id="522" name="Straight Connector 521">
              <a:extLst>
                <a:ext uri="{FF2B5EF4-FFF2-40B4-BE49-F238E27FC236}">
                  <a16:creationId xmlns:a16="http://schemas.microsoft.com/office/drawing/2014/main" id="{DD30C882-D629-4B81-B5F0-C55B1DFE8B6B}"/>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23" name="Straight Connector 522">
              <a:extLst>
                <a:ext uri="{FF2B5EF4-FFF2-40B4-BE49-F238E27FC236}">
                  <a16:creationId xmlns:a16="http://schemas.microsoft.com/office/drawing/2014/main" id="{74842D63-D5BF-4CEE-99FF-AD611B627531}"/>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24" name="Group 523">
            <a:extLst>
              <a:ext uri="{FF2B5EF4-FFF2-40B4-BE49-F238E27FC236}">
                <a16:creationId xmlns:a16="http://schemas.microsoft.com/office/drawing/2014/main" id="{CDE65FD5-1191-49FA-967F-201CBDC97085}"/>
              </a:ext>
            </a:extLst>
          </p:cNvPr>
          <p:cNvGrpSpPr/>
          <p:nvPr/>
        </p:nvGrpSpPr>
        <p:grpSpPr>
          <a:xfrm>
            <a:off x="6500006" y="1612644"/>
            <a:ext cx="113314" cy="107051"/>
            <a:chOff x="8431902" y="2817912"/>
            <a:chExt cx="113314" cy="107051"/>
          </a:xfrm>
        </p:grpSpPr>
        <p:cxnSp>
          <p:nvCxnSpPr>
            <p:cNvPr id="525" name="Straight Connector 524">
              <a:extLst>
                <a:ext uri="{FF2B5EF4-FFF2-40B4-BE49-F238E27FC236}">
                  <a16:creationId xmlns:a16="http://schemas.microsoft.com/office/drawing/2014/main" id="{66CF886B-5C0D-426D-955B-DAFAF0B06A52}"/>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26" name="Straight Connector 525">
              <a:extLst>
                <a:ext uri="{FF2B5EF4-FFF2-40B4-BE49-F238E27FC236}">
                  <a16:creationId xmlns:a16="http://schemas.microsoft.com/office/drawing/2014/main" id="{7A30DA6F-9E57-4FD4-906F-12322209097A}"/>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27" name="Group 526">
            <a:extLst>
              <a:ext uri="{FF2B5EF4-FFF2-40B4-BE49-F238E27FC236}">
                <a16:creationId xmlns:a16="http://schemas.microsoft.com/office/drawing/2014/main" id="{C87E0D39-2225-4AC0-A330-E01C8A2F0175}"/>
              </a:ext>
            </a:extLst>
          </p:cNvPr>
          <p:cNvGrpSpPr/>
          <p:nvPr/>
        </p:nvGrpSpPr>
        <p:grpSpPr>
          <a:xfrm>
            <a:off x="6471130" y="1606868"/>
            <a:ext cx="113314" cy="107051"/>
            <a:chOff x="8431902" y="2817912"/>
            <a:chExt cx="113314" cy="107051"/>
          </a:xfrm>
        </p:grpSpPr>
        <p:cxnSp>
          <p:nvCxnSpPr>
            <p:cNvPr id="528" name="Straight Connector 527">
              <a:extLst>
                <a:ext uri="{FF2B5EF4-FFF2-40B4-BE49-F238E27FC236}">
                  <a16:creationId xmlns:a16="http://schemas.microsoft.com/office/drawing/2014/main" id="{BC8008A1-4FB9-4C0B-83AC-0D81B5CEECD7}"/>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29" name="Straight Connector 528">
              <a:extLst>
                <a:ext uri="{FF2B5EF4-FFF2-40B4-BE49-F238E27FC236}">
                  <a16:creationId xmlns:a16="http://schemas.microsoft.com/office/drawing/2014/main" id="{B6C7655E-0FEC-40A4-9E37-99BBF85BF71A}"/>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30" name="Group 529">
            <a:extLst>
              <a:ext uri="{FF2B5EF4-FFF2-40B4-BE49-F238E27FC236}">
                <a16:creationId xmlns:a16="http://schemas.microsoft.com/office/drawing/2014/main" id="{BB2D87B5-3A73-4A2B-A8A1-D08BA1868B81}"/>
              </a:ext>
            </a:extLst>
          </p:cNvPr>
          <p:cNvGrpSpPr/>
          <p:nvPr/>
        </p:nvGrpSpPr>
        <p:grpSpPr>
          <a:xfrm>
            <a:off x="6449955" y="1601093"/>
            <a:ext cx="113314" cy="107051"/>
            <a:chOff x="8431902" y="2817912"/>
            <a:chExt cx="113314" cy="107051"/>
          </a:xfrm>
        </p:grpSpPr>
        <p:cxnSp>
          <p:nvCxnSpPr>
            <p:cNvPr id="531" name="Straight Connector 530">
              <a:extLst>
                <a:ext uri="{FF2B5EF4-FFF2-40B4-BE49-F238E27FC236}">
                  <a16:creationId xmlns:a16="http://schemas.microsoft.com/office/drawing/2014/main" id="{5B1C804B-0CED-4253-9461-B3FE49EF7753}"/>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32" name="Straight Connector 531">
              <a:extLst>
                <a:ext uri="{FF2B5EF4-FFF2-40B4-BE49-F238E27FC236}">
                  <a16:creationId xmlns:a16="http://schemas.microsoft.com/office/drawing/2014/main" id="{7CE30D78-5184-4412-9196-9317E8EC5F1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33" name="Group 532">
            <a:extLst>
              <a:ext uri="{FF2B5EF4-FFF2-40B4-BE49-F238E27FC236}">
                <a16:creationId xmlns:a16="http://schemas.microsoft.com/office/drawing/2014/main" id="{D7019BBE-2983-48C4-8390-718A2FE96E36}"/>
              </a:ext>
            </a:extLst>
          </p:cNvPr>
          <p:cNvGrpSpPr/>
          <p:nvPr/>
        </p:nvGrpSpPr>
        <p:grpSpPr>
          <a:xfrm>
            <a:off x="6640535" y="1601093"/>
            <a:ext cx="113314" cy="107051"/>
            <a:chOff x="8431902" y="2817912"/>
            <a:chExt cx="113314" cy="107051"/>
          </a:xfrm>
        </p:grpSpPr>
        <p:cxnSp>
          <p:nvCxnSpPr>
            <p:cNvPr id="534" name="Straight Connector 533">
              <a:extLst>
                <a:ext uri="{FF2B5EF4-FFF2-40B4-BE49-F238E27FC236}">
                  <a16:creationId xmlns:a16="http://schemas.microsoft.com/office/drawing/2014/main" id="{B749015C-252E-4B18-8CAC-A1095E115B1C}"/>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35" name="Straight Connector 534">
              <a:extLst>
                <a:ext uri="{FF2B5EF4-FFF2-40B4-BE49-F238E27FC236}">
                  <a16:creationId xmlns:a16="http://schemas.microsoft.com/office/drawing/2014/main" id="{3E88276B-5871-4566-9344-C119DD085054}"/>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36" name="Group 535">
            <a:extLst>
              <a:ext uri="{FF2B5EF4-FFF2-40B4-BE49-F238E27FC236}">
                <a16:creationId xmlns:a16="http://schemas.microsoft.com/office/drawing/2014/main" id="{94002D2D-238C-473D-9A76-8EBD53A46333}"/>
              </a:ext>
            </a:extLst>
          </p:cNvPr>
          <p:cNvGrpSpPr/>
          <p:nvPr/>
        </p:nvGrpSpPr>
        <p:grpSpPr>
          <a:xfrm>
            <a:off x="6607809" y="1604943"/>
            <a:ext cx="113314" cy="107051"/>
            <a:chOff x="8431902" y="2817912"/>
            <a:chExt cx="113314" cy="107051"/>
          </a:xfrm>
        </p:grpSpPr>
        <p:cxnSp>
          <p:nvCxnSpPr>
            <p:cNvPr id="537" name="Straight Connector 536">
              <a:extLst>
                <a:ext uri="{FF2B5EF4-FFF2-40B4-BE49-F238E27FC236}">
                  <a16:creationId xmlns:a16="http://schemas.microsoft.com/office/drawing/2014/main" id="{12DDF20F-FECF-45A5-B84D-D4B3AE66E30E}"/>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38" name="Straight Connector 537">
              <a:extLst>
                <a:ext uri="{FF2B5EF4-FFF2-40B4-BE49-F238E27FC236}">
                  <a16:creationId xmlns:a16="http://schemas.microsoft.com/office/drawing/2014/main" id="{531C8D73-2BB8-4E10-8CB8-34090A4545A9}"/>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39" name="Group 538">
            <a:extLst>
              <a:ext uri="{FF2B5EF4-FFF2-40B4-BE49-F238E27FC236}">
                <a16:creationId xmlns:a16="http://schemas.microsoft.com/office/drawing/2014/main" id="{6A5F8B6B-EEBE-41C8-BD5B-25806E1B5932}"/>
              </a:ext>
            </a:extLst>
          </p:cNvPr>
          <p:cNvGrpSpPr/>
          <p:nvPr/>
        </p:nvGrpSpPr>
        <p:grpSpPr>
          <a:xfrm>
            <a:off x="6621285" y="1597244"/>
            <a:ext cx="113314" cy="107051"/>
            <a:chOff x="8431902" y="2817912"/>
            <a:chExt cx="113314" cy="107051"/>
          </a:xfrm>
        </p:grpSpPr>
        <p:cxnSp>
          <p:nvCxnSpPr>
            <p:cNvPr id="540" name="Straight Connector 539">
              <a:extLst>
                <a:ext uri="{FF2B5EF4-FFF2-40B4-BE49-F238E27FC236}">
                  <a16:creationId xmlns:a16="http://schemas.microsoft.com/office/drawing/2014/main" id="{DD864883-A67E-43A4-BA31-AA06615323C6}"/>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41" name="Straight Connector 540">
              <a:extLst>
                <a:ext uri="{FF2B5EF4-FFF2-40B4-BE49-F238E27FC236}">
                  <a16:creationId xmlns:a16="http://schemas.microsoft.com/office/drawing/2014/main" id="{CCE2D376-A7C2-4429-9500-E02653AC0A23}"/>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grpSp>
        <p:nvGrpSpPr>
          <p:cNvPr id="542" name="Group 541">
            <a:extLst>
              <a:ext uri="{FF2B5EF4-FFF2-40B4-BE49-F238E27FC236}">
                <a16:creationId xmlns:a16="http://schemas.microsoft.com/office/drawing/2014/main" id="{E661F23F-55B5-465A-A390-C2451A1DD94C}"/>
              </a:ext>
            </a:extLst>
          </p:cNvPr>
          <p:cNvGrpSpPr/>
          <p:nvPr/>
        </p:nvGrpSpPr>
        <p:grpSpPr>
          <a:xfrm>
            <a:off x="6588559" y="1595318"/>
            <a:ext cx="113314" cy="107051"/>
            <a:chOff x="8431902" y="2817912"/>
            <a:chExt cx="113314" cy="107051"/>
          </a:xfrm>
        </p:grpSpPr>
        <p:cxnSp>
          <p:nvCxnSpPr>
            <p:cNvPr id="543" name="Straight Connector 542">
              <a:extLst>
                <a:ext uri="{FF2B5EF4-FFF2-40B4-BE49-F238E27FC236}">
                  <a16:creationId xmlns:a16="http://schemas.microsoft.com/office/drawing/2014/main" id="{DDC1A1AF-6D64-4F41-A39E-85486CABA14F}"/>
                </a:ext>
              </a:extLst>
            </p:cNvPr>
            <p:cNvCxnSpPr/>
            <p:nvPr/>
          </p:nvCxnSpPr>
          <p:spPr bwMode="auto">
            <a:xfrm>
              <a:off x="8489295" y="2817912"/>
              <a:ext cx="0" cy="107051"/>
            </a:xfrm>
            <a:prstGeom prst="line">
              <a:avLst/>
            </a:prstGeom>
            <a:noFill/>
            <a:ln w="28575" cap="flat" cmpd="sng" algn="ctr">
              <a:solidFill>
                <a:schemeClr val="accent4"/>
              </a:solidFill>
              <a:prstDash val="solid"/>
              <a:round/>
              <a:headEnd type="none" w="med" len="med"/>
              <a:tailEnd type="none" w="med" len="med"/>
            </a:ln>
            <a:effectLst/>
          </p:spPr>
        </p:cxnSp>
        <p:cxnSp>
          <p:nvCxnSpPr>
            <p:cNvPr id="544" name="Straight Connector 543">
              <a:extLst>
                <a:ext uri="{FF2B5EF4-FFF2-40B4-BE49-F238E27FC236}">
                  <a16:creationId xmlns:a16="http://schemas.microsoft.com/office/drawing/2014/main" id="{D18E056D-E1B5-40CF-B12C-EEC0A2573935}"/>
                </a:ext>
              </a:extLst>
            </p:cNvPr>
            <p:cNvCxnSpPr>
              <a:cxnSpLocks/>
            </p:cNvCxnSpPr>
            <p:nvPr/>
          </p:nvCxnSpPr>
          <p:spPr bwMode="auto">
            <a:xfrm>
              <a:off x="8431902" y="2871438"/>
              <a:ext cx="113314" cy="0"/>
            </a:xfrm>
            <a:prstGeom prst="line">
              <a:avLst/>
            </a:prstGeom>
            <a:noFill/>
            <a:ln w="28575" cap="flat" cmpd="sng" algn="ctr">
              <a:solidFill>
                <a:schemeClr val="accent4"/>
              </a:solidFill>
              <a:prstDash val="solid"/>
              <a:round/>
              <a:headEnd type="none" w="med" len="med"/>
              <a:tailEnd type="none" w="med" len="med"/>
            </a:ln>
            <a:effectLst/>
          </p:spPr>
        </p:cxnSp>
      </p:grpSp>
      <p:cxnSp>
        <p:nvCxnSpPr>
          <p:cNvPr id="546" name="Straight Connector 545">
            <a:extLst>
              <a:ext uri="{FF2B5EF4-FFF2-40B4-BE49-F238E27FC236}">
                <a16:creationId xmlns:a16="http://schemas.microsoft.com/office/drawing/2014/main" id="{9DD2D857-E64E-4D9A-AFFD-F672F6A2F302}"/>
              </a:ext>
            </a:extLst>
          </p:cNvPr>
          <p:cNvCxnSpPr/>
          <p:nvPr/>
        </p:nvCxnSpPr>
        <p:spPr bwMode="auto">
          <a:xfrm>
            <a:off x="6600109" y="3828216"/>
            <a:ext cx="230742" cy="0"/>
          </a:xfrm>
          <a:prstGeom prst="line">
            <a:avLst/>
          </a:prstGeom>
          <a:noFill/>
          <a:ln w="28575" cap="flat" cmpd="sng" algn="ctr">
            <a:solidFill>
              <a:schemeClr val="accent1"/>
            </a:solidFill>
            <a:prstDash val="solid"/>
            <a:round/>
            <a:headEnd type="none" w="med" len="med"/>
            <a:tailEnd type="none" w="med" len="med"/>
          </a:ln>
          <a:effectLst/>
        </p:spPr>
      </p:cxnSp>
      <p:cxnSp>
        <p:nvCxnSpPr>
          <p:cNvPr id="547" name="Straight Connector 546">
            <a:extLst>
              <a:ext uri="{FF2B5EF4-FFF2-40B4-BE49-F238E27FC236}">
                <a16:creationId xmlns:a16="http://schemas.microsoft.com/office/drawing/2014/main" id="{55C491A9-557C-4203-8A8B-6E30265CD07A}"/>
              </a:ext>
            </a:extLst>
          </p:cNvPr>
          <p:cNvCxnSpPr/>
          <p:nvPr/>
        </p:nvCxnSpPr>
        <p:spPr bwMode="auto">
          <a:xfrm>
            <a:off x="6608908" y="4027386"/>
            <a:ext cx="230742" cy="0"/>
          </a:xfrm>
          <a:prstGeom prst="line">
            <a:avLst/>
          </a:prstGeom>
          <a:noFill/>
          <a:ln w="28575" cap="flat" cmpd="sng" algn="ctr">
            <a:solidFill>
              <a:schemeClr val="accent3"/>
            </a:solidFill>
            <a:prstDash val="solid"/>
            <a:round/>
            <a:headEnd type="none" w="med" len="med"/>
            <a:tailEnd type="none" w="med" len="med"/>
          </a:ln>
          <a:effectLst/>
        </p:spPr>
      </p:cxnSp>
      <p:cxnSp>
        <p:nvCxnSpPr>
          <p:cNvPr id="548" name="Straight Connector 547">
            <a:extLst>
              <a:ext uri="{FF2B5EF4-FFF2-40B4-BE49-F238E27FC236}">
                <a16:creationId xmlns:a16="http://schemas.microsoft.com/office/drawing/2014/main" id="{013E61AA-86D3-42EF-B9EB-43A2D8115955}"/>
              </a:ext>
            </a:extLst>
          </p:cNvPr>
          <p:cNvCxnSpPr/>
          <p:nvPr/>
        </p:nvCxnSpPr>
        <p:spPr bwMode="auto">
          <a:xfrm>
            <a:off x="6606687" y="4240314"/>
            <a:ext cx="230742" cy="0"/>
          </a:xfrm>
          <a:prstGeom prst="line">
            <a:avLst/>
          </a:prstGeom>
          <a:noFill/>
          <a:ln w="28575" cap="flat" cmpd="sng" algn="ctr">
            <a:solidFill>
              <a:schemeClr val="accent4"/>
            </a:solidFill>
            <a:prstDash val="solid"/>
            <a:round/>
            <a:headEnd type="none" w="med" len="med"/>
            <a:tailEnd type="none" w="med" len="med"/>
          </a:ln>
          <a:effectLst/>
        </p:spPr>
      </p:cxnSp>
      <p:sp>
        <p:nvSpPr>
          <p:cNvPr id="549" name="TextBox 548">
            <a:extLst>
              <a:ext uri="{FF2B5EF4-FFF2-40B4-BE49-F238E27FC236}">
                <a16:creationId xmlns:a16="http://schemas.microsoft.com/office/drawing/2014/main" id="{C7BAE478-6A7D-474E-85BA-706F732E654C}"/>
              </a:ext>
            </a:extLst>
          </p:cNvPr>
          <p:cNvSpPr txBox="1"/>
          <p:nvPr/>
        </p:nvSpPr>
        <p:spPr bwMode="auto">
          <a:xfrm>
            <a:off x="6787001" y="3657998"/>
            <a:ext cx="131703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Matched</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Unmatched</a:t>
            </a:r>
          </a:p>
          <a:p>
            <a:pPr marL="0" marR="0" lvl="0" indent="0" algn="l" defTabSz="914400" rtl="0" eaLnBrk="0" fontAlgn="base" latinLnBrk="0" hangingPunct="0">
              <a:lnSpc>
                <a:spcPct val="100000"/>
              </a:lnSpc>
              <a:spcBef>
                <a:spcPts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No marker</a:t>
            </a:r>
          </a:p>
        </p:txBody>
      </p:sp>
      <p:grpSp>
        <p:nvGrpSpPr>
          <p:cNvPr id="545" name="Group 544">
            <a:extLst>
              <a:ext uri="{FF2B5EF4-FFF2-40B4-BE49-F238E27FC236}">
                <a16:creationId xmlns:a16="http://schemas.microsoft.com/office/drawing/2014/main" id="{591B9CA0-A85D-43AC-8D70-1D05903E596E}"/>
              </a:ext>
            </a:extLst>
          </p:cNvPr>
          <p:cNvGrpSpPr/>
          <p:nvPr/>
        </p:nvGrpSpPr>
        <p:grpSpPr>
          <a:xfrm>
            <a:off x="9392911" y="6207927"/>
            <a:ext cx="2488502" cy="454909"/>
            <a:chOff x="9392911" y="6207927"/>
            <a:chExt cx="2488502" cy="454909"/>
          </a:xfrm>
        </p:grpSpPr>
        <p:pic>
          <p:nvPicPr>
            <p:cNvPr id="550" name="Picture 549" descr="A picture containing text, ax, wheel&#10;&#10;Description automatically generated">
              <a:extLst>
                <a:ext uri="{FF2B5EF4-FFF2-40B4-BE49-F238E27FC236}">
                  <a16:creationId xmlns:a16="http://schemas.microsoft.com/office/drawing/2014/main" id="{83149F11-944F-4AC7-A78B-78DC373D4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551" name="Rectangle 550">
              <a:extLst>
                <a:ext uri="{FF2B5EF4-FFF2-40B4-BE49-F238E27FC236}">
                  <a16:creationId xmlns:a16="http://schemas.microsoft.com/office/drawing/2014/main" id="{261606A4-2A4C-41D8-90FB-0A68542447B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23874646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6384" y="333124"/>
            <a:ext cx="8319516" cy="1103313"/>
          </a:xfrm>
        </p:spPr>
        <p:txBody>
          <a:bodyPr/>
          <a:lstStyle/>
          <a:p>
            <a:r>
              <a:rPr lang="en-US" sz="4000" b="0" dirty="0">
                <a:solidFill>
                  <a:srgbClr val="252171"/>
                </a:solidFill>
              </a:rPr>
              <a:t>DDR Mutations </a:t>
            </a:r>
            <a:r>
              <a:rPr lang="en-US" sz="4000" b="0">
                <a:solidFill>
                  <a:srgbClr val="252171"/>
                </a:solidFill>
              </a:rPr>
              <a:t>in Pancreatic </a:t>
            </a:r>
            <a:r>
              <a:rPr lang="en-US" sz="4000" b="0" dirty="0">
                <a:solidFill>
                  <a:srgbClr val="252171"/>
                </a:solidFill>
              </a:rPr>
              <a:t>Cancer</a:t>
            </a:r>
            <a:endParaRPr lang="en-US" sz="4000" b="0" dirty="0">
              <a:solidFill>
                <a:srgbClr val="252171"/>
              </a:solidFill>
              <a:cs typeface="Arial" panose="020B0604020202020204" pitchFamily="34" charset="0"/>
            </a:endParaRPr>
          </a:p>
        </p:txBody>
      </p:sp>
      <p:sp>
        <p:nvSpPr>
          <p:cNvPr id="5" name="Content Placeholder 4"/>
          <p:cNvSpPr>
            <a:spLocks noGrp="1"/>
          </p:cNvSpPr>
          <p:nvPr>
            <p:ph sz="half" idx="1"/>
          </p:nvPr>
        </p:nvSpPr>
        <p:spPr>
          <a:xfrm>
            <a:off x="601820" y="1655824"/>
            <a:ext cx="5309278" cy="4151118"/>
          </a:xfrm>
        </p:spPr>
        <p:txBody>
          <a:bodyPr>
            <a:normAutofit/>
          </a:bodyPr>
          <a:lstStyle/>
          <a:p>
            <a:pPr marL="457086" indent="-457086" defTabSz="1218895">
              <a:spcBef>
                <a:spcPct val="20000"/>
              </a:spcBef>
              <a:spcAft>
                <a:spcPct val="0"/>
              </a:spcAft>
              <a:buClr>
                <a:srgbClr val="FF0000"/>
              </a:buClr>
              <a:defRPr/>
            </a:pPr>
            <a:r>
              <a:rPr lang="en-US" sz="2800" dirty="0">
                <a:solidFill>
                  <a:prstClr val="black"/>
                </a:solidFill>
                <a:cs typeface="Calibri" panose="020F0502020204030204" pitchFamily="34" charset="0"/>
              </a:rPr>
              <a:t>17% to 25% of pancreatic adenocarcinomas harbor mutations in DDR genes</a:t>
            </a:r>
          </a:p>
          <a:p>
            <a:pPr marL="914171" lvl="1" indent="-457086" defTabSz="1218895">
              <a:defRPr/>
            </a:pPr>
            <a:r>
              <a:rPr lang="en-US" sz="2600" u="sng" dirty="0">
                <a:cs typeface="Calibri" panose="020F0502020204030204" pitchFamily="34" charset="0"/>
              </a:rPr>
              <a:t>Homologous recombination</a:t>
            </a:r>
            <a:r>
              <a:rPr lang="en-US" sz="2600" dirty="0">
                <a:cs typeface="Calibri" panose="020F0502020204030204" pitchFamily="34" charset="0"/>
              </a:rPr>
              <a:t> DNA damage response and repair (HR-DDR) mutations</a:t>
            </a:r>
          </a:p>
          <a:p>
            <a:pPr marL="914171" lvl="1" indent="-457086" defTabSz="1218895">
              <a:defRPr/>
            </a:pPr>
            <a:r>
              <a:rPr lang="en-US" sz="2600" i="1" dirty="0">
                <a:cs typeface="Calibri" panose="020F0502020204030204" pitchFamily="34" charset="0"/>
              </a:rPr>
              <a:t>BRCA1, BRCA2, ATM, PALB2, ATRX, RAD51</a:t>
            </a:r>
            <a:r>
              <a:rPr lang="en-US" sz="2600" dirty="0">
                <a:cs typeface="Calibri" panose="020F0502020204030204" pitchFamily="34" charset="0"/>
              </a:rPr>
              <a:t>, and others</a:t>
            </a:r>
            <a:endParaRPr lang="en-US" sz="2600" dirty="0">
              <a:ea typeface="ＭＳ Ｐゴシック" charset="0"/>
              <a:cs typeface="Calibri" panose="020F0502020204030204" pitchFamily="34" charset="0"/>
            </a:endParaRPr>
          </a:p>
        </p:txBody>
      </p:sp>
      <p:graphicFrame>
        <p:nvGraphicFramePr>
          <p:cNvPr id="20" name="Table 19">
            <a:extLst>
              <a:ext uri="{FF2B5EF4-FFF2-40B4-BE49-F238E27FC236}">
                <a16:creationId xmlns:a16="http://schemas.microsoft.com/office/drawing/2014/main" id="{52B3B65E-9461-4C9C-A3D1-7491E9EFFE8D}"/>
              </a:ext>
            </a:extLst>
          </p:cNvPr>
          <p:cNvGraphicFramePr>
            <a:graphicFrameLocks noGrp="1"/>
          </p:cNvGraphicFramePr>
          <p:nvPr>
            <p:extLst>
              <p:ext uri="{D42A27DB-BD31-4B8C-83A1-F6EECF244321}">
                <p14:modId xmlns:p14="http://schemas.microsoft.com/office/powerpoint/2010/main" val="1478538211"/>
              </p:ext>
            </p:extLst>
          </p:nvPr>
        </p:nvGraphicFramePr>
        <p:xfrm>
          <a:off x="6124650" y="1607990"/>
          <a:ext cx="2263849" cy="4433165"/>
        </p:xfrm>
        <a:graphic>
          <a:graphicData uri="http://schemas.openxmlformats.org/drawingml/2006/table">
            <a:tbl>
              <a:tblPr firstRow="1" bandRow="1"/>
              <a:tblGrid>
                <a:gridCol w="1003356">
                  <a:extLst>
                    <a:ext uri="{9D8B030D-6E8A-4147-A177-3AD203B41FA5}">
                      <a16:colId xmlns:a16="http://schemas.microsoft.com/office/drawing/2014/main" val="20000"/>
                    </a:ext>
                  </a:extLst>
                </a:gridCol>
                <a:gridCol w="1260493">
                  <a:extLst>
                    <a:ext uri="{9D8B030D-6E8A-4147-A177-3AD203B41FA5}">
                      <a16:colId xmlns:a16="http://schemas.microsoft.com/office/drawing/2014/main" val="20001"/>
                    </a:ext>
                  </a:extLst>
                </a:gridCol>
              </a:tblGrid>
              <a:tr h="451280">
                <a:tc>
                  <a:txBody>
                    <a:bodyPr/>
                    <a:lstStyle>
                      <a:lvl1pPr marL="0" algn="l" defTabSz="914171" rtl="0" eaLnBrk="1" latinLnBrk="0" hangingPunct="1">
                        <a:defRPr sz="1800" b="1" kern="1200">
                          <a:solidFill>
                            <a:schemeClr val="lt1"/>
                          </a:solidFill>
                          <a:latin typeface="Times New Roman"/>
                        </a:defRPr>
                      </a:lvl1pPr>
                      <a:lvl2pPr marL="457086" algn="l" defTabSz="914171" rtl="0" eaLnBrk="1" latinLnBrk="0" hangingPunct="1">
                        <a:defRPr sz="1800" b="1" kern="1200">
                          <a:solidFill>
                            <a:schemeClr val="lt1"/>
                          </a:solidFill>
                          <a:latin typeface="Times New Roman"/>
                        </a:defRPr>
                      </a:lvl2pPr>
                      <a:lvl3pPr marL="914171" algn="l" defTabSz="914171" rtl="0" eaLnBrk="1" latinLnBrk="0" hangingPunct="1">
                        <a:defRPr sz="1800" b="1" kern="1200">
                          <a:solidFill>
                            <a:schemeClr val="lt1"/>
                          </a:solidFill>
                          <a:latin typeface="Times New Roman"/>
                        </a:defRPr>
                      </a:lvl3pPr>
                      <a:lvl4pPr marL="1371257" algn="l" defTabSz="914171" rtl="0" eaLnBrk="1" latinLnBrk="0" hangingPunct="1">
                        <a:defRPr sz="1800" b="1" kern="1200">
                          <a:solidFill>
                            <a:schemeClr val="lt1"/>
                          </a:solidFill>
                          <a:latin typeface="Times New Roman"/>
                        </a:defRPr>
                      </a:lvl4pPr>
                      <a:lvl5pPr marL="1828343" algn="l" defTabSz="914171" rtl="0" eaLnBrk="1" latinLnBrk="0" hangingPunct="1">
                        <a:defRPr sz="1800" b="1" kern="1200">
                          <a:solidFill>
                            <a:schemeClr val="lt1"/>
                          </a:solidFill>
                          <a:latin typeface="Times New Roman"/>
                        </a:defRPr>
                      </a:lvl5pPr>
                      <a:lvl6pPr marL="2285429" algn="l" defTabSz="914171" rtl="0" eaLnBrk="1" latinLnBrk="0" hangingPunct="1">
                        <a:defRPr sz="1800" b="1" kern="1200">
                          <a:solidFill>
                            <a:schemeClr val="lt1"/>
                          </a:solidFill>
                          <a:latin typeface="Times New Roman"/>
                        </a:defRPr>
                      </a:lvl6pPr>
                      <a:lvl7pPr marL="2742514" algn="l" defTabSz="914171" rtl="0" eaLnBrk="1" latinLnBrk="0" hangingPunct="1">
                        <a:defRPr sz="1800" b="1" kern="1200">
                          <a:solidFill>
                            <a:schemeClr val="lt1"/>
                          </a:solidFill>
                          <a:latin typeface="Times New Roman"/>
                        </a:defRPr>
                      </a:lvl7pPr>
                      <a:lvl8pPr marL="3199600" algn="l" defTabSz="914171" rtl="0" eaLnBrk="1" latinLnBrk="0" hangingPunct="1">
                        <a:defRPr sz="1800" b="1" kern="1200">
                          <a:solidFill>
                            <a:schemeClr val="lt1"/>
                          </a:solidFill>
                          <a:latin typeface="Times New Roman"/>
                        </a:defRPr>
                      </a:lvl8pPr>
                      <a:lvl9pPr marL="3656686" algn="l" defTabSz="914171" rtl="0" eaLnBrk="1" latinLnBrk="0" hangingPunct="1">
                        <a:defRPr sz="1800" b="1" kern="1200">
                          <a:solidFill>
                            <a:schemeClr val="lt1"/>
                          </a:solidFill>
                          <a:latin typeface="Times New Roman"/>
                        </a:defRPr>
                      </a:lvl9pPr>
                    </a:lstStyle>
                    <a:p>
                      <a:r>
                        <a:rPr lang="en-US" sz="1200" dirty="0">
                          <a:latin typeface="Calibri" panose="020F0502020204030204" pitchFamily="34" charset="0"/>
                          <a:cs typeface="Calibri" panose="020F0502020204030204" pitchFamily="34" charset="0"/>
                        </a:rPr>
                        <a:t>Frequency, n (%)</a:t>
                      </a:r>
                    </a:p>
                  </a:txBody>
                  <a:tcPr marL="103529" marR="103529" marT="39819" marB="3981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lvl1pPr marL="0" algn="l" defTabSz="914171" rtl="0" eaLnBrk="1" latinLnBrk="0" hangingPunct="1">
                        <a:defRPr sz="1800" b="1" kern="1200">
                          <a:solidFill>
                            <a:schemeClr val="lt1"/>
                          </a:solidFill>
                          <a:latin typeface="Times New Roman"/>
                        </a:defRPr>
                      </a:lvl1pPr>
                      <a:lvl2pPr marL="457086" algn="l" defTabSz="914171" rtl="0" eaLnBrk="1" latinLnBrk="0" hangingPunct="1">
                        <a:defRPr sz="1800" b="1" kern="1200">
                          <a:solidFill>
                            <a:schemeClr val="lt1"/>
                          </a:solidFill>
                          <a:latin typeface="Times New Roman"/>
                        </a:defRPr>
                      </a:lvl2pPr>
                      <a:lvl3pPr marL="914171" algn="l" defTabSz="914171" rtl="0" eaLnBrk="1" latinLnBrk="0" hangingPunct="1">
                        <a:defRPr sz="1800" b="1" kern="1200">
                          <a:solidFill>
                            <a:schemeClr val="lt1"/>
                          </a:solidFill>
                          <a:latin typeface="Times New Roman"/>
                        </a:defRPr>
                      </a:lvl3pPr>
                      <a:lvl4pPr marL="1371257" algn="l" defTabSz="914171" rtl="0" eaLnBrk="1" latinLnBrk="0" hangingPunct="1">
                        <a:defRPr sz="1800" b="1" kern="1200">
                          <a:solidFill>
                            <a:schemeClr val="lt1"/>
                          </a:solidFill>
                          <a:latin typeface="Times New Roman"/>
                        </a:defRPr>
                      </a:lvl4pPr>
                      <a:lvl5pPr marL="1828343" algn="l" defTabSz="914171" rtl="0" eaLnBrk="1" latinLnBrk="0" hangingPunct="1">
                        <a:defRPr sz="1800" b="1" kern="1200">
                          <a:solidFill>
                            <a:schemeClr val="lt1"/>
                          </a:solidFill>
                          <a:latin typeface="Times New Roman"/>
                        </a:defRPr>
                      </a:lvl5pPr>
                      <a:lvl6pPr marL="2285429" algn="l" defTabSz="914171" rtl="0" eaLnBrk="1" latinLnBrk="0" hangingPunct="1">
                        <a:defRPr sz="1800" b="1" kern="1200">
                          <a:solidFill>
                            <a:schemeClr val="lt1"/>
                          </a:solidFill>
                          <a:latin typeface="Times New Roman"/>
                        </a:defRPr>
                      </a:lvl6pPr>
                      <a:lvl7pPr marL="2742514" algn="l" defTabSz="914171" rtl="0" eaLnBrk="1" latinLnBrk="0" hangingPunct="1">
                        <a:defRPr sz="1800" b="1" kern="1200">
                          <a:solidFill>
                            <a:schemeClr val="lt1"/>
                          </a:solidFill>
                          <a:latin typeface="Times New Roman"/>
                        </a:defRPr>
                      </a:lvl7pPr>
                      <a:lvl8pPr marL="3199600" algn="l" defTabSz="914171" rtl="0" eaLnBrk="1" latinLnBrk="0" hangingPunct="1">
                        <a:defRPr sz="1800" b="1" kern="1200">
                          <a:solidFill>
                            <a:schemeClr val="lt1"/>
                          </a:solidFill>
                          <a:latin typeface="Times New Roman"/>
                        </a:defRPr>
                      </a:lvl8pPr>
                      <a:lvl9pPr marL="3656686" algn="l" defTabSz="914171" rtl="0" eaLnBrk="1" latinLnBrk="0" hangingPunct="1">
                        <a:defRPr sz="1800" b="1" kern="1200">
                          <a:solidFill>
                            <a:schemeClr val="lt1"/>
                          </a:solidFill>
                          <a:latin typeface="Times New Roman"/>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Patients</a:t>
                      </a:r>
                      <a:endParaRPr lang="en-US" sz="1200" baseline="0" dirty="0">
                        <a:latin typeface="Calibri" panose="020F0502020204030204" pitchFamily="34" charset="0"/>
                        <a:cs typeface="Calibri" panose="020F050202020403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baseline="0" dirty="0">
                          <a:latin typeface="Calibri" panose="020F0502020204030204" pitchFamily="34" charset="0"/>
                          <a:cs typeface="Calibri" panose="020F0502020204030204" pitchFamily="34" charset="0"/>
                        </a:rPr>
                        <a:t>(N = 616)</a:t>
                      </a:r>
                      <a:endParaRPr lang="en-US" sz="1200" dirty="0">
                        <a:latin typeface="Calibri" panose="020F0502020204030204" pitchFamily="34" charset="0"/>
                        <a:cs typeface="Calibri" panose="020F0502020204030204" pitchFamily="34" charset="0"/>
                      </a:endParaRPr>
                    </a:p>
                  </a:txBody>
                  <a:tcPr marL="103529" marR="103529" marT="39819" marB="39819"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ATM</a:t>
                      </a:r>
                    </a:p>
                  </a:txBody>
                  <a:tcPr marL="103529" marR="103529" marT="39819" marB="39819"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28 (4.5)</a:t>
                      </a:r>
                    </a:p>
                  </a:txBody>
                  <a:tcPr marL="103529" marR="103529" marT="39819" marB="39819"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BRCA2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18 (2.9)</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2"/>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SMARC4</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10 (1.6)</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BAP1</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8 (1.3)</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4"/>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BRCA1</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8 (1.3)</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5"/>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BRIP1</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6 (1.0)</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6"/>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PALB2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5 (0.8)</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7"/>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CHEK2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4 (0.6)</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8"/>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FANCA</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4 (0.6)</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9"/>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FANCC</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3 (0.5)</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0"/>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RAD50</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3 (0.5)</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1"/>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STAG2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2 (0.3)</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2"/>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BARD1</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 (0.2)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CHEK1</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 (0.2)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4"/>
                  </a:ext>
                </a:extLst>
              </a:tr>
              <a:tr h="265459">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FANCG</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 (0.2)</a:t>
                      </a:r>
                    </a:p>
                  </a:txBody>
                  <a:tcPr marL="103529" marR="103529" marT="39819" marB="39819"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5"/>
                  </a:ext>
                </a:extLst>
              </a:tr>
            </a:tbl>
          </a:graphicData>
        </a:graphic>
      </p:graphicFrame>
      <p:sp>
        <p:nvSpPr>
          <p:cNvPr id="22" name="Content Placeholder 2">
            <a:extLst>
              <a:ext uri="{FF2B5EF4-FFF2-40B4-BE49-F238E27FC236}">
                <a16:creationId xmlns:a16="http://schemas.microsoft.com/office/drawing/2014/main" id="{973C0CBA-D940-412C-9FD9-2D21C1A4B6C3}"/>
              </a:ext>
            </a:extLst>
          </p:cNvPr>
          <p:cNvSpPr txBox="1">
            <a:spLocks/>
          </p:cNvSpPr>
          <p:nvPr/>
        </p:nvSpPr>
        <p:spPr>
          <a:xfrm>
            <a:off x="5911098" y="1216035"/>
            <a:ext cx="2599354" cy="479210"/>
          </a:xfrm>
          <a:prstGeom prst="rect">
            <a:avLst/>
          </a:prstGeom>
        </p:spPr>
        <p:txBody>
          <a:bodyPr>
            <a:normAutofit fontScale="92500"/>
          </a:bodyPr>
          <a:lstStyle>
            <a:lvl1pPr marL="342900" indent="-342900" algn="l" rtl="0" eaLnBrk="0" fontAlgn="base" hangingPunct="0">
              <a:spcBef>
                <a:spcPct val="20000"/>
              </a:spcBef>
              <a:spcAft>
                <a:spcPct val="0"/>
              </a:spcAft>
              <a:buChar char="•"/>
              <a:defRPr sz="3000">
                <a:solidFill>
                  <a:srgbClr val="112751"/>
                </a:solidFill>
                <a:latin typeface="+mn-lt"/>
                <a:ea typeface="+mn-ea"/>
                <a:cs typeface="+mn-cs"/>
              </a:defRPr>
            </a:lvl1pPr>
            <a:lvl2pPr marL="742950" indent="-285750" algn="l" rtl="0" eaLnBrk="0" fontAlgn="base" hangingPunct="0">
              <a:spcBef>
                <a:spcPct val="20000"/>
              </a:spcBef>
              <a:spcAft>
                <a:spcPct val="0"/>
              </a:spcAft>
              <a:buChar char="–"/>
              <a:defRPr sz="2600">
                <a:solidFill>
                  <a:srgbClr val="58585A"/>
                </a:solidFill>
                <a:latin typeface="+mn-lt"/>
              </a:defRPr>
            </a:lvl2pPr>
            <a:lvl3pPr marL="1143000" indent="-228600" algn="l" rtl="0" eaLnBrk="0" fontAlgn="base" hangingPunct="0">
              <a:spcBef>
                <a:spcPct val="20000"/>
              </a:spcBef>
              <a:spcAft>
                <a:spcPct val="0"/>
              </a:spcAft>
              <a:buChar char="•"/>
              <a:defRPr sz="2200">
                <a:solidFill>
                  <a:srgbClr val="CC7A16"/>
                </a:solidFill>
                <a:latin typeface="+mn-lt"/>
              </a:defRPr>
            </a:lvl3pPr>
            <a:lvl4pPr marL="1600200" indent="-228600" algn="l" rtl="0" eaLnBrk="0" fontAlgn="base" hangingPunct="0">
              <a:spcBef>
                <a:spcPct val="20000"/>
              </a:spcBef>
              <a:spcAft>
                <a:spcPct val="0"/>
              </a:spcAft>
              <a:buChar char="–"/>
              <a:defRPr sz="2000">
                <a:solidFill>
                  <a:srgbClr val="58585A"/>
                </a:solidFill>
                <a:latin typeface="+mn-lt"/>
              </a:defRPr>
            </a:lvl4pPr>
            <a:lvl5pPr marL="2057400" indent="-228600" algn="l" rtl="0" eaLnBrk="0" fontAlgn="base" hangingPunct="0">
              <a:spcBef>
                <a:spcPct val="20000"/>
              </a:spcBef>
              <a:spcAft>
                <a:spcPct val="0"/>
              </a:spcAft>
              <a:buChar char="»"/>
              <a:defRPr sz="1600">
                <a:solidFill>
                  <a:srgbClr val="58585A"/>
                </a:solidFill>
                <a:latin typeface="+mn-lt"/>
              </a:defRPr>
            </a:lvl5pPr>
            <a:lvl6pPr marL="2514600" indent="-228600" algn="l" rtl="0" fontAlgn="base">
              <a:spcBef>
                <a:spcPct val="20000"/>
              </a:spcBef>
              <a:spcAft>
                <a:spcPct val="0"/>
              </a:spcAft>
              <a:buChar char="»"/>
              <a:defRPr sz="1600">
                <a:solidFill>
                  <a:srgbClr val="58585A"/>
                </a:solidFill>
                <a:latin typeface="+mn-lt"/>
              </a:defRPr>
            </a:lvl6pPr>
            <a:lvl7pPr marL="2971800" indent="-228600" algn="l" rtl="0" fontAlgn="base">
              <a:spcBef>
                <a:spcPct val="20000"/>
              </a:spcBef>
              <a:spcAft>
                <a:spcPct val="0"/>
              </a:spcAft>
              <a:buChar char="»"/>
              <a:defRPr sz="1600">
                <a:solidFill>
                  <a:srgbClr val="58585A"/>
                </a:solidFill>
                <a:latin typeface="+mn-lt"/>
              </a:defRPr>
            </a:lvl7pPr>
            <a:lvl8pPr marL="3429000" indent="-228600" algn="l" rtl="0" fontAlgn="base">
              <a:spcBef>
                <a:spcPct val="20000"/>
              </a:spcBef>
              <a:spcAft>
                <a:spcPct val="0"/>
              </a:spcAft>
              <a:buChar char="»"/>
              <a:defRPr sz="1600">
                <a:solidFill>
                  <a:srgbClr val="58585A"/>
                </a:solidFill>
                <a:latin typeface="+mn-lt"/>
              </a:defRPr>
            </a:lvl8pPr>
            <a:lvl9pPr marL="3886200" indent="-228600" algn="l" rtl="0" fontAlgn="base">
              <a:spcBef>
                <a:spcPct val="20000"/>
              </a:spcBef>
              <a:spcAft>
                <a:spcPct val="0"/>
              </a:spcAft>
              <a:buChar char="»"/>
              <a:defRPr sz="1600">
                <a:solidFill>
                  <a:srgbClr val="58585A"/>
                </a:solidFill>
                <a:latin typeface="+mn-lt"/>
              </a:defRPr>
            </a:lvl9pPr>
          </a:lstStyle>
          <a:p>
            <a:pPr marL="0" marR="0" lvl="0" indent="0" algn="ctr" defTabSz="914400" rtl="0" eaLnBrk="1" fontAlgn="base" latinLnBrk="0" hangingPunct="1">
              <a:lnSpc>
                <a:spcPct val="120000"/>
              </a:lnSpc>
              <a:spcBef>
                <a:spcPts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KYT Dataset (16.5% HR-DDR)</a:t>
            </a:r>
          </a:p>
        </p:txBody>
      </p:sp>
      <p:sp>
        <p:nvSpPr>
          <p:cNvPr id="24" name="Content Placeholder 2">
            <a:extLst>
              <a:ext uri="{FF2B5EF4-FFF2-40B4-BE49-F238E27FC236}">
                <a16:creationId xmlns:a16="http://schemas.microsoft.com/office/drawing/2014/main" id="{5488B4F3-4429-4914-A6F3-35BD35DECF03}"/>
              </a:ext>
            </a:extLst>
          </p:cNvPr>
          <p:cNvSpPr txBox="1">
            <a:spLocks/>
          </p:cNvSpPr>
          <p:nvPr/>
        </p:nvSpPr>
        <p:spPr>
          <a:xfrm>
            <a:off x="8899657" y="1202781"/>
            <a:ext cx="2700542" cy="307777"/>
          </a:xfrm>
          <a:prstGeom prst="rect">
            <a:avLst/>
          </a:prstGeom>
        </p:spPr>
        <p:txBody>
          <a:bodyPr>
            <a:noAutofit/>
          </a:bodyPr>
          <a:lstStyle>
            <a:lvl1pPr marL="342900" indent="-342900" algn="l" rtl="0" eaLnBrk="0" fontAlgn="base" hangingPunct="0">
              <a:spcBef>
                <a:spcPct val="20000"/>
              </a:spcBef>
              <a:spcAft>
                <a:spcPct val="0"/>
              </a:spcAft>
              <a:buChar char="•"/>
              <a:defRPr sz="3000">
                <a:solidFill>
                  <a:srgbClr val="112751"/>
                </a:solidFill>
                <a:latin typeface="+mn-lt"/>
                <a:ea typeface="+mn-ea"/>
                <a:cs typeface="+mn-cs"/>
              </a:defRPr>
            </a:lvl1pPr>
            <a:lvl2pPr marL="742950" indent="-285750" algn="l" rtl="0" eaLnBrk="0" fontAlgn="base" hangingPunct="0">
              <a:spcBef>
                <a:spcPct val="20000"/>
              </a:spcBef>
              <a:spcAft>
                <a:spcPct val="0"/>
              </a:spcAft>
              <a:buChar char="–"/>
              <a:defRPr sz="2600">
                <a:solidFill>
                  <a:srgbClr val="58585A"/>
                </a:solidFill>
                <a:latin typeface="+mn-lt"/>
              </a:defRPr>
            </a:lvl2pPr>
            <a:lvl3pPr marL="1143000" indent="-228600" algn="l" rtl="0" eaLnBrk="0" fontAlgn="base" hangingPunct="0">
              <a:spcBef>
                <a:spcPct val="20000"/>
              </a:spcBef>
              <a:spcAft>
                <a:spcPct val="0"/>
              </a:spcAft>
              <a:buChar char="•"/>
              <a:defRPr sz="2200">
                <a:solidFill>
                  <a:srgbClr val="CC7A16"/>
                </a:solidFill>
                <a:latin typeface="+mn-lt"/>
              </a:defRPr>
            </a:lvl3pPr>
            <a:lvl4pPr marL="1600200" indent="-228600" algn="l" rtl="0" eaLnBrk="0" fontAlgn="base" hangingPunct="0">
              <a:spcBef>
                <a:spcPct val="20000"/>
              </a:spcBef>
              <a:spcAft>
                <a:spcPct val="0"/>
              </a:spcAft>
              <a:buChar char="–"/>
              <a:defRPr sz="2000">
                <a:solidFill>
                  <a:srgbClr val="58585A"/>
                </a:solidFill>
                <a:latin typeface="+mn-lt"/>
              </a:defRPr>
            </a:lvl4pPr>
            <a:lvl5pPr marL="2057400" indent="-228600" algn="l" rtl="0" eaLnBrk="0" fontAlgn="base" hangingPunct="0">
              <a:spcBef>
                <a:spcPct val="20000"/>
              </a:spcBef>
              <a:spcAft>
                <a:spcPct val="0"/>
              </a:spcAft>
              <a:buChar char="»"/>
              <a:defRPr sz="1600">
                <a:solidFill>
                  <a:srgbClr val="58585A"/>
                </a:solidFill>
                <a:latin typeface="+mn-lt"/>
              </a:defRPr>
            </a:lvl5pPr>
            <a:lvl6pPr marL="2514600" indent="-228600" algn="l" rtl="0" fontAlgn="base">
              <a:spcBef>
                <a:spcPct val="20000"/>
              </a:spcBef>
              <a:spcAft>
                <a:spcPct val="0"/>
              </a:spcAft>
              <a:buChar char="»"/>
              <a:defRPr sz="1600">
                <a:solidFill>
                  <a:srgbClr val="58585A"/>
                </a:solidFill>
                <a:latin typeface="+mn-lt"/>
              </a:defRPr>
            </a:lvl6pPr>
            <a:lvl7pPr marL="2971800" indent="-228600" algn="l" rtl="0" fontAlgn="base">
              <a:spcBef>
                <a:spcPct val="20000"/>
              </a:spcBef>
              <a:spcAft>
                <a:spcPct val="0"/>
              </a:spcAft>
              <a:buChar char="»"/>
              <a:defRPr sz="1600">
                <a:solidFill>
                  <a:srgbClr val="58585A"/>
                </a:solidFill>
                <a:latin typeface="+mn-lt"/>
              </a:defRPr>
            </a:lvl7pPr>
            <a:lvl8pPr marL="3429000" indent="-228600" algn="l" rtl="0" fontAlgn="base">
              <a:spcBef>
                <a:spcPct val="20000"/>
              </a:spcBef>
              <a:spcAft>
                <a:spcPct val="0"/>
              </a:spcAft>
              <a:buChar char="»"/>
              <a:defRPr sz="1600">
                <a:solidFill>
                  <a:srgbClr val="58585A"/>
                </a:solidFill>
                <a:latin typeface="+mn-lt"/>
              </a:defRPr>
            </a:lvl8pPr>
            <a:lvl9pPr marL="3886200" indent="-228600" algn="l" rtl="0" fontAlgn="base">
              <a:spcBef>
                <a:spcPct val="20000"/>
              </a:spcBef>
              <a:spcAft>
                <a:spcPct val="0"/>
              </a:spcAft>
              <a:buChar char="»"/>
              <a:defRPr sz="1600">
                <a:solidFill>
                  <a:srgbClr val="58585A"/>
                </a:solidFill>
                <a:latin typeface="+mn-lt"/>
              </a:defRPr>
            </a:lvl9pPr>
          </a:lstStyle>
          <a:p>
            <a:pPr marL="0" marR="0" lvl="0" indent="0" algn="ctr" defTabSz="914400" rtl="0" eaLnBrk="1" fontAlgn="base" latinLnBrk="0" hangingPunct="1">
              <a:lnSpc>
                <a:spcPct val="120000"/>
              </a:lnSpc>
              <a:spcBef>
                <a:spcPts val="0"/>
              </a:spcBef>
              <a:spcAft>
                <a:spcPct val="0"/>
              </a:spcAft>
              <a:buClrTx/>
              <a:buSzTx/>
              <a:buFontTx/>
              <a:buNone/>
              <a:tabLst/>
              <a:defRPr/>
            </a:pPr>
            <a:r>
              <a:rPr kumimoji="0" lang="en-US" altLang="en-US" sz="16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Caris </a:t>
            </a:r>
            <a:r>
              <a:rPr kumimoji="0" lang="en-US" altLang="en-US" sz="15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Dataset (17.4% HR-DDR)</a:t>
            </a:r>
          </a:p>
        </p:txBody>
      </p:sp>
      <p:sp>
        <p:nvSpPr>
          <p:cNvPr id="12" name="Text Box 15">
            <a:extLst>
              <a:ext uri="{FF2B5EF4-FFF2-40B4-BE49-F238E27FC236}">
                <a16:creationId xmlns:a16="http://schemas.microsoft.com/office/drawing/2014/main" id="{B80F5483-819D-4875-86D6-3545E99A5FE5}"/>
              </a:ext>
            </a:extLst>
          </p:cNvPr>
          <p:cNvSpPr txBox="1">
            <a:spLocks noChangeArrowheads="1"/>
          </p:cNvSpPr>
          <p:nvPr/>
        </p:nvSpPr>
        <p:spPr bwMode="auto">
          <a:xfrm>
            <a:off x="412751" y="6065750"/>
            <a:ext cx="7853362" cy="600164"/>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240"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Pishvaian. Clin Cancer Res. 2018;24:5018. Heeke. JCO Precis Oncol. 2018;2018. Aguirre. Cancer Discov. 2018;8:1096. Witkiewicz. Nat Commun. 2015;6:6744. Lowery. Clin Cancer Res. 2017;23:6094. Waddell. Nature. 2015;518:495. </a:t>
            </a:r>
            <a:b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b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Bailey. Nature. 2016;531:47. Biankin. Nature. 2012;491:399. Collisson. Nat Med. 2011;17:500. </a:t>
            </a:r>
          </a:p>
        </p:txBody>
      </p:sp>
      <p:graphicFrame>
        <p:nvGraphicFramePr>
          <p:cNvPr id="3" name="Table 2">
            <a:extLst>
              <a:ext uri="{FF2B5EF4-FFF2-40B4-BE49-F238E27FC236}">
                <a16:creationId xmlns:a16="http://schemas.microsoft.com/office/drawing/2014/main" id="{AD183DA8-C316-4912-BF3E-4B611EDDD864}"/>
              </a:ext>
            </a:extLst>
          </p:cNvPr>
          <p:cNvGraphicFramePr>
            <a:graphicFrameLocks noGrp="1"/>
          </p:cNvGraphicFramePr>
          <p:nvPr>
            <p:extLst>
              <p:ext uri="{D42A27DB-BD31-4B8C-83A1-F6EECF244321}">
                <p14:modId xmlns:p14="http://schemas.microsoft.com/office/powerpoint/2010/main" val="490904761"/>
              </p:ext>
            </p:extLst>
          </p:nvPr>
        </p:nvGraphicFramePr>
        <p:xfrm>
          <a:off x="9105900" y="1584124"/>
          <a:ext cx="2288057" cy="4489247"/>
        </p:xfrm>
        <a:graphic>
          <a:graphicData uri="http://schemas.openxmlformats.org/drawingml/2006/table">
            <a:tbl>
              <a:tblPr firstRow="1" bandRow="1"/>
              <a:tblGrid>
                <a:gridCol w="1232203">
                  <a:extLst>
                    <a:ext uri="{9D8B030D-6E8A-4147-A177-3AD203B41FA5}">
                      <a16:colId xmlns:a16="http://schemas.microsoft.com/office/drawing/2014/main" val="20000"/>
                    </a:ext>
                  </a:extLst>
                </a:gridCol>
                <a:gridCol w="1055854">
                  <a:extLst>
                    <a:ext uri="{9D8B030D-6E8A-4147-A177-3AD203B41FA5}">
                      <a16:colId xmlns:a16="http://schemas.microsoft.com/office/drawing/2014/main" val="20001"/>
                    </a:ext>
                  </a:extLst>
                </a:gridCol>
              </a:tblGrid>
              <a:tr h="457127">
                <a:tc>
                  <a:txBody>
                    <a:bodyPr/>
                    <a:lstStyle>
                      <a:lvl1pPr marL="0" algn="l" defTabSz="914171" rtl="0" eaLnBrk="1" latinLnBrk="0" hangingPunct="1">
                        <a:defRPr sz="1800" b="1" kern="1200">
                          <a:solidFill>
                            <a:schemeClr val="lt1"/>
                          </a:solidFill>
                          <a:latin typeface="Times New Roman"/>
                        </a:defRPr>
                      </a:lvl1pPr>
                      <a:lvl2pPr marL="457086" algn="l" defTabSz="914171" rtl="0" eaLnBrk="1" latinLnBrk="0" hangingPunct="1">
                        <a:defRPr sz="1800" b="1" kern="1200">
                          <a:solidFill>
                            <a:schemeClr val="lt1"/>
                          </a:solidFill>
                          <a:latin typeface="Times New Roman"/>
                        </a:defRPr>
                      </a:lvl2pPr>
                      <a:lvl3pPr marL="914171" algn="l" defTabSz="914171" rtl="0" eaLnBrk="1" latinLnBrk="0" hangingPunct="1">
                        <a:defRPr sz="1800" b="1" kern="1200">
                          <a:solidFill>
                            <a:schemeClr val="lt1"/>
                          </a:solidFill>
                          <a:latin typeface="Times New Roman"/>
                        </a:defRPr>
                      </a:lvl3pPr>
                      <a:lvl4pPr marL="1371257" algn="l" defTabSz="914171" rtl="0" eaLnBrk="1" latinLnBrk="0" hangingPunct="1">
                        <a:defRPr sz="1800" b="1" kern="1200">
                          <a:solidFill>
                            <a:schemeClr val="lt1"/>
                          </a:solidFill>
                          <a:latin typeface="Times New Roman"/>
                        </a:defRPr>
                      </a:lvl4pPr>
                      <a:lvl5pPr marL="1828343" algn="l" defTabSz="914171" rtl="0" eaLnBrk="1" latinLnBrk="0" hangingPunct="1">
                        <a:defRPr sz="1800" b="1" kern="1200">
                          <a:solidFill>
                            <a:schemeClr val="lt1"/>
                          </a:solidFill>
                          <a:latin typeface="Times New Roman"/>
                        </a:defRPr>
                      </a:lvl5pPr>
                      <a:lvl6pPr marL="2285429" algn="l" defTabSz="914171" rtl="0" eaLnBrk="1" latinLnBrk="0" hangingPunct="1">
                        <a:defRPr sz="1800" b="1" kern="1200">
                          <a:solidFill>
                            <a:schemeClr val="lt1"/>
                          </a:solidFill>
                          <a:latin typeface="Times New Roman"/>
                        </a:defRPr>
                      </a:lvl6pPr>
                      <a:lvl7pPr marL="2742514" algn="l" defTabSz="914171" rtl="0" eaLnBrk="1" latinLnBrk="0" hangingPunct="1">
                        <a:defRPr sz="1800" b="1" kern="1200">
                          <a:solidFill>
                            <a:schemeClr val="lt1"/>
                          </a:solidFill>
                          <a:latin typeface="Times New Roman"/>
                        </a:defRPr>
                      </a:lvl7pPr>
                      <a:lvl8pPr marL="3199600" algn="l" defTabSz="914171" rtl="0" eaLnBrk="1" latinLnBrk="0" hangingPunct="1">
                        <a:defRPr sz="1800" b="1" kern="1200">
                          <a:solidFill>
                            <a:schemeClr val="lt1"/>
                          </a:solidFill>
                          <a:latin typeface="Times New Roman"/>
                        </a:defRPr>
                      </a:lvl8pPr>
                      <a:lvl9pPr marL="3656686" algn="l" defTabSz="914171" rtl="0" eaLnBrk="1" latinLnBrk="0" hangingPunct="1">
                        <a:defRPr sz="1800" b="1" kern="1200">
                          <a:solidFill>
                            <a:schemeClr val="lt1"/>
                          </a:solidFill>
                          <a:latin typeface="Times New Roman"/>
                        </a:defRPr>
                      </a:lvl9pPr>
                    </a:lstStyle>
                    <a:p>
                      <a:r>
                        <a:rPr lang="en-US" sz="1200" dirty="0">
                          <a:latin typeface="Calibri" panose="020F0502020204030204" pitchFamily="34" charset="0"/>
                          <a:cs typeface="Calibri" panose="020F0502020204030204" pitchFamily="34" charset="0"/>
                        </a:rPr>
                        <a:t>Pancreas Gene Frequency, %</a:t>
                      </a:r>
                    </a:p>
                  </a:txBody>
                  <a:tcPr marL="104636" marR="104636" marT="40245" marB="4024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tc>
                  <a:txBody>
                    <a:bodyPr/>
                    <a:lstStyle>
                      <a:lvl1pPr marL="0" algn="l" defTabSz="914171" rtl="0" eaLnBrk="1" latinLnBrk="0" hangingPunct="1">
                        <a:defRPr sz="1800" b="1" kern="1200">
                          <a:solidFill>
                            <a:schemeClr val="lt1"/>
                          </a:solidFill>
                          <a:latin typeface="Times New Roman"/>
                        </a:defRPr>
                      </a:lvl1pPr>
                      <a:lvl2pPr marL="457086" algn="l" defTabSz="914171" rtl="0" eaLnBrk="1" latinLnBrk="0" hangingPunct="1">
                        <a:defRPr sz="1800" b="1" kern="1200">
                          <a:solidFill>
                            <a:schemeClr val="lt1"/>
                          </a:solidFill>
                          <a:latin typeface="Times New Roman"/>
                        </a:defRPr>
                      </a:lvl2pPr>
                      <a:lvl3pPr marL="914171" algn="l" defTabSz="914171" rtl="0" eaLnBrk="1" latinLnBrk="0" hangingPunct="1">
                        <a:defRPr sz="1800" b="1" kern="1200">
                          <a:solidFill>
                            <a:schemeClr val="lt1"/>
                          </a:solidFill>
                          <a:latin typeface="Times New Roman"/>
                        </a:defRPr>
                      </a:lvl3pPr>
                      <a:lvl4pPr marL="1371257" algn="l" defTabSz="914171" rtl="0" eaLnBrk="1" latinLnBrk="0" hangingPunct="1">
                        <a:defRPr sz="1800" b="1" kern="1200">
                          <a:solidFill>
                            <a:schemeClr val="lt1"/>
                          </a:solidFill>
                          <a:latin typeface="Times New Roman"/>
                        </a:defRPr>
                      </a:lvl4pPr>
                      <a:lvl5pPr marL="1828343" algn="l" defTabSz="914171" rtl="0" eaLnBrk="1" latinLnBrk="0" hangingPunct="1">
                        <a:defRPr sz="1800" b="1" kern="1200">
                          <a:solidFill>
                            <a:schemeClr val="lt1"/>
                          </a:solidFill>
                          <a:latin typeface="Times New Roman"/>
                        </a:defRPr>
                      </a:lvl5pPr>
                      <a:lvl6pPr marL="2285429" algn="l" defTabSz="914171" rtl="0" eaLnBrk="1" latinLnBrk="0" hangingPunct="1">
                        <a:defRPr sz="1800" b="1" kern="1200">
                          <a:solidFill>
                            <a:schemeClr val="lt1"/>
                          </a:solidFill>
                          <a:latin typeface="Times New Roman"/>
                        </a:defRPr>
                      </a:lvl6pPr>
                      <a:lvl7pPr marL="2742514" algn="l" defTabSz="914171" rtl="0" eaLnBrk="1" latinLnBrk="0" hangingPunct="1">
                        <a:defRPr sz="1800" b="1" kern="1200">
                          <a:solidFill>
                            <a:schemeClr val="lt1"/>
                          </a:solidFill>
                          <a:latin typeface="Times New Roman"/>
                        </a:defRPr>
                      </a:lvl7pPr>
                      <a:lvl8pPr marL="3199600" algn="l" defTabSz="914171" rtl="0" eaLnBrk="1" latinLnBrk="0" hangingPunct="1">
                        <a:defRPr sz="1800" b="1" kern="1200">
                          <a:solidFill>
                            <a:schemeClr val="lt1"/>
                          </a:solidFill>
                          <a:latin typeface="Times New Roman"/>
                        </a:defRPr>
                      </a:lvl8pPr>
                      <a:lvl9pPr marL="3656686" algn="l" defTabSz="914171" rtl="0" eaLnBrk="1" latinLnBrk="0" hangingPunct="1">
                        <a:defRPr sz="1800" b="1" kern="1200">
                          <a:solidFill>
                            <a:schemeClr val="lt1"/>
                          </a:solidFill>
                          <a:latin typeface="Times New Roman"/>
                        </a:defRPr>
                      </a:lvl9pPr>
                    </a:lstStyle>
                    <a:p>
                      <a:pPr algn="ctr"/>
                      <a:r>
                        <a:rPr lang="en-US" sz="1200" dirty="0">
                          <a:latin typeface="Calibri" panose="020F0502020204030204" pitchFamily="34" charset="0"/>
                          <a:cs typeface="Calibri" panose="020F0502020204030204" pitchFamily="34" charset="0"/>
                        </a:rPr>
                        <a:t>Patients</a:t>
                      </a:r>
                    </a:p>
                    <a:p>
                      <a:pPr algn="ctr"/>
                      <a:r>
                        <a:rPr lang="en-US" sz="1200" dirty="0">
                          <a:latin typeface="Calibri" panose="020F0502020204030204" pitchFamily="34" charset="0"/>
                          <a:cs typeface="Calibri" panose="020F0502020204030204" pitchFamily="34" charset="0"/>
                        </a:rPr>
                        <a:t>(N = 833)</a:t>
                      </a:r>
                    </a:p>
                  </a:txBody>
                  <a:tcPr marL="104636" marR="104636" marT="40245" marB="40245"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ATM</a:t>
                      </a:r>
                    </a:p>
                  </a:txBody>
                  <a:tcPr marL="104636" marR="104636" marT="40245" marB="4024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3.60</a:t>
                      </a:r>
                    </a:p>
                  </a:txBody>
                  <a:tcPr marL="104636" marR="104636" marT="40245" marB="40245"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1"/>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BRCA2</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3.33</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2"/>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BRCA1</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1.41</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PALB2</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1.20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4"/>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CHEK2</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0.60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5"/>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BAP1</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0.48</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6"/>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BRIP1</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0.48</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7"/>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NBN</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0.12</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8"/>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WRN</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0.12</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9"/>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ATRX</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0"/>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BLM</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1"/>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FANCC</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2"/>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MRE11A</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3"/>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RAD50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0</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14"/>
                  </a:ext>
                </a:extLst>
              </a:tr>
              <a:tr h="268808">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r>
                        <a:rPr lang="en-US" sz="1200" i="1" dirty="0">
                          <a:solidFill>
                            <a:schemeClr val="bg1"/>
                          </a:solidFill>
                          <a:latin typeface="Calibri" panose="020F0502020204030204" pitchFamily="34" charset="0"/>
                          <a:cs typeface="Calibri" panose="020F0502020204030204" pitchFamily="34" charset="0"/>
                        </a:rPr>
                        <a:t>ARID1A</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171" rtl="0" eaLnBrk="1" latinLnBrk="0" hangingPunct="1">
                        <a:defRPr sz="1800" kern="1200">
                          <a:solidFill>
                            <a:schemeClr val="dk1"/>
                          </a:solidFill>
                          <a:latin typeface="Times New Roman"/>
                        </a:defRPr>
                      </a:lvl1pPr>
                      <a:lvl2pPr marL="457086" algn="l" defTabSz="914171" rtl="0" eaLnBrk="1" latinLnBrk="0" hangingPunct="1">
                        <a:defRPr sz="1800" kern="1200">
                          <a:solidFill>
                            <a:schemeClr val="dk1"/>
                          </a:solidFill>
                          <a:latin typeface="Times New Roman"/>
                        </a:defRPr>
                      </a:lvl2pPr>
                      <a:lvl3pPr marL="914171" algn="l" defTabSz="914171" rtl="0" eaLnBrk="1" latinLnBrk="0" hangingPunct="1">
                        <a:defRPr sz="1800" kern="1200">
                          <a:solidFill>
                            <a:schemeClr val="dk1"/>
                          </a:solidFill>
                          <a:latin typeface="Times New Roman"/>
                        </a:defRPr>
                      </a:lvl3pPr>
                      <a:lvl4pPr marL="1371257" algn="l" defTabSz="914171" rtl="0" eaLnBrk="1" latinLnBrk="0" hangingPunct="1">
                        <a:defRPr sz="1800" kern="1200">
                          <a:solidFill>
                            <a:schemeClr val="dk1"/>
                          </a:solidFill>
                          <a:latin typeface="Times New Roman"/>
                        </a:defRPr>
                      </a:lvl4pPr>
                      <a:lvl5pPr marL="1828343" algn="l" defTabSz="914171" rtl="0" eaLnBrk="1" latinLnBrk="0" hangingPunct="1">
                        <a:defRPr sz="1800" kern="1200">
                          <a:solidFill>
                            <a:schemeClr val="dk1"/>
                          </a:solidFill>
                          <a:latin typeface="Times New Roman"/>
                        </a:defRPr>
                      </a:lvl5pPr>
                      <a:lvl6pPr marL="2285429" algn="l" defTabSz="914171" rtl="0" eaLnBrk="1" latinLnBrk="0" hangingPunct="1">
                        <a:defRPr sz="1800" kern="1200">
                          <a:solidFill>
                            <a:schemeClr val="dk1"/>
                          </a:solidFill>
                          <a:latin typeface="Times New Roman"/>
                        </a:defRPr>
                      </a:lvl6pPr>
                      <a:lvl7pPr marL="2742514" algn="l" defTabSz="914171" rtl="0" eaLnBrk="1" latinLnBrk="0" hangingPunct="1">
                        <a:defRPr sz="1800" kern="1200">
                          <a:solidFill>
                            <a:schemeClr val="dk1"/>
                          </a:solidFill>
                          <a:latin typeface="Times New Roman"/>
                        </a:defRPr>
                      </a:lvl7pPr>
                      <a:lvl8pPr marL="3199600" algn="l" defTabSz="914171" rtl="0" eaLnBrk="1" latinLnBrk="0" hangingPunct="1">
                        <a:defRPr sz="1800" kern="1200">
                          <a:solidFill>
                            <a:schemeClr val="dk1"/>
                          </a:solidFill>
                          <a:latin typeface="Times New Roman"/>
                        </a:defRPr>
                      </a:lvl8pPr>
                      <a:lvl9pPr marL="3656686" algn="l" defTabSz="914171" rtl="0" eaLnBrk="1" latinLnBrk="0" hangingPunct="1">
                        <a:defRPr sz="1800" kern="1200">
                          <a:solidFill>
                            <a:schemeClr val="dk1"/>
                          </a:solidFill>
                          <a:latin typeface="Times New Roman"/>
                        </a:defRPr>
                      </a:lvl9pPr>
                    </a:lstStyle>
                    <a:p>
                      <a:pPr algn="ctr"/>
                      <a:r>
                        <a:rPr lang="en-US" sz="1200" dirty="0">
                          <a:solidFill>
                            <a:schemeClr val="bg1"/>
                          </a:solidFill>
                          <a:latin typeface="Calibri" panose="020F0502020204030204" pitchFamily="34" charset="0"/>
                          <a:cs typeface="Calibri" panose="020F0502020204030204" pitchFamily="34" charset="0"/>
                        </a:rPr>
                        <a:t>5.54</a:t>
                      </a:r>
                    </a:p>
                  </a:txBody>
                  <a:tcPr marL="104636" marR="104636" marT="40245" marB="40245"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5"/>
                  </a:ext>
                </a:extLst>
              </a:tr>
            </a:tbl>
          </a:graphicData>
        </a:graphic>
      </p:graphicFrame>
      <p:grpSp>
        <p:nvGrpSpPr>
          <p:cNvPr id="25" name="Group 24">
            <a:extLst>
              <a:ext uri="{FF2B5EF4-FFF2-40B4-BE49-F238E27FC236}">
                <a16:creationId xmlns:a16="http://schemas.microsoft.com/office/drawing/2014/main" id="{026B73C9-5C96-40C7-A44D-F00BB4ABAB33}"/>
              </a:ext>
            </a:extLst>
          </p:cNvPr>
          <p:cNvGrpSpPr/>
          <p:nvPr/>
        </p:nvGrpSpPr>
        <p:grpSpPr>
          <a:xfrm>
            <a:off x="9392911" y="6207927"/>
            <a:ext cx="2488502" cy="454909"/>
            <a:chOff x="9392911" y="6207927"/>
            <a:chExt cx="2488502" cy="454909"/>
          </a:xfrm>
        </p:grpSpPr>
        <p:pic>
          <p:nvPicPr>
            <p:cNvPr id="26" name="Picture 25" descr="A picture containing text, ax, wheel&#10;&#10;Description automatically generated">
              <a:extLst>
                <a:ext uri="{FF2B5EF4-FFF2-40B4-BE49-F238E27FC236}">
                  <a16:creationId xmlns:a16="http://schemas.microsoft.com/office/drawing/2014/main" id="{1BA23FAD-3C89-45C5-99E6-C5BFDB033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7" name="Rectangle 26">
              <a:extLst>
                <a:ext uri="{FF2B5EF4-FFF2-40B4-BE49-F238E27FC236}">
                  <a16:creationId xmlns:a16="http://schemas.microsoft.com/office/drawing/2014/main" id="{30FD5F95-0DCC-498F-89CC-6303B3293DE1}"/>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4062148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5486400" y="4823366"/>
            <a:ext cx="6874411" cy="1781908"/>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1" name="TextBox 20"/>
          <p:cNvSpPr txBox="1"/>
          <p:nvPr/>
        </p:nvSpPr>
        <p:spPr>
          <a:xfrm>
            <a:off x="929901" y="441746"/>
            <a:ext cx="5100755" cy="1323439"/>
          </a:xfrm>
          <a:prstGeom prst="rect">
            <a:avLst/>
          </a:prstGeom>
          <a:noFill/>
        </p:spPr>
        <p:txBody>
          <a:bodyPr wrap="none" rtlCol="0">
            <a:spAutoFit/>
          </a:bodyPr>
          <a:lstStyle/>
          <a:p>
            <a:r>
              <a:rPr lang="en-US" sz="4000" b="0" dirty="0">
                <a:solidFill>
                  <a:srgbClr val="252171"/>
                </a:solidFill>
                <a:latin typeface="Calibri" panose="020F0502020204030204" pitchFamily="34" charset="0"/>
                <a:cs typeface="Calibri" panose="020F0502020204030204" pitchFamily="34" charset="0"/>
              </a:rPr>
              <a:t>Three Major </a:t>
            </a:r>
            <a:r>
              <a:rPr lang="en-US" sz="4000" b="0">
                <a:solidFill>
                  <a:srgbClr val="252171"/>
                </a:solidFill>
                <a:latin typeface="Calibri" panose="020F0502020204030204" pitchFamily="34" charset="0"/>
                <a:cs typeface="Calibri" panose="020F0502020204030204" pitchFamily="34" charset="0"/>
              </a:rPr>
              <a:t>Molecular </a:t>
            </a:r>
          </a:p>
          <a:p>
            <a:r>
              <a:rPr lang="en-US" sz="4000" b="0">
                <a:solidFill>
                  <a:srgbClr val="252171"/>
                </a:solidFill>
                <a:latin typeface="Calibri" panose="020F0502020204030204" pitchFamily="34" charset="0"/>
                <a:cs typeface="Calibri" panose="020F0502020204030204" pitchFamily="34" charset="0"/>
              </a:rPr>
              <a:t>Mechanisms of </a:t>
            </a:r>
            <a:r>
              <a:rPr lang="en-US" sz="4000" b="0" dirty="0">
                <a:solidFill>
                  <a:srgbClr val="252171"/>
                </a:solidFill>
                <a:latin typeface="Calibri" panose="020F0502020204030204" pitchFamily="34" charset="0"/>
                <a:cs typeface="Calibri" panose="020F0502020204030204" pitchFamily="34" charset="0"/>
              </a:rPr>
              <a:t>CRC</a:t>
            </a:r>
          </a:p>
        </p:txBody>
      </p:sp>
      <p:sp>
        <p:nvSpPr>
          <p:cNvPr id="22" name="Oval 21"/>
          <p:cNvSpPr/>
          <p:nvPr/>
        </p:nvSpPr>
        <p:spPr>
          <a:xfrm>
            <a:off x="1066760" y="3292400"/>
            <a:ext cx="3861995" cy="27366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23" name="Oval 22"/>
          <p:cNvSpPr/>
          <p:nvPr/>
        </p:nvSpPr>
        <p:spPr>
          <a:xfrm>
            <a:off x="5047520" y="2199291"/>
            <a:ext cx="6314946" cy="3829722"/>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24" name="Oval 23"/>
          <p:cNvSpPr/>
          <p:nvPr/>
        </p:nvSpPr>
        <p:spPr>
          <a:xfrm>
            <a:off x="1093652" y="2200395"/>
            <a:ext cx="3835103" cy="225991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25" name="Rectangle 24"/>
          <p:cNvSpPr/>
          <p:nvPr/>
        </p:nvSpPr>
        <p:spPr>
          <a:xfrm>
            <a:off x="6134249" y="3656913"/>
            <a:ext cx="4980791" cy="523220"/>
          </a:xfrm>
          <a:prstGeom prst="rect">
            <a:avLst/>
          </a:prstGeom>
        </p:spPr>
        <p:txBody>
          <a:bodyPr wrap="square">
            <a:spAutoFit/>
          </a:bodyPr>
          <a:lstStyle/>
          <a:p>
            <a:r>
              <a:rPr lang="en-US" sz="2800" dirty="0">
                <a:solidFill>
                  <a:srgbClr val="252171"/>
                </a:solidFill>
                <a:latin typeface="Calibri" panose="020F0502020204030204" pitchFamily="34" charset="0"/>
                <a:cs typeface="Calibri" panose="020F0502020204030204" pitchFamily="34" charset="0"/>
              </a:rPr>
              <a:t>Chromosomal Instability (CIN)</a:t>
            </a:r>
          </a:p>
        </p:txBody>
      </p:sp>
      <p:sp>
        <p:nvSpPr>
          <p:cNvPr id="26" name="Rectangle 25"/>
          <p:cNvSpPr/>
          <p:nvPr/>
        </p:nvSpPr>
        <p:spPr>
          <a:xfrm>
            <a:off x="1702138" y="2147218"/>
            <a:ext cx="1818398" cy="1446550"/>
          </a:xfrm>
          <a:prstGeom prst="rect">
            <a:avLst/>
          </a:prstGeom>
        </p:spPr>
        <p:txBody>
          <a:bodyPr wrap="square">
            <a:spAutoFit/>
          </a:bodyPr>
          <a:lstStyle/>
          <a:p>
            <a:r>
              <a:rPr lang="en-US" sz="2200" dirty="0">
                <a:solidFill>
                  <a:srgbClr val="252171"/>
                </a:solidFill>
                <a:latin typeface="Calibri" panose="020F0502020204030204" pitchFamily="34" charset="0"/>
                <a:cs typeface="Calibri" panose="020F0502020204030204" pitchFamily="34" charset="0"/>
              </a:rPr>
              <a:t> Microsatellite </a:t>
            </a:r>
          </a:p>
          <a:p>
            <a:r>
              <a:rPr lang="en-US" sz="2200" dirty="0">
                <a:solidFill>
                  <a:srgbClr val="252171"/>
                </a:solidFill>
                <a:latin typeface="Calibri" panose="020F0502020204030204" pitchFamily="34" charset="0"/>
                <a:cs typeface="Calibri" panose="020F0502020204030204" pitchFamily="34" charset="0"/>
              </a:rPr>
              <a:t>  Instability</a:t>
            </a:r>
          </a:p>
          <a:p>
            <a:r>
              <a:rPr lang="en-US" sz="2200" dirty="0">
                <a:solidFill>
                  <a:srgbClr val="252171"/>
                </a:solidFill>
                <a:latin typeface="Calibri" panose="020F0502020204030204" pitchFamily="34" charset="0"/>
                <a:cs typeface="Calibri" panose="020F0502020204030204" pitchFamily="34" charset="0"/>
              </a:rPr>
              <a:t>               </a:t>
            </a:r>
          </a:p>
        </p:txBody>
      </p:sp>
      <p:sp>
        <p:nvSpPr>
          <p:cNvPr id="27" name="Rectangle 26"/>
          <p:cNvSpPr/>
          <p:nvPr/>
        </p:nvSpPr>
        <p:spPr>
          <a:xfrm>
            <a:off x="1652535" y="4595159"/>
            <a:ext cx="1692323" cy="1200329"/>
          </a:xfrm>
          <a:prstGeom prst="rect">
            <a:avLst/>
          </a:prstGeom>
        </p:spPr>
        <p:txBody>
          <a:bodyPr wrap="none">
            <a:spAutoFit/>
          </a:bodyPr>
          <a:lstStyle/>
          <a:p>
            <a:r>
              <a:rPr lang="en-US" sz="2400" dirty="0" err="1">
                <a:solidFill>
                  <a:srgbClr val="252171"/>
                </a:solidFill>
                <a:latin typeface="Calibri" panose="020F0502020204030204" pitchFamily="34" charset="0"/>
                <a:cs typeface="Calibri" panose="020F0502020204030204" pitchFamily="34" charset="0"/>
              </a:rPr>
              <a:t>CpG</a:t>
            </a:r>
            <a:r>
              <a:rPr lang="en-US" sz="2400" dirty="0">
                <a:solidFill>
                  <a:srgbClr val="252171"/>
                </a:solidFill>
                <a:latin typeface="Calibri" panose="020F0502020204030204" pitchFamily="34" charset="0"/>
                <a:cs typeface="Calibri" panose="020F0502020204030204" pitchFamily="34" charset="0"/>
              </a:rPr>
              <a:t> Island </a:t>
            </a:r>
          </a:p>
          <a:p>
            <a:r>
              <a:rPr lang="en-US" sz="2400" dirty="0" err="1">
                <a:solidFill>
                  <a:srgbClr val="252171"/>
                </a:solidFill>
                <a:latin typeface="Calibri" panose="020F0502020204030204" pitchFamily="34" charset="0"/>
                <a:cs typeface="Calibri" panose="020F0502020204030204" pitchFamily="34" charset="0"/>
              </a:rPr>
              <a:t>Methylator</a:t>
            </a:r>
            <a:r>
              <a:rPr lang="en-US" sz="2400" dirty="0">
                <a:solidFill>
                  <a:srgbClr val="252171"/>
                </a:solidFill>
                <a:latin typeface="Calibri" panose="020F0502020204030204" pitchFamily="34" charset="0"/>
                <a:cs typeface="Calibri" panose="020F0502020204030204" pitchFamily="34" charset="0"/>
              </a:rPr>
              <a:t> </a:t>
            </a:r>
          </a:p>
          <a:p>
            <a:r>
              <a:rPr lang="en-US" sz="2400" dirty="0">
                <a:solidFill>
                  <a:srgbClr val="252171"/>
                </a:solidFill>
                <a:latin typeface="Calibri" panose="020F0502020204030204" pitchFamily="34" charset="0"/>
                <a:cs typeface="Calibri" panose="020F0502020204030204" pitchFamily="34" charset="0"/>
              </a:rPr>
              <a:t>Phenotype</a:t>
            </a:r>
          </a:p>
        </p:txBody>
      </p:sp>
      <p:sp>
        <p:nvSpPr>
          <p:cNvPr id="28" name="Rounded Rectangle 27"/>
          <p:cNvSpPr/>
          <p:nvPr/>
        </p:nvSpPr>
        <p:spPr>
          <a:xfrm>
            <a:off x="2393551" y="3421145"/>
            <a:ext cx="953294" cy="954107"/>
          </a:xfrm>
          <a:prstGeom prst="roundRect">
            <a:avLst>
              <a:gd name="adj" fmla="val 179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52171"/>
              </a:solidFill>
              <a:latin typeface="Calibri" panose="020F0502020204030204" pitchFamily="34" charset="0"/>
              <a:cs typeface="Calibri" panose="020F0502020204030204" pitchFamily="34" charset="0"/>
            </a:endParaRPr>
          </a:p>
        </p:txBody>
      </p:sp>
      <p:sp>
        <p:nvSpPr>
          <p:cNvPr id="29" name="TextBox 28"/>
          <p:cNvSpPr txBox="1"/>
          <p:nvPr/>
        </p:nvSpPr>
        <p:spPr>
          <a:xfrm>
            <a:off x="2528991" y="3421145"/>
            <a:ext cx="670376" cy="954107"/>
          </a:xfrm>
          <a:prstGeom prst="rect">
            <a:avLst/>
          </a:prstGeom>
          <a:noFill/>
        </p:spPr>
        <p:txBody>
          <a:bodyPr wrap="none" rtlCol="0">
            <a:spAutoFit/>
          </a:bodyPr>
          <a:lstStyle/>
          <a:p>
            <a:r>
              <a:rPr lang="en-US" sz="1400" dirty="0">
                <a:solidFill>
                  <a:schemeClr val="accent4"/>
                </a:solidFill>
                <a:latin typeface="Calibri" panose="020F0502020204030204" pitchFamily="34" charset="0"/>
                <a:cs typeface="Calibri" panose="020F0502020204030204" pitchFamily="34" charset="0"/>
              </a:rPr>
              <a:t>MSI</a:t>
            </a:r>
          </a:p>
          <a:p>
            <a:r>
              <a:rPr lang="en-US" sz="1400" dirty="0">
                <a:solidFill>
                  <a:srgbClr val="FF0000"/>
                </a:solidFill>
                <a:latin typeface="Calibri" panose="020F0502020204030204" pitchFamily="34" charset="0"/>
                <a:cs typeface="Calibri" panose="020F0502020204030204" pitchFamily="34" charset="0"/>
              </a:rPr>
              <a:t>CIMP+</a:t>
            </a:r>
          </a:p>
          <a:p>
            <a:r>
              <a:rPr lang="en-US" sz="1400" dirty="0">
                <a:solidFill>
                  <a:srgbClr val="252171"/>
                </a:solidFill>
                <a:latin typeface="Calibri" panose="020F0502020204030204" pitchFamily="34" charset="0"/>
                <a:cs typeface="Calibri" panose="020F0502020204030204" pitchFamily="34" charset="0"/>
              </a:rPr>
              <a:t>CIN –</a:t>
            </a:r>
          </a:p>
          <a:p>
            <a:r>
              <a:rPr lang="en-US" sz="1400" dirty="0">
                <a:solidFill>
                  <a:srgbClr val="252171"/>
                </a:solidFill>
                <a:latin typeface="Calibri" panose="020F0502020204030204" pitchFamily="34" charset="0"/>
                <a:cs typeface="Calibri" panose="020F0502020204030204" pitchFamily="34" charset="0"/>
              </a:rPr>
              <a:t>(10%)</a:t>
            </a:r>
          </a:p>
        </p:txBody>
      </p:sp>
      <p:sp>
        <p:nvSpPr>
          <p:cNvPr id="30" name="Rounded Rectangle 29"/>
          <p:cNvSpPr/>
          <p:nvPr/>
        </p:nvSpPr>
        <p:spPr>
          <a:xfrm>
            <a:off x="7581484" y="4535186"/>
            <a:ext cx="1086729" cy="1077218"/>
          </a:xfrm>
          <a:prstGeom prst="roundRect">
            <a:avLst>
              <a:gd name="adj" fmla="val 179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31" name="TextBox 30"/>
          <p:cNvSpPr txBox="1"/>
          <p:nvPr/>
        </p:nvSpPr>
        <p:spPr>
          <a:xfrm>
            <a:off x="7741569" y="4535186"/>
            <a:ext cx="699230" cy="1077218"/>
          </a:xfrm>
          <a:prstGeom prst="rect">
            <a:avLst/>
          </a:prstGeom>
          <a:noFill/>
        </p:spPr>
        <p:txBody>
          <a:bodyPr wrap="none" rtlCol="0">
            <a:spAutoFit/>
          </a:bodyPr>
          <a:lstStyle/>
          <a:p>
            <a:r>
              <a:rPr lang="en-US" sz="1600" dirty="0">
                <a:solidFill>
                  <a:srgbClr val="252171"/>
                </a:solidFill>
                <a:latin typeface="Calibri" panose="020F0502020204030204" pitchFamily="34" charset="0"/>
                <a:cs typeface="Calibri" panose="020F0502020204030204" pitchFamily="34" charset="0"/>
              </a:rPr>
              <a:t>MSS</a:t>
            </a:r>
          </a:p>
          <a:p>
            <a:r>
              <a:rPr lang="en-US" sz="1600" dirty="0">
                <a:solidFill>
                  <a:srgbClr val="252171"/>
                </a:solidFill>
                <a:latin typeface="Calibri" panose="020F0502020204030204" pitchFamily="34" charset="0"/>
                <a:cs typeface="Calibri" panose="020F0502020204030204" pitchFamily="34" charset="0"/>
              </a:rPr>
              <a:t>CIMP-</a:t>
            </a:r>
          </a:p>
          <a:p>
            <a:r>
              <a:rPr lang="en-US" sz="1600" dirty="0">
                <a:solidFill>
                  <a:srgbClr val="0070C0"/>
                </a:solidFill>
                <a:latin typeface="Calibri" panose="020F0502020204030204" pitchFamily="34" charset="0"/>
                <a:cs typeface="Calibri" panose="020F0502020204030204" pitchFamily="34" charset="0"/>
              </a:rPr>
              <a:t>CIN +</a:t>
            </a:r>
          </a:p>
          <a:p>
            <a:r>
              <a:rPr lang="en-US" sz="1600" dirty="0">
                <a:solidFill>
                  <a:srgbClr val="252171"/>
                </a:solidFill>
                <a:latin typeface="Calibri" panose="020F0502020204030204" pitchFamily="34" charset="0"/>
                <a:cs typeface="Calibri" panose="020F0502020204030204" pitchFamily="34" charset="0"/>
              </a:rPr>
              <a:t>(75%)</a:t>
            </a:r>
          </a:p>
        </p:txBody>
      </p:sp>
      <p:sp>
        <p:nvSpPr>
          <p:cNvPr id="32" name="Rounded Rectangle 31"/>
          <p:cNvSpPr/>
          <p:nvPr/>
        </p:nvSpPr>
        <p:spPr>
          <a:xfrm>
            <a:off x="3346845" y="4577539"/>
            <a:ext cx="939020" cy="954107"/>
          </a:xfrm>
          <a:prstGeom prst="roundRect">
            <a:avLst>
              <a:gd name="adj" fmla="val 179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33" name="TextBox 32"/>
          <p:cNvSpPr txBox="1"/>
          <p:nvPr/>
        </p:nvSpPr>
        <p:spPr>
          <a:xfrm>
            <a:off x="3482285" y="4577539"/>
            <a:ext cx="670376" cy="954107"/>
          </a:xfrm>
          <a:prstGeom prst="rect">
            <a:avLst/>
          </a:prstGeom>
          <a:noFill/>
        </p:spPr>
        <p:txBody>
          <a:bodyPr wrap="none" rtlCol="0">
            <a:spAutoFit/>
          </a:bodyPr>
          <a:lstStyle/>
          <a:p>
            <a:r>
              <a:rPr lang="en-US" sz="1400" dirty="0">
                <a:solidFill>
                  <a:srgbClr val="252171"/>
                </a:solidFill>
                <a:latin typeface="Calibri" panose="020F0502020204030204" pitchFamily="34" charset="0"/>
                <a:cs typeface="Calibri" panose="020F0502020204030204" pitchFamily="34" charset="0"/>
              </a:rPr>
              <a:t>MSS</a:t>
            </a:r>
          </a:p>
          <a:p>
            <a:r>
              <a:rPr lang="en-US" sz="1400" dirty="0">
                <a:solidFill>
                  <a:srgbClr val="FF0000"/>
                </a:solidFill>
                <a:latin typeface="Calibri" panose="020F0502020204030204" pitchFamily="34" charset="0"/>
                <a:cs typeface="Calibri" panose="020F0502020204030204" pitchFamily="34" charset="0"/>
              </a:rPr>
              <a:t>CIMP+</a:t>
            </a:r>
          </a:p>
          <a:p>
            <a:r>
              <a:rPr lang="en-US" sz="1400" dirty="0">
                <a:solidFill>
                  <a:srgbClr val="252171"/>
                </a:solidFill>
                <a:latin typeface="Calibri" panose="020F0502020204030204" pitchFamily="34" charset="0"/>
                <a:cs typeface="Calibri" panose="020F0502020204030204" pitchFamily="34" charset="0"/>
              </a:rPr>
              <a:t>CIN –</a:t>
            </a:r>
          </a:p>
          <a:p>
            <a:r>
              <a:rPr lang="en-US" sz="1400" dirty="0">
                <a:solidFill>
                  <a:srgbClr val="252171"/>
                </a:solidFill>
                <a:latin typeface="Calibri" panose="020F0502020204030204" pitchFamily="34" charset="0"/>
                <a:cs typeface="Calibri" panose="020F0502020204030204" pitchFamily="34" charset="0"/>
              </a:rPr>
              <a:t>(10%)</a:t>
            </a:r>
          </a:p>
        </p:txBody>
      </p:sp>
      <p:sp>
        <p:nvSpPr>
          <p:cNvPr id="34" name="Rounded Rectangle 33"/>
          <p:cNvSpPr/>
          <p:nvPr/>
        </p:nvSpPr>
        <p:spPr>
          <a:xfrm>
            <a:off x="3480279" y="2469513"/>
            <a:ext cx="686820" cy="890575"/>
          </a:xfrm>
          <a:prstGeom prst="roundRect">
            <a:avLst>
              <a:gd name="adj" fmla="val 1796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252171"/>
              </a:solidFill>
              <a:latin typeface="Calibri" panose="020F0502020204030204" pitchFamily="34" charset="0"/>
              <a:cs typeface="Calibri" panose="020F0502020204030204" pitchFamily="34" charset="0"/>
            </a:endParaRPr>
          </a:p>
        </p:txBody>
      </p:sp>
      <p:sp>
        <p:nvSpPr>
          <p:cNvPr id="35" name="TextBox 34"/>
          <p:cNvSpPr txBox="1"/>
          <p:nvPr/>
        </p:nvSpPr>
        <p:spPr>
          <a:xfrm>
            <a:off x="3480279" y="2427308"/>
            <a:ext cx="805585" cy="954107"/>
          </a:xfrm>
          <a:prstGeom prst="rect">
            <a:avLst/>
          </a:prstGeom>
          <a:noFill/>
        </p:spPr>
        <p:txBody>
          <a:bodyPr wrap="square" rtlCol="0">
            <a:spAutoFit/>
          </a:bodyPr>
          <a:lstStyle/>
          <a:p>
            <a:r>
              <a:rPr lang="en-US" sz="1400" dirty="0">
                <a:solidFill>
                  <a:schemeClr val="accent4"/>
                </a:solidFill>
                <a:latin typeface="Calibri" panose="020F0502020204030204" pitchFamily="34" charset="0"/>
                <a:cs typeface="Calibri" panose="020F0502020204030204" pitchFamily="34" charset="0"/>
              </a:rPr>
              <a:t>MSI</a:t>
            </a:r>
          </a:p>
          <a:p>
            <a:r>
              <a:rPr lang="en-US" sz="1400" dirty="0">
                <a:solidFill>
                  <a:srgbClr val="252171"/>
                </a:solidFill>
                <a:latin typeface="Calibri" panose="020F0502020204030204" pitchFamily="34" charset="0"/>
                <a:cs typeface="Calibri" panose="020F0502020204030204" pitchFamily="34" charset="0"/>
              </a:rPr>
              <a:t>CIMP -</a:t>
            </a:r>
          </a:p>
          <a:p>
            <a:r>
              <a:rPr lang="en-US" sz="1400" dirty="0">
                <a:solidFill>
                  <a:srgbClr val="252171"/>
                </a:solidFill>
                <a:latin typeface="Calibri" panose="020F0502020204030204" pitchFamily="34" charset="0"/>
                <a:cs typeface="Calibri" panose="020F0502020204030204" pitchFamily="34" charset="0"/>
              </a:rPr>
              <a:t>CIN -</a:t>
            </a:r>
          </a:p>
          <a:p>
            <a:r>
              <a:rPr lang="en-US" sz="1400" dirty="0">
                <a:solidFill>
                  <a:srgbClr val="252171"/>
                </a:solidFill>
                <a:latin typeface="Calibri" panose="020F0502020204030204" pitchFamily="34" charset="0"/>
                <a:cs typeface="Calibri" panose="020F0502020204030204" pitchFamily="34" charset="0"/>
              </a:rPr>
              <a:t>(5%)</a:t>
            </a:r>
          </a:p>
        </p:txBody>
      </p:sp>
    </p:spTree>
    <p:custDataLst>
      <p:tags r:id="rId1"/>
    </p:custDataLst>
    <p:extLst>
      <p:ext uri="{BB962C8B-B14F-4D97-AF65-F5344CB8AC3E}">
        <p14:creationId xmlns:p14="http://schemas.microsoft.com/office/powerpoint/2010/main" val="97262182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F250A865-D384-4F8D-A277-80B42B7F9257}"/>
              </a:ext>
            </a:extLst>
          </p:cNvPr>
          <p:cNvSpPr/>
          <p:nvPr/>
        </p:nvSpPr>
        <p:spPr bwMode="auto">
          <a:xfrm>
            <a:off x="2715394" y="1743179"/>
            <a:ext cx="3552684" cy="2029080"/>
          </a:xfrm>
          <a:custGeom>
            <a:avLst/>
            <a:gdLst>
              <a:gd name="connsiteX0" fmla="*/ 0 w 3553609"/>
              <a:gd name="connsiteY0" fmla="*/ 0 h 2029609"/>
              <a:gd name="connsiteX1" fmla="*/ 233082 w 3553609"/>
              <a:gd name="connsiteY1" fmla="*/ 0 h 2029609"/>
              <a:gd name="connsiteX2" fmla="*/ 233082 w 3553609"/>
              <a:gd name="connsiteY2" fmla="*/ 17929 h 2029609"/>
              <a:gd name="connsiteX3" fmla="*/ 301214 w 3553609"/>
              <a:gd name="connsiteY3" fmla="*/ 17929 h 2029609"/>
              <a:gd name="connsiteX4" fmla="*/ 301214 w 3553609"/>
              <a:gd name="connsiteY4" fmla="*/ 53788 h 2029609"/>
              <a:gd name="connsiteX5" fmla="*/ 387275 w 3553609"/>
              <a:gd name="connsiteY5" fmla="*/ 53788 h 2029609"/>
              <a:gd name="connsiteX6" fmla="*/ 387275 w 3553609"/>
              <a:gd name="connsiteY6" fmla="*/ 96819 h 2029609"/>
              <a:gd name="connsiteX7" fmla="*/ 634701 w 3553609"/>
              <a:gd name="connsiteY7" fmla="*/ 96819 h 2029609"/>
              <a:gd name="connsiteX8" fmla="*/ 634701 w 3553609"/>
              <a:gd name="connsiteY8" fmla="*/ 147021 h 2029609"/>
              <a:gd name="connsiteX9" fmla="*/ 774551 w 3553609"/>
              <a:gd name="connsiteY9" fmla="*/ 147021 h 2029609"/>
              <a:gd name="connsiteX10" fmla="*/ 774551 w 3553609"/>
              <a:gd name="connsiteY10" fmla="*/ 197223 h 2029609"/>
              <a:gd name="connsiteX11" fmla="*/ 892885 w 3553609"/>
              <a:gd name="connsiteY11" fmla="*/ 197223 h 2029609"/>
              <a:gd name="connsiteX12" fmla="*/ 892885 w 3553609"/>
              <a:gd name="connsiteY12" fmla="*/ 251012 h 2029609"/>
              <a:gd name="connsiteX13" fmla="*/ 996875 w 3553609"/>
              <a:gd name="connsiteY13" fmla="*/ 251012 h 2029609"/>
              <a:gd name="connsiteX14" fmla="*/ 996875 w 3553609"/>
              <a:gd name="connsiteY14" fmla="*/ 311972 h 2029609"/>
              <a:gd name="connsiteX15" fmla="*/ 1065007 w 3553609"/>
              <a:gd name="connsiteY15" fmla="*/ 311972 h 2029609"/>
              <a:gd name="connsiteX16" fmla="*/ 1065007 w 3553609"/>
              <a:gd name="connsiteY16" fmla="*/ 369346 h 2029609"/>
              <a:gd name="connsiteX17" fmla="*/ 1502485 w 3553609"/>
              <a:gd name="connsiteY17" fmla="*/ 369346 h 2029609"/>
              <a:gd name="connsiteX18" fmla="*/ 1502485 w 3553609"/>
              <a:gd name="connsiteY18" fmla="*/ 444649 h 2029609"/>
              <a:gd name="connsiteX19" fmla="*/ 1660263 w 3553609"/>
              <a:gd name="connsiteY19" fmla="*/ 444649 h 2029609"/>
              <a:gd name="connsiteX20" fmla="*/ 1660263 w 3553609"/>
              <a:gd name="connsiteY20" fmla="*/ 527125 h 2029609"/>
              <a:gd name="connsiteX21" fmla="*/ 2248348 w 3553609"/>
              <a:gd name="connsiteY21" fmla="*/ 527125 h 2029609"/>
              <a:gd name="connsiteX22" fmla="*/ 2248348 w 3553609"/>
              <a:gd name="connsiteY22" fmla="*/ 606014 h 2029609"/>
              <a:gd name="connsiteX23" fmla="*/ 2911736 w 3553609"/>
              <a:gd name="connsiteY23" fmla="*/ 606014 h 2029609"/>
              <a:gd name="connsiteX24" fmla="*/ 2908151 w 3553609"/>
              <a:gd name="connsiteY24" fmla="*/ 649045 h 2029609"/>
              <a:gd name="connsiteX25" fmla="*/ 2908151 w 3553609"/>
              <a:gd name="connsiteY25" fmla="*/ 717176 h 2029609"/>
              <a:gd name="connsiteX26" fmla="*/ 3098202 w 3553609"/>
              <a:gd name="connsiteY26" fmla="*/ 717176 h 2029609"/>
              <a:gd name="connsiteX27" fmla="*/ 3098202 w 3553609"/>
              <a:gd name="connsiteY27" fmla="*/ 839096 h 2029609"/>
              <a:gd name="connsiteX28" fmla="*/ 3553609 w 3553609"/>
              <a:gd name="connsiteY28" fmla="*/ 839096 h 2029609"/>
              <a:gd name="connsiteX29" fmla="*/ 3553609 w 3553609"/>
              <a:gd name="connsiteY29" fmla="*/ 2029609 h 2029609"/>
              <a:gd name="connsiteX30" fmla="*/ 3112546 w 3553609"/>
              <a:gd name="connsiteY30" fmla="*/ 2029609 h 2029609"/>
              <a:gd name="connsiteX31" fmla="*/ 3112546 w 3553609"/>
              <a:gd name="connsiteY31" fmla="*/ 1868245 h 2029609"/>
              <a:gd name="connsiteX32" fmla="*/ 2911736 w 3553609"/>
              <a:gd name="connsiteY32" fmla="*/ 1868245 h 2029609"/>
              <a:gd name="connsiteX33" fmla="*/ 2911736 w 3553609"/>
              <a:gd name="connsiteY33" fmla="*/ 1692536 h 2029609"/>
              <a:gd name="connsiteX34" fmla="*/ 2262692 w 3553609"/>
              <a:gd name="connsiteY34" fmla="*/ 1692536 h 2029609"/>
              <a:gd name="connsiteX35" fmla="*/ 2262692 w 3553609"/>
              <a:gd name="connsiteY35" fmla="*/ 1480969 h 2029609"/>
              <a:gd name="connsiteX36" fmla="*/ 1667435 w 3553609"/>
              <a:gd name="connsiteY36" fmla="*/ 1480969 h 2029609"/>
              <a:gd name="connsiteX37" fmla="*/ 1667435 w 3553609"/>
              <a:gd name="connsiteY37" fmla="*/ 1348292 h 2029609"/>
              <a:gd name="connsiteX38" fmla="*/ 1520414 w 3553609"/>
              <a:gd name="connsiteY38" fmla="*/ 1348292 h 2029609"/>
              <a:gd name="connsiteX39" fmla="*/ 1520414 w 3553609"/>
              <a:gd name="connsiteY39" fmla="*/ 1212028 h 2029609"/>
              <a:gd name="connsiteX40" fmla="*/ 1075765 w 3553609"/>
              <a:gd name="connsiteY40" fmla="*/ 1212028 h 2029609"/>
              <a:gd name="connsiteX41" fmla="*/ 1075765 w 3553609"/>
              <a:gd name="connsiteY41" fmla="*/ 1090108 h 2029609"/>
              <a:gd name="connsiteX42" fmla="*/ 1000461 w 3553609"/>
              <a:gd name="connsiteY42" fmla="*/ 1090108 h 2029609"/>
              <a:gd name="connsiteX43" fmla="*/ 1000461 w 3553609"/>
              <a:gd name="connsiteY43" fmla="*/ 989703 h 2029609"/>
              <a:gd name="connsiteX44" fmla="*/ 910814 w 3553609"/>
              <a:gd name="connsiteY44" fmla="*/ 989703 h 2029609"/>
              <a:gd name="connsiteX45" fmla="*/ 910814 w 3553609"/>
              <a:gd name="connsiteY45" fmla="*/ 917986 h 2029609"/>
              <a:gd name="connsiteX46" fmla="*/ 910814 w 3553609"/>
              <a:gd name="connsiteY46" fmla="*/ 889299 h 2029609"/>
              <a:gd name="connsiteX47" fmla="*/ 770965 w 3553609"/>
              <a:gd name="connsiteY47" fmla="*/ 889299 h 2029609"/>
              <a:gd name="connsiteX48" fmla="*/ 770965 w 3553609"/>
              <a:gd name="connsiteY48" fmla="*/ 781722 h 2029609"/>
              <a:gd name="connsiteX49" fmla="*/ 641873 w 3553609"/>
              <a:gd name="connsiteY49" fmla="*/ 781722 h 2029609"/>
              <a:gd name="connsiteX50" fmla="*/ 641873 w 3553609"/>
              <a:gd name="connsiteY50" fmla="*/ 684903 h 2029609"/>
              <a:gd name="connsiteX51" fmla="*/ 401619 w 3553609"/>
              <a:gd name="connsiteY51" fmla="*/ 684903 h 2029609"/>
              <a:gd name="connsiteX52" fmla="*/ 401619 w 3553609"/>
              <a:gd name="connsiteY52" fmla="*/ 588085 h 2029609"/>
              <a:gd name="connsiteX53" fmla="*/ 304800 w 3553609"/>
              <a:gd name="connsiteY53" fmla="*/ 588085 h 2029609"/>
              <a:gd name="connsiteX54" fmla="*/ 304800 w 3553609"/>
              <a:gd name="connsiteY54" fmla="*/ 473336 h 2029609"/>
              <a:gd name="connsiteX55" fmla="*/ 233082 w 3553609"/>
              <a:gd name="connsiteY55" fmla="*/ 473336 h 2029609"/>
              <a:gd name="connsiteX56" fmla="*/ 233082 w 3553609"/>
              <a:gd name="connsiteY56" fmla="*/ 398033 h 2029609"/>
              <a:gd name="connsiteX57" fmla="*/ 161365 w 3553609"/>
              <a:gd name="connsiteY57" fmla="*/ 398033 h 2029609"/>
              <a:gd name="connsiteX58" fmla="*/ 161365 w 3553609"/>
              <a:gd name="connsiteY58" fmla="*/ 322729 h 2029609"/>
              <a:gd name="connsiteX59" fmla="*/ 93233 w 3553609"/>
              <a:gd name="connsiteY59" fmla="*/ 322729 h 2029609"/>
              <a:gd name="connsiteX60" fmla="*/ 93233 w 3553609"/>
              <a:gd name="connsiteY60" fmla="*/ 200809 h 2029609"/>
              <a:gd name="connsiteX61" fmla="*/ 10758 w 3553609"/>
              <a:gd name="connsiteY61" fmla="*/ 200809 h 2029609"/>
              <a:gd name="connsiteX62" fmla="*/ 0 w 3553609"/>
              <a:gd name="connsiteY62" fmla="*/ 0 h 2029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553609" h="2029609">
                <a:moveTo>
                  <a:pt x="0" y="0"/>
                </a:moveTo>
                <a:lnTo>
                  <a:pt x="233082" y="0"/>
                </a:lnTo>
                <a:lnTo>
                  <a:pt x="233082" y="17929"/>
                </a:lnTo>
                <a:lnTo>
                  <a:pt x="301214" y="17929"/>
                </a:lnTo>
                <a:lnTo>
                  <a:pt x="301214" y="53788"/>
                </a:lnTo>
                <a:lnTo>
                  <a:pt x="387275" y="53788"/>
                </a:lnTo>
                <a:lnTo>
                  <a:pt x="387275" y="96819"/>
                </a:lnTo>
                <a:lnTo>
                  <a:pt x="634701" y="96819"/>
                </a:lnTo>
                <a:lnTo>
                  <a:pt x="634701" y="147021"/>
                </a:lnTo>
                <a:lnTo>
                  <a:pt x="774551" y="147021"/>
                </a:lnTo>
                <a:lnTo>
                  <a:pt x="774551" y="197223"/>
                </a:lnTo>
                <a:lnTo>
                  <a:pt x="892885" y="197223"/>
                </a:lnTo>
                <a:lnTo>
                  <a:pt x="892885" y="251012"/>
                </a:lnTo>
                <a:lnTo>
                  <a:pt x="996875" y="251012"/>
                </a:lnTo>
                <a:lnTo>
                  <a:pt x="996875" y="311972"/>
                </a:lnTo>
                <a:lnTo>
                  <a:pt x="1065007" y="311972"/>
                </a:lnTo>
                <a:lnTo>
                  <a:pt x="1065007" y="369346"/>
                </a:lnTo>
                <a:lnTo>
                  <a:pt x="1502485" y="369346"/>
                </a:lnTo>
                <a:lnTo>
                  <a:pt x="1502485" y="444649"/>
                </a:lnTo>
                <a:lnTo>
                  <a:pt x="1660263" y="444649"/>
                </a:lnTo>
                <a:lnTo>
                  <a:pt x="1660263" y="527125"/>
                </a:lnTo>
                <a:lnTo>
                  <a:pt x="2248348" y="527125"/>
                </a:lnTo>
                <a:lnTo>
                  <a:pt x="2248348" y="606014"/>
                </a:lnTo>
                <a:lnTo>
                  <a:pt x="2911736" y="606014"/>
                </a:lnTo>
                <a:lnTo>
                  <a:pt x="2908151" y="649045"/>
                </a:lnTo>
                <a:lnTo>
                  <a:pt x="2908151" y="717176"/>
                </a:lnTo>
                <a:lnTo>
                  <a:pt x="3098202" y="717176"/>
                </a:lnTo>
                <a:lnTo>
                  <a:pt x="3098202" y="839096"/>
                </a:lnTo>
                <a:lnTo>
                  <a:pt x="3553609" y="839096"/>
                </a:lnTo>
                <a:lnTo>
                  <a:pt x="3553609" y="2029609"/>
                </a:lnTo>
                <a:lnTo>
                  <a:pt x="3112546" y="2029609"/>
                </a:lnTo>
                <a:lnTo>
                  <a:pt x="3112546" y="1868245"/>
                </a:lnTo>
                <a:lnTo>
                  <a:pt x="2911736" y="1868245"/>
                </a:lnTo>
                <a:lnTo>
                  <a:pt x="2911736" y="1692536"/>
                </a:lnTo>
                <a:lnTo>
                  <a:pt x="2262692" y="1692536"/>
                </a:lnTo>
                <a:lnTo>
                  <a:pt x="2262692" y="1480969"/>
                </a:lnTo>
                <a:lnTo>
                  <a:pt x="1667435" y="1480969"/>
                </a:lnTo>
                <a:lnTo>
                  <a:pt x="1667435" y="1348292"/>
                </a:lnTo>
                <a:lnTo>
                  <a:pt x="1520414" y="1348292"/>
                </a:lnTo>
                <a:lnTo>
                  <a:pt x="1520414" y="1212028"/>
                </a:lnTo>
                <a:lnTo>
                  <a:pt x="1075765" y="1212028"/>
                </a:lnTo>
                <a:lnTo>
                  <a:pt x="1075765" y="1090108"/>
                </a:lnTo>
                <a:lnTo>
                  <a:pt x="1000461" y="1090108"/>
                </a:lnTo>
                <a:lnTo>
                  <a:pt x="1000461" y="989703"/>
                </a:lnTo>
                <a:lnTo>
                  <a:pt x="910814" y="989703"/>
                </a:lnTo>
                <a:lnTo>
                  <a:pt x="910814" y="917986"/>
                </a:lnTo>
                <a:lnTo>
                  <a:pt x="910814" y="889299"/>
                </a:lnTo>
                <a:lnTo>
                  <a:pt x="770965" y="889299"/>
                </a:lnTo>
                <a:lnTo>
                  <a:pt x="770965" y="781722"/>
                </a:lnTo>
                <a:lnTo>
                  <a:pt x="641873" y="781722"/>
                </a:lnTo>
                <a:lnTo>
                  <a:pt x="641873" y="684903"/>
                </a:lnTo>
                <a:lnTo>
                  <a:pt x="401619" y="684903"/>
                </a:lnTo>
                <a:lnTo>
                  <a:pt x="401619" y="588085"/>
                </a:lnTo>
                <a:lnTo>
                  <a:pt x="304800" y="588085"/>
                </a:lnTo>
                <a:lnTo>
                  <a:pt x="304800" y="473336"/>
                </a:lnTo>
                <a:lnTo>
                  <a:pt x="233082" y="473336"/>
                </a:lnTo>
                <a:lnTo>
                  <a:pt x="233082" y="398033"/>
                </a:lnTo>
                <a:lnTo>
                  <a:pt x="161365" y="398033"/>
                </a:lnTo>
                <a:lnTo>
                  <a:pt x="161365" y="322729"/>
                </a:lnTo>
                <a:lnTo>
                  <a:pt x="93233" y="322729"/>
                </a:lnTo>
                <a:lnTo>
                  <a:pt x="93233" y="200809"/>
                </a:lnTo>
                <a:lnTo>
                  <a:pt x="10758" y="200809"/>
                </a:lnTo>
                <a:lnTo>
                  <a:pt x="0" y="0"/>
                </a:lnTo>
                <a:close/>
              </a:path>
            </a:pathLst>
          </a:custGeom>
          <a:solidFill>
            <a:schemeClr val="accent1">
              <a:alpha val="25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 name="Freeform: Shape 10">
            <a:extLst>
              <a:ext uri="{FF2B5EF4-FFF2-40B4-BE49-F238E27FC236}">
                <a16:creationId xmlns:a16="http://schemas.microsoft.com/office/drawing/2014/main" id="{0915BE36-3441-468E-AE0B-375F7167BABA}"/>
              </a:ext>
            </a:extLst>
          </p:cNvPr>
          <p:cNvSpPr/>
          <p:nvPr/>
        </p:nvSpPr>
        <p:spPr bwMode="auto">
          <a:xfrm>
            <a:off x="2235011" y="1796952"/>
            <a:ext cx="4036652" cy="2072100"/>
          </a:xfrm>
          <a:custGeom>
            <a:avLst/>
            <a:gdLst>
              <a:gd name="connsiteX0" fmla="*/ 0 w 4037703"/>
              <a:gd name="connsiteY0" fmla="*/ 0 h 2072640"/>
              <a:gd name="connsiteX1" fmla="*/ 161364 w 4037703"/>
              <a:gd name="connsiteY1" fmla="*/ 0 h 2072640"/>
              <a:gd name="connsiteX2" fmla="*/ 161364 w 4037703"/>
              <a:gd name="connsiteY2" fmla="*/ 14344 h 2072640"/>
              <a:gd name="connsiteX3" fmla="*/ 311971 w 4037703"/>
              <a:gd name="connsiteY3" fmla="*/ 14344 h 2072640"/>
              <a:gd name="connsiteX4" fmla="*/ 311971 w 4037703"/>
              <a:gd name="connsiteY4" fmla="*/ 35859 h 2072640"/>
              <a:gd name="connsiteX5" fmla="*/ 430306 w 4037703"/>
              <a:gd name="connsiteY5" fmla="*/ 35859 h 2072640"/>
              <a:gd name="connsiteX6" fmla="*/ 430306 w 4037703"/>
              <a:gd name="connsiteY6" fmla="*/ 64546 h 2072640"/>
              <a:gd name="connsiteX7" fmla="*/ 476922 w 4037703"/>
              <a:gd name="connsiteY7" fmla="*/ 64546 h 2072640"/>
              <a:gd name="connsiteX8" fmla="*/ 476922 w 4037703"/>
              <a:gd name="connsiteY8" fmla="*/ 100405 h 2072640"/>
              <a:gd name="connsiteX9" fmla="*/ 509195 w 4037703"/>
              <a:gd name="connsiteY9" fmla="*/ 100405 h 2072640"/>
              <a:gd name="connsiteX10" fmla="*/ 509195 w 4037703"/>
              <a:gd name="connsiteY10" fmla="*/ 121920 h 2072640"/>
              <a:gd name="connsiteX11" fmla="*/ 591670 w 4037703"/>
              <a:gd name="connsiteY11" fmla="*/ 121920 h 2072640"/>
              <a:gd name="connsiteX12" fmla="*/ 591670 w 4037703"/>
              <a:gd name="connsiteY12" fmla="*/ 164951 h 2072640"/>
              <a:gd name="connsiteX13" fmla="*/ 641873 w 4037703"/>
              <a:gd name="connsiteY13" fmla="*/ 164951 h 2072640"/>
              <a:gd name="connsiteX14" fmla="*/ 641873 w 4037703"/>
              <a:gd name="connsiteY14" fmla="*/ 215153 h 2072640"/>
              <a:gd name="connsiteX15" fmla="*/ 710004 w 4037703"/>
              <a:gd name="connsiteY15" fmla="*/ 215153 h 2072640"/>
              <a:gd name="connsiteX16" fmla="*/ 710004 w 4037703"/>
              <a:gd name="connsiteY16" fmla="*/ 247426 h 2072640"/>
              <a:gd name="connsiteX17" fmla="*/ 796066 w 4037703"/>
              <a:gd name="connsiteY17" fmla="*/ 247426 h 2072640"/>
              <a:gd name="connsiteX18" fmla="*/ 796066 w 4037703"/>
              <a:gd name="connsiteY18" fmla="*/ 283285 h 2072640"/>
              <a:gd name="connsiteX19" fmla="*/ 885713 w 4037703"/>
              <a:gd name="connsiteY19" fmla="*/ 283285 h 2072640"/>
              <a:gd name="connsiteX20" fmla="*/ 885713 w 4037703"/>
              <a:gd name="connsiteY20" fmla="*/ 347831 h 2072640"/>
              <a:gd name="connsiteX21" fmla="*/ 996875 w 4037703"/>
              <a:gd name="connsiteY21" fmla="*/ 347831 h 2072640"/>
              <a:gd name="connsiteX22" fmla="*/ 996875 w 4037703"/>
              <a:gd name="connsiteY22" fmla="*/ 390861 h 2072640"/>
              <a:gd name="connsiteX23" fmla="*/ 1161826 w 4037703"/>
              <a:gd name="connsiteY23" fmla="*/ 390861 h 2072640"/>
              <a:gd name="connsiteX24" fmla="*/ 1161826 w 4037703"/>
              <a:gd name="connsiteY24" fmla="*/ 448235 h 2072640"/>
              <a:gd name="connsiteX25" fmla="*/ 1244301 w 4037703"/>
              <a:gd name="connsiteY25" fmla="*/ 448235 h 2072640"/>
              <a:gd name="connsiteX26" fmla="*/ 1244301 w 4037703"/>
              <a:gd name="connsiteY26" fmla="*/ 552226 h 2072640"/>
              <a:gd name="connsiteX27" fmla="*/ 1323190 w 4037703"/>
              <a:gd name="connsiteY27" fmla="*/ 552226 h 2072640"/>
              <a:gd name="connsiteX28" fmla="*/ 1323190 w 4037703"/>
              <a:gd name="connsiteY28" fmla="*/ 598842 h 2072640"/>
              <a:gd name="connsiteX29" fmla="*/ 1366221 w 4037703"/>
              <a:gd name="connsiteY29" fmla="*/ 598842 h 2072640"/>
              <a:gd name="connsiteX30" fmla="*/ 1366221 w 4037703"/>
              <a:gd name="connsiteY30" fmla="*/ 659802 h 2072640"/>
              <a:gd name="connsiteX31" fmla="*/ 1391322 w 4037703"/>
              <a:gd name="connsiteY31" fmla="*/ 659802 h 2072640"/>
              <a:gd name="connsiteX32" fmla="*/ 1391322 w 4037703"/>
              <a:gd name="connsiteY32" fmla="*/ 695661 h 2072640"/>
              <a:gd name="connsiteX33" fmla="*/ 1427181 w 4037703"/>
              <a:gd name="connsiteY33" fmla="*/ 695661 h 2072640"/>
              <a:gd name="connsiteX34" fmla="*/ 1427181 w 4037703"/>
              <a:gd name="connsiteY34" fmla="*/ 724348 h 2072640"/>
              <a:gd name="connsiteX35" fmla="*/ 1541929 w 4037703"/>
              <a:gd name="connsiteY35" fmla="*/ 724348 h 2072640"/>
              <a:gd name="connsiteX36" fmla="*/ 1541929 w 4037703"/>
              <a:gd name="connsiteY36" fmla="*/ 770965 h 2072640"/>
              <a:gd name="connsiteX37" fmla="*/ 1771426 w 4037703"/>
              <a:gd name="connsiteY37" fmla="*/ 770965 h 2072640"/>
              <a:gd name="connsiteX38" fmla="*/ 1771426 w 4037703"/>
              <a:gd name="connsiteY38" fmla="*/ 846268 h 2072640"/>
              <a:gd name="connsiteX39" fmla="*/ 1835971 w 4037703"/>
              <a:gd name="connsiteY39" fmla="*/ 846268 h 2072640"/>
              <a:gd name="connsiteX40" fmla="*/ 1835971 w 4037703"/>
              <a:gd name="connsiteY40" fmla="*/ 878541 h 2072640"/>
              <a:gd name="connsiteX41" fmla="*/ 1922033 w 4037703"/>
              <a:gd name="connsiteY41" fmla="*/ 878541 h 2072640"/>
              <a:gd name="connsiteX42" fmla="*/ 1922033 w 4037703"/>
              <a:gd name="connsiteY42" fmla="*/ 907228 h 2072640"/>
              <a:gd name="connsiteX43" fmla="*/ 1965063 w 4037703"/>
              <a:gd name="connsiteY43" fmla="*/ 907228 h 2072640"/>
              <a:gd name="connsiteX44" fmla="*/ 1965063 w 4037703"/>
              <a:gd name="connsiteY44" fmla="*/ 961017 h 2072640"/>
              <a:gd name="connsiteX45" fmla="*/ 1993750 w 4037703"/>
              <a:gd name="connsiteY45" fmla="*/ 961017 h 2072640"/>
              <a:gd name="connsiteX46" fmla="*/ 1993750 w 4037703"/>
              <a:gd name="connsiteY46" fmla="*/ 993289 h 2072640"/>
              <a:gd name="connsiteX47" fmla="*/ 2119256 w 4037703"/>
              <a:gd name="connsiteY47" fmla="*/ 993289 h 2072640"/>
              <a:gd name="connsiteX48" fmla="*/ 2119256 w 4037703"/>
              <a:gd name="connsiteY48" fmla="*/ 1029148 h 2072640"/>
              <a:gd name="connsiteX49" fmla="*/ 2373854 w 4037703"/>
              <a:gd name="connsiteY49" fmla="*/ 1029148 h 2072640"/>
              <a:gd name="connsiteX50" fmla="*/ 2373854 w 4037703"/>
              <a:gd name="connsiteY50" fmla="*/ 1075765 h 2072640"/>
              <a:gd name="connsiteX51" fmla="*/ 2488602 w 4037703"/>
              <a:gd name="connsiteY51" fmla="*/ 1075765 h 2072640"/>
              <a:gd name="connsiteX52" fmla="*/ 2488602 w 4037703"/>
              <a:gd name="connsiteY52" fmla="*/ 1111624 h 2072640"/>
              <a:gd name="connsiteX53" fmla="*/ 2560320 w 4037703"/>
              <a:gd name="connsiteY53" fmla="*/ 1111624 h 2072640"/>
              <a:gd name="connsiteX54" fmla="*/ 2560320 w 4037703"/>
              <a:gd name="connsiteY54" fmla="*/ 1140311 h 2072640"/>
              <a:gd name="connsiteX55" fmla="*/ 2599764 w 4037703"/>
              <a:gd name="connsiteY55" fmla="*/ 1140311 h 2072640"/>
              <a:gd name="connsiteX56" fmla="*/ 2599764 w 4037703"/>
              <a:gd name="connsiteY56" fmla="*/ 1168998 h 2072640"/>
              <a:gd name="connsiteX57" fmla="*/ 2657139 w 4037703"/>
              <a:gd name="connsiteY57" fmla="*/ 1168998 h 2072640"/>
              <a:gd name="connsiteX58" fmla="*/ 2657139 w 4037703"/>
              <a:gd name="connsiteY58" fmla="*/ 1204857 h 2072640"/>
              <a:gd name="connsiteX59" fmla="*/ 2847190 w 4037703"/>
              <a:gd name="connsiteY59" fmla="*/ 1204857 h 2072640"/>
              <a:gd name="connsiteX60" fmla="*/ 2847190 w 4037703"/>
              <a:gd name="connsiteY60" fmla="*/ 1251473 h 2072640"/>
              <a:gd name="connsiteX61" fmla="*/ 2893807 w 4037703"/>
              <a:gd name="connsiteY61" fmla="*/ 1251473 h 2072640"/>
              <a:gd name="connsiteX62" fmla="*/ 2893807 w 4037703"/>
              <a:gd name="connsiteY62" fmla="*/ 1294504 h 2072640"/>
              <a:gd name="connsiteX63" fmla="*/ 2983454 w 4037703"/>
              <a:gd name="connsiteY63" fmla="*/ 1294504 h 2072640"/>
              <a:gd name="connsiteX64" fmla="*/ 2983454 w 4037703"/>
              <a:gd name="connsiteY64" fmla="*/ 1337534 h 2072640"/>
              <a:gd name="connsiteX65" fmla="*/ 3141233 w 4037703"/>
              <a:gd name="connsiteY65" fmla="*/ 1337534 h 2072640"/>
              <a:gd name="connsiteX66" fmla="*/ 3141233 w 4037703"/>
              <a:gd name="connsiteY66" fmla="*/ 1391322 h 2072640"/>
              <a:gd name="connsiteX67" fmla="*/ 3381487 w 4037703"/>
              <a:gd name="connsiteY67" fmla="*/ 1391322 h 2072640"/>
              <a:gd name="connsiteX68" fmla="*/ 3381487 w 4037703"/>
              <a:gd name="connsiteY68" fmla="*/ 1423595 h 2072640"/>
              <a:gd name="connsiteX69" fmla="*/ 3417346 w 4037703"/>
              <a:gd name="connsiteY69" fmla="*/ 1423595 h 2072640"/>
              <a:gd name="connsiteX70" fmla="*/ 3417346 w 4037703"/>
              <a:gd name="connsiteY70" fmla="*/ 1466626 h 2072640"/>
              <a:gd name="connsiteX71" fmla="*/ 3940884 w 4037703"/>
              <a:gd name="connsiteY71" fmla="*/ 1466626 h 2072640"/>
              <a:gd name="connsiteX72" fmla="*/ 3940884 w 4037703"/>
              <a:gd name="connsiteY72" fmla="*/ 1527586 h 2072640"/>
              <a:gd name="connsiteX73" fmla="*/ 4037703 w 4037703"/>
              <a:gd name="connsiteY73" fmla="*/ 1527586 h 2072640"/>
              <a:gd name="connsiteX74" fmla="*/ 4037703 w 4037703"/>
              <a:gd name="connsiteY74" fmla="*/ 2072640 h 2072640"/>
              <a:gd name="connsiteX75" fmla="*/ 3933713 w 4037703"/>
              <a:gd name="connsiteY75" fmla="*/ 2072640 h 2072640"/>
              <a:gd name="connsiteX76" fmla="*/ 3933713 w 4037703"/>
              <a:gd name="connsiteY76" fmla="*/ 2015266 h 2072640"/>
              <a:gd name="connsiteX77" fmla="*/ 3431689 w 4037703"/>
              <a:gd name="connsiteY77" fmla="*/ 2015266 h 2072640"/>
              <a:gd name="connsiteX78" fmla="*/ 3431689 w 4037703"/>
              <a:gd name="connsiteY78" fmla="*/ 1965064 h 2072640"/>
              <a:gd name="connsiteX79" fmla="*/ 3399416 w 4037703"/>
              <a:gd name="connsiteY79" fmla="*/ 1965064 h 2072640"/>
              <a:gd name="connsiteX80" fmla="*/ 3399416 w 4037703"/>
              <a:gd name="connsiteY80" fmla="*/ 1918447 h 2072640"/>
              <a:gd name="connsiteX81" fmla="*/ 3137647 w 4037703"/>
              <a:gd name="connsiteY81" fmla="*/ 1918447 h 2072640"/>
              <a:gd name="connsiteX82" fmla="*/ 3137647 w 4037703"/>
              <a:gd name="connsiteY82" fmla="*/ 1861073 h 2072640"/>
              <a:gd name="connsiteX83" fmla="*/ 2976282 w 4037703"/>
              <a:gd name="connsiteY83" fmla="*/ 1861073 h 2072640"/>
              <a:gd name="connsiteX84" fmla="*/ 2976282 w 4037703"/>
              <a:gd name="connsiteY84" fmla="*/ 1814457 h 2072640"/>
              <a:gd name="connsiteX85" fmla="*/ 2900979 w 4037703"/>
              <a:gd name="connsiteY85" fmla="*/ 1814457 h 2072640"/>
              <a:gd name="connsiteX86" fmla="*/ 2900979 w 4037703"/>
              <a:gd name="connsiteY86" fmla="*/ 1760668 h 2072640"/>
              <a:gd name="connsiteX87" fmla="*/ 2865120 w 4037703"/>
              <a:gd name="connsiteY87" fmla="*/ 1760668 h 2072640"/>
              <a:gd name="connsiteX88" fmla="*/ 2865120 w 4037703"/>
              <a:gd name="connsiteY88" fmla="*/ 1706880 h 2072640"/>
              <a:gd name="connsiteX89" fmla="*/ 2664310 w 4037703"/>
              <a:gd name="connsiteY89" fmla="*/ 1706880 h 2072640"/>
              <a:gd name="connsiteX90" fmla="*/ 2664310 w 4037703"/>
              <a:gd name="connsiteY90" fmla="*/ 1667435 h 2072640"/>
              <a:gd name="connsiteX91" fmla="*/ 2606936 w 4037703"/>
              <a:gd name="connsiteY91" fmla="*/ 1667435 h 2072640"/>
              <a:gd name="connsiteX92" fmla="*/ 2606936 w 4037703"/>
              <a:gd name="connsiteY92" fmla="*/ 1624405 h 2072640"/>
              <a:gd name="connsiteX93" fmla="*/ 2549562 w 4037703"/>
              <a:gd name="connsiteY93" fmla="*/ 1624405 h 2072640"/>
              <a:gd name="connsiteX94" fmla="*/ 2549562 w 4037703"/>
              <a:gd name="connsiteY94" fmla="*/ 1592132 h 2072640"/>
              <a:gd name="connsiteX95" fmla="*/ 2510117 w 4037703"/>
              <a:gd name="connsiteY95" fmla="*/ 1592132 h 2072640"/>
              <a:gd name="connsiteX96" fmla="*/ 2510117 w 4037703"/>
              <a:gd name="connsiteY96" fmla="*/ 1538344 h 2072640"/>
              <a:gd name="connsiteX97" fmla="*/ 2395369 w 4037703"/>
              <a:gd name="connsiteY97" fmla="*/ 1538344 h 2072640"/>
              <a:gd name="connsiteX98" fmla="*/ 2395369 w 4037703"/>
              <a:gd name="connsiteY98" fmla="*/ 1502485 h 2072640"/>
              <a:gd name="connsiteX99" fmla="*/ 2352339 w 4037703"/>
              <a:gd name="connsiteY99" fmla="*/ 1502485 h 2072640"/>
              <a:gd name="connsiteX100" fmla="*/ 2352339 w 4037703"/>
              <a:gd name="connsiteY100" fmla="*/ 1455868 h 2072640"/>
              <a:gd name="connsiteX101" fmla="*/ 2101327 w 4037703"/>
              <a:gd name="connsiteY101" fmla="*/ 1455868 h 2072640"/>
              <a:gd name="connsiteX102" fmla="*/ 2101327 w 4037703"/>
              <a:gd name="connsiteY102" fmla="*/ 1427181 h 2072640"/>
              <a:gd name="connsiteX103" fmla="*/ 1986579 w 4037703"/>
              <a:gd name="connsiteY103" fmla="*/ 1427181 h 2072640"/>
              <a:gd name="connsiteX104" fmla="*/ 1986579 w 4037703"/>
              <a:gd name="connsiteY104" fmla="*/ 1394908 h 2072640"/>
              <a:gd name="connsiteX105" fmla="*/ 1950720 w 4037703"/>
              <a:gd name="connsiteY105" fmla="*/ 1394908 h 2072640"/>
              <a:gd name="connsiteX106" fmla="*/ 1950720 w 4037703"/>
              <a:gd name="connsiteY106" fmla="*/ 1344706 h 2072640"/>
              <a:gd name="connsiteX107" fmla="*/ 1936376 w 4037703"/>
              <a:gd name="connsiteY107" fmla="*/ 1344706 h 2072640"/>
              <a:gd name="connsiteX108" fmla="*/ 1936376 w 4037703"/>
              <a:gd name="connsiteY108" fmla="*/ 1298089 h 2072640"/>
              <a:gd name="connsiteX109" fmla="*/ 1850315 w 4037703"/>
              <a:gd name="connsiteY109" fmla="*/ 1298089 h 2072640"/>
              <a:gd name="connsiteX110" fmla="*/ 1850315 w 4037703"/>
              <a:gd name="connsiteY110" fmla="*/ 1280160 h 2072640"/>
              <a:gd name="connsiteX111" fmla="*/ 1800113 w 4037703"/>
              <a:gd name="connsiteY111" fmla="*/ 1280160 h 2072640"/>
              <a:gd name="connsiteX112" fmla="*/ 1800113 w 4037703"/>
              <a:gd name="connsiteY112" fmla="*/ 1237129 h 2072640"/>
              <a:gd name="connsiteX113" fmla="*/ 1775011 w 4037703"/>
              <a:gd name="connsiteY113" fmla="*/ 1237129 h 2072640"/>
              <a:gd name="connsiteX114" fmla="*/ 1775011 w 4037703"/>
              <a:gd name="connsiteY114" fmla="*/ 1212028 h 2072640"/>
              <a:gd name="connsiteX115" fmla="*/ 1667435 w 4037703"/>
              <a:gd name="connsiteY115" fmla="*/ 1212028 h 2072640"/>
              <a:gd name="connsiteX116" fmla="*/ 1667435 w 4037703"/>
              <a:gd name="connsiteY116" fmla="*/ 1212028 h 2072640"/>
              <a:gd name="connsiteX117" fmla="*/ 1595717 w 4037703"/>
              <a:gd name="connsiteY117" fmla="*/ 1212028 h 2072640"/>
              <a:gd name="connsiteX118" fmla="*/ 1595717 w 4037703"/>
              <a:gd name="connsiteY118" fmla="*/ 1158240 h 2072640"/>
              <a:gd name="connsiteX119" fmla="*/ 1563444 w 4037703"/>
              <a:gd name="connsiteY119" fmla="*/ 1158240 h 2072640"/>
              <a:gd name="connsiteX120" fmla="*/ 1563444 w 4037703"/>
              <a:gd name="connsiteY120" fmla="*/ 1133139 h 2072640"/>
              <a:gd name="connsiteX121" fmla="*/ 1541929 w 4037703"/>
              <a:gd name="connsiteY121" fmla="*/ 1133139 h 2072640"/>
              <a:gd name="connsiteX122" fmla="*/ 1541929 w 4037703"/>
              <a:gd name="connsiteY122" fmla="*/ 1108038 h 2072640"/>
              <a:gd name="connsiteX123" fmla="*/ 1437939 w 4037703"/>
              <a:gd name="connsiteY123" fmla="*/ 1108038 h 2072640"/>
              <a:gd name="connsiteX124" fmla="*/ 1437939 w 4037703"/>
              <a:gd name="connsiteY124" fmla="*/ 1075765 h 2072640"/>
              <a:gd name="connsiteX125" fmla="*/ 1402080 w 4037703"/>
              <a:gd name="connsiteY125" fmla="*/ 1075765 h 2072640"/>
              <a:gd name="connsiteX126" fmla="*/ 1402080 w 4037703"/>
              <a:gd name="connsiteY126" fmla="*/ 1029148 h 2072640"/>
              <a:gd name="connsiteX127" fmla="*/ 1359049 w 4037703"/>
              <a:gd name="connsiteY127" fmla="*/ 1029148 h 2072640"/>
              <a:gd name="connsiteX128" fmla="*/ 1359049 w 4037703"/>
              <a:gd name="connsiteY128" fmla="*/ 986118 h 2072640"/>
              <a:gd name="connsiteX129" fmla="*/ 1344706 w 4037703"/>
              <a:gd name="connsiteY129" fmla="*/ 986118 h 2072640"/>
              <a:gd name="connsiteX130" fmla="*/ 1344706 w 4037703"/>
              <a:gd name="connsiteY130" fmla="*/ 939501 h 2072640"/>
              <a:gd name="connsiteX131" fmla="*/ 1312433 w 4037703"/>
              <a:gd name="connsiteY131" fmla="*/ 939501 h 2072640"/>
              <a:gd name="connsiteX132" fmla="*/ 1312433 w 4037703"/>
              <a:gd name="connsiteY132" fmla="*/ 939501 h 2072640"/>
              <a:gd name="connsiteX133" fmla="*/ 1294504 w 4037703"/>
              <a:gd name="connsiteY133" fmla="*/ 921572 h 2072640"/>
              <a:gd name="connsiteX134" fmla="*/ 1294504 w 4037703"/>
              <a:gd name="connsiteY134" fmla="*/ 896471 h 2072640"/>
              <a:gd name="connsiteX135" fmla="*/ 1265816 w 4037703"/>
              <a:gd name="connsiteY135" fmla="*/ 896471 h 2072640"/>
              <a:gd name="connsiteX136" fmla="*/ 1265816 w 4037703"/>
              <a:gd name="connsiteY136" fmla="*/ 864198 h 2072640"/>
              <a:gd name="connsiteX137" fmla="*/ 1240715 w 4037703"/>
              <a:gd name="connsiteY137" fmla="*/ 864198 h 2072640"/>
              <a:gd name="connsiteX138" fmla="*/ 1240715 w 4037703"/>
              <a:gd name="connsiteY138" fmla="*/ 799652 h 2072640"/>
              <a:gd name="connsiteX139" fmla="*/ 1183341 w 4037703"/>
              <a:gd name="connsiteY139" fmla="*/ 799652 h 2072640"/>
              <a:gd name="connsiteX140" fmla="*/ 1183341 w 4037703"/>
              <a:gd name="connsiteY140" fmla="*/ 767379 h 2072640"/>
              <a:gd name="connsiteX141" fmla="*/ 1140310 w 4037703"/>
              <a:gd name="connsiteY141" fmla="*/ 767379 h 2072640"/>
              <a:gd name="connsiteX142" fmla="*/ 1140310 w 4037703"/>
              <a:gd name="connsiteY142" fmla="*/ 735106 h 2072640"/>
              <a:gd name="connsiteX143" fmla="*/ 1036320 w 4037703"/>
              <a:gd name="connsiteY143" fmla="*/ 735106 h 2072640"/>
              <a:gd name="connsiteX144" fmla="*/ 1036320 w 4037703"/>
              <a:gd name="connsiteY144" fmla="*/ 699247 h 2072640"/>
              <a:gd name="connsiteX145" fmla="*/ 953844 w 4037703"/>
              <a:gd name="connsiteY145" fmla="*/ 699247 h 2072640"/>
              <a:gd name="connsiteX146" fmla="*/ 953844 w 4037703"/>
              <a:gd name="connsiteY146" fmla="*/ 674146 h 2072640"/>
              <a:gd name="connsiteX147" fmla="*/ 914400 w 4037703"/>
              <a:gd name="connsiteY147" fmla="*/ 674146 h 2072640"/>
              <a:gd name="connsiteX148" fmla="*/ 914400 w 4037703"/>
              <a:gd name="connsiteY148" fmla="*/ 623944 h 2072640"/>
              <a:gd name="connsiteX149" fmla="*/ 882127 w 4037703"/>
              <a:gd name="connsiteY149" fmla="*/ 623944 h 2072640"/>
              <a:gd name="connsiteX150" fmla="*/ 882127 w 4037703"/>
              <a:gd name="connsiteY150" fmla="*/ 602428 h 2072640"/>
              <a:gd name="connsiteX151" fmla="*/ 853440 w 4037703"/>
              <a:gd name="connsiteY151" fmla="*/ 602428 h 2072640"/>
              <a:gd name="connsiteX152" fmla="*/ 853440 w 4037703"/>
              <a:gd name="connsiteY152" fmla="*/ 566569 h 2072640"/>
              <a:gd name="connsiteX153" fmla="*/ 796066 w 4037703"/>
              <a:gd name="connsiteY153" fmla="*/ 566569 h 2072640"/>
              <a:gd name="connsiteX154" fmla="*/ 796066 w 4037703"/>
              <a:gd name="connsiteY154" fmla="*/ 534297 h 2072640"/>
              <a:gd name="connsiteX155" fmla="*/ 753035 w 4037703"/>
              <a:gd name="connsiteY155" fmla="*/ 534297 h 2072640"/>
              <a:gd name="connsiteX156" fmla="*/ 753035 w 4037703"/>
              <a:gd name="connsiteY156" fmla="*/ 505609 h 2072640"/>
              <a:gd name="connsiteX157" fmla="*/ 717176 w 4037703"/>
              <a:gd name="connsiteY157" fmla="*/ 505609 h 2072640"/>
              <a:gd name="connsiteX158" fmla="*/ 717176 w 4037703"/>
              <a:gd name="connsiteY158" fmla="*/ 484094 h 2072640"/>
              <a:gd name="connsiteX159" fmla="*/ 663388 w 4037703"/>
              <a:gd name="connsiteY159" fmla="*/ 484094 h 2072640"/>
              <a:gd name="connsiteX160" fmla="*/ 663388 w 4037703"/>
              <a:gd name="connsiteY160" fmla="*/ 426720 h 2072640"/>
              <a:gd name="connsiteX161" fmla="*/ 634701 w 4037703"/>
              <a:gd name="connsiteY161" fmla="*/ 426720 h 2072640"/>
              <a:gd name="connsiteX162" fmla="*/ 634701 w 4037703"/>
              <a:gd name="connsiteY162" fmla="*/ 390861 h 2072640"/>
              <a:gd name="connsiteX163" fmla="*/ 573741 w 4037703"/>
              <a:gd name="connsiteY163" fmla="*/ 390861 h 2072640"/>
              <a:gd name="connsiteX164" fmla="*/ 573741 w 4037703"/>
              <a:gd name="connsiteY164" fmla="*/ 344245 h 2072640"/>
              <a:gd name="connsiteX165" fmla="*/ 527124 w 4037703"/>
              <a:gd name="connsiteY165" fmla="*/ 344245 h 2072640"/>
              <a:gd name="connsiteX166" fmla="*/ 527124 w 4037703"/>
              <a:gd name="connsiteY166" fmla="*/ 311972 h 2072640"/>
              <a:gd name="connsiteX167" fmla="*/ 491266 w 4037703"/>
              <a:gd name="connsiteY167" fmla="*/ 311972 h 2072640"/>
              <a:gd name="connsiteX168" fmla="*/ 491266 w 4037703"/>
              <a:gd name="connsiteY168" fmla="*/ 272527 h 2072640"/>
              <a:gd name="connsiteX169" fmla="*/ 491266 w 4037703"/>
              <a:gd name="connsiteY169" fmla="*/ 272527 h 2072640"/>
              <a:gd name="connsiteX170" fmla="*/ 466164 w 4037703"/>
              <a:gd name="connsiteY170" fmla="*/ 247425 h 2072640"/>
              <a:gd name="connsiteX171" fmla="*/ 466164 w 4037703"/>
              <a:gd name="connsiteY171" fmla="*/ 200809 h 2072640"/>
              <a:gd name="connsiteX172" fmla="*/ 398033 w 4037703"/>
              <a:gd name="connsiteY172" fmla="*/ 200809 h 2072640"/>
              <a:gd name="connsiteX173" fmla="*/ 398033 w 4037703"/>
              <a:gd name="connsiteY173" fmla="*/ 179294 h 2072640"/>
              <a:gd name="connsiteX174" fmla="*/ 344244 w 4037703"/>
              <a:gd name="connsiteY174" fmla="*/ 179294 h 2072640"/>
              <a:gd name="connsiteX175" fmla="*/ 344244 w 4037703"/>
              <a:gd name="connsiteY175" fmla="*/ 150607 h 2072640"/>
              <a:gd name="connsiteX176" fmla="*/ 222324 w 4037703"/>
              <a:gd name="connsiteY176" fmla="*/ 150607 h 2072640"/>
              <a:gd name="connsiteX177" fmla="*/ 222324 w 4037703"/>
              <a:gd name="connsiteY177" fmla="*/ 129092 h 2072640"/>
              <a:gd name="connsiteX178" fmla="*/ 164950 w 4037703"/>
              <a:gd name="connsiteY178" fmla="*/ 129092 h 2072640"/>
              <a:gd name="connsiteX179" fmla="*/ 164950 w 4037703"/>
              <a:gd name="connsiteY179" fmla="*/ 111162 h 2072640"/>
              <a:gd name="connsiteX180" fmla="*/ 125506 w 4037703"/>
              <a:gd name="connsiteY180" fmla="*/ 111162 h 2072640"/>
              <a:gd name="connsiteX181" fmla="*/ 125506 w 4037703"/>
              <a:gd name="connsiteY181" fmla="*/ 82475 h 2072640"/>
              <a:gd name="connsiteX182" fmla="*/ 53788 w 4037703"/>
              <a:gd name="connsiteY182" fmla="*/ 82475 h 2072640"/>
              <a:gd name="connsiteX183" fmla="*/ 53788 w 4037703"/>
              <a:gd name="connsiteY183" fmla="*/ 57374 h 2072640"/>
              <a:gd name="connsiteX184" fmla="*/ 25101 w 4037703"/>
              <a:gd name="connsiteY184" fmla="*/ 57374 h 2072640"/>
              <a:gd name="connsiteX185" fmla="*/ 0 w 4037703"/>
              <a:gd name="connsiteY185" fmla="*/ 0 h 207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4037703" h="2072640">
                <a:moveTo>
                  <a:pt x="0" y="0"/>
                </a:moveTo>
                <a:lnTo>
                  <a:pt x="161364" y="0"/>
                </a:lnTo>
                <a:lnTo>
                  <a:pt x="161364" y="14344"/>
                </a:lnTo>
                <a:lnTo>
                  <a:pt x="311971" y="14344"/>
                </a:lnTo>
                <a:lnTo>
                  <a:pt x="311971" y="35859"/>
                </a:lnTo>
                <a:lnTo>
                  <a:pt x="430306" y="35859"/>
                </a:lnTo>
                <a:lnTo>
                  <a:pt x="430306" y="64546"/>
                </a:lnTo>
                <a:lnTo>
                  <a:pt x="476922" y="64546"/>
                </a:lnTo>
                <a:lnTo>
                  <a:pt x="476922" y="100405"/>
                </a:lnTo>
                <a:lnTo>
                  <a:pt x="509195" y="100405"/>
                </a:lnTo>
                <a:lnTo>
                  <a:pt x="509195" y="121920"/>
                </a:lnTo>
                <a:lnTo>
                  <a:pt x="591670" y="121920"/>
                </a:lnTo>
                <a:lnTo>
                  <a:pt x="591670" y="164951"/>
                </a:lnTo>
                <a:lnTo>
                  <a:pt x="641873" y="164951"/>
                </a:lnTo>
                <a:lnTo>
                  <a:pt x="641873" y="215153"/>
                </a:lnTo>
                <a:lnTo>
                  <a:pt x="710004" y="215153"/>
                </a:lnTo>
                <a:lnTo>
                  <a:pt x="710004" y="247426"/>
                </a:lnTo>
                <a:lnTo>
                  <a:pt x="796066" y="247426"/>
                </a:lnTo>
                <a:lnTo>
                  <a:pt x="796066" y="283285"/>
                </a:lnTo>
                <a:lnTo>
                  <a:pt x="885713" y="283285"/>
                </a:lnTo>
                <a:lnTo>
                  <a:pt x="885713" y="347831"/>
                </a:lnTo>
                <a:lnTo>
                  <a:pt x="996875" y="347831"/>
                </a:lnTo>
                <a:lnTo>
                  <a:pt x="996875" y="390861"/>
                </a:lnTo>
                <a:lnTo>
                  <a:pt x="1161826" y="390861"/>
                </a:lnTo>
                <a:lnTo>
                  <a:pt x="1161826" y="448235"/>
                </a:lnTo>
                <a:lnTo>
                  <a:pt x="1244301" y="448235"/>
                </a:lnTo>
                <a:lnTo>
                  <a:pt x="1244301" y="552226"/>
                </a:lnTo>
                <a:lnTo>
                  <a:pt x="1323190" y="552226"/>
                </a:lnTo>
                <a:lnTo>
                  <a:pt x="1323190" y="598842"/>
                </a:lnTo>
                <a:lnTo>
                  <a:pt x="1366221" y="598842"/>
                </a:lnTo>
                <a:lnTo>
                  <a:pt x="1366221" y="659802"/>
                </a:lnTo>
                <a:lnTo>
                  <a:pt x="1391322" y="659802"/>
                </a:lnTo>
                <a:lnTo>
                  <a:pt x="1391322" y="695661"/>
                </a:lnTo>
                <a:lnTo>
                  <a:pt x="1427181" y="695661"/>
                </a:lnTo>
                <a:lnTo>
                  <a:pt x="1427181" y="724348"/>
                </a:lnTo>
                <a:lnTo>
                  <a:pt x="1541929" y="724348"/>
                </a:lnTo>
                <a:lnTo>
                  <a:pt x="1541929" y="770965"/>
                </a:lnTo>
                <a:lnTo>
                  <a:pt x="1771426" y="770965"/>
                </a:lnTo>
                <a:lnTo>
                  <a:pt x="1771426" y="846268"/>
                </a:lnTo>
                <a:lnTo>
                  <a:pt x="1835971" y="846268"/>
                </a:lnTo>
                <a:lnTo>
                  <a:pt x="1835971" y="878541"/>
                </a:lnTo>
                <a:lnTo>
                  <a:pt x="1922033" y="878541"/>
                </a:lnTo>
                <a:lnTo>
                  <a:pt x="1922033" y="907228"/>
                </a:lnTo>
                <a:lnTo>
                  <a:pt x="1965063" y="907228"/>
                </a:lnTo>
                <a:lnTo>
                  <a:pt x="1965063" y="961017"/>
                </a:lnTo>
                <a:lnTo>
                  <a:pt x="1993750" y="961017"/>
                </a:lnTo>
                <a:lnTo>
                  <a:pt x="1993750" y="993289"/>
                </a:lnTo>
                <a:lnTo>
                  <a:pt x="2119256" y="993289"/>
                </a:lnTo>
                <a:lnTo>
                  <a:pt x="2119256" y="1029148"/>
                </a:lnTo>
                <a:lnTo>
                  <a:pt x="2373854" y="1029148"/>
                </a:lnTo>
                <a:lnTo>
                  <a:pt x="2373854" y="1075765"/>
                </a:lnTo>
                <a:lnTo>
                  <a:pt x="2488602" y="1075765"/>
                </a:lnTo>
                <a:lnTo>
                  <a:pt x="2488602" y="1111624"/>
                </a:lnTo>
                <a:lnTo>
                  <a:pt x="2560320" y="1111624"/>
                </a:lnTo>
                <a:lnTo>
                  <a:pt x="2560320" y="1140311"/>
                </a:lnTo>
                <a:lnTo>
                  <a:pt x="2599764" y="1140311"/>
                </a:lnTo>
                <a:lnTo>
                  <a:pt x="2599764" y="1168998"/>
                </a:lnTo>
                <a:lnTo>
                  <a:pt x="2657139" y="1168998"/>
                </a:lnTo>
                <a:lnTo>
                  <a:pt x="2657139" y="1204857"/>
                </a:lnTo>
                <a:lnTo>
                  <a:pt x="2847190" y="1204857"/>
                </a:lnTo>
                <a:lnTo>
                  <a:pt x="2847190" y="1251473"/>
                </a:lnTo>
                <a:lnTo>
                  <a:pt x="2893807" y="1251473"/>
                </a:lnTo>
                <a:lnTo>
                  <a:pt x="2893807" y="1294504"/>
                </a:lnTo>
                <a:lnTo>
                  <a:pt x="2983454" y="1294504"/>
                </a:lnTo>
                <a:lnTo>
                  <a:pt x="2983454" y="1337534"/>
                </a:lnTo>
                <a:lnTo>
                  <a:pt x="3141233" y="1337534"/>
                </a:lnTo>
                <a:lnTo>
                  <a:pt x="3141233" y="1391322"/>
                </a:lnTo>
                <a:lnTo>
                  <a:pt x="3381487" y="1391322"/>
                </a:lnTo>
                <a:lnTo>
                  <a:pt x="3381487" y="1423595"/>
                </a:lnTo>
                <a:lnTo>
                  <a:pt x="3417346" y="1423595"/>
                </a:lnTo>
                <a:lnTo>
                  <a:pt x="3417346" y="1466626"/>
                </a:lnTo>
                <a:lnTo>
                  <a:pt x="3940884" y="1466626"/>
                </a:lnTo>
                <a:lnTo>
                  <a:pt x="3940884" y="1527586"/>
                </a:lnTo>
                <a:lnTo>
                  <a:pt x="4037703" y="1527586"/>
                </a:lnTo>
                <a:lnTo>
                  <a:pt x="4037703" y="2072640"/>
                </a:lnTo>
                <a:lnTo>
                  <a:pt x="3933713" y="2072640"/>
                </a:lnTo>
                <a:lnTo>
                  <a:pt x="3933713" y="2015266"/>
                </a:lnTo>
                <a:lnTo>
                  <a:pt x="3431689" y="2015266"/>
                </a:lnTo>
                <a:lnTo>
                  <a:pt x="3431689" y="1965064"/>
                </a:lnTo>
                <a:lnTo>
                  <a:pt x="3399416" y="1965064"/>
                </a:lnTo>
                <a:lnTo>
                  <a:pt x="3399416" y="1918447"/>
                </a:lnTo>
                <a:lnTo>
                  <a:pt x="3137647" y="1918447"/>
                </a:lnTo>
                <a:lnTo>
                  <a:pt x="3137647" y="1861073"/>
                </a:lnTo>
                <a:lnTo>
                  <a:pt x="2976282" y="1861073"/>
                </a:lnTo>
                <a:lnTo>
                  <a:pt x="2976282" y="1814457"/>
                </a:lnTo>
                <a:lnTo>
                  <a:pt x="2900979" y="1814457"/>
                </a:lnTo>
                <a:lnTo>
                  <a:pt x="2900979" y="1760668"/>
                </a:lnTo>
                <a:lnTo>
                  <a:pt x="2865120" y="1760668"/>
                </a:lnTo>
                <a:lnTo>
                  <a:pt x="2865120" y="1706880"/>
                </a:lnTo>
                <a:lnTo>
                  <a:pt x="2664310" y="1706880"/>
                </a:lnTo>
                <a:lnTo>
                  <a:pt x="2664310" y="1667435"/>
                </a:lnTo>
                <a:lnTo>
                  <a:pt x="2606936" y="1667435"/>
                </a:lnTo>
                <a:lnTo>
                  <a:pt x="2606936" y="1624405"/>
                </a:lnTo>
                <a:lnTo>
                  <a:pt x="2549562" y="1624405"/>
                </a:lnTo>
                <a:lnTo>
                  <a:pt x="2549562" y="1592132"/>
                </a:lnTo>
                <a:lnTo>
                  <a:pt x="2510117" y="1592132"/>
                </a:lnTo>
                <a:lnTo>
                  <a:pt x="2510117" y="1538344"/>
                </a:lnTo>
                <a:lnTo>
                  <a:pt x="2395369" y="1538344"/>
                </a:lnTo>
                <a:lnTo>
                  <a:pt x="2395369" y="1502485"/>
                </a:lnTo>
                <a:lnTo>
                  <a:pt x="2352339" y="1502485"/>
                </a:lnTo>
                <a:lnTo>
                  <a:pt x="2352339" y="1455868"/>
                </a:lnTo>
                <a:lnTo>
                  <a:pt x="2101327" y="1455868"/>
                </a:lnTo>
                <a:lnTo>
                  <a:pt x="2101327" y="1427181"/>
                </a:lnTo>
                <a:lnTo>
                  <a:pt x="1986579" y="1427181"/>
                </a:lnTo>
                <a:lnTo>
                  <a:pt x="1986579" y="1394908"/>
                </a:lnTo>
                <a:lnTo>
                  <a:pt x="1950720" y="1394908"/>
                </a:lnTo>
                <a:lnTo>
                  <a:pt x="1950720" y="1344706"/>
                </a:lnTo>
                <a:lnTo>
                  <a:pt x="1936376" y="1344706"/>
                </a:lnTo>
                <a:lnTo>
                  <a:pt x="1936376" y="1298089"/>
                </a:lnTo>
                <a:lnTo>
                  <a:pt x="1850315" y="1298089"/>
                </a:lnTo>
                <a:lnTo>
                  <a:pt x="1850315" y="1280160"/>
                </a:lnTo>
                <a:lnTo>
                  <a:pt x="1800113" y="1280160"/>
                </a:lnTo>
                <a:lnTo>
                  <a:pt x="1800113" y="1237129"/>
                </a:lnTo>
                <a:lnTo>
                  <a:pt x="1775011" y="1237129"/>
                </a:lnTo>
                <a:lnTo>
                  <a:pt x="1775011" y="1212028"/>
                </a:lnTo>
                <a:lnTo>
                  <a:pt x="1667435" y="1212028"/>
                </a:lnTo>
                <a:lnTo>
                  <a:pt x="1667435" y="1212028"/>
                </a:lnTo>
                <a:lnTo>
                  <a:pt x="1595717" y="1212028"/>
                </a:lnTo>
                <a:lnTo>
                  <a:pt x="1595717" y="1158240"/>
                </a:lnTo>
                <a:lnTo>
                  <a:pt x="1563444" y="1158240"/>
                </a:lnTo>
                <a:lnTo>
                  <a:pt x="1563444" y="1133139"/>
                </a:lnTo>
                <a:lnTo>
                  <a:pt x="1541929" y="1133139"/>
                </a:lnTo>
                <a:lnTo>
                  <a:pt x="1541929" y="1108038"/>
                </a:lnTo>
                <a:lnTo>
                  <a:pt x="1437939" y="1108038"/>
                </a:lnTo>
                <a:lnTo>
                  <a:pt x="1437939" y="1075765"/>
                </a:lnTo>
                <a:lnTo>
                  <a:pt x="1402080" y="1075765"/>
                </a:lnTo>
                <a:lnTo>
                  <a:pt x="1402080" y="1029148"/>
                </a:lnTo>
                <a:lnTo>
                  <a:pt x="1359049" y="1029148"/>
                </a:lnTo>
                <a:lnTo>
                  <a:pt x="1359049" y="986118"/>
                </a:lnTo>
                <a:lnTo>
                  <a:pt x="1344706" y="986118"/>
                </a:lnTo>
                <a:lnTo>
                  <a:pt x="1344706" y="939501"/>
                </a:lnTo>
                <a:lnTo>
                  <a:pt x="1312433" y="939501"/>
                </a:lnTo>
                <a:lnTo>
                  <a:pt x="1312433" y="939501"/>
                </a:lnTo>
                <a:lnTo>
                  <a:pt x="1294504" y="921572"/>
                </a:lnTo>
                <a:lnTo>
                  <a:pt x="1294504" y="896471"/>
                </a:lnTo>
                <a:lnTo>
                  <a:pt x="1265816" y="896471"/>
                </a:lnTo>
                <a:lnTo>
                  <a:pt x="1265816" y="864198"/>
                </a:lnTo>
                <a:lnTo>
                  <a:pt x="1240715" y="864198"/>
                </a:lnTo>
                <a:lnTo>
                  <a:pt x="1240715" y="799652"/>
                </a:lnTo>
                <a:lnTo>
                  <a:pt x="1183341" y="799652"/>
                </a:lnTo>
                <a:lnTo>
                  <a:pt x="1183341" y="767379"/>
                </a:lnTo>
                <a:lnTo>
                  <a:pt x="1140310" y="767379"/>
                </a:lnTo>
                <a:lnTo>
                  <a:pt x="1140310" y="735106"/>
                </a:lnTo>
                <a:lnTo>
                  <a:pt x="1036320" y="735106"/>
                </a:lnTo>
                <a:lnTo>
                  <a:pt x="1036320" y="699247"/>
                </a:lnTo>
                <a:lnTo>
                  <a:pt x="953844" y="699247"/>
                </a:lnTo>
                <a:lnTo>
                  <a:pt x="953844" y="674146"/>
                </a:lnTo>
                <a:lnTo>
                  <a:pt x="914400" y="674146"/>
                </a:lnTo>
                <a:lnTo>
                  <a:pt x="914400" y="623944"/>
                </a:lnTo>
                <a:lnTo>
                  <a:pt x="882127" y="623944"/>
                </a:lnTo>
                <a:lnTo>
                  <a:pt x="882127" y="602428"/>
                </a:lnTo>
                <a:lnTo>
                  <a:pt x="853440" y="602428"/>
                </a:lnTo>
                <a:lnTo>
                  <a:pt x="853440" y="566569"/>
                </a:lnTo>
                <a:lnTo>
                  <a:pt x="796066" y="566569"/>
                </a:lnTo>
                <a:lnTo>
                  <a:pt x="796066" y="534297"/>
                </a:lnTo>
                <a:lnTo>
                  <a:pt x="753035" y="534297"/>
                </a:lnTo>
                <a:lnTo>
                  <a:pt x="753035" y="505609"/>
                </a:lnTo>
                <a:lnTo>
                  <a:pt x="717176" y="505609"/>
                </a:lnTo>
                <a:lnTo>
                  <a:pt x="717176" y="484094"/>
                </a:lnTo>
                <a:lnTo>
                  <a:pt x="663388" y="484094"/>
                </a:lnTo>
                <a:lnTo>
                  <a:pt x="663388" y="426720"/>
                </a:lnTo>
                <a:lnTo>
                  <a:pt x="634701" y="426720"/>
                </a:lnTo>
                <a:lnTo>
                  <a:pt x="634701" y="390861"/>
                </a:lnTo>
                <a:lnTo>
                  <a:pt x="573741" y="390861"/>
                </a:lnTo>
                <a:lnTo>
                  <a:pt x="573741" y="344245"/>
                </a:lnTo>
                <a:lnTo>
                  <a:pt x="527124" y="344245"/>
                </a:lnTo>
                <a:lnTo>
                  <a:pt x="527124" y="311972"/>
                </a:lnTo>
                <a:lnTo>
                  <a:pt x="491266" y="311972"/>
                </a:lnTo>
                <a:lnTo>
                  <a:pt x="491266" y="272527"/>
                </a:lnTo>
                <a:lnTo>
                  <a:pt x="491266" y="272527"/>
                </a:lnTo>
                <a:lnTo>
                  <a:pt x="466164" y="247425"/>
                </a:lnTo>
                <a:lnTo>
                  <a:pt x="466164" y="200809"/>
                </a:lnTo>
                <a:lnTo>
                  <a:pt x="398033" y="200809"/>
                </a:lnTo>
                <a:lnTo>
                  <a:pt x="398033" y="179294"/>
                </a:lnTo>
                <a:lnTo>
                  <a:pt x="344244" y="179294"/>
                </a:lnTo>
                <a:lnTo>
                  <a:pt x="344244" y="150607"/>
                </a:lnTo>
                <a:lnTo>
                  <a:pt x="222324" y="150607"/>
                </a:lnTo>
                <a:lnTo>
                  <a:pt x="222324" y="129092"/>
                </a:lnTo>
                <a:lnTo>
                  <a:pt x="164950" y="129092"/>
                </a:lnTo>
                <a:lnTo>
                  <a:pt x="164950" y="111162"/>
                </a:lnTo>
                <a:lnTo>
                  <a:pt x="125506" y="111162"/>
                </a:lnTo>
                <a:lnTo>
                  <a:pt x="125506" y="82475"/>
                </a:lnTo>
                <a:lnTo>
                  <a:pt x="53788" y="82475"/>
                </a:lnTo>
                <a:lnTo>
                  <a:pt x="53788" y="57374"/>
                </a:lnTo>
                <a:lnTo>
                  <a:pt x="25101" y="57374"/>
                </a:lnTo>
                <a:lnTo>
                  <a:pt x="0" y="0"/>
                </a:lnTo>
                <a:close/>
              </a:path>
            </a:pathLst>
          </a:custGeom>
          <a:solidFill>
            <a:schemeClr val="accent3">
              <a:alpha val="28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1" name="Freeform: Shape 320">
            <a:extLst>
              <a:ext uri="{FF2B5EF4-FFF2-40B4-BE49-F238E27FC236}">
                <a16:creationId xmlns:a16="http://schemas.microsoft.com/office/drawing/2014/main" id="{6E4C47BC-68AA-463A-9D35-9B78B0289363}"/>
              </a:ext>
            </a:extLst>
          </p:cNvPr>
          <p:cNvSpPr/>
          <p:nvPr/>
        </p:nvSpPr>
        <p:spPr bwMode="auto">
          <a:xfrm>
            <a:off x="8611718" y="1756327"/>
            <a:ext cx="2918637" cy="2071290"/>
          </a:xfrm>
          <a:custGeom>
            <a:avLst/>
            <a:gdLst>
              <a:gd name="connsiteX0" fmla="*/ 0 w 2919397"/>
              <a:gd name="connsiteY0" fmla="*/ 0 h 2071830"/>
              <a:gd name="connsiteX1" fmla="*/ 455681 w 2919397"/>
              <a:gd name="connsiteY1" fmla="*/ 0 h 2071830"/>
              <a:gd name="connsiteX2" fmla="*/ 455681 w 2919397"/>
              <a:gd name="connsiteY2" fmla="*/ 12152 h 2071830"/>
              <a:gd name="connsiteX3" fmla="*/ 525552 w 2919397"/>
              <a:gd name="connsiteY3" fmla="*/ 12152 h 2071830"/>
              <a:gd name="connsiteX4" fmla="*/ 525552 w 2919397"/>
              <a:gd name="connsiteY4" fmla="*/ 42530 h 2071830"/>
              <a:gd name="connsiteX5" fmla="*/ 619726 w 2919397"/>
              <a:gd name="connsiteY5" fmla="*/ 42530 h 2071830"/>
              <a:gd name="connsiteX6" fmla="*/ 619726 w 2919397"/>
              <a:gd name="connsiteY6" fmla="*/ 75947 h 2071830"/>
              <a:gd name="connsiteX7" fmla="*/ 747317 w 2919397"/>
              <a:gd name="connsiteY7" fmla="*/ 75947 h 2071830"/>
              <a:gd name="connsiteX8" fmla="*/ 747317 w 2919397"/>
              <a:gd name="connsiteY8" fmla="*/ 127591 h 2071830"/>
              <a:gd name="connsiteX9" fmla="*/ 899211 w 2919397"/>
              <a:gd name="connsiteY9" fmla="*/ 127591 h 2071830"/>
              <a:gd name="connsiteX10" fmla="*/ 899211 w 2919397"/>
              <a:gd name="connsiteY10" fmla="*/ 170121 h 2071830"/>
              <a:gd name="connsiteX11" fmla="*/ 966044 w 2919397"/>
              <a:gd name="connsiteY11" fmla="*/ 170121 h 2071830"/>
              <a:gd name="connsiteX12" fmla="*/ 966044 w 2919397"/>
              <a:gd name="connsiteY12" fmla="*/ 270371 h 2071830"/>
              <a:gd name="connsiteX13" fmla="*/ 1023764 w 2919397"/>
              <a:gd name="connsiteY13" fmla="*/ 270371 h 2071830"/>
              <a:gd name="connsiteX14" fmla="*/ 1023764 w 2919397"/>
              <a:gd name="connsiteY14" fmla="*/ 318977 h 2071830"/>
              <a:gd name="connsiteX15" fmla="*/ 1075407 w 2919397"/>
              <a:gd name="connsiteY15" fmla="*/ 318977 h 2071830"/>
              <a:gd name="connsiteX16" fmla="*/ 1075407 w 2919397"/>
              <a:gd name="connsiteY16" fmla="*/ 370621 h 2071830"/>
              <a:gd name="connsiteX17" fmla="*/ 1172619 w 2919397"/>
              <a:gd name="connsiteY17" fmla="*/ 370621 h 2071830"/>
              <a:gd name="connsiteX18" fmla="*/ 1172619 w 2919397"/>
              <a:gd name="connsiteY18" fmla="*/ 443530 h 2071830"/>
              <a:gd name="connsiteX19" fmla="*/ 1172619 w 2919397"/>
              <a:gd name="connsiteY19" fmla="*/ 443530 h 2071830"/>
              <a:gd name="connsiteX20" fmla="*/ 1202998 w 2919397"/>
              <a:gd name="connsiteY20" fmla="*/ 443530 h 2071830"/>
              <a:gd name="connsiteX21" fmla="*/ 1202998 w 2919397"/>
              <a:gd name="connsiteY21" fmla="*/ 498211 h 2071830"/>
              <a:gd name="connsiteX22" fmla="*/ 1248566 w 2919397"/>
              <a:gd name="connsiteY22" fmla="*/ 498211 h 2071830"/>
              <a:gd name="connsiteX23" fmla="*/ 1248566 w 2919397"/>
              <a:gd name="connsiteY23" fmla="*/ 549855 h 2071830"/>
              <a:gd name="connsiteX24" fmla="*/ 1376157 w 2919397"/>
              <a:gd name="connsiteY24" fmla="*/ 549855 h 2071830"/>
              <a:gd name="connsiteX25" fmla="*/ 1376157 w 2919397"/>
              <a:gd name="connsiteY25" fmla="*/ 625802 h 2071830"/>
              <a:gd name="connsiteX26" fmla="*/ 1616149 w 2919397"/>
              <a:gd name="connsiteY26" fmla="*/ 625802 h 2071830"/>
              <a:gd name="connsiteX27" fmla="*/ 1616149 w 2919397"/>
              <a:gd name="connsiteY27" fmla="*/ 689597 h 2071830"/>
              <a:gd name="connsiteX28" fmla="*/ 1692096 w 2919397"/>
              <a:gd name="connsiteY28" fmla="*/ 689597 h 2071830"/>
              <a:gd name="connsiteX29" fmla="*/ 1692096 w 2919397"/>
              <a:gd name="connsiteY29" fmla="*/ 777696 h 2071830"/>
              <a:gd name="connsiteX30" fmla="*/ 1995883 w 2919397"/>
              <a:gd name="connsiteY30" fmla="*/ 777696 h 2071830"/>
              <a:gd name="connsiteX31" fmla="*/ 1995883 w 2919397"/>
              <a:gd name="connsiteY31" fmla="*/ 850605 h 2071830"/>
              <a:gd name="connsiteX32" fmla="*/ 2020186 w 2919397"/>
              <a:gd name="connsiteY32" fmla="*/ 850605 h 2071830"/>
              <a:gd name="connsiteX33" fmla="*/ 2020186 w 2919397"/>
              <a:gd name="connsiteY33" fmla="*/ 926552 h 2071830"/>
              <a:gd name="connsiteX34" fmla="*/ 2178156 w 2919397"/>
              <a:gd name="connsiteY34" fmla="*/ 926552 h 2071830"/>
              <a:gd name="connsiteX35" fmla="*/ 2178156 w 2919397"/>
              <a:gd name="connsiteY35" fmla="*/ 1002498 h 2071830"/>
              <a:gd name="connsiteX36" fmla="*/ 2384731 w 2919397"/>
              <a:gd name="connsiteY36" fmla="*/ 1002498 h 2071830"/>
              <a:gd name="connsiteX37" fmla="*/ 2384731 w 2919397"/>
              <a:gd name="connsiteY37" fmla="*/ 1099710 h 2071830"/>
              <a:gd name="connsiteX38" fmla="*/ 2679405 w 2919397"/>
              <a:gd name="connsiteY38" fmla="*/ 1099710 h 2071830"/>
              <a:gd name="connsiteX39" fmla="*/ 2679405 w 2919397"/>
              <a:gd name="connsiteY39" fmla="*/ 1187809 h 2071830"/>
              <a:gd name="connsiteX40" fmla="*/ 2919397 w 2919397"/>
              <a:gd name="connsiteY40" fmla="*/ 1187809 h 2071830"/>
              <a:gd name="connsiteX41" fmla="*/ 2919397 w 2919397"/>
              <a:gd name="connsiteY41" fmla="*/ 2071830 h 2071830"/>
              <a:gd name="connsiteX42" fmla="*/ 2688518 w 2919397"/>
              <a:gd name="connsiteY42" fmla="*/ 2071830 h 2071830"/>
              <a:gd name="connsiteX43" fmla="*/ 2688518 w 2919397"/>
              <a:gd name="connsiteY43" fmla="*/ 1983732 h 2071830"/>
              <a:gd name="connsiteX44" fmla="*/ 2393845 w 2919397"/>
              <a:gd name="connsiteY44" fmla="*/ 1983732 h 2071830"/>
              <a:gd name="connsiteX45" fmla="*/ 2393845 w 2919397"/>
              <a:gd name="connsiteY45" fmla="*/ 1904747 h 2071830"/>
              <a:gd name="connsiteX46" fmla="*/ 2184231 w 2919397"/>
              <a:gd name="connsiteY46" fmla="*/ 1904747 h 2071830"/>
              <a:gd name="connsiteX47" fmla="*/ 2184231 w 2919397"/>
              <a:gd name="connsiteY47" fmla="*/ 1813611 h 2071830"/>
              <a:gd name="connsiteX48" fmla="*/ 2026262 w 2919397"/>
              <a:gd name="connsiteY48" fmla="*/ 1813611 h 2071830"/>
              <a:gd name="connsiteX49" fmla="*/ 2026262 w 2919397"/>
              <a:gd name="connsiteY49" fmla="*/ 1728550 h 2071830"/>
              <a:gd name="connsiteX50" fmla="*/ 2001959 w 2919397"/>
              <a:gd name="connsiteY50" fmla="*/ 1728550 h 2071830"/>
              <a:gd name="connsiteX51" fmla="*/ 2001959 w 2919397"/>
              <a:gd name="connsiteY51" fmla="*/ 1631338 h 2071830"/>
              <a:gd name="connsiteX52" fmla="*/ 1689058 w 2919397"/>
              <a:gd name="connsiteY52" fmla="*/ 1631338 h 2071830"/>
              <a:gd name="connsiteX53" fmla="*/ 1689058 w 2919397"/>
              <a:gd name="connsiteY53" fmla="*/ 1531088 h 2071830"/>
              <a:gd name="connsiteX54" fmla="*/ 1616149 w 2919397"/>
              <a:gd name="connsiteY54" fmla="*/ 1531088 h 2071830"/>
              <a:gd name="connsiteX55" fmla="*/ 1616149 w 2919397"/>
              <a:gd name="connsiteY55" fmla="*/ 1439952 h 2071830"/>
              <a:gd name="connsiteX56" fmla="*/ 1373119 w 2919397"/>
              <a:gd name="connsiteY56" fmla="*/ 1439952 h 2071830"/>
              <a:gd name="connsiteX57" fmla="*/ 1373119 w 2919397"/>
              <a:gd name="connsiteY57" fmla="*/ 1360967 h 2071830"/>
              <a:gd name="connsiteX58" fmla="*/ 1245528 w 2919397"/>
              <a:gd name="connsiteY58" fmla="*/ 1360967 h 2071830"/>
              <a:gd name="connsiteX59" fmla="*/ 1245528 w 2919397"/>
              <a:gd name="connsiteY59" fmla="*/ 1275907 h 2071830"/>
              <a:gd name="connsiteX60" fmla="*/ 1199960 w 2919397"/>
              <a:gd name="connsiteY60" fmla="*/ 1275907 h 2071830"/>
              <a:gd name="connsiteX61" fmla="*/ 1199960 w 2919397"/>
              <a:gd name="connsiteY61" fmla="*/ 1202998 h 2071830"/>
              <a:gd name="connsiteX62" fmla="*/ 1199960 w 2919397"/>
              <a:gd name="connsiteY62" fmla="*/ 1202998 h 2071830"/>
              <a:gd name="connsiteX63" fmla="*/ 1175657 w 2919397"/>
              <a:gd name="connsiteY63" fmla="*/ 1202998 h 2071830"/>
              <a:gd name="connsiteX64" fmla="*/ 1175657 w 2919397"/>
              <a:gd name="connsiteY64" fmla="*/ 1127051 h 2071830"/>
              <a:gd name="connsiteX65" fmla="*/ 1081483 w 2919397"/>
              <a:gd name="connsiteY65" fmla="*/ 1127051 h 2071830"/>
              <a:gd name="connsiteX66" fmla="*/ 1081483 w 2919397"/>
              <a:gd name="connsiteY66" fmla="*/ 1054142 h 2071830"/>
              <a:gd name="connsiteX67" fmla="*/ 1029839 w 2919397"/>
              <a:gd name="connsiteY67" fmla="*/ 1054142 h 2071830"/>
              <a:gd name="connsiteX68" fmla="*/ 1029839 w 2919397"/>
              <a:gd name="connsiteY68" fmla="*/ 978195 h 2071830"/>
              <a:gd name="connsiteX69" fmla="*/ 969082 w 2919397"/>
              <a:gd name="connsiteY69" fmla="*/ 978195 h 2071830"/>
              <a:gd name="connsiteX70" fmla="*/ 969082 w 2919397"/>
              <a:gd name="connsiteY70" fmla="*/ 801999 h 2071830"/>
              <a:gd name="connsiteX71" fmla="*/ 911362 w 2919397"/>
              <a:gd name="connsiteY71" fmla="*/ 801999 h 2071830"/>
              <a:gd name="connsiteX72" fmla="*/ 911362 w 2919397"/>
              <a:gd name="connsiteY72" fmla="*/ 719976 h 2071830"/>
              <a:gd name="connsiteX73" fmla="*/ 753393 w 2919397"/>
              <a:gd name="connsiteY73" fmla="*/ 719976 h 2071830"/>
              <a:gd name="connsiteX74" fmla="*/ 753393 w 2919397"/>
              <a:gd name="connsiteY74" fmla="*/ 625802 h 2071830"/>
              <a:gd name="connsiteX75" fmla="*/ 637954 w 2919397"/>
              <a:gd name="connsiteY75" fmla="*/ 625802 h 2071830"/>
              <a:gd name="connsiteX76" fmla="*/ 637954 w 2919397"/>
              <a:gd name="connsiteY76" fmla="*/ 537704 h 2071830"/>
              <a:gd name="connsiteX77" fmla="*/ 531628 w 2919397"/>
              <a:gd name="connsiteY77" fmla="*/ 537704 h 2071830"/>
              <a:gd name="connsiteX78" fmla="*/ 531628 w 2919397"/>
              <a:gd name="connsiteY78" fmla="*/ 440492 h 2071830"/>
              <a:gd name="connsiteX79" fmla="*/ 458719 w 2919397"/>
              <a:gd name="connsiteY79" fmla="*/ 440492 h 2071830"/>
              <a:gd name="connsiteX80" fmla="*/ 458719 w 2919397"/>
              <a:gd name="connsiteY80" fmla="*/ 352393 h 2071830"/>
              <a:gd name="connsiteX81" fmla="*/ 239992 w 2919397"/>
              <a:gd name="connsiteY81" fmla="*/ 352393 h 2071830"/>
              <a:gd name="connsiteX82" fmla="*/ 239992 w 2919397"/>
              <a:gd name="connsiteY82" fmla="*/ 264295 h 2071830"/>
              <a:gd name="connsiteX83" fmla="*/ 157970 w 2919397"/>
              <a:gd name="connsiteY83" fmla="*/ 264295 h 2071830"/>
              <a:gd name="connsiteX84" fmla="*/ 157970 w 2919397"/>
              <a:gd name="connsiteY84" fmla="*/ 148856 h 2071830"/>
              <a:gd name="connsiteX85" fmla="*/ 15189 w 2919397"/>
              <a:gd name="connsiteY85" fmla="*/ 148856 h 2071830"/>
              <a:gd name="connsiteX86" fmla="*/ 0 w 2919397"/>
              <a:gd name="connsiteY86" fmla="*/ 0 h 2071830"/>
              <a:gd name="connsiteX0" fmla="*/ 0 w 2919397"/>
              <a:gd name="connsiteY0" fmla="*/ 0 h 2071830"/>
              <a:gd name="connsiteX1" fmla="*/ 455681 w 2919397"/>
              <a:gd name="connsiteY1" fmla="*/ 0 h 2071830"/>
              <a:gd name="connsiteX2" fmla="*/ 455681 w 2919397"/>
              <a:gd name="connsiteY2" fmla="*/ 12152 h 2071830"/>
              <a:gd name="connsiteX3" fmla="*/ 525552 w 2919397"/>
              <a:gd name="connsiteY3" fmla="*/ 12152 h 2071830"/>
              <a:gd name="connsiteX4" fmla="*/ 525552 w 2919397"/>
              <a:gd name="connsiteY4" fmla="*/ 42530 h 2071830"/>
              <a:gd name="connsiteX5" fmla="*/ 619726 w 2919397"/>
              <a:gd name="connsiteY5" fmla="*/ 42530 h 2071830"/>
              <a:gd name="connsiteX6" fmla="*/ 619726 w 2919397"/>
              <a:gd name="connsiteY6" fmla="*/ 75947 h 2071830"/>
              <a:gd name="connsiteX7" fmla="*/ 747317 w 2919397"/>
              <a:gd name="connsiteY7" fmla="*/ 75947 h 2071830"/>
              <a:gd name="connsiteX8" fmla="*/ 747317 w 2919397"/>
              <a:gd name="connsiteY8" fmla="*/ 127591 h 2071830"/>
              <a:gd name="connsiteX9" fmla="*/ 899211 w 2919397"/>
              <a:gd name="connsiteY9" fmla="*/ 127591 h 2071830"/>
              <a:gd name="connsiteX10" fmla="*/ 899211 w 2919397"/>
              <a:gd name="connsiteY10" fmla="*/ 170121 h 2071830"/>
              <a:gd name="connsiteX11" fmla="*/ 966044 w 2919397"/>
              <a:gd name="connsiteY11" fmla="*/ 170121 h 2071830"/>
              <a:gd name="connsiteX12" fmla="*/ 966044 w 2919397"/>
              <a:gd name="connsiteY12" fmla="*/ 270371 h 2071830"/>
              <a:gd name="connsiteX13" fmla="*/ 1023764 w 2919397"/>
              <a:gd name="connsiteY13" fmla="*/ 270371 h 2071830"/>
              <a:gd name="connsiteX14" fmla="*/ 1023764 w 2919397"/>
              <a:gd name="connsiteY14" fmla="*/ 318977 h 2071830"/>
              <a:gd name="connsiteX15" fmla="*/ 1075407 w 2919397"/>
              <a:gd name="connsiteY15" fmla="*/ 318977 h 2071830"/>
              <a:gd name="connsiteX16" fmla="*/ 1075407 w 2919397"/>
              <a:gd name="connsiteY16" fmla="*/ 370621 h 2071830"/>
              <a:gd name="connsiteX17" fmla="*/ 1172619 w 2919397"/>
              <a:gd name="connsiteY17" fmla="*/ 370621 h 2071830"/>
              <a:gd name="connsiteX18" fmla="*/ 1172619 w 2919397"/>
              <a:gd name="connsiteY18" fmla="*/ 443530 h 2071830"/>
              <a:gd name="connsiteX19" fmla="*/ 1172619 w 2919397"/>
              <a:gd name="connsiteY19" fmla="*/ 443530 h 2071830"/>
              <a:gd name="connsiteX20" fmla="*/ 1202998 w 2919397"/>
              <a:gd name="connsiteY20" fmla="*/ 443530 h 2071830"/>
              <a:gd name="connsiteX21" fmla="*/ 1202998 w 2919397"/>
              <a:gd name="connsiteY21" fmla="*/ 498211 h 2071830"/>
              <a:gd name="connsiteX22" fmla="*/ 1248566 w 2919397"/>
              <a:gd name="connsiteY22" fmla="*/ 498211 h 2071830"/>
              <a:gd name="connsiteX23" fmla="*/ 1248566 w 2919397"/>
              <a:gd name="connsiteY23" fmla="*/ 549855 h 2071830"/>
              <a:gd name="connsiteX24" fmla="*/ 1376157 w 2919397"/>
              <a:gd name="connsiteY24" fmla="*/ 549855 h 2071830"/>
              <a:gd name="connsiteX25" fmla="*/ 1376157 w 2919397"/>
              <a:gd name="connsiteY25" fmla="*/ 625802 h 2071830"/>
              <a:gd name="connsiteX26" fmla="*/ 1616149 w 2919397"/>
              <a:gd name="connsiteY26" fmla="*/ 625802 h 2071830"/>
              <a:gd name="connsiteX27" fmla="*/ 1616149 w 2919397"/>
              <a:gd name="connsiteY27" fmla="*/ 689597 h 2071830"/>
              <a:gd name="connsiteX28" fmla="*/ 1692096 w 2919397"/>
              <a:gd name="connsiteY28" fmla="*/ 689597 h 2071830"/>
              <a:gd name="connsiteX29" fmla="*/ 1692096 w 2919397"/>
              <a:gd name="connsiteY29" fmla="*/ 777696 h 2071830"/>
              <a:gd name="connsiteX30" fmla="*/ 1995883 w 2919397"/>
              <a:gd name="connsiteY30" fmla="*/ 777696 h 2071830"/>
              <a:gd name="connsiteX31" fmla="*/ 1995883 w 2919397"/>
              <a:gd name="connsiteY31" fmla="*/ 850605 h 2071830"/>
              <a:gd name="connsiteX32" fmla="*/ 2020186 w 2919397"/>
              <a:gd name="connsiteY32" fmla="*/ 850605 h 2071830"/>
              <a:gd name="connsiteX33" fmla="*/ 2020186 w 2919397"/>
              <a:gd name="connsiteY33" fmla="*/ 926552 h 2071830"/>
              <a:gd name="connsiteX34" fmla="*/ 2178156 w 2919397"/>
              <a:gd name="connsiteY34" fmla="*/ 926552 h 2071830"/>
              <a:gd name="connsiteX35" fmla="*/ 2178156 w 2919397"/>
              <a:gd name="connsiteY35" fmla="*/ 1002498 h 2071830"/>
              <a:gd name="connsiteX36" fmla="*/ 2384731 w 2919397"/>
              <a:gd name="connsiteY36" fmla="*/ 1002498 h 2071830"/>
              <a:gd name="connsiteX37" fmla="*/ 2384731 w 2919397"/>
              <a:gd name="connsiteY37" fmla="*/ 1099710 h 2071830"/>
              <a:gd name="connsiteX38" fmla="*/ 2679405 w 2919397"/>
              <a:gd name="connsiteY38" fmla="*/ 1099710 h 2071830"/>
              <a:gd name="connsiteX39" fmla="*/ 2679405 w 2919397"/>
              <a:gd name="connsiteY39" fmla="*/ 1187809 h 2071830"/>
              <a:gd name="connsiteX40" fmla="*/ 2919397 w 2919397"/>
              <a:gd name="connsiteY40" fmla="*/ 1187809 h 2071830"/>
              <a:gd name="connsiteX41" fmla="*/ 2919397 w 2919397"/>
              <a:gd name="connsiteY41" fmla="*/ 2071830 h 2071830"/>
              <a:gd name="connsiteX42" fmla="*/ 2688518 w 2919397"/>
              <a:gd name="connsiteY42" fmla="*/ 2071830 h 2071830"/>
              <a:gd name="connsiteX43" fmla="*/ 2688518 w 2919397"/>
              <a:gd name="connsiteY43" fmla="*/ 1983732 h 2071830"/>
              <a:gd name="connsiteX44" fmla="*/ 2393845 w 2919397"/>
              <a:gd name="connsiteY44" fmla="*/ 1983732 h 2071830"/>
              <a:gd name="connsiteX45" fmla="*/ 2393845 w 2919397"/>
              <a:gd name="connsiteY45" fmla="*/ 1904747 h 2071830"/>
              <a:gd name="connsiteX46" fmla="*/ 2184231 w 2919397"/>
              <a:gd name="connsiteY46" fmla="*/ 1904747 h 2071830"/>
              <a:gd name="connsiteX47" fmla="*/ 2184231 w 2919397"/>
              <a:gd name="connsiteY47" fmla="*/ 1813611 h 2071830"/>
              <a:gd name="connsiteX48" fmla="*/ 2026262 w 2919397"/>
              <a:gd name="connsiteY48" fmla="*/ 1813611 h 2071830"/>
              <a:gd name="connsiteX49" fmla="*/ 2026262 w 2919397"/>
              <a:gd name="connsiteY49" fmla="*/ 1728550 h 2071830"/>
              <a:gd name="connsiteX50" fmla="*/ 2001959 w 2919397"/>
              <a:gd name="connsiteY50" fmla="*/ 1728550 h 2071830"/>
              <a:gd name="connsiteX51" fmla="*/ 2001959 w 2919397"/>
              <a:gd name="connsiteY51" fmla="*/ 1631338 h 2071830"/>
              <a:gd name="connsiteX52" fmla="*/ 1689058 w 2919397"/>
              <a:gd name="connsiteY52" fmla="*/ 1631338 h 2071830"/>
              <a:gd name="connsiteX53" fmla="*/ 1689058 w 2919397"/>
              <a:gd name="connsiteY53" fmla="*/ 1531088 h 2071830"/>
              <a:gd name="connsiteX54" fmla="*/ 1616149 w 2919397"/>
              <a:gd name="connsiteY54" fmla="*/ 1531088 h 2071830"/>
              <a:gd name="connsiteX55" fmla="*/ 1616149 w 2919397"/>
              <a:gd name="connsiteY55" fmla="*/ 1439952 h 2071830"/>
              <a:gd name="connsiteX56" fmla="*/ 1373119 w 2919397"/>
              <a:gd name="connsiteY56" fmla="*/ 1439952 h 2071830"/>
              <a:gd name="connsiteX57" fmla="*/ 1373119 w 2919397"/>
              <a:gd name="connsiteY57" fmla="*/ 1360967 h 2071830"/>
              <a:gd name="connsiteX58" fmla="*/ 1245528 w 2919397"/>
              <a:gd name="connsiteY58" fmla="*/ 1360967 h 2071830"/>
              <a:gd name="connsiteX59" fmla="*/ 1245528 w 2919397"/>
              <a:gd name="connsiteY59" fmla="*/ 1275907 h 2071830"/>
              <a:gd name="connsiteX60" fmla="*/ 1199960 w 2919397"/>
              <a:gd name="connsiteY60" fmla="*/ 1275907 h 2071830"/>
              <a:gd name="connsiteX61" fmla="*/ 1199960 w 2919397"/>
              <a:gd name="connsiteY61" fmla="*/ 1202998 h 2071830"/>
              <a:gd name="connsiteX62" fmla="*/ 1199960 w 2919397"/>
              <a:gd name="connsiteY62" fmla="*/ 1202998 h 2071830"/>
              <a:gd name="connsiteX63" fmla="*/ 1175657 w 2919397"/>
              <a:gd name="connsiteY63" fmla="*/ 1202998 h 2071830"/>
              <a:gd name="connsiteX64" fmla="*/ 1175657 w 2919397"/>
              <a:gd name="connsiteY64" fmla="*/ 1127051 h 2071830"/>
              <a:gd name="connsiteX65" fmla="*/ 1081483 w 2919397"/>
              <a:gd name="connsiteY65" fmla="*/ 1127051 h 2071830"/>
              <a:gd name="connsiteX66" fmla="*/ 1081483 w 2919397"/>
              <a:gd name="connsiteY66" fmla="*/ 1054142 h 2071830"/>
              <a:gd name="connsiteX67" fmla="*/ 1029839 w 2919397"/>
              <a:gd name="connsiteY67" fmla="*/ 1054142 h 2071830"/>
              <a:gd name="connsiteX68" fmla="*/ 1029839 w 2919397"/>
              <a:gd name="connsiteY68" fmla="*/ 978195 h 2071830"/>
              <a:gd name="connsiteX69" fmla="*/ 969082 w 2919397"/>
              <a:gd name="connsiteY69" fmla="*/ 978195 h 2071830"/>
              <a:gd name="connsiteX70" fmla="*/ 969082 w 2919397"/>
              <a:gd name="connsiteY70" fmla="*/ 801999 h 2071830"/>
              <a:gd name="connsiteX71" fmla="*/ 911362 w 2919397"/>
              <a:gd name="connsiteY71" fmla="*/ 801999 h 2071830"/>
              <a:gd name="connsiteX72" fmla="*/ 911362 w 2919397"/>
              <a:gd name="connsiteY72" fmla="*/ 719976 h 2071830"/>
              <a:gd name="connsiteX73" fmla="*/ 753393 w 2919397"/>
              <a:gd name="connsiteY73" fmla="*/ 719976 h 2071830"/>
              <a:gd name="connsiteX74" fmla="*/ 753393 w 2919397"/>
              <a:gd name="connsiteY74" fmla="*/ 625802 h 2071830"/>
              <a:gd name="connsiteX75" fmla="*/ 637954 w 2919397"/>
              <a:gd name="connsiteY75" fmla="*/ 625802 h 2071830"/>
              <a:gd name="connsiteX76" fmla="*/ 637954 w 2919397"/>
              <a:gd name="connsiteY76" fmla="*/ 537704 h 2071830"/>
              <a:gd name="connsiteX77" fmla="*/ 531628 w 2919397"/>
              <a:gd name="connsiteY77" fmla="*/ 537704 h 2071830"/>
              <a:gd name="connsiteX78" fmla="*/ 531628 w 2919397"/>
              <a:gd name="connsiteY78" fmla="*/ 440492 h 2071830"/>
              <a:gd name="connsiteX79" fmla="*/ 458719 w 2919397"/>
              <a:gd name="connsiteY79" fmla="*/ 440492 h 2071830"/>
              <a:gd name="connsiteX80" fmla="*/ 458719 w 2919397"/>
              <a:gd name="connsiteY80" fmla="*/ 352393 h 2071830"/>
              <a:gd name="connsiteX81" fmla="*/ 239992 w 2919397"/>
              <a:gd name="connsiteY81" fmla="*/ 352393 h 2071830"/>
              <a:gd name="connsiteX82" fmla="*/ 239992 w 2919397"/>
              <a:gd name="connsiteY82" fmla="*/ 264295 h 2071830"/>
              <a:gd name="connsiteX83" fmla="*/ 157970 w 2919397"/>
              <a:gd name="connsiteY83" fmla="*/ 264295 h 2071830"/>
              <a:gd name="connsiteX84" fmla="*/ 157970 w 2919397"/>
              <a:gd name="connsiteY84" fmla="*/ 148856 h 2071830"/>
              <a:gd name="connsiteX85" fmla="*/ 6075 w 2919397"/>
              <a:gd name="connsiteY85" fmla="*/ 148856 h 2071830"/>
              <a:gd name="connsiteX86" fmla="*/ 0 w 2919397"/>
              <a:gd name="connsiteY86" fmla="*/ 0 h 207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919397" h="2071830">
                <a:moveTo>
                  <a:pt x="0" y="0"/>
                </a:moveTo>
                <a:lnTo>
                  <a:pt x="455681" y="0"/>
                </a:lnTo>
                <a:lnTo>
                  <a:pt x="455681" y="12152"/>
                </a:lnTo>
                <a:lnTo>
                  <a:pt x="525552" y="12152"/>
                </a:lnTo>
                <a:lnTo>
                  <a:pt x="525552" y="42530"/>
                </a:lnTo>
                <a:lnTo>
                  <a:pt x="619726" y="42530"/>
                </a:lnTo>
                <a:lnTo>
                  <a:pt x="619726" y="75947"/>
                </a:lnTo>
                <a:lnTo>
                  <a:pt x="747317" y="75947"/>
                </a:lnTo>
                <a:lnTo>
                  <a:pt x="747317" y="127591"/>
                </a:lnTo>
                <a:lnTo>
                  <a:pt x="899211" y="127591"/>
                </a:lnTo>
                <a:lnTo>
                  <a:pt x="899211" y="170121"/>
                </a:lnTo>
                <a:lnTo>
                  <a:pt x="966044" y="170121"/>
                </a:lnTo>
                <a:lnTo>
                  <a:pt x="966044" y="270371"/>
                </a:lnTo>
                <a:lnTo>
                  <a:pt x="1023764" y="270371"/>
                </a:lnTo>
                <a:lnTo>
                  <a:pt x="1023764" y="318977"/>
                </a:lnTo>
                <a:lnTo>
                  <a:pt x="1075407" y="318977"/>
                </a:lnTo>
                <a:lnTo>
                  <a:pt x="1075407" y="370621"/>
                </a:lnTo>
                <a:lnTo>
                  <a:pt x="1172619" y="370621"/>
                </a:lnTo>
                <a:lnTo>
                  <a:pt x="1172619" y="443530"/>
                </a:lnTo>
                <a:lnTo>
                  <a:pt x="1172619" y="443530"/>
                </a:lnTo>
                <a:lnTo>
                  <a:pt x="1202998" y="443530"/>
                </a:lnTo>
                <a:lnTo>
                  <a:pt x="1202998" y="498211"/>
                </a:lnTo>
                <a:lnTo>
                  <a:pt x="1248566" y="498211"/>
                </a:lnTo>
                <a:lnTo>
                  <a:pt x="1248566" y="549855"/>
                </a:lnTo>
                <a:lnTo>
                  <a:pt x="1376157" y="549855"/>
                </a:lnTo>
                <a:lnTo>
                  <a:pt x="1376157" y="625802"/>
                </a:lnTo>
                <a:lnTo>
                  <a:pt x="1616149" y="625802"/>
                </a:lnTo>
                <a:lnTo>
                  <a:pt x="1616149" y="689597"/>
                </a:lnTo>
                <a:lnTo>
                  <a:pt x="1692096" y="689597"/>
                </a:lnTo>
                <a:lnTo>
                  <a:pt x="1692096" y="777696"/>
                </a:lnTo>
                <a:lnTo>
                  <a:pt x="1995883" y="777696"/>
                </a:lnTo>
                <a:lnTo>
                  <a:pt x="1995883" y="850605"/>
                </a:lnTo>
                <a:lnTo>
                  <a:pt x="2020186" y="850605"/>
                </a:lnTo>
                <a:lnTo>
                  <a:pt x="2020186" y="926552"/>
                </a:lnTo>
                <a:lnTo>
                  <a:pt x="2178156" y="926552"/>
                </a:lnTo>
                <a:lnTo>
                  <a:pt x="2178156" y="1002498"/>
                </a:lnTo>
                <a:lnTo>
                  <a:pt x="2384731" y="1002498"/>
                </a:lnTo>
                <a:lnTo>
                  <a:pt x="2384731" y="1099710"/>
                </a:lnTo>
                <a:lnTo>
                  <a:pt x="2679405" y="1099710"/>
                </a:lnTo>
                <a:lnTo>
                  <a:pt x="2679405" y="1187809"/>
                </a:lnTo>
                <a:lnTo>
                  <a:pt x="2919397" y="1187809"/>
                </a:lnTo>
                <a:lnTo>
                  <a:pt x="2919397" y="2071830"/>
                </a:lnTo>
                <a:lnTo>
                  <a:pt x="2688518" y="2071830"/>
                </a:lnTo>
                <a:lnTo>
                  <a:pt x="2688518" y="1983732"/>
                </a:lnTo>
                <a:lnTo>
                  <a:pt x="2393845" y="1983732"/>
                </a:lnTo>
                <a:lnTo>
                  <a:pt x="2393845" y="1904747"/>
                </a:lnTo>
                <a:lnTo>
                  <a:pt x="2184231" y="1904747"/>
                </a:lnTo>
                <a:lnTo>
                  <a:pt x="2184231" y="1813611"/>
                </a:lnTo>
                <a:lnTo>
                  <a:pt x="2026262" y="1813611"/>
                </a:lnTo>
                <a:lnTo>
                  <a:pt x="2026262" y="1728550"/>
                </a:lnTo>
                <a:lnTo>
                  <a:pt x="2001959" y="1728550"/>
                </a:lnTo>
                <a:lnTo>
                  <a:pt x="2001959" y="1631338"/>
                </a:lnTo>
                <a:lnTo>
                  <a:pt x="1689058" y="1631338"/>
                </a:lnTo>
                <a:lnTo>
                  <a:pt x="1689058" y="1531088"/>
                </a:lnTo>
                <a:lnTo>
                  <a:pt x="1616149" y="1531088"/>
                </a:lnTo>
                <a:lnTo>
                  <a:pt x="1616149" y="1439952"/>
                </a:lnTo>
                <a:lnTo>
                  <a:pt x="1373119" y="1439952"/>
                </a:lnTo>
                <a:lnTo>
                  <a:pt x="1373119" y="1360967"/>
                </a:lnTo>
                <a:lnTo>
                  <a:pt x="1245528" y="1360967"/>
                </a:lnTo>
                <a:lnTo>
                  <a:pt x="1245528" y="1275907"/>
                </a:lnTo>
                <a:lnTo>
                  <a:pt x="1199960" y="1275907"/>
                </a:lnTo>
                <a:lnTo>
                  <a:pt x="1199960" y="1202998"/>
                </a:lnTo>
                <a:lnTo>
                  <a:pt x="1199960" y="1202998"/>
                </a:lnTo>
                <a:lnTo>
                  <a:pt x="1175657" y="1202998"/>
                </a:lnTo>
                <a:lnTo>
                  <a:pt x="1175657" y="1127051"/>
                </a:lnTo>
                <a:lnTo>
                  <a:pt x="1081483" y="1127051"/>
                </a:lnTo>
                <a:lnTo>
                  <a:pt x="1081483" y="1054142"/>
                </a:lnTo>
                <a:lnTo>
                  <a:pt x="1029839" y="1054142"/>
                </a:lnTo>
                <a:lnTo>
                  <a:pt x="1029839" y="978195"/>
                </a:lnTo>
                <a:lnTo>
                  <a:pt x="969082" y="978195"/>
                </a:lnTo>
                <a:lnTo>
                  <a:pt x="969082" y="801999"/>
                </a:lnTo>
                <a:lnTo>
                  <a:pt x="911362" y="801999"/>
                </a:lnTo>
                <a:lnTo>
                  <a:pt x="911362" y="719976"/>
                </a:lnTo>
                <a:lnTo>
                  <a:pt x="753393" y="719976"/>
                </a:lnTo>
                <a:lnTo>
                  <a:pt x="753393" y="625802"/>
                </a:lnTo>
                <a:lnTo>
                  <a:pt x="637954" y="625802"/>
                </a:lnTo>
                <a:lnTo>
                  <a:pt x="637954" y="537704"/>
                </a:lnTo>
                <a:lnTo>
                  <a:pt x="531628" y="537704"/>
                </a:lnTo>
                <a:lnTo>
                  <a:pt x="531628" y="440492"/>
                </a:lnTo>
                <a:lnTo>
                  <a:pt x="458719" y="440492"/>
                </a:lnTo>
                <a:lnTo>
                  <a:pt x="458719" y="352393"/>
                </a:lnTo>
                <a:lnTo>
                  <a:pt x="239992" y="352393"/>
                </a:lnTo>
                <a:lnTo>
                  <a:pt x="239992" y="264295"/>
                </a:lnTo>
                <a:lnTo>
                  <a:pt x="157970" y="264295"/>
                </a:lnTo>
                <a:lnTo>
                  <a:pt x="157970" y="148856"/>
                </a:lnTo>
                <a:lnTo>
                  <a:pt x="6075" y="148856"/>
                </a:lnTo>
                <a:lnTo>
                  <a:pt x="0" y="0"/>
                </a:lnTo>
                <a:close/>
              </a:path>
            </a:pathLst>
          </a:custGeom>
          <a:solidFill>
            <a:schemeClr val="accent1">
              <a:alpha val="25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323" name="Freeform: Shape 322">
            <a:extLst>
              <a:ext uri="{FF2B5EF4-FFF2-40B4-BE49-F238E27FC236}">
                <a16:creationId xmlns:a16="http://schemas.microsoft.com/office/drawing/2014/main" id="{07C7F82A-A8A2-4778-B888-056B151C81F2}"/>
              </a:ext>
            </a:extLst>
          </p:cNvPr>
          <p:cNvSpPr/>
          <p:nvPr/>
        </p:nvSpPr>
        <p:spPr bwMode="auto">
          <a:xfrm>
            <a:off x="8257725" y="1800537"/>
            <a:ext cx="3273058" cy="2366066"/>
          </a:xfrm>
          <a:custGeom>
            <a:avLst/>
            <a:gdLst>
              <a:gd name="connsiteX0" fmla="*/ 0 w 3273911"/>
              <a:gd name="connsiteY0" fmla="*/ 0 h 2366682"/>
              <a:gd name="connsiteX1" fmla="*/ 82475 w 3273911"/>
              <a:gd name="connsiteY1" fmla="*/ 0 h 2366682"/>
              <a:gd name="connsiteX2" fmla="*/ 82475 w 3273911"/>
              <a:gd name="connsiteY2" fmla="*/ 21515 h 2366682"/>
              <a:gd name="connsiteX3" fmla="*/ 172122 w 3273911"/>
              <a:gd name="connsiteY3" fmla="*/ 21515 h 2366682"/>
              <a:gd name="connsiteX4" fmla="*/ 172122 w 3273911"/>
              <a:gd name="connsiteY4" fmla="*/ 60960 h 2366682"/>
              <a:gd name="connsiteX5" fmla="*/ 258184 w 3273911"/>
              <a:gd name="connsiteY5" fmla="*/ 60960 h 2366682"/>
              <a:gd name="connsiteX6" fmla="*/ 258184 w 3273911"/>
              <a:gd name="connsiteY6" fmla="*/ 86061 h 2366682"/>
              <a:gd name="connsiteX7" fmla="*/ 304800 w 3273911"/>
              <a:gd name="connsiteY7" fmla="*/ 86061 h 2366682"/>
              <a:gd name="connsiteX8" fmla="*/ 304800 w 3273911"/>
              <a:gd name="connsiteY8" fmla="*/ 114748 h 2366682"/>
              <a:gd name="connsiteX9" fmla="*/ 351417 w 3273911"/>
              <a:gd name="connsiteY9" fmla="*/ 114748 h 2366682"/>
              <a:gd name="connsiteX10" fmla="*/ 351417 w 3273911"/>
              <a:gd name="connsiteY10" fmla="*/ 164951 h 2366682"/>
              <a:gd name="connsiteX11" fmla="*/ 387275 w 3273911"/>
              <a:gd name="connsiteY11" fmla="*/ 164951 h 2366682"/>
              <a:gd name="connsiteX12" fmla="*/ 387275 w 3273911"/>
              <a:gd name="connsiteY12" fmla="*/ 164951 h 2366682"/>
              <a:gd name="connsiteX13" fmla="*/ 387275 w 3273911"/>
              <a:gd name="connsiteY13" fmla="*/ 186466 h 2366682"/>
              <a:gd name="connsiteX14" fmla="*/ 419548 w 3273911"/>
              <a:gd name="connsiteY14" fmla="*/ 186466 h 2366682"/>
              <a:gd name="connsiteX15" fmla="*/ 419548 w 3273911"/>
              <a:gd name="connsiteY15" fmla="*/ 211567 h 2366682"/>
              <a:gd name="connsiteX16" fmla="*/ 484094 w 3273911"/>
              <a:gd name="connsiteY16" fmla="*/ 211567 h 2366682"/>
              <a:gd name="connsiteX17" fmla="*/ 484094 w 3273911"/>
              <a:gd name="connsiteY17" fmla="*/ 272527 h 2366682"/>
              <a:gd name="connsiteX18" fmla="*/ 534297 w 3273911"/>
              <a:gd name="connsiteY18" fmla="*/ 272527 h 2366682"/>
              <a:gd name="connsiteX19" fmla="*/ 534297 w 3273911"/>
              <a:gd name="connsiteY19" fmla="*/ 272527 h 2366682"/>
              <a:gd name="connsiteX20" fmla="*/ 534297 w 3273911"/>
              <a:gd name="connsiteY20" fmla="*/ 304800 h 2366682"/>
              <a:gd name="connsiteX21" fmla="*/ 570155 w 3273911"/>
              <a:gd name="connsiteY21" fmla="*/ 304800 h 2366682"/>
              <a:gd name="connsiteX22" fmla="*/ 570155 w 3273911"/>
              <a:gd name="connsiteY22" fmla="*/ 333487 h 2366682"/>
              <a:gd name="connsiteX23" fmla="*/ 606014 w 3273911"/>
              <a:gd name="connsiteY23" fmla="*/ 333487 h 2366682"/>
              <a:gd name="connsiteX24" fmla="*/ 606014 w 3273911"/>
              <a:gd name="connsiteY24" fmla="*/ 394447 h 2366682"/>
              <a:gd name="connsiteX25" fmla="*/ 627529 w 3273911"/>
              <a:gd name="connsiteY25" fmla="*/ 394447 h 2366682"/>
              <a:gd name="connsiteX26" fmla="*/ 627529 w 3273911"/>
              <a:gd name="connsiteY26" fmla="*/ 426720 h 2366682"/>
              <a:gd name="connsiteX27" fmla="*/ 666974 w 3273911"/>
              <a:gd name="connsiteY27" fmla="*/ 426720 h 2366682"/>
              <a:gd name="connsiteX28" fmla="*/ 666974 w 3273911"/>
              <a:gd name="connsiteY28" fmla="*/ 469751 h 2366682"/>
              <a:gd name="connsiteX29" fmla="*/ 717177 w 3273911"/>
              <a:gd name="connsiteY29" fmla="*/ 469751 h 2366682"/>
              <a:gd name="connsiteX30" fmla="*/ 717177 w 3273911"/>
              <a:gd name="connsiteY30" fmla="*/ 502023 h 2366682"/>
              <a:gd name="connsiteX31" fmla="*/ 767379 w 3273911"/>
              <a:gd name="connsiteY31" fmla="*/ 502023 h 2366682"/>
              <a:gd name="connsiteX32" fmla="*/ 767379 w 3273911"/>
              <a:gd name="connsiteY32" fmla="*/ 530711 h 2366682"/>
              <a:gd name="connsiteX33" fmla="*/ 799652 w 3273911"/>
              <a:gd name="connsiteY33" fmla="*/ 530711 h 2366682"/>
              <a:gd name="connsiteX34" fmla="*/ 799652 w 3273911"/>
              <a:gd name="connsiteY34" fmla="*/ 559398 h 2366682"/>
              <a:gd name="connsiteX35" fmla="*/ 839097 w 3273911"/>
              <a:gd name="connsiteY35" fmla="*/ 559398 h 2366682"/>
              <a:gd name="connsiteX36" fmla="*/ 839097 w 3273911"/>
              <a:gd name="connsiteY36" fmla="*/ 588085 h 2366682"/>
              <a:gd name="connsiteX37" fmla="*/ 871369 w 3273911"/>
              <a:gd name="connsiteY37" fmla="*/ 588085 h 2366682"/>
              <a:gd name="connsiteX38" fmla="*/ 871369 w 3273911"/>
              <a:gd name="connsiteY38" fmla="*/ 627529 h 2366682"/>
              <a:gd name="connsiteX39" fmla="*/ 885713 w 3273911"/>
              <a:gd name="connsiteY39" fmla="*/ 627529 h 2366682"/>
              <a:gd name="connsiteX40" fmla="*/ 885713 w 3273911"/>
              <a:gd name="connsiteY40" fmla="*/ 663388 h 2366682"/>
              <a:gd name="connsiteX41" fmla="*/ 928744 w 3273911"/>
              <a:gd name="connsiteY41" fmla="*/ 663388 h 2366682"/>
              <a:gd name="connsiteX42" fmla="*/ 928744 w 3273911"/>
              <a:gd name="connsiteY42" fmla="*/ 727934 h 2366682"/>
              <a:gd name="connsiteX43" fmla="*/ 971774 w 3273911"/>
              <a:gd name="connsiteY43" fmla="*/ 727934 h 2366682"/>
              <a:gd name="connsiteX44" fmla="*/ 971774 w 3273911"/>
              <a:gd name="connsiteY44" fmla="*/ 767379 h 2366682"/>
              <a:gd name="connsiteX45" fmla="*/ 993289 w 3273911"/>
              <a:gd name="connsiteY45" fmla="*/ 767379 h 2366682"/>
              <a:gd name="connsiteX46" fmla="*/ 993289 w 3273911"/>
              <a:gd name="connsiteY46" fmla="*/ 813995 h 2366682"/>
              <a:gd name="connsiteX47" fmla="*/ 1021977 w 3273911"/>
              <a:gd name="connsiteY47" fmla="*/ 813995 h 2366682"/>
              <a:gd name="connsiteX48" fmla="*/ 1021977 w 3273911"/>
              <a:gd name="connsiteY48" fmla="*/ 842682 h 2366682"/>
              <a:gd name="connsiteX49" fmla="*/ 1057835 w 3273911"/>
              <a:gd name="connsiteY49" fmla="*/ 842682 h 2366682"/>
              <a:gd name="connsiteX50" fmla="*/ 1057835 w 3273911"/>
              <a:gd name="connsiteY50" fmla="*/ 889299 h 2366682"/>
              <a:gd name="connsiteX51" fmla="*/ 1082937 w 3273911"/>
              <a:gd name="connsiteY51" fmla="*/ 889299 h 2366682"/>
              <a:gd name="connsiteX52" fmla="*/ 1082937 w 3273911"/>
              <a:gd name="connsiteY52" fmla="*/ 932329 h 2366682"/>
              <a:gd name="connsiteX53" fmla="*/ 1082937 w 3273911"/>
              <a:gd name="connsiteY53" fmla="*/ 932329 h 2366682"/>
              <a:gd name="connsiteX54" fmla="*/ 1133139 w 3273911"/>
              <a:gd name="connsiteY54" fmla="*/ 932329 h 2366682"/>
              <a:gd name="connsiteX55" fmla="*/ 1133139 w 3273911"/>
              <a:gd name="connsiteY55" fmla="*/ 961016 h 2366682"/>
              <a:gd name="connsiteX56" fmla="*/ 1219200 w 3273911"/>
              <a:gd name="connsiteY56" fmla="*/ 961016 h 2366682"/>
              <a:gd name="connsiteX57" fmla="*/ 1219200 w 3273911"/>
              <a:gd name="connsiteY57" fmla="*/ 1011219 h 2366682"/>
              <a:gd name="connsiteX58" fmla="*/ 1219200 w 3273911"/>
              <a:gd name="connsiteY58" fmla="*/ 1011219 h 2366682"/>
              <a:gd name="connsiteX59" fmla="*/ 1240715 w 3273911"/>
              <a:gd name="connsiteY59" fmla="*/ 1011219 h 2366682"/>
              <a:gd name="connsiteX60" fmla="*/ 1240715 w 3273911"/>
              <a:gd name="connsiteY60" fmla="*/ 1047078 h 2366682"/>
              <a:gd name="connsiteX61" fmla="*/ 1290918 w 3273911"/>
              <a:gd name="connsiteY61" fmla="*/ 1047078 h 2366682"/>
              <a:gd name="connsiteX62" fmla="*/ 1290918 w 3273911"/>
              <a:gd name="connsiteY62" fmla="*/ 1104452 h 2366682"/>
              <a:gd name="connsiteX63" fmla="*/ 1319605 w 3273911"/>
              <a:gd name="connsiteY63" fmla="*/ 1104452 h 2366682"/>
              <a:gd name="connsiteX64" fmla="*/ 1319605 w 3273911"/>
              <a:gd name="connsiteY64" fmla="*/ 1158240 h 2366682"/>
              <a:gd name="connsiteX65" fmla="*/ 1348292 w 3273911"/>
              <a:gd name="connsiteY65" fmla="*/ 1158240 h 2366682"/>
              <a:gd name="connsiteX66" fmla="*/ 1348292 w 3273911"/>
              <a:gd name="connsiteY66" fmla="*/ 1190513 h 2366682"/>
              <a:gd name="connsiteX67" fmla="*/ 1384151 w 3273911"/>
              <a:gd name="connsiteY67" fmla="*/ 1190513 h 2366682"/>
              <a:gd name="connsiteX68" fmla="*/ 1384151 w 3273911"/>
              <a:gd name="connsiteY68" fmla="*/ 1219200 h 2366682"/>
              <a:gd name="connsiteX69" fmla="*/ 1409252 w 3273911"/>
              <a:gd name="connsiteY69" fmla="*/ 1219200 h 2366682"/>
              <a:gd name="connsiteX70" fmla="*/ 1409252 w 3273911"/>
              <a:gd name="connsiteY70" fmla="*/ 1265816 h 2366682"/>
              <a:gd name="connsiteX71" fmla="*/ 1448697 w 3273911"/>
              <a:gd name="connsiteY71" fmla="*/ 1265816 h 2366682"/>
              <a:gd name="connsiteX72" fmla="*/ 1448697 w 3273911"/>
              <a:gd name="connsiteY72" fmla="*/ 1265816 h 2366682"/>
              <a:gd name="connsiteX73" fmla="*/ 1448697 w 3273911"/>
              <a:gd name="connsiteY73" fmla="*/ 1265816 h 2366682"/>
              <a:gd name="connsiteX74" fmla="*/ 1448697 w 3273911"/>
              <a:gd name="connsiteY74" fmla="*/ 1290918 h 2366682"/>
              <a:gd name="connsiteX75" fmla="*/ 1509657 w 3273911"/>
              <a:gd name="connsiteY75" fmla="*/ 1290918 h 2366682"/>
              <a:gd name="connsiteX76" fmla="*/ 1509657 w 3273911"/>
              <a:gd name="connsiteY76" fmla="*/ 1290918 h 2366682"/>
              <a:gd name="connsiteX77" fmla="*/ 1509657 w 3273911"/>
              <a:gd name="connsiteY77" fmla="*/ 1323191 h 2366682"/>
              <a:gd name="connsiteX78" fmla="*/ 1595718 w 3273911"/>
              <a:gd name="connsiteY78" fmla="*/ 1323191 h 2366682"/>
              <a:gd name="connsiteX79" fmla="*/ 1595718 w 3273911"/>
              <a:gd name="connsiteY79" fmla="*/ 1376979 h 2366682"/>
              <a:gd name="connsiteX80" fmla="*/ 1699708 w 3273911"/>
              <a:gd name="connsiteY80" fmla="*/ 1376979 h 2366682"/>
              <a:gd name="connsiteX81" fmla="*/ 1699708 w 3273911"/>
              <a:gd name="connsiteY81" fmla="*/ 1409252 h 2366682"/>
              <a:gd name="connsiteX82" fmla="*/ 1710466 w 3273911"/>
              <a:gd name="connsiteY82" fmla="*/ 1409252 h 2366682"/>
              <a:gd name="connsiteX83" fmla="*/ 1710466 w 3273911"/>
              <a:gd name="connsiteY83" fmla="*/ 1452282 h 2366682"/>
              <a:gd name="connsiteX84" fmla="*/ 1742739 w 3273911"/>
              <a:gd name="connsiteY84" fmla="*/ 1452282 h 2366682"/>
              <a:gd name="connsiteX85" fmla="*/ 1742739 w 3273911"/>
              <a:gd name="connsiteY85" fmla="*/ 1506071 h 2366682"/>
              <a:gd name="connsiteX86" fmla="*/ 1782184 w 3273911"/>
              <a:gd name="connsiteY86" fmla="*/ 1506071 h 2366682"/>
              <a:gd name="connsiteX87" fmla="*/ 1782184 w 3273911"/>
              <a:gd name="connsiteY87" fmla="*/ 1545515 h 2366682"/>
              <a:gd name="connsiteX88" fmla="*/ 1818042 w 3273911"/>
              <a:gd name="connsiteY88" fmla="*/ 1545515 h 2366682"/>
              <a:gd name="connsiteX89" fmla="*/ 1818042 w 3273911"/>
              <a:gd name="connsiteY89" fmla="*/ 1592132 h 2366682"/>
              <a:gd name="connsiteX90" fmla="*/ 1886174 w 3273911"/>
              <a:gd name="connsiteY90" fmla="*/ 1592132 h 2366682"/>
              <a:gd name="connsiteX91" fmla="*/ 1886174 w 3273911"/>
              <a:gd name="connsiteY91" fmla="*/ 1671021 h 2366682"/>
              <a:gd name="connsiteX92" fmla="*/ 1979407 w 3273911"/>
              <a:gd name="connsiteY92" fmla="*/ 1671021 h 2366682"/>
              <a:gd name="connsiteX93" fmla="*/ 1979407 w 3273911"/>
              <a:gd name="connsiteY93" fmla="*/ 1703294 h 2366682"/>
              <a:gd name="connsiteX94" fmla="*/ 2069054 w 3273911"/>
              <a:gd name="connsiteY94" fmla="*/ 1703294 h 2366682"/>
              <a:gd name="connsiteX95" fmla="*/ 2069054 w 3273911"/>
              <a:gd name="connsiteY95" fmla="*/ 1728395 h 2366682"/>
              <a:gd name="connsiteX96" fmla="*/ 2108499 w 3273911"/>
              <a:gd name="connsiteY96" fmla="*/ 1728395 h 2366682"/>
              <a:gd name="connsiteX97" fmla="*/ 2108499 w 3273911"/>
              <a:gd name="connsiteY97" fmla="*/ 1753496 h 2366682"/>
              <a:gd name="connsiteX98" fmla="*/ 2180217 w 3273911"/>
              <a:gd name="connsiteY98" fmla="*/ 1753496 h 2366682"/>
              <a:gd name="connsiteX99" fmla="*/ 2180217 w 3273911"/>
              <a:gd name="connsiteY99" fmla="*/ 1807285 h 2366682"/>
              <a:gd name="connsiteX100" fmla="*/ 2262692 w 3273911"/>
              <a:gd name="connsiteY100" fmla="*/ 1807285 h 2366682"/>
              <a:gd name="connsiteX101" fmla="*/ 2262692 w 3273911"/>
              <a:gd name="connsiteY101" fmla="*/ 1835972 h 2366682"/>
              <a:gd name="connsiteX102" fmla="*/ 2309308 w 3273911"/>
              <a:gd name="connsiteY102" fmla="*/ 1835972 h 2366682"/>
              <a:gd name="connsiteX103" fmla="*/ 2309308 w 3273911"/>
              <a:gd name="connsiteY103" fmla="*/ 1868245 h 2366682"/>
              <a:gd name="connsiteX104" fmla="*/ 2366682 w 3273911"/>
              <a:gd name="connsiteY104" fmla="*/ 1868245 h 2366682"/>
              <a:gd name="connsiteX105" fmla="*/ 2366682 w 3273911"/>
              <a:gd name="connsiteY105" fmla="*/ 1904103 h 2366682"/>
              <a:gd name="connsiteX106" fmla="*/ 2398955 w 3273911"/>
              <a:gd name="connsiteY106" fmla="*/ 1904103 h 2366682"/>
              <a:gd name="connsiteX107" fmla="*/ 2398955 w 3273911"/>
              <a:gd name="connsiteY107" fmla="*/ 1950720 h 2366682"/>
              <a:gd name="connsiteX108" fmla="*/ 2449158 w 3273911"/>
              <a:gd name="connsiteY108" fmla="*/ 1950720 h 2366682"/>
              <a:gd name="connsiteX109" fmla="*/ 2449158 w 3273911"/>
              <a:gd name="connsiteY109" fmla="*/ 1990165 h 2366682"/>
              <a:gd name="connsiteX110" fmla="*/ 2506532 w 3273911"/>
              <a:gd name="connsiteY110" fmla="*/ 1990165 h 2366682"/>
              <a:gd name="connsiteX111" fmla="*/ 2506532 w 3273911"/>
              <a:gd name="connsiteY111" fmla="*/ 2033195 h 2366682"/>
              <a:gd name="connsiteX112" fmla="*/ 2585421 w 3273911"/>
              <a:gd name="connsiteY112" fmla="*/ 2033195 h 2366682"/>
              <a:gd name="connsiteX113" fmla="*/ 2585421 w 3273911"/>
              <a:gd name="connsiteY113" fmla="*/ 2058296 h 2366682"/>
              <a:gd name="connsiteX114" fmla="*/ 2653553 w 3273911"/>
              <a:gd name="connsiteY114" fmla="*/ 2058296 h 2366682"/>
              <a:gd name="connsiteX115" fmla="*/ 2653553 w 3273911"/>
              <a:gd name="connsiteY115" fmla="*/ 2079812 h 2366682"/>
              <a:gd name="connsiteX116" fmla="*/ 2700169 w 3273911"/>
              <a:gd name="connsiteY116" fmla="*/ 2079812 h 2366682"/>
              <a:gd name="connsiteX117" fmla="*/ 2700169 w 3273911"/>
              <a:gd name="connsiteY117" fmla="*/ 2104913 h 2366682"/>
              <a:gd name="connsiteX118" fmla="*/ 2768301 w 3273911"/>
              <a:gd name="connsiteY118" fmla="*/ 2104913 h 2366682"/>
              <a:gd name="connsiteX119" fmla="*/ 2768301 w 3273911"/>
              <a:gd name="connsiteY119" fmla="*/ 2133600 h 2366682"/>
              <a:gd name="connsiteX120" fmla="*/ 2954767 w 3273911"/>
              <a:gd name="connsiteY120" fmla="*/ 2133600 h 2366682"/>
              <a:gd name="connsiteX121" fmla="*/ 2954767 w 3273911"/>
              <a:gd name="connsiteY121" fmla="*/ 2155115 h 2366682"/>
              <a:gd name="connsiteX122" fmla="*/ 3273911 w 3273911"/>
              <a:gd name="connsiteY122" fmla="*/ 2155115 h 2366682"/>
              <a:gd name="connsiteX123" fmla="*/ 3273911 w 3273911"/>
              <a:gd name="connsiteY123" fmla="*/ 2366682 h 2366682"/>
              <a:gd name="connsiteX124" fmla="*/ 2961939 w 3273911"/>
              <a:gd name="connsiteY124" fmla="*/ 2366682 h 2366682"/>
              <a:gd name="connsiteX125" fmla="*/ 2961939 w 3273911"/>
              <a:gd name="connsiteY125" fmla="*/ 2337995 h 2366682"/>
              <a:gd name="connsiteX126" fmla="*/ 2768301 w 3273911"/>
              <a:gd name="connsiteY126" fmla="*/ 2337995 h 2366682"/>
              <a:gd name="connsiteX127" fmla="*/ 2768301 w 3273911"/>
              <a:gd name="connsiteY127" fmla="*/ 2320066 h 2366682"/>
              <a:gd name="connsiteX128" fmla="*/ 2707341 w 3273911"/>
              <a:gd name="connsiteY128" fmla="*/ 2320066 h 2366682"/>
              <a:gd name="connsiteX129" fmla="*/ 2707341 w 3273911"/>
              <a:gd name="connsiteY129" fmla="*/ 2294965 h 2366682"/>
              <a:gd name="connsiteX130" fmla="*/ 2614108 w 3273911"/>
              <a:gd name="connsiteY130" fmla="*/ 2294965 h 2366682"/>
              <a:gd name="connsiteX131" fmla="*/ 2614108 w 3273911"/>
              <a:gd name="connsiteY131" fmla="*/ 2280621 h 2366682"/>
              <a:gd name="connsiteX132" fmla="*/ 2520875 w 3273911"/>
              <a:gd name="connsiteY132" fmla="*/ 2280621 h 2366682"/>
              <a:gd name="connsiteX133" fmla="*/ 2520875 w 3273911"/>
              <a:gd name="connsiteY133" fmla="*/ 2259106 h 2366682"/>
              <a:gd name="connsiteX134" fmla="*/ 2481431 w 3273911"/>
              <a:gd name="connsiteY134" fmla="*/ 2259106 h 2366682"/>
              <a:gd name="connsiteX135" fmla="*/ 2481431 w 3273911"/>
              <a:gd name="connsiteY135" fmla="*/ 2237591 h 2366682"/>
              <a:gd name="connsiteX136" fmla="*/ 2438400 w 3273911"/>
              <a:gd name="connsiteY136" fmla="*/ 2237591 h 2366682"/>
              <a:gd name="connsiteX137" fmla="*/ 2438400 w 3273911"/>
              <a:gd name="connsiteY137" fmla="*/ 2201732 h 2366682"/>
              <a:gd name="connsiteX138" fmla="*/ 2406127 w 3273911"/>
              <a:gd name="connsiteY138" fmla="*/ 2201732 h 2366682"/>
              <a:gd name="connsiteX139" fmla="*/ 2406127 w 3273911"/>
              <a:gd name="connsiteY139" fmla="*/ 2176631 h 2366682"/>
              <a:gd name="connsiteX140" fmla="*/ 2359511 w 3273911"/>
              <a:gd name="connsiteY140" fmla="*/ 2176631 h 2366682"/>
              <a:gd name="connsiteX141" fmla="*/ 2359511 w 3273911"/>
              <a:gd name="connsiteY141" fmla="*/ 2144358 h 2366682"/>
              <a:gd name="connsiteX142" fmla="*/ 2323652 w 3273911"/>
              <a:gd name="connsiteY142" fmla="*/ 2144358 h 2366682"/>
              <a:gd name="connsiteX143" fmla="*/ 2323652 w 3273911"/>
              <a:gd name="connsiteY143" fmla="*/ 2119256 h 2366682"/>
              <a:gd name="connsiteX144" fmla="*/ 2266278 w 3273911"/>
              <a:gd name="connsiteY144" fmla="*/ 2119256 h 2366682"/>
              <a:gd name="connsiteX145" fmla="*/ 2266278 w 3273911"/>
              <a:gd name="connsiteY145" fmla="*/ 2086983 h 2366682"/>
              <a:gd name="connsiteX146" fmla="*/ 2198146 w 3273911"/>
              <a:gd name="connsiteY146" fmla="*/ 2086983 h 2366682"/>
              <a:gd name="connsiteX147" fmla="*/ 2198146 w 3273911"/>
              <a:gd name="connsiteY147" fmla="*/ 2054711 h 2366682"/>
              <a:gd name="connsiteX148" fmla="*/ 2130014 w 3273911"/>
              <a:gd name="connsiteY148" fmla="*/ 2054711 h 2366682"/>
              <a:gd name="connsiteX149" fmla="*/ 2140772 w 3273911"/>
              <a:gd name="connsiteY149" fmla="*/ 2043953 h 2366682"/>
              <a:gd name="connsiteX150" fmla="*/ 2079812 w 3273911"/>
              <a:gd name="connsiteY150" fmla="*/ 2043953 h 2366682"/>
              <a:gd name="connsiteX151" fmla="*/ 2079812 w 3273911"/>
              <a:gd name="connsiteY151" fmla="*/ 2000922 h 2366682"/>
              <a:gd name="connsiteX152" fmla="*/ 1986579 w 3273911"/>
              <a:gd name="connsiteY152" fmla="*/ 2000922 h 2366682"/>
              <a:gd name="connsiteX153" fmla="*/ 1986579 w 3273911"/>
              <a:gd name="connsiteY153" fmla="*/ 1972235 h 2366682"/>
              <a:gd name="connsiteX154" fmla="*/ 1893346 w 3273911"/>
              <a:gd name="connsiteY154" fmla="*/ 1972235 h 2366682"/>
              <a:gd name="connsiteX155" fmla="*/ 1893346 w 3273911"/>
              <a:gd name="connsiteY155" fmla="*/ 1939962 h 2366682"/>
              <a:gd name="connsiteX156" fmla="*/ 1864659 w 3273911"/>
              <a:gd name="connsiteY156" fmla="*/ 1939962 h 2366682"/>
              <a:gd name="connsiteX157" fmla="*/ 1864659 w 3273911"/>
              <a:gd name="connsiteY157" fmla="*/ 1904103 h 2366682"/>
              <a:gd name="connsiteX158" fmla="*/ 1821628 w 3273911"/>
              <a:gd name="connsiteY158" fmla="*/ 1904103 h 2366682"/>
              <a:gd name="connsiteX159" fmla="*/ 1821628 w 3273911"/>
              <a:gd name="connsiteY159" fmla="*/ 1857487 h 2366682"/>
              <a:gd name="connsiteX160" fmla="*/ 1775012 w 3273911"/>
              <a:gd name="connsiteY160" fmla="*/ 1857487 h 2366682"/>
              <a:gd name="connsiteX161" fmla="*/ 1775012 w 3273911"/>
              <a:gd name="connsiteY161" fmla="*/ 1825214 h 2366682"/>
              <a:gd name="connsiteX162" fmla="*/ 1735567 w 3273911"/>
              <a:gd name="connsiteY162" fmla="*/ 1825214 h 2366682"/>
              <a:gd name="connsiteX163" fmla="*/ 1735567 w 3273911"/>
              <a:gd name="connsiteY163" fmla="*/ 1778598 h 2366682"/>
              <a:gd name="connsiteX164" fmla="*/ 1706880 w 3273911"/>
              <a:gd name="connsiteY164" fmla="*/ 1778598 h 2366682"/>
              <a:gd name="connsiteX165" fmla="*/ 1706880 w 3273911"/>
              <a:gd name="connsiteY165" fmla="*/ 1721223 h 2366682"/>
              <a:gd name="connsiteX166" fmla="*/ 1642334 w 3273911"/>
              <a:gd name="connsiteY166" fmla="*/ 1721223 h 2366682"/>
              <a:gd name="connsiteX167" fmla="*/ 1642334 w 3273911"/>
              <a:gd name="connsiteY167" fmla="*/ 1703294 h 2366682"/>
              <a:gd name="connsiteX168" fmla="*/ 1599304 w 3273911"/>
              <a:gd name="connsiteY168" fmla="*/ 1703294 h 2366682"/>
              <a:gd name="connsiteX169" fmla="*/ 1599304 w 3273911"/>
              <a:gd name="connsiteY169" fmla="*/ 1674607 h 2366682"/>
              <a:gd name="connsiteX170" fmla="*/ 1502485 w 3273911"/>
              <a:gd name="connsiteY170" fmla="*/ 1674607 h 2366682"/>
              <a:gd name="connsiteX171" fmla="*/ 1502485 w 3273911"/>
              <a:gd name="connsiteY171" fmla="*/ 1631576 h 2366682"/>
              <a:gd name="connsiteX172" fmla="*/ 1455868 w 3273911"/>
              <a:gd name="connsiteY172" fmla="*/ 1631576 h 2366682"/>
              <a:gd name="connsiteX173" fmla="*/ 1455868 w 3273911"/>
              <a:gd name="connsiteY173" fmla="*/ 1592132 h 2366682"/>
              <a:gd name="connsiteX174" fmla="*/ 1405666 w 3273911"/>
              <a:gd name="connsiteY174" fmla="*/ 1592132 h 2366682"/>
              <a:gd name="connsiteX175" fmla="*/ 1405666 w 3273911"/>
              <a:gd name="connsiteY175" fmla="*/ 1552687 h 2366682"/>
              <a:gd name="connsiteX176" fmla="*/ 1373393 w 3273911"/>
              <a:gd name="connsiteY176" fmla="*/ 1552687 h 2366682"/>
              <a:gd name="connsiteX177" fmla="*/ 1373393 w 3273911"/>
              <a:gd name="connsiteY177" fmla="*/ 1513242 h 2366682"/>
              <a:gd name="connsiteX178" fmla="*/ 1333948 w 3273911"/>
              <a:gd name="connsiteY178" fmla="*/ 1513242 h 2366682"/>
              <a:gd name="connsiteX179" fmla="*/ 1333948 w 3273911"/>
              <a:gd name="connsiteY179" fmla="*/ 1459454 h 2366682"/>
              <a:gd name="connsiteX180" fmla="*/ 1312433 w 3273911"/>
              <a:gd name="connsiteY180" fmla="*/ 1459454 h 2366682"/>
              <a:gd name="connsiteX181" fmla="*/ 1312433 w 3273911"/>
              <a:gd name="connsiteY181" fmla="*/ 1409252 h 2366682"/>
              <a:gd name="connsiteX182" fmla="*/ 1280160 w 3273911"/>
              <a:gd name="connsiteY182" fmla="*/ 1409252 h 2366682"/>
              <a:gd name="connsiteX183" fmla="*/ 1280160 w 3273911"/>
              <a:gd name="connsiteY183" fmla="*/ 1380565 h 2366682"/>
              <a:gd name="connsiteX184" fmla="*/ 1233544 w 3273911"/>
              <a:gd name="connsiteY184" fmla="*/ 1380565 h 2366682"/>
              <a:gd name="connsiteX185" fmla="*/ 1233544 w 3273911"/>
              <a:gd name="connsiteY185" fmla="*/ 1319605 h 2366682"/>
              <a:gd name="connsiteX186" fmla="*/ 1215614 w 3273911"/>
              <a:gd name="connsiteY186" fmla="*/ 1319605 h 2366682"/>
              <a:gd name="connsiteX187" fmla="*/ 1215614 w 3273911"/>
              <a:gd name="connsiteY187" fmla="*/ 1290918 h 2366682"/>
              <a:gd name="connsiteX188" fmla="*/ 1147482 w 3273911"/>
              <a:gd name="connsiteY188" fmla="*/ 1290918 h 2366682"/>
              <a:gd name="connsiteX189" fmla="*/ 1104452 w 3273911"/>
              <a:gd name="connsiteY189" fmla="*/ 1290918 h 2366682"/>
              <a:gd name="connsiteX190" fmla="*/ 1104452 w 3273911"/>
              <a:gd name="connsiteY190" fmla="*/ 1290918 h 2366682"/>
              <a:gd name="connsiteX191" fmla="*/ 1104452 w 3273911"/>
              <a:gd name="connsiteY191" fmla="*/ 1262231 h 2366682"/>
              <a:gd name="connsiteX192" fmla="*/ 1075765 w 3273911"/>
              <a:gd name="connsiteY192" fmla="*/ 1262231 h 2366682"/>
              <a:gd name="connsiteX193" fmla="*/ 1075765 w 3273911"/>
              <a:gd name="connsiteY193" fmla="*/ 1222786 h 2366682"/>
              <a:gd name="connsiteX194" fmla="*/ 1043492 w 3273911"/>
              <a:gd name="connsiteY194" fmla="*/ 1222786 h 2366682"/>
              <a:gd name="connsiteX195" fmla="*/ 1043492 w 3273911"/>
              <a:gd name="connsiteY195" fmla="*/ 1172583 h 2366682"/>
              <a:gd name="connsiteX196" fmla="*/ 1018391 w 3273911"/>
              <a:gd name="connsiteY196" fmla="*/ 1172583 h 2366682"/>
              <a:gd name="connsiteX197" fmla="*/ 1018391 w 3273911"/>
              <a:gd name="connsiteY197" fmla="*/ 1115209 h 2366682"/>
              <a:gd name="connsiteX198" fmla="*/ 978946 w 3273911"/>
              <a:gd name="connsiteY198" fmla="*/ 1115209 h 2366682"/>
              <a:gd name="connsiteX199" fmla="*/ 978946 w 3273911"/>
              <a:gd name="connsiteY199" fmla="*/ 1047078 h 2366682"/>
              <a:gd name="connsiteX200" fmla="*/ 946673 w 3273911"/>
              <a:gd name="connsiteY200" fmla="*/ 1047078 h 2366682"/>
              <a:gd name="connsiteX201" fmla="*/ 946673 w 3273911"/>
              <a:gd name="connsiteY201" fmla="*/ 1021976 h 2366682"/>
              <a:gd name="connsiteX202" fmla="*/ 921572 w 3273911"/>
              <a:gd name="connsiteY202" fmla="*/ 1021976 h 2366682"/>
              <a:gd name="connsiteX203" fmla="*/ 921572 w 3273911"/>
              <a:gd name="connsiteY203" fmla="*/ 978946 h 2366682"/>
              <a:gd name="connsiteX204" fmla="*/ 896471 w 3273911"/>
              <a:gd name="connsiteY204" fmla="*/ 978946 h 2366682"/>
              <a:gd name="connsiteX205" fmla="*/ 896471 w 3273911"/>
              <a:gd name="connsiteY205" fmla="*/ 910814 h 2366682"/>
              <a:gd name="connsiteX206" fmla="*/ 857026 w 3273911"/>
              <a:gd name="connsiteY206" fmla="*/ 910814 h 2366682"/>
              <a:gd name="connsiteX207" fmla="*/ 857026 w 3273911"/>
              <a:gd name="connsiteY207" fmla="*/ 885713 h 2366682"/>
              <a:gd name="connsiteX208" fmla="*/ 817581 w 3273911"/>
              <a:gd name="connsiteY208" fmla="*/ 885713 h 2366682"/>
              <a:gd name="connsiteX209" fmla="*/ 817581 w 3273911"/>
              <a:gd name="connsiteY209" fmla="*/ 846268 h 2366682"/>
              <a:gd name="connsiteX210" fmla="*/ 781722 w 3273911"/>
              <a:gd name="connsiteY210" fmla="*/ 846268 h 2366682"/>
              <a:gd name="connsiteX211" fmla="*/ 781722 w 3273911"/>
              <a:gd name="connsiteY211" fmla="*/ 813995 h 2366682"/>
              <a:gd name="connsiteX212" fmla="*/ 753035 w 3273911"/>
              <a:gd name="connsiteY212" fmla="*/ 813995 h 2366682"/>
              <a:gd name="connsiteX213" fmla="*/ 753035 w 3273911"/>
              <a:gd name="connsiteY213" fmla="*/ 767379 h 2366682"/>
              <a:gd name="connsiteX214" fmla="*/ 702833 w 3273911"/>
              <a:gd name="connsiteY214" fmla="*/ 767379 h 2366682"/>
              <a:gd name="connsiteX215" fmla="*/ 702833 w 3273911"/>
              <a:gd name="connsiteY215" fmla="*/ 735106 h 2366682"/>
              <a:gd name="connsiteX216" fmla="*/ 652631 w 3273911"/>
              <a:gd name="connsiteY216" fmla="*/ 735106 h 2366682"/>
              <a:gd name="connsiteX217" fmla="*/ 652631 w 3273911"/>
              <a:gd name="connsiteY217" fmla="*/ 710005 h 2366682"/>
              <a:gd name="connsiteX218" fmla="*/ 613186 w 3273911"/>
              <a:gd name="connsiteY218" fmla="*/ 710005 h 2366682"/>
              <a:gd name="connsiteX219" fmla="*/ 613186 w 3273911"/>
              <a:gd name="connsiteY219" fmla="*/ 616772 h 2366682"/>
              <a:gd name="connsiteX220" fmla="*/ 580913 w 3273911"/>
              <a:gd name="connsiteY220" fmla="*/ 616772 h 2366682"/>
              <a:gd name="connsiteX221" fmla="*/ 580913 w 3273911"/>
              <a:gd name="connsiteY221" fmla="*/ 573741 h 2366682"/>
              <a:gd name="connsiteX222" fmla="*/ 541468 w 3273911"/>
              <a:gd name="connsiteY222" fmla="*/ 573741 h 2366682"/>
              <a:gd name="connsiteX223" fmla="*/ 541468 w 3273911"/>
              <a:gd name="connsiteY223" fmla="*/ 516367 h 2366682"/>
              <a:gd name="connsiteX224" fmla="*/ 491266 w 3273911"/>
              <a:gd name="connsiteY224" fmla="*/ 516367 h 2366682"/>
              <a:gd name="connsiteX225" fmla="*/ 491266 w 3273911"/>
              <a:gd name="connsiteY225" fmla="*/ 444649 h 2366682"/>
              <a:gd name="connsiteX226" fmla="*/ 430306 w 3273911"/>
              <a:gd name="connsiteY226" fmla="*/ 444649 h 2366682"/>
              <a:gd name="connsiteX227" fmla="*/ 430306 w 3273911"/>
              <a:gd name="connsiteY227" fmla="*/ 394447 h 2366682"/>
              <a:gd name="connsiteX228" fmla="*/ 390861 w 3273911"/>
              <a:gd name="connsiteY228" fmla="*/ 394447 h 2366682"/>
              <a:gd name="connsiteX229" fmla="*/ 390861 w 3273911"/>
              <a:gd name="connsiteY229" fmla="*/ 329901 h 2366682"/>
              <a:gd name="connsiteX230" fmla="*/ 344245 w 3273911"/>
              <a:gd name="connsiteY230" fmla="*/ 329901 h 2366682"/>
              <a:gd name="connsiteX231" fmla="*/ 344245 w 3273911"/>
              <a:gd name="connsiteY231" fmla="*/ 268941 h 2366682"/>
              <a:gd name="connsiteX232" fmla="*/ 301214 w 3273911"/>
              <a:gd name="connsiteY232" fmla="*/ 268941 h 2366682"/>
              <a:gd name="connsiteX233" fmla="*/ 301214 w 3273911"/>
              <a:gd name="connsiteY233" fmla="*/ 233082 h 2366682"/>
              <a:gd name="connsiteX234" fmla="*/ 229497 w 3273911"/>
              <a:gd name="connsiteY234" fmla="*/ 233082 h 2366682"/>
              <a:gd name="connsiteX235" fmla="*/ 229497 w 3273911"/>
              <a:gd name="connsiteY235" fmla="*/ 215153 h 2366682"/>
              <a:gd name="connsiteX236" fmla="*/ 179294 w 3273911"/>
              <a:gd name="connsiteY236" fmla="*/ 215153 h 2366682"/>
              <a:gd name="connsiteX237" fmla="*/ 179294 w 3273911"/>
              <a:gd name="connsiteY237" fmla="*/ 179294 h 2366682"/>
              <a:gd name="connsiteX238" fmla="*/ 125506 w 3273911"/>
              <a:gd name="connsiteY238" fmla="*/ 179294 h 2366682"/>
              <a:gd name="connsiteX239" fmla="*/ 125506 w 3273911"/>
              <a:gd name="connsiteY239" fmla="*/ 147021 h 2366682"/>
              <a:gd name="connsiteX240" fmla="*/ 75304 w 3273911"/>
              <a:gd name="connsiteY240" fmla="*/ 147021 h 2366682"/>
              <a:gd name="connsiteX241" fmla="*/ 75304 w 3273911"/>
              <a:gd name="connsiteY241" fmla="*/ 96819 h 2366682"/>
              <a:gd name="connsiteX242" fmla="*/ 17929 w 3273911"/>
              <a:gd name="connsiteY242" fmla="*/ 96819 h 2366682"/>
              <a:gd name="connsiteX243" fmla="*/ 0 w 3273911"/>
              <a:gd name="connsiteY243" fmla="*/ 0 h 2366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Lst>
            <a:rect l="l" t="t" r="r" b="b"/>
            <a:pathLst>
              <a:path w="3273911" h="2366682">
                <a:moveTo>
                  <a:pt x="0" y="0"/>
                </a:moveTo>
                <a:lnTo>
                  <a:pt x="82475" y="0"/>
                </a:lnTo>
                <a:lnTo>
                  <a:pt x="82475" y="21515"/>
                </a:lnTo>
                <a:lnTo>
                  <a:pt x="172122" y="21515"/>
                </a:lnTo>
                <a:lnTo>
                  <a:pt x="172122" y="60960"/>
                </a:lnTo>
                <a:lnTo>
                  <a:pt x="258184" y="60960"/>
                </a:lnTo>
                <a:lnTo>
                  <a:pt x="258184" y="86061"/>
                </a:lnTo>
                <a:lnTo>
                  <a:pt x="304800" y="86061"/>
                </a:lnTo>
                <a:lnTo>
                  <a:pt x="304800" y="114748"/>
                </a:lnTo>
                <a:lnTo>
                  <a:pt x="351417" y="114748"/>
                </a:lnTo>
                <a:lnTo>
                  <a:pt x="351417" y="164951"/>
                </a:lnTo>
                <a:lnTo>
                  <a:pt x="387275" y="164951"/>
                </a:lnTo>
                <a:lnTo>
                  <a:pt x="387275" y="164951"/>
                </a:lnTo>
                <a:lnTo>
                  <a:pt x="387275" y="186466"/>
                </a:lnTo>
                <a:lnTo>
                  <a:pt x="419548" y="186466"/>
                </a:lnTo>
                <a:lnTo>
                  <a:pt x="419548" y="211567"/>
                </a:lnTo>
                <a:lnTo>
                  <a:pt x="484094" y="211567"/>
                </a:lnTo>
                <a:lnTo>
                  <a:pt x="484094" y="272527"/>
                </a:lnTo>
                <a:lnTo>
                  <a:pt x="534297" y="272527"/>
                </a:lnTo>
                <a:lnTo>
                  <a:pt x="534297" y="272527"/>
                </a:lnTo>
                <a:lnTo>
                  <a:pt x="534297" y="304800"/>
                </a:lnTo>
                <a:lnTo>
                  <a:pt x="570155" y="304800"/>
                </a:lnTo>
                <a:lnTo>
                  <a:pt x="570155" y="333487"/>
                </a:lnTo>
                <a:lnTo>
                  <a:pt x="606014" y="333487"/>
                </a:lnTo>
                <a:lnTo>
                  <a:pt x="606014" y="394447"/>
                </a:lnTo>
                <a:lnTo>
                  <a:pt x="627529" y="394447"/>
                </a:lnTo>
                <a:lnTo>
                  <a:pt x="627529" y="426720"/>
                </a:lnTo>
                <a:lnTo>
                  <a:pt x="666974" y="426720"/>
                </a:lnTo>
                <a:lnTo>
                  <a:pt x="666974" y="469751"/>
                </a:lnTo>
                <a:lnTo>
                  <a:pt x="717177" y="469751"/>
                </a:lnTo>
                <a:lnTo>
                  <a:pt x="717177" y="502023"/>
                </a:lnTo>
                <a:lnTo>
                  <a:pt x="767379" y="502023"/>
                </a:lnTo>
                <a:lnTo>
                  <a:pt x="767379" y="530711"/>
                </a:lnTo>
                <a:lnTo>
                  <a:pt x="799652" y="530711"/>
                </a:lnTo>
                <a:lnTo>
                  <a:pt x="799652" y="559398"/>
                </a:lnTo>
                <a:lnTo>
                  <a:pt x="839097" y="559398"/>
                </a:lnTo>
                <a:lnTo>
                  <a:pt x="839097" y="588085"/>
                </a:lnTo>
                <a:lnTo>
                  <a:pt x="871369" y="588085"/>
                </a:lnTo>
                <a:lnTo>
                  <a:pt x="871369" y="627529"/>
                </a:lnTo>
                <a:lnTo>
                  <a:pt x="885713" y="627529"/>
                </a:lnTo>
                <a:lnTo>
                  <a:pt x="885713" y="663388"/>
                </a:lnTo>
                <a:lnTo>
                  <a:pt x="928744" y="663388"/>
                </a:lnTo>
                <a:lnTo>
                  <a:pt x="928744" y="727934"/>
                </a:lnTo>
                <a:lnTo>
                  <a:pt x="971774" y="727934"/>
                </a:lnTo>
                <a:lnTo>
                  <a:pt x="971774" y="767379"/>
                </a:lnTo>
                <a:lnTo>
                  <a:pt x="993289" y="767379"/>
                </a:lnTo>
                <a:lnTo>
                  <a:pt x="993289" y="813995"/>
                </a:lnTo>
                <a:lnTo>
                  <a:pt x="1021977" y="813995"/>
                </a:lnTo>
                <a:lnTo>
                  <a:pt x="1021977" y="842682"/>
                </a:lnTo>
                <a:lnTo>
                  <a:pt x="1057835" y="842682"/>
                </a:lnTo>
                <a:lnTo>
                  <a:pt x="1057835" y="889299"/>
                </a:lnTo>
                <a:lnTo>
                  <a:pt x="1082937" y="889299"/>
                </a:lnTo>
                <a:lnTo>
                  <a:pt x="1082937" y="932329"/>
                </a:lnTo>
                <a:lnTo>
                  <a:pt x="1082937" y="932329"/>
                </a:lnTo>
                <a:lnTo>
                  <a:pt x="1133139" y="932329"/>
                </a:lnTo>
                <a:lnTo>
                  <a:pt x="1133139" y="961016"/>
                </a:lnTo>
                <a:lnTo>
                  <a:pt x="1219200" y="961016"/>
                </a:lnTo>
                <a:lnTo>
                  <a:pt x="1219200" y="1011219"/>
                </a:lnTo>
                <a:lnTo>
                  <a:pt x="1219200" y="1011219"/>
                </a:lnTo>
                <a:lnTo>
                  <a:pt x="1240715" y="1011219"/>
                </a:lnTo>
                <a:lnTo>
                  <a:pt x="1240715" y="1047078"/>
                </a:lnTo>
                <a:lnTo>
                  <a:pt x="1290918" y="1047078"/>
                </a:lnTo>
                <a:lnTo>
                  <a:pt x="1290918" y="1104452"/>
                </a:lnTo>
                <a:lnTo>
                  <a:pt x="1319605" y="1104452"/>
                </a:lnTo>
                <a:lnTo>
                  <a:pt x="1319605" y="1158240"/>
                </a:lnTo>
                <a:lnTo>
                  <a:pt x="1348292" y="1158240"/>
                </a:lnTo>
                <a:lnTo>
                  <a:pt x="1348292" y="1190513"/>
                </a:lnTo>
                <a:lnTo>
                  <a:pt x="1384151" y="1190513"/>
                </a:lnTo>
                <a:lnTo>
                  <a:pt x="1384151" y="1219200"/>
                </a:lnTo>
                <a:lnTo>
                  <a:pt x="1409252" y="1219200"/>
                </a:lnTo>
                <a:lnTo>
                  <a:pt x="1409252" y="1265816"/>
                </a:lnTo>
                <a:lnTo>
                  <a:pt x="1448697" y="1265816"/>
                </a:lnTo>
                <a:lnTo>
                  <a:pt x="1448697" y="1265816"/>
                </a:lnTo>
                <a:lnTo>
                  <a:pt x="1448697" y="1265816"/>
                </a:lnTo>
                <a:lnTo>
                  <a:pt x="1448697" y="1290918"/>
                </a:lnTo>
                <a:lnTo>
                  <a:pt x="1509657" y="1290918"/>
                </a:lnTo>
                <a:lnTo>
                  <a:pt x="1509657" y="1290918"/>
                </a:lnTo>
                <a:lnTo>
                  <a:pt x="1509657" y="1323191"/>
                </a:lnTo>
                <a:lnTo>
                  <a:pt x="1595718" y="1323191"/>
                </a:lnTo>
                <a:lnTo>
                  <a:pt x="1595718" y="1376979"/>
                </a:lnTo>
                <a:lnTo>
                  <a:pt x="1699708" y="1376979"/>
                </a:lnTo>
                <a:lnTo>
                  <a:pt x="1699708" y="1409252"/>
                </a:lnTo>
                <a:lnTo>
                  <a:pt x="1710466" y="1409252"/>
                </a:lnTo>
                <a:lnTo>
                  <a:pt x="1710466" y="1452282"/>
                </a:lnTo>
                <a:lnTo>
                  <a:pt x="1742739" y="1452282"/>
                </a:lnTo>
                <a:lnTo>
                  <a:pt x="1742739" y="1506071"/>
                </a:lnTo>
                <a:lnTo>
                  <a:pt x="1782184" y="1506071"/>
                </a:lnTo>
                <a:lnTo>
                  <a:pt x="1782184" y="1545515"/>
                </a:lnTo>
                <a:lnTo>
                  <a:pt x="1818042" y="1545515"/>
                </a:lnTo>
                <a:lnTo>
                  <a:pt x="1818042" y="1592132"/>
                </a:lnTo>
                <a:lnTo>
                  <a:pt x="1886174" y="1592132"/>
                </a:lnTo>
                <a:lnTo>
                  <a:pt x="1886174" y="1671021"/>
                </a:lnTo>
                <a:lnTo>
                  <a:pt x="1979407" y="1671021"/>
                </a:lnTo>
                <a:lnTo>
                  <a:pt x="1979407" y="1703294"/>
                </a:lnTo>
                <a:lnTo>
                  <a:pt x="2069054" y="1703294"/>
                </a:lnTo>
                <a:lnTo>
                  <a:pt x="2069054" y="1728395"/>
                </a:lnTo>
                <a:lnTo>
                  <a:pt x="2108499" y="1728395"/>
                </a:lnTo>
                <a:lnTo>
                  <a:pt x="2108499" y="1753496"/>
                </a:lnTo>
                <a:lnTo>
                  <a:pt x="2180217" y="1753496"/>
                </a:lnTo>
                <a:lnTo>
                  <a:pt x="2180217" y="1807285"/>
                </a:lnTo>
                <a:lnTo>
                  <a:pt x="2262692" y="1807285"/>
                </a:lnTo>
                <a:lnTo>
                  <a:pt x="2262692" y="1835972"/>
                </a:lnTo>
                <a:lnTo>
                  <a:pt x="2309308" y="1835972"/>
                </a:lnTo>
                <a:lnTo>
                  <a:pt x="2309308" y="1868245"/>
                </a:lnTo>
                <a:lnTo>
                  <a:pt x="2366682" y="1868245"/>
                </a:lnTo>
                <a:lnTo>
                  <a:pt x="2366682" y="1904103"/>
                </a:lnTo>
                <a:lnTo>
                  <a:pt x="2398955" y="1904103"/>
                </a:lnTo>
                <a:lnTo>
                  <a:pt x="2398955" y="1950720"/>
                </a:lnTo>
                <a:lnTo>
                  <a:pt x="2449158" y="1950720"/>
                </a:lnTo>
                <a:lnTo>
                  <a:pt x="2449158" y="1990165"/>
                </a:lnTo>
                <a:lnTo>
                  <a:pt x="2506532" y="1990165"/>
                </a:lnTo>
                <a:lnTo>
                  <a:pt x="2506532" y="2033195"/>
                </a:lnTo>
                <a:lnTo>
                  <a:pt x="2585421" y="2033195"/>
                </a:lnTo>
                <a:lnTo>
                  <a:pt x="2585421" y="2058296"/>
                </a:lnTo>
                <a:lnTo>
                  <a:pt x="2653553" y="2058296"/>
                </a:lnTo>
                <a:lnTo>
                  <a:pt x="2653553" y="2079812"/>
                </a:lnTo>
                <a:lnTo>
                  <a:pt x="2700169" y="2079812"/>
                </a:lnTo>
                <a:lnTo>
                  <a:pt x="2700169" y="2104913"/>
                </a:lnTo>
                <a:lnTo>
                  <a:pt x="2768301" y="2104913"/>
                </a:lnTo>
                <a:lnTo>
                  <a:pt x="2768301" y="2133600"/>
                </a:lnTo>
                <a:lnTo>
                  <a:pt x="2954767" y="2133600"/>
                </a:lnTo>
                <a:lnTo>
                  <a:pt x="2954767" y="2155115"/>
                </a:lnTo>
                <a:lnTo>
                  <a:pt x="3273911" y="2155115"/>
                </a:lnTo>
                <a:lnTo>
                  <a:pt x="3273911" y="2366682"/>
                </a:lnTo>
                <a:lnTo>
                  <a:pt x="2961939" y="2366682"/>
                </a:lnTo>
                <a:lnTo>
                  <a:pt x="2961939" y="2337995"/>
                </a:lnTo>
                <a:lnTo>
                  <a:pt x="2768301" y="2337995"/>
                </a:lnTo>
                <a:lnTo>
                  <a:pt x="2768301" y="2320066"/>
                </a:lnTo>
                <a:lnTo>
                  <a:pt x="2707341" y="2320066"/>
                </a:lnTo>
                <a:lnTo>
                  <a:pt x="2707341" y="2294965"/>
                </a:lnTo>
                <a:lnTo>
                  <a:pt x="2614108" y="2294965"/>
                </a:lnTo>
                <a:lnTo>
                  <a:pt x="2614108" y="2280621"/>
                </a:lnTo>
                <a:lnTo>
                  <a:pt x="2520875" y="2280621"/>
                </a:lnTo>
                <a:lnTo>
                  <a:pt x="2520875" y="2259106"/>
                </a:lnTo>
                <a:lnTo>
                  <a:pt x="2481431" y="2259106"/>
                </a:lnTo>
                <a:lnTo>
                  <a:pt x="2481431" y="2237591"/>
                </a:lnTo>
                <a:lnTo>
                  <a:pt x="2438400" y="2237591"/>
                </a:lnTo>
                <a:lnTo>
                  <a:pt x="2438400" y="2201732"/>
                </a:lnTo>
                <a:lnTo>
                  <a:pt x="2406127" y="2201732"/>
                </a:lnTo>
                <a:lnTo>
                  <a:pt x="2406127" y="2176631"/>
                </a:lnTo>
                <a:lnTo>
                  <a:pt x="2359511" y="2176631"/>
                </a:lnTo>
                <a:lnTo>
                  <a:pt x="2359511" y="2144358"/>
                </a:lnTo>
                <a:lnTo>
                  <a:pt x="2323652" y="2144358"/>
                </a:lnTo>
                <a:lnTo>
                  <a:pt x="2323652" y="2119256"/>
                </a:lnTo>
                <a:lnTo>
                  <a:pt x="2266278" y="2119256"/>
                </a:lnTo>
                <a:lnTo>
                  <a:pt x="2266278" y="2086983"/>
                </a:lnTo>
                <a:lnTo>
                  <a:pt x="2198146" y="2086983"/>
                </a:lnTo>
                <a:lnTo>
                  <a:pt x="2198146" y="2054711"/>
                </a:lnTo>
                <a:lnTo>
                  <a:pt x="2130014" y="2054711"/>
                </a:lnTo>
                <a:lnTo>
                  <a:pt x="2140772" y="2043953"/>
                </a:lnTo>
                <a:lnTo>
                  <a:pt x="2079812" y="2043953"/>
                </a:lnTo>
                <a:lnTo>
                  <a:pt x="2079812" y="2000922"/>
                </a:lnTo>
                <a:lnTo>
                  <a:pt x="1986579" y="2000922"/>
                </a:lnTo>
                <a:lnTo>
                  <a:pt x="1986579" y="1972235"/>
                </a:lnTo>
                <a:lnTo>
                  <a:pt x="1893346" y="1972235"/>
                </a:lnTo>
                <a:lnTo>
                  <a:pt x="1893346" y="1939962"/>
                </a:lnTo>
                <a:lnTo>
                  <a:pt x="1864659" y="1939962"/>
                </a:lnTo>
                <a:lnTo>
                  <a:pt x="1864659" y="1904103"/>
                </a:lnTo>
                <a:lnTo>
                  <a:pt x="1821628" y="1904103"/>
                </a:lnTo>
                <a:lnTo>
                  <a:pt x="1821628" y="1857487"/>
                </a:lnTo>
                <a:lnTo>
                  <a:pt x="1775012" y="1857487"/>
                </a:lnTo>
                <a:lnTo>
                  <a:pt x="1775012" y="1825214"/>
                </a:lnTo>
                <a:lnTo>
                  <a:pt x="1735567" y="1825214"/>
                </a:lnTo>
                <a:lnTo>
                  <a:pt x="1735567" y="1778598"/>
                </a:lnTo>
                <a:lnTo>
                  <a:pt x="1706880" y="1778598"/>
                </a:lnTo>
                <a:lnTo>
                  <a:pt x="1706880" y="1721223"/>
                </a:lnTo>
                <a:lnTo>
                  <a:pt x="1642334" y="1721223"/>
                </a:lnTo>
                <a:lnTo>
                  <a:pt x="1642334" y="1703294"/>
                </a:lnTo>
                <a:lnTo>
                  <a:pt x="1599304" y="1703294"/>
                </a:lnTo>
                <a:lnTo>
                  <a:pt x="1599304" y="1674607"/>
                </a:lnTo>
                <a:lnTo>
                  <a:pt x="1502485" y="1674607"/>
                </a:lnTo>
                <a:lnTo>
                  <a:pt x="1502485" y="1631576"/>
                </a:lnTo>
                <a:lnTo>
                  <a:pt x="1455868" y="1631576"/>
                </a:lnTo>
                <a:lnTo>
                  <a:pt x="1455868" y="1592132"/>
                </a:lnTo>
                <a:lnTo>
                  <a:pt x="1405666" y="1592132"/>
                </a:lnTo>
                <a:lnTo>
                  <a:pt x="1405666" y="1552687"/>
                </a:lnTo>
                <a:lnTo>
                  <a:pt x="1373393" y="1552687"/>
                </a:lnTo>
                <a:lnTo>
                  <a:pt x="1373393" y="1513242"/>
                </a:lnTo>
                <a:lnTo>
                  <a:pt x="1333948" y="1513242"/>
                </a:lnTo>
                <a:lnTo>
                  <a:pt x="1333948" y="1459454"/>
                </a:lnTo>
                <a:lnTo>
                  <a:pt x="1312433" y="1459454"/>
                </a:lnTo>
                <a:lnTo>
                  <a:pt x="1312433" y="1409252"/>
                </a:lnTo>
                <a:lnTo>
                  <a:pt x="1280160" y="1409252"/>
                </a:lnTo>
                <a:lnTo>
                  <a:pt x="1280160" y="1380565"/>
                </a:lnTo>
                <a:lnTo>
                  <a:pt x="1233544" y="1380565"/>
                </a:lnTo>
                <a:lnTo>
                  <a:pt x="1233544" y="1319605"/>
                </a:lnTo>
                <a:lnTo>
                  <a:pt x="1215614" y="1319605"/>
                </a:lnTo>
                <a:lnTo>
                  <a:pt x="1215614" y="1290918"/>
                </a:lnTo>
                <a:lnTo>
                  <a:pt x="1147482" y="1290918"/>
                </a:lnTo>
                <a:lnTo>
                  <a:pt x="1104452" y="1290918"/>
                </a:lnTo>
                <a:lnTo>
                  <a:pt x="1104452" y="1290918"/>
                </a:lnTo>
                <a:lnTo>
                  <a:pt x="1104452" y="1262231"/>
                </a:lnTo>
                <a:lnTo>
                  <a:pt x="1075765" y="1262231"/>
                </a:lnTo>
                <a:lnTo>
                  <a:pt x="1075765" y="1222786"/>
                </a:lnTo>
                <a:lnTo>
                  <a:pt x="1043492" y="1222786"/>
                </a:lnTo>
                <a:lnTo>
                  <a:pt x="1043492" y="1172583"/>
                </a:lnTo>
                <a:lnTo>
                  <a:pt x="1018391" y="1172583"/>
                </a:lnTo>
                <a:lnTo>
                  <a:pt x="1018391" y="1115209"/>
                </a:lnTo>
                <a:lnTo>
                  <a:pt x="978946" y="1115209"/>
                </a:lnTo>
                <a:lnTo>
                  <a:pt x="978946" y="1047078"/>
                </a:lnTo>
                <a:lnTo>
                  <a:pt x="946673" y="1047078"/>
                </a:lnTo>
                <a:lnTo>
                  <a:pt x="946673" y="1021976"/>
                </a:lnTo>
                <a:lnTo>
                  <a:pt x="921572" y="1021976"/>
                </a:lnTo>
                <a:lnTo>
                  <a:pt x="921572" y="978946"/>
                </a:lnTo>
                <a:lnTo>
                  <a:pt x="896471" y="978946"/>
                </a:lnTo>
                <a:lnTo>
                  <a:pt x="896471" y="910814"/>
                </a:lnTo>
                <a:lnTo>
                  <a:pt x="857026" y="910814"/>
                </a:lnTo>
                <a:lnTo>
                  <a:pt x="857026" y="885713"/>
                </a:lnTo>
                <a:lnTo>
                  <a:pt x="817581" y="885713"/>
                </a:lnTo>
                <a:lnTo>
                  <a:pt x="817581" y="846268"/>
                </a:lnTo>
                <a:lnTo>
                  <a:pt x="781722" y="846268"/>
                </a:lnTo>
                <a:lnTo>
                  <a:pt x="781722" y="813995"/>
                </a:lnTo>
                <a:lnTo>
                  <a:pt x="753035" y="813995"/>
                </a:lnTo>
                <a:lnTo>
                  <a:pt x="753035" y="767379"/>
                </a:lnTo>
                <a:lnTo>
                  <a:pt x="702833" y="767379"/>
                </a:lnTo>
                <a:lnTo>
                  <a:pt x="702833" y="735106"/>
                </a:lnTo>
                <a:lnTo>
                  <a:pt x="652631" y="735106"/>
                </a:lnTo>
                <a:lnTo>
                  <a:pt x="652631" y="710005"/>
                </a:lnTo>
                <a:lnTo>
                  <a:pt x="613186" y="710005"/>
                </a:lnTo>
                <a:lnTo>
                  <a:pt x="613186" y="616772"/>
                </a:lnTo>
                <a:lnTo>
                  <a:pt x="580913" y="616772"/>
                </a:lnTo>
                <a:lnTo>
                  <a:pt x="580913" y="573741"/>
                </a:lnTo>
                <a:lnTo>
                  <a:pt x="541468" y="573741"/>
                </a:lnTo>
                <a:lnTo>
                  <a:pt x="541468" y="516367"/>
                </a:lnTo>
                <a:lnTo>
                  <a:pt x="491266" y="516367"/>
                </a:lnTo>
                <a:lnTo>
                  <a:pt x="491266" y="444649"/>
                </a:lnTo>
                <a:lnTo>
                  <a:pt x="430306" y="444649"/>
                </a:lnTo>
                <a:lnTo>
                  <a:pt x="430306" y="394447"/>
                </a:lnTo>
                <a:lnTo>
                  <a:pt x="390861" y="394447"/>
                </a:lnTo>
                <a:lnTo>
                  <a:pt x="390861" y="329901"/>
                </a:lnTo>
                <a:lnTo>
                  <a:pt x="344245" y="329901"/>
                </a:lnTo>
                <a:lnTo>
                  <a:pt x="344245" y="268941"/>
                </a:lnTo>
                <a:lnTo>
                  <a:pt x="301214" y="268941"/>
                </a:lnTo>
                <a:lnTo>
                  <a:pt x="301214" y="233082"/>
                </a:lnTo>
                <a:lnTo>
                  <a:pt x="229497" y="233082"/>
                </a:lnTo>
                <a:lnTo>
                  <a:pt x="229497" y="215153"/>
                </a:lnTo>
                <a:lnTo>
                  <a:pt x="179294" y="215153"/>
                </a:lnTo>
                <a:lnTo>
                  <a:pt x="179294" y="179294"/>
                </a:lnTo>
                <a:lnTo>
                  <a:pt x="125506" y="179294"/>
                </a:lnTo>
                <a:lnTo>
                  <a:pt x="125506" y="147021"/>
                </a:lnTo>
                <a:lnTo>
                  <a:pt x="75304" y="147021"/>
                </a:lnTo>
                <a:lnTo>
                  <a:pt x="75304" y="96819"/>
                </a:lnTo>
                <a:lnTo>
                  <a:pt x="17929" y="96819"/>
                </a:lnTo>
                <a:lnTo>
                  <a:pt x="0" y="0"/>
                </a:lnTo>
                <a:close/>
              </a:path>
            </a:pathLst>
          </a:custGeom>
          <a:solidFill>
            <a:schemeClr val="accent3">
              <a:alpha val="28000"/>
            </a:schemeClr>
          </a:solidFill>
          <a:ln w="0">
            <a:no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6" name="Straight Connector 15">
            <a:extLst>
              <a:ext uri="{FF2B5EF4-FFF2-40B4-BE49-F238E27FC236}">
                <a16:creationId xmlns:a16="http://schemas.microsoft.com/office/drawing/2014/main" id="{3AB6CC33-7D7C-4FE7-8D20-F9A8E290DD50}"/>
              </a:ext>
            </a:extLst>
          </p:cNvPr>
          <p:cNvCxnSpPr/>
          <p:nvPr/>
        </p:nvCxnSpPr>
        <p:spPr bwMode="auto">
          <a:xfrm flipV="1">
            <a:off x="4226368" y="3013903"/>
            <a:ext cx="0" cy="1250189"/>
          </a:xfrm>
          <a:prstGeom prst="line">
            <a:avLst/>
          </a:prstGeom>
          <a:noFill/>
          <a:ln w="28575" cap="flat" cmpd="sng" algn="ctr">
            <a:solidFill>
              <a:schemeClr val="bg1"/>
            </a:solidFill>
            <a:prstDash val="dash"/>
            <a:round/>
            <a:headEnd type="none" w="med" len="med"/>
            <a:tailEnd type="none" w="med" len="med"/>
          </a:ln>
          <a:effectLst/>
        </p:spPr>
      </p:cxnSp>
      <p:cxnSp>
        <p:nvCxnSpPr>
          <p:cNvPr id="180" name="Straight Connector 179">
            <a:extLst>
              <a:ext uri="{FF2B5EF4-FFF2-40B4-BE49-F238E27FC236}">
                <a16:creationId xmlns:a16="http://schemas.microsoft.com/office/drawing/2014/main" id="{6F27D450-B443-4C37-8965-463F36BA56F5}"/>
              </a:ext>
            </a:extLst>
          </p:cNvPr>
          <p:cNvCxnSpPr>
            <a:cxnSpLocks/>
          </p:cNvCxnSpPr>
          <p:nvPr/>
        </p:nvCxnSpPr>
        <p:spPr bwMode="auto">
          <a:xfrm flipV="1">
            <a:off x="4973328" y="3022778"/>
            <a:ext cx="0" cy="1250189"/>
          </a:xfrm>
          <a:prstGeom prst="line">
            <a:avLst/>
          </a:prstGeom>
          <a:noFill/>
          <a:ln w="28575" cap="flat" cmpd="sng" algn="ctr">
            <a:solidFill>
              <a:schemeClr val="bg1"/>
            </a:solidFill>
            <a:prstDash val="dash"/>
            <a:round/>
            <a:headEnd type="none" w="med" len="med"/>
            <a:tailEnd type="none" w="med" len="med"/>
          </a:ln>
          <a:effectLst/>
        </p:spPr>
      </p:cxnSp>
      <p:sp>
        <p:nvSpPr>
          <p:cNvPr id="4" name="Title 3"/>
          <p:cNvSpPr>
            <a:spLocks noGrp="1"/>
          </p:cNvSpPr>
          <p:nvPr>
            <p:ph type="title"/>
          </p:nvPr>
        </p:nvSpPr>
        <p:spPr/>
        <p:txBody>
          <a:bodyPr/>
          <a:lstStyle/>
          <a:p>
            <a:r>
              <a:rPr lang="en-US" sz="4000" b="0" dirty="0">
                <a:solidFill>
                  <a:srgbClr val="252171"/>
                </a:solidFill>
                <a:cs typeface="Arial" panose="020B0604020202020204" pitchFamily="34" charset="0"/>
              </a:rPr>
              <a:t>DDR Deficiencies Predict OS Improvement</a:t>
            </a:r>
            <a:br>
              <a:rPr lang="en-US" sz="4000" b="0" dirty="0">
                <a:solidFill>
                  <a:srgbClr val="252171"/>
                </a:solidFill>
                <a:cs typeface="Arial" panose="020B0604020202020204" pitchFamily="34" charset="0"/>
              </a:rPr>
            </a:br>
            <a:r>
              <a:rPr lang="en-US" sz="4000" b="0" dirty="0">
                <a:solidFill>
                  <a:srgbClr val="252171"/>
                </a:solidFill>
                <a:cs typeface="Arial" panose="020B0604020202020204" pitchFamily="34" charset="0"/>
              </a:rPr>
              <a:t>in Platinum-Treated Pancreatic Adenocarcinoma</a:t>
            </a:r>
          </a:p>
        </p:txBody>
      </p:sp>
      <p:sp>
        <p:nvSpPr>
          <p:cNvPr id="24" name="TextBox 23"/>
          <p:cNvSpPr txBox="1"/>
          <p:nvPr/>
        </p:nvSpPr>
        <p:spPr>
          <a:xfrm>
            <a:off x="4352033" y="1640695"/>
            <a:ext cx="1788493" cy="620323"/>
          </a:xfrm>
          <a:prstGeom prst="rect">
            <a:avLst/>
          </a:prstGeom>
          <a:noFill/>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93209"/>
                </a:solidFill>
                <a:effectLst/>
                <a:uLnTx/>
                <a:uFillTx/>
                <a:latin typeface="Calibri" panose="020F0502020204030204" pitchFamily="34" charset="0"/>
                <a:ea typeface="ＭＳ Ｐゴシック" charset="0"/>
                <a:cs typeface="Arial" panose="020B0604020202020204" pitchFamily="34" charset="0"/>
              </a:rPr>
              <a:t>Prior Platinum</a:t>
            </a:r>
            <a:br>
              <a:rPr kumimoji="0" lang="en-US" sz="1800" b="1" i="0" u="none" strike="noStrike" kern="1200" cap="none" spc="0" normalizeH="0" baseline="0" noProof="0" dirty="0">
                <a:ln>
                  <a:noFill/>
                </a:ln>
                <a:solidFill>
                  <a:srgbClr val="193209"/>
                </a:solidFill>
                <a:effectLst/>
                <a:uLnTx/>
                <a:uFillTx/>
                <a:latin typeface="Calibri" panose="020F0502020204030204" pitchFamily="34" charset="0"/>
                <a:ea typeface="ＭＳ Ｐゴシック" charset="0"/>
                <a:cs typeface="Arial" panose="020B0604020202020204" pitchFamily="34" charset="0"/>
              </a:rPr>
            </a:br>
            <a:r>
              <a:rPr kumimoji="0" lang="en-US" sz="1800" b="1" i="0" u="none" strike="noStrike" kern="1200" cap="none" spc="0" normalizeH="0" baseline="0" noProof="0" dirty="0">
                <a:ln>
                  <a:noFill/>
                </a:ln>
                <a:solidFill>
                  <a:srgbClr val="193209"/>
                </a:solidFill>
                <a:effectLst/>
                <a:uLnTx/>
                <a:uFillTx/>
                <a:latin typeface="Calibri" panose="020F0502020204030204" pitchFamily="34" charset="0"/>
                <a:ea typeface="ＭＳ Ｐゴシック" charset="0"/>
                <a:cs typeface="Arial" panose="020B0604020202020204" pitchFamily="34" charset="0"/>
              </a:rPr>
              <a:t>Resected</a:t>
            </a:r>
          </a:p>
        </p:txBody>
      </p:sp>
      <p:sp>
        <p:nvSpPr>
          <p:cNvPr id="25" name="TextBox 24"/>
          <p:cNvSpPr txBox="1"/>
          <p:nvPr/>
        </p:nvSpPr>
        <p:spPr>
          <a:xfrm>
            <a:off x="1598139" y="3836590"/>
            <a:ext cx="1218500" cy="426660"/>
          </a:xfrm>
          <a:prstGeom prst="rect">
            <a:avLst/>
          </a:prstGeom>
          <a:noFill/>
          <a:ln>
            <a:noFill/>
          </a:ln>
        </p:spPr>
        <p:txBody>
          <a:bodyPr wrap="none" rtlCol="0">
            <a:no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P</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 = .093</a:t>
            </a:r>
          </a:p>
        </p:txBody>
      </p:sp>
      <p:sp>
        <p:nvSpPr>
          <p:cNvPr id="26" name="TextBox 25"/>
          <p:cNvSpPr txBox="1"/>
          <p:nvPr/>
        </p:nvSpPr>
        <p:spPr>
          <a:xfrm>
            <a:off x="9659889" y="1640695"/>
            <a:ext cx="1788493" cy="620323"/>
          </a:xfrm>
          <a:prstGeom prst="rect">
            <a:avLst/>
          </a:prstGeom>
          <a:noFill/>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93209"/>
                </a:solidFill>
                <a:effectLst/>
                <a:uLnTx/>
                <a:uFillTx/>
                <a:latin typeface="Calibri" panose="020F0502020204030204" pitchFamily="34" charset="0"/>
                <a:ea typeface="ＭＳ Ｐゴシック" charset="0"/>
                <a:cs typeface="Arial" panose="020B0604020202020204" pitchFamily="34" charset="0"/>
              </a:rPr>
              <a:t>Prior Platinum</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193209"/>
                </a:solidFill>
                <a:effectLst/>
                <a:uLnTx/>
                <a:uFillTx/>
                <a:latin typeface="Calibri" panose="020F0502020204030204" pitchFamily="34" charset="0"/>
                <a:ea typeface="ＭＳ Ｐゴシック" charset="0"/>
                <a:cs typeface="Arial" panose="020B0604020202020204" pitchFamily="34" charset="0"/>
              </a:rPr>
              <a:t>Advanced</a:t>
            </a:r>
          </a:p>
        </p:txBody>
      </p:sp>
      <p:sp>
        <p:nvSpPr>
          <p:cNvPr id="27" name="TextBox 26"/>
          <p:cNvSpPr txBox="1"/>
          <p:nvPr/>
        </p:nvSpPr>
        <p:spPr>
          <a:xfrm>
            <a:off x="7224174" y="5074513"/>
            <a:ext cx="4256812" cy="1117569"/>
          </a:xfrm>
          <a:prstGeom prst="rect">
            <a:avLst/>
          </a:prstGeom>
          <a:noFill/>
          <a:ln>
            <a:noFill/>
          </a:ln>
        </p:spPr>
        <p:txBody>
          <a:bodyPr wrap="none" rtlCol="0">
            <a:no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DDR Status</a:t>
            </a:r>
          </a:p>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Deficient</a:t>
            </a:r>
          </a:p>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Proficient</a:t>
            </a:r>
          </a:p>
        </p:txBody>
      </p:sp>
      <p:sp>
        <p:nvSpPr>
          <p:cNvPr id="28" name="TextBox 27"/>
          <p:cNvSpPr txBox="1"/>
          <p:nvPr/>
        </p:nvSpPr>
        <p:spPr>
          <a:xfrm>
            <a:off x="7778994" y="3776590"/>
            <a:ext cx="1218500" cy="426660"/>
          </a:xfrm>
          <a:prstGeom prst="rect">
            <a:avLst/>
          </a:prstGeom>
          <a:noFill/>
          <a:ln>
            <a:noFill/>
          </a:ln>
        </p:spPr>
        <p:txBody>
          <a:bodyPr wrap="none" rtlCol="0">
            <a:no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P</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 = .00021</a:t>
            </a:r>
          </a:p>
        </p:txBody>
      </p:sp>
      <p:sp>
        <p:nvSpPr>
          <p:cNvPr id="29" name="TextBox 28"/>
          <p:cNvSpPr txBox="1"/>
          <p:nvPr/>
        </p:nvSpPr>
        <p:spPr>
          <a:xfrm>
            <a:off x="9667574" y="5074513"/>
            <a:ext cx="839093" cy="1117569"/>
          </a:xfrm>
          <a:prstGeom prst="rect">
            <a:avLst/>
          </a:prstGeom>
          <a:noFill/>
          <a:ln>
            <a:noFill/>
          </a:ln>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mOS, Yr</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2.1</a:t>
            </a:r>
            <a:br>
              <a:rPr kumimoji="0" lang="en-US" sz="2132" b="0" i="0" u="none" strike="noStrike" kern="1200" cap="none" spc="0" normalizeH="0" baseline="0" noProof="0" dirty="0">
                <a:ln>
                  <a:noFill/>
                </a:ln>
                <a:solidFill>
                  <a:srgbClr val="00448A"/>
                </a:solidFill>
                <a:effectLst/>
                <a:uLnTx/>
                <a:uFillTx/>
                <a:latin typeface="Calibri" panose="020F0502020204030204" pitchFamily="34" charset="0"/>
                <a:ea typeface="Arial" charset="0"/>
                <a:cs typeface="Arial" charset="0"/>
              </a:rPr>
            </a:b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1.5</a:t>
            </a:r>
          </a:p>
        </p:txBody>
      </p:sp>
      <p:sp>
        <p:nvSpPr>
          <p:cNvPr id="30" name="TextBox 29"/>
          <p:cNvSpPr txBox="1"/>
          <p:nvPr/>
        </p:nvSpPr>
        <p:spPr>
          <a:xfrm>
            <a:off x="8870050" y="5074513"/>
            <a:ext cx="625476" cy="1117569"/>
          </a:xfrm>
          <a:prstGeom prst="rect">
            <a:avLst/>
          </a:prstGeom>
          <a:noFill/>
          <a:ln>
            <a:noFill/>
          </a:ln>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n</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50</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251</a:t>
            </a:r>
          </a:p>
        </p:txBody>
      </p:sp>
      <p:sp>
        <p:nvSpPr>
          <p:cNvPr id="31" name="TextBox 30"/>
          <p:cNvSpPr txBox="1"/>
          <p:nvPr/>
        </p:nvSpPr>
        <p:spPr>
          <a:xfrm>
            <a:off x="894697" y="5074513"/>
            <a:ext cx="5867705" cy="1117569"/>
          </a:xfrm>
          <a:prstGeom prst="rect">
            <a:avLst/>
          </a:prstGeom>
          <a:noFill/>
          <a:ln>
            <a:noFill/>
          </a:ln>
        </p:spPr>
        <p:txBody>
          <a:bodyPr wrap="none" rtlCol="0">
            <a:noAutofit/>
          </a:bodyPr>
          <a:lstStyle/>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DDR Status</a:t>
            </a:r>
          </a:p>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Deficient</a:t>
            </a:r>
          </a:p>
          <a:p>
            <a:pPr marL="0" marR="0" lvl="0" indent="0" algn="l"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Proficient</a:t>
            </a:r>
          </a:p>
        </p:txBody>
      </p:sp>
      <p:sp>
        <p:nvSpPr>
          <p:cNvPr id="32" name="TextBox 31"/>
          <p:cNvSpPr txBox="1"/>
          <p:nvPr/>
        </p:nvSpPr>
        <p:spPr>
          <a:xfrm>
            <a:off x="3436547" y="5074513"/>
            <a:ext cx="839093" cy="1117569"/>
          </a:xfrm>
          <a:prstGeom prst="rect">
            <a:avLst/>
          </a:prstGeom>
          <a:noFill/>
          <a:ln>
            <a:noFill/>
          </a:ln>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mOS, Yr</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3.8</a:t>
            </a:r>
            <a:br>
              <a:rPr kumimoji="0" lang="en-US" sz="2132" b="0" i="0" u="none" strike="noStrike" kern="1200" cap="none" spc="0" normalizeH="0" baseline="0" noProof="0" dirty="0">
                <a:ln>
                  <a:noFill/>
                </a:ln>
                <a:solidFill>
                  <a:srgbClr val="00448A"/>
                </a:solidFill>
                <a:effectLst/>
                <a:uLnTx/>
                <a:uFillTx/>
                <a:latin typeface="Calibri" panose="020F0502020204030204" pitchFamily="34" charset="0"/>
                <a:ea typeface="Arial" charset="0"/>
                <a:cs typeface="Arial" charset="0"/>
              </a:rPr>
            </a:b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3.0</a:t>
            </a:r>
          </a:p>
        </p:txBody>
      </p:sp>
      <p:sp>
        <p:nvSpPr>
          <p:cNvPr id="33" name="TextBox 32"/>
          <p:cNvSpPr txBox="1"/>
          <p:nvPr/>
        </p:nvSpPr>
        <p:spPr>
          <a:xfrm>
            <a:off x="2540573" y="5074513"/>
            <a:ext cx="625476" cy="1117569"/>
          </a:xfrm>
          <a:prstGeom prst="rect">
            <a:avLst/>
          </a:prstGeom>
          <a:noFill/>
          <a:ln>
            <a:noFill/>
          </a:ln>
        </p:spPr>
        <p:txBody>
          <a:bodyPr wrap="none" rtlCol="0">
            <a:noAutofit/>
          </a:bodyPr>
          <a:lstStyle/>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1" i="0" u="none" strike="noStrike" kern="1200" cap="none" spc="0" normalizeH="0" baseline="0" noProof="0" dirty="0">
                <a:ln>
                  <a:noFill/>
                </a:ln>
                <a:solidFill>
                  <a:srgbClr val="000000"/>
                </a:solidFill>
                <a:effectLst/>
                <a:uLnTx/>
                <a:uFillTx/>
                <a:latin typeface="Calibri" panose="020F0502020204030204" pitchFamily="34" charset="0"/>
                <a:ea typeface="Arial" charset="0"/>
                <a:cs typeface="Arial" charset="0"/>
              </a:rPr>
              <a:t>n</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015873"/>
                </a:solidFill>
                <a:effectLst/>
                <a:uLnTx/>
                <a:uFillTx/>
                <a:latin typeface="Calibri" panose="020F0502020204030204" pitchFamily="34" charset="0"/>
                <a:ea typeface="Arial" charset="0"/>
                <a:cs typeface="Arial" charset="0"/>
              </a:rPr>
              <a:t>48</a:t>
            </a:r>
          </a:p>
          <a:p>
            <a:pPr marL="0" marR="0" lvl="0" indent="0" algn="ctr" defTabSz="1218804" rtl="0" eaLnBrk="0" fontAlgn="base" latinLnBrk="0" hangingPunct="0">
              <a:lnSpc>
                <a:spcPct val="100000"/>
              </a:lnSpc>
              <a:spcBef>
                <a:spcPct val="0"/>
              </a:spcBef>
              <a:spcAft>
                <a:spcPct val="0"/>
              </a:spcAft>
              <a:buClrTx/>
              <a:buSzTx/>
              <a:buFontTx/>
              <a:buNone/>
              <a:tabLst/>
              <a:defRPr/>
            </a:pPr>
            <a:r>
              <a:rPr kumimoji="0" lang="en-US" sz="2132" b="0" i="0" u="none" strike="noStrike" kern="1200" cap="none" spc="0" normalizeH="0" baseline="0" noProof="0" dirty="0">
                <a:ln>
                  <a:noFill/>
                </a:ln>
                <a:solidFill>
                  <a:srgbClr val="E1471D"/>
                </a:solidFill>
                <a:effectLst/>
                <a:uLnTx/>
                <a:uFillTx/>
                <a:latin typeface="Calibri" panose="020F0502020204030204" pitchFamily="34" charset="0"/>
                <a:ea typeface="Arial" charset="0"/>
                <a:cs typeface="Arial" charset="0"/>
              </a:rPr>
              <a:t>212</a:t>
            </a:r>
          </a:p>
        </p:txBody>
      </p:sp>
      <p:sp>
        <p:nvSpPr>
          <p:cNvPr id="34" name="Text Box 15">
            <a:extLst>
              <a:ext uri="{FF2B5EF4-FFF2-40B4-BE49-F238E27FC236}">
                <a16:creationId xmlns:a16="http://schemas.microsoft.com/office/drawing/2014/main" id="{5173B3FE-52E3-4669-AF51-59D45F043683}"/>
              </a:ext>
            </a:extLst>
          </p:cNvPr>
          <p:cNvSpPr txBox="1">
            <a:spLocks noChangeArrowheads="1"/>
          </p:cNvSpPr>
          <p:nvPr/>
        </p:nvSpPr>
        <p:spPr bwMode="auto">
          <a:xfrm>
            <a:off x="423647" y="6395102"/>
            <a:ext cx="2741211" cy="261610"/>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Pishvaian. ASCO GI 2019. Abstr 191.</a:t>
            </a:r>
            <a:endParaRPr kumimoji="0" lang="es-ES" altLang="en-US" sz="11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EE302B28-6FAA-4AB2-AC20-F88F34296923}"/>
              </a:ext>
            </a:extLst>
          </p:cNvPr>
          <p:cNvGrpSpPr/>
          <p:nvPr/>
        </p:nvGrpSpPr>
        <p:grpSpPr>
          <a:xfrm>
            <a:off x="1401910" y="1724314"/>
            <a:ext cx="89024" cy="2536551"/>
            <a:chOff x="7857811" y="2743200"/>
            <a:chExt cx="90435" cy="762000"/>
          </a:xfrm>
        </p:grpSpPr>
        <p:cxnSp>
          <p:nvCxnSpPr>
            <p:cNvPr id="41" name="Straight Connector 40">
              <a:extLst>
                <a:ext uri="{FF2B5EF4-FFF2-40B4-BE49-F238E27FC236}">
                  <a16:creationId xmlns:a16="http://schemas.microsoft.com/office/drawing/2014/main" id="{7E1E66EB-6424-434E-B75F-19C7AF488990}"/>
                </a:ext>
              </a:extLst>
            </p:cNvPr>
            <p:cNvCxnSpPr/>
            <p:nvPr/>
          </p:nvCxnSpPr>
          <p:spPr bwMode="auto">
            <a:xfrm>
              <a:off x="7857811" y="27432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9A870444-F8DB-4158-AB8D-9E6CEF95A0AB}"/>
                </a:ext>
              </a:extLst>
            </p:cNvPr>
            <p:cNvCxnSpPr/>
            <p:nvPr/>
          </p:nvCxnSpPr>
          <p:spPr bwMode="auto">
            <a:xfrm>
              <a:off x="7857811" y="28956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A9A8D895-53DC-4F16-9073-D5474996FD71}"/>
                </a:ext>
              </a:extLst>
            </p:cNvPr>
            <p:cNvCxnSpPr/>
            <p:nvPr/>
          </p:nvCxnSpPr>
          <p:spPr bwMode="auto">
            <a:xfrm>
              <a:off x="7857811" y="30480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7310057C-35F6-4E18-899A-BE594369B86D}"/>
                </a:ext>
              </a:extLst>
            </p:cNvPr>
            <p:cNvCxnSpPr/>
            <p:nvPr/>
          </p:nvCxnSpPr>
          <p:spPr bwMode="auto">
            <a:xfrm>
              <a:off x="7857811" y="32004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68FA2669-24AE-44FF-A41B-74C44BA8DBF5}"/>
                </a:ext>
              </a:extLst>
            </p:cNvPr>
            <p:cNvCxnSpPr/>
            <p:nvPr/>
          </p:nvCxnSpPr>
          <p:spPr bwMode="auto">
            <a:xfrm>
              <a:off x="7857811" y="33528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C8522B4-A485-4248-B567-FE0A619ECFD9}"/>
                </a:ext>
              </a:extLst>
            </p:cNvPr>
            <p:cNvCxnSpPr/>
            <p:nvPr/>
          </p:nvCxnSpPr>
          <p:spPr bwMode="auto">
            <a:xfrm>
              <a:off x="7857811" y="3505200"/>
              <a:ext cx="90435" cy="0"/>
            </a:xfrm>
            <a:prstGeom prst="line">
              <a:avLst/>
            </a:prstGeom>
            <a:noFill/>
            <a:ln w="28575" cap="flat" cmpd="sng" algn="ctr">
              <a:solidFill>
                <a:schemeClr val="bg1"/>
              </a:solidFill>
              <a:prstDash val="solid"/>
              <a:round/>
              <a:headEnd type="none" w="med" len="med"/>
              <a:tailEnd type="none" w="med" len="med"/>
            </a:ln>
            <a:effectLst/>
          </p:spPr>
        </p:cxnSp>
      </p:grpSp>
      <p:sp>
        <p:nvSpPr>
          <p:cNvPr id="47" name="TextBox 46">
            <a:extLst>
              <a:ext uri="{FF2B5EF4-FFF2-40B4-BE49-F238E27FC236}">
                <a16:creationId xmlns:a16="http://schemas.microsoft.com/office/drawing/2014/main" id="{B7F2E87D-0181-406A-94B6-09C560820A91}"/>
              </a:ext>
            </a:extLst>
          </p:cNvPr>
          <p:cNvSpPr txBox="1"/>
          <p:nvPr/>
        </p:nvSpPr>
        <p:spPr bwMode="auto">
          <a:xfrm>
            <a:off x="977624" y="1521542"/>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8" name="TextBox 47">
            <a:extLst>
              <a:ext uri="{FF2B5EF4-FFF2-40B4-BE49-F238E27FC236}">
                <a16:creationId xmlns:a16="http://schemas.microsoft.com/office/drawing/2014/main" id="{1E7CB056-B926-4346-8780-B1C05AB2E649}"/>
              </a:ext>
            </a:extLst>
          </p:cNvPr>
          <p:cNvSpPr txBox="1"/>
          <p:nvPr/>
        </p:nvSpPr>
        <p:spPr bwMode="auto">
          <a:xfrm>
            <a:off x="977624" y="2035436"/>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49" name="TextBox 48">
            <a:extLst>
              <a:ext uri="{FF2B5EF4-FFF2-40B4-BE49-F238E27FC236}">
                <a16:creationId xmlns:a16="http://schemas.microsoft.com/office/drawing/2014/main" id="{83B3C52E-3000-4A8F-BC90-7662C4B3CEED}"/>
              </a:ext>
            </a:extLst>
          </p:cNvPr>
          <p:cNvSpPr txBox="1"/>
          <p:nvPr/>
        </p:nvSpPr>
        <p:spPr bwMode="auto">
          <a:xfrm>
            <a:off x="977624" y="2548316"/>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50" name="TextBox 49">
            <a:extLst>
              <a:ext uri="{FF2B5EF4-FFF2-40B4-BE49-F238E27FC236}">
                <a16:creationId xmlns:a16="http://schemas.microsoft.com/office/drawing/2014/main" id="{362AD3FA-6950-409C-8CFF-76E1530A365A}"/>
              </a:ext>
            </a:extLst>
          </p:cNvPr>
          <p:cNvSpPr txBox="1"/>
          <p:nvPr/>
        </p:nvSpPr>
        <p:spPr bwMode="auto">
          <a:xfrm>
            <a:off x="977624" y="3049814"/>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51" name="TextBox 50">
            <a:extLst>
              <a:ext uri="{FF2B5EF4-FFF2-40B4-BE49-F238E27FC236}">
                <a16:creationId xmlns:a16="http://schemas.microsoft.com/office/drawing/2014/main" id="{6F7D1560-E2E2-4D67-8BC1-6152AC0E4E8E}"/>
              </a:ext>
            </a:extLst>
          </p:cNvPr>
          <p:cNvSpPr txBox="1"/>
          <p:nvPr/>
        </p:nvSpPr>
        <p:spPr bwMode="auto">
          <a:xfrm>
            <a:off x="977624" y="3557088"/>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52" name="TextBox 51">
            <a:extLst>
              <a:ext uri="{FF2B5EF4-FFF2-40B4-BE49-F238E27FC236}">
                <a16:creationId xmlns:a16="http://schemas.microsoft.com/office/drawing/2014/main" id="{51604FC5-F175-4A7C-A834-6CD0C2C59129}"/>
              </a:ext>
            </a:extLst>
          </p:cNvPr>
          <p:cNvSpPr txBox="1"/>
          <p:nvPr/>
        </p:nvSpPr>
        <p:spPr bwMode="auto">
          <a:xfrm>
            <a:off x="1152305" y="4084626"/>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53" name="TextBox 52">
            <a:extLst>
              <a:ext uri="{FF2B5EF4-FFF2-40B4-BE49-F238E27FC236}">
                <a16:creationId xmlns:a16="http://schemas.microsoft.com/office/drawing/2014/main" id="{964BD28B-5098-48B1-AC3D-46D1D2F8443D}"/>
              </a:ext>
            </a:extLst>
          </p:cNvPr>
          <p:cNvSpPr txBox="1"/>
          <p:nvPr/>
        </p:nvSpPr>
        <p:spPr bwMode="auto">
          <a:xfrm rot="16200000">
            <a:off x="-517373" y="2748366"/>
            <a:ext cx="2554241"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Survival Probability</a:t>
            </a:r>
          </a:p>
        </p:txBody>
      </p:sp>
      <p:grpSp>
        <p:nvGrpSpPr>
          <p:cNvPr id="55" name="Group 54">
            <a:extLst>
              <a:ext uri="{FF2B5EF4-FFF2-40B4-BE49-F238E27FC236}">
                <a16:creationId xmlns:a16="http://schemas.microsoft.com/office/drawing/2014/main" id="{9EDDDC16-46A1-44B3-9B24-FDAB34E1A23B}"/>
              </a:ext>
            </a:extLst>
          </p:cNvPr>
          <p:cNvGrpSpPr/>
          <p:nvPr/>
        </p:nvGrpSpPr>
        <p:grpSpPr>
          <a:xfrm rot="5400000">
            <a:off x="3278410" y="2482913"/>
            <a:ext cx="76492" cy="3638849"/>
            <a:chOff x="5773546" y="1823776"/>
            <a:chExt cx="80386" cy="3210448"/>
          </a:xfrm>
        </p:grpSpPr>
        <p:cxnSp>
          <p:nvCxnSpPr>
            <p:cNvPr id="67" name="Straight Connector 66">
              <a:extLst>
                <a:ext uri="{FF2B5EF4-FFF2-40B4-BE49-F238E27FC236}">
                  <a16:creationId xmlns:a16="http://schemas.microsoft.com/office/drawing/2014/main" id="{6133DECA-8B3B-4DF0-8A11-21B40A3C2B19}"/>
                </a:ext>
              </a:extLst>
            </p:cNvPr>
            <p:cNvCxnSpPr/>
            <p:nvPr/>
          </p:nvCxnSpPr>
          <p:spPr bwMode="auto">
            <a:xfrm>
              <a:off x="5773546" y="1823776"/>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CF9FBBCC-185E-47BE-92D9-7EF77E3CBAFB}"/>
                </a:ext>
              </a:extLst>
            </p:cNvPr>
            <p:cNvCxnSpPr/>
            <p:nvPr/>
          </p:nvCxnSpPr>
          <p:spPr bwMode="auto">
            <a:xfrm>
              <a:off x="5773546" y="2626388"/>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FB8562B-BBDD-46FD-A080-AD76F95E18A6}"/>
                </a:ext>
              </a:extLst>
            </p:cNvPr>
            <p:cNvCxnSpPr/>
            <p:nvPr/>
          </p:nvCxnSpPr>
          <p:spPr bwMode="auto">
            <a:xfrm>
              <a:off x="5773546" y="3429000"/>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80950488-ABE4-47B7-ABF5-F52A78EC2267}"/>
                </a:ext>
              </a:extLst>
            </p:cNvPr>
            <p:cNvCxnSpPr/>
            <p:nvPr/>
          </p:nvCxnSpPr>
          <p:spPr bwMode="auto">
            <a:xfrm>
              <a:off x="5773546" y="4231612"/>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BA2AFD34-78B4-442E-80CC-E373D63E7E02}"/>
                </a:ext>
              </a:extLst>
            </p:cNvPr>
            <p:cNvCxnSpPr/>
            <p:nvPr/>
          </p:nvCxnSpPr>
          <p:spPr bwMode="auto">
            <a:xfrm>
              <a:off x="5773546" y="5034224"/>
              <a:ext cx="80386" cy="0"/>
            </a:xfrm>
            <a:prstGeom prst="line">
              <a:avLst/>
            </a:prstGeom>
            <a:noFill/>
            <a:ln w="28575" cap="flat" cmpd="sng" algn="ctr">
              <a:solidFill>
                <a:schemeClr val="bg1"/>
              </a:solidFill>
              <a:prstDash val="solid"/>
              <a:round/>
              <a:headEnd type="none" w="med" len="med"/>
              <a:tailEnd type="none" w="med" len="med"/>
            </a:ln>
            <a:effectLst/>
          </p:spPr>
        </p:cxnSp>
      </p:grpSp>
      <p:cxnSp>
        <p:nvCxnSpPr>
          <p:cNvPr id="66" name="Straight Connector 65">
            <a:extLst>
              <a:ext uri="{FF2B5EF4-FFF2-40B4-BE49-F238E27FC236}">
                <a16:creationId xmlns:a16="http://schemas.microsoft.com/office/drawing/2014/main" id="{4DFAF2E7-72B0-4C50-821A-F494C25ED27C}"/>
              </a:ext>
            </a:extLst>
          </p:cNvPr>
          <p:cNvCxnSpPr/>
          <p:nvPr/>
        </p:nvCxnSpPr>
        <p:spPr bwMode="auto">
          <a:xfrm rot="5400000">
            <a:off x="6005054" y="4302336"/>
            <a:ext cx="76489" cy="0"/>
          </a:xfrm>
          <a:prstGeom prst="line">
            <a:avLst/>
          </a:prstGeom>
          <a:noFill/>
          <a:ln w="28575" cap="flat" cmpd="sng" algn="ctr">
            <a:solidFill>
              <a:schemeClr val="bg1"/>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608A43DC-2D3E-4F02-AB34-06FE55724912}"/>
              </a:ext>
            </a:extLst>
          </p:cNvPr>
          <p:cNvSpPr txBox="1"/>
          <p:nvPr/>
        </p:nvSpPr>
        <p:spPr bwMode="auto">
          <a:xfrm>
            <a:off x="1331995"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3" name="TextBox 72">
            <a:extLst>
              <a:ext uri="{FF2B5EF4-FFF2-40B4-BE49-F238E27FC236}">
                <a16:creationId xmlns:a16="http://schemas.microsoft.com/office/drawing/2014/main" id="{C78E4A63-C958-43D6-BFF6-D7BFB5DD647A}"/>
              </a:ext>
            </a:extLst>
          </p:cNvPr>
          <p:cNvSpPr txBox="1"/>
          <p:nvPr/>
        </p:nvSpPr>
        <p:spPr bwMode="auto">
          <a:xfrm>
            <a:off x="2272488"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76" name="TextBox 75">
            <a:extLst>
              <a:ext uri="{FF2B5EF4-FFF2-40B4-BE49-F238E27FC236}">
                <a16:creationId xmlns:a16="http://schemas.microsoft.com/office/drawing/2014/main" id="{AE92B58B-7343-46EC-9B76-9740BE88A926}"/>
              </a:ext>
            </a:extLst>
          </p:cNvPr>
          <p:cNvSpPr txBox="1"/>
          <p:nvPr/>
        </p:nvSpPr>
        <p:spPr bwMode="auto">
          <a:xfrm>
            <a:off x="3164858"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77" name="TextBox 76">
            <a:extLst>
              <a:ext uri="{FF2B5EF4-FFF2-40B4-BE49-F238E27FC236}">
                <a16:creationId xmlns:a16="http://schemas.microsoft.com/office/drawing/2014/main" id="{65C087B3-5649-44F6-906D-729CC80B8D39}"/>
              </a:ext>
            </a:extLst>
          </p:cNvPr>
          <p:cNvSpPr txBox="1"/>
          <p:nvPr/>
        </p:nvSpPr>
        <p:spPr bwMode="auto">
          <a:xfrm>
            <a:off x="4075752"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78" name="TextBox 77">
            <a:extLst>
              <a:ext uri="{FF2B5EF4-FFF2-40B4-BE49-F238E27FC236}">
                <a16:creationId xmlns:a16="http://schemas.microsoft.com/office/drawing/2014/main" id="{90B10631-E226-4F1F-8A03-3384698327C4}"/>
              </a:ext>
            </a:extLst>
          </p:cNvPr>
          <p:cNvSpPr txBox="1"/>
          <p:nvPr/>
        </p:nvSpPr>
        <p:spPr bwMode="auto">
          <a:xfrm>
            <a:off x="4982205"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79" name="TextBox 78">
            <a:extLst>
              <a:ext uri="{FF2B5EF4-FFF2-40B4-BE49-F238E27FC236}">
                <a16:creationId xmlns:a16="http://schemas.microsoft.com/office/drawing/2014/main" id="{BC48A057-D76D-4E79-8033-D954A0687733}"/>
              </a:ext>
            </a:extLst>
          </p:cNvPr>
          <p:cNvSpPr txBox="1"/>
          <p:nvPr/>
        </p:nvSpPr>
        <p:spPr bwMode="auto">
          <a:xfrm>
            <a:off x="5892494" y="4266003"/>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a:t>
            </a:r>
          </a:p>
        </p:txBody>
      </p:sp>
      <p:sp>
        <p:nvSpPr>
          <p:cNvPr id="86" name="TextBox 85">
            <a:extLst>
              <a:ext uri="{FF2B5EF4-FFF2-40B4-BE49-F238E27FC236}">
                <a16:creationId xmlns:a16="http://schemas.microsoft.com/office/drawing/2014/main" id="{3FB44B64-DEAF-44BD-8CF8-490CE197AA37}"/>
              </a:ext>
            </a:extLst>
          </p:cNvPr>
          <p:cNvSpPr txBox="1"/>
          <p:nvPr/>
        </p:nvSpPr>
        <p:spPr bwMode="auto">
          <a:xfrm>
            <a:off x="3581209" y="4553656"/>
            <a:ext cx="375359"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Yr</a:t>
            </a:r>
          </a:p>
        </p:txBody>
      </p:sp>
      <p:sp>
        <p:nvSpPr>
          <p:cNvPr id="3" name="Freeform: Shape 2">
            <a:extLst>
              <a:ext uri="{FF2B5EF4-FFF2-40B4-BE49-F238E27FC236}">
                <a16:creationId xmlns:a16="http://schemas.microsoft.com/office/drawing/2014/main" id="{0908BE30-A427-45A5-9A5B-0B88D9EE8457}"/>
              </a:ext>
            </a:extLst>
          </p:cNvPr>
          <p:cNvSpPr/>
          <p:nvPr/>
        </p:nvSpPr>
        <p:spPr bwMode="auto">
          <a:xfrm>
            <a:off x="1492721" y="1724313"/>
            <a:ext cx="4765631" cy="2532678"/>
          </a:xfrm>
          <a:custGeom>
            <a:avLst/>
            <a:gdLst>
              <a:gd name="connsiteX0" fmla="*/ 0 w 4766872"/>
              <a:gd name="connsiteY0" fmla="*/ 0 h 2533338"/>
              <a:gd name="connsiteX1" fmla="*/ 0 w 4766872"/>
              <a:gd name="connsiteY1" fmla="*/ 2533338 h 2533338"/>
              <a:gd name="connsiteX2" fmla="*/ 4766872 w 4766872"/>
              <a:gd name="connsiteY2" fmla="*/ 2533338 h 2533338"/>
            </a:gdLst>
            <a:ahLst/>
            <a:cxnLst>
              <a:cxn ang="0">
                <a:pos x="connsiteX0" y="connsiteY0"/>
              </a:cxn>
              <a:cxn ang="0">
                <a:pos x="connsiteX1" y="connsiteY1"/>
              </a:cxn>
              <a:cxn ang="0">
                <a:pos x="connsiteX2" y="connsiteY2"/>
              </a:cxn>
            </a:cxnLst>
            <a:rect l="l" t="t" r="r" b="b"/>
            <a:pathLst>
              <a:path w="4766872" h="2533338">
                <a:moveTo>
                  <a:pt x="0" y="0"/>
                </a:moveTo>
                <a:lnTo>
                  <a:pt x="0" y="2533338"/>
                </a:lnTo>
                <a:lnTo>
                  <a:pt x="4766872" y="2533338"/>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Freeform: Shape 4">
            <a:extLst>
              <a:ext uri="{FF2B5EF4-FFF2-40B4-BE49-F238E27FC236}">
                <a16:creationId xmlns:a16="http://schemas.microsoft.com/office/drawing/2014/main" id="{85591B1D-19AD-434E-934F-463DDA3512B7}"/>
              </a:ext>
            </a:extLst>
          </p:cNvPr>
          <p:cNvSpPr/>
          <p:nvPr/>
        </p:nvSpPr>
        <p:spPr bwMode="auto">
          <a:xfrm>
            <a:off x="1500097" y="1750349"/>
            <a:ext cx="4771566" cy="1609642"/>
          </a:xfrm>
          <a:custGeom>
            <a:avLst/>
            <a:gdLst>
              <a:gd name="connsiteX0" fmla="*/ 0 w 4772809"/>
              <a:gd name="connsiteY0" fmla="*/ 0 h 1610061"/>
              <a:gd name="connsiteX1" fmla="*/ 1222786 w 4772809"/>
              <a:gd name="connsiteY1" fmla="*/ 0 h 1610061"/>
              <a:gd name="connsiteX2" fmla="*/ 1222786 w 4772809"/>
              <a:gd name="connsiteY2" fmla="*/ 71717 h 1610061"/>
              <a:gd name="connsiteX3" fmla="*/ 1305261 w 4772809"/>
              <a:gd name="connsiteY3" fmla="*/ 71717 h 1610061"/>
              <a:gd name="connsiteX4" fmla="*/ 1305261 w 4772809"/>
              <a:gd name="connsiteY4" fmla="*/ 132677 h 1610061"/>
              <a:gd name="connsiteX5" fmla="*/ 1341120 w 4772809"/>
              <a:gd name="connsiteY5" fmla="*/ 132677 h 1610061"/>
              <a:gd name="connsiteX6" fmla="*/ 1341120 w 4772809"/>
              <a:gd name="connsiteY6" fmla="*/ 190051 h 1610061"/>
              <a:gd name="connsiteX7" fmla="*/ 1448696 w 4772809"/>
              <a:gd name="connsiteY7" fmla="*/ 190051 h 1610061"/>
              <a:gd name="connsiteX8" fmla="*/ 1448696 w 4772809"/>
              <a:gd name="connsiteY8" fmla="*/ 258183 h 1610061"/>
              <a:gd name="connsiteX9" fmla="*/ 1524000 w 4772809"/>
              <a:gd name="connsiteY9" fmla="*/ 258183 h 1610061"/>
              <a:gd name="connsiteX10" fmla="*/ 1524000 w 4772809"/>
              <a:gd name="connsiteY10" fmla="*/ 329901 h 1610061"/>
              <a:gd name="connsiteX11" fmla="*/ 1610061 w 4772809"/>
              <a:gd name="connsiteY11" fmla="*/ 329901 h 1610061"/>
              <a:gd name="connsiteX12" fmla="*/ 1610061 w 4772809"/>
              <a:gd name="connsiteY12" fmla="*/ 401618 h 1610061"/>
              <a:gd name="connsiteX13" fmla="*/ 1857487 w 4772809"/>
              <a:gd name="connsiteY13" fmla="*/ 401618 h 1610061"/>
              <a:gd name="connsiteX14" fmla="*/ 1857487 w 4772809"/>
              <a:gd name="connsiteY14" fmla="*/ 480508 h 1610061"/>
              <a:gd name="connsiteX15" fmla="*/ 1986579 w 4772809"/>
              <a:gd name="connsiteY15" fmla="*/ 480508 h 1610061"/>
              <a:gd name="connsiteX16" fmla="*/ 1986579 w 4772809"/>
              <a:gd name="connsiteY16" fmla="*/ 573741 h 1610061"/>
              <a:gd name="connsiteX17" fmla="*/ 2108499 w 4772809"/>
              <a:gd name="connsiteY17" fmla="*/ 573741 h 1610061"/>
              <a:gd name="connsiteX18" fmla="*/ 2108499 w 4772809"/>
              <a:gd name="connsiteY18" fmla="*/ 645458 h 1610061"/>
              <a:gd name="connsiteX19" fmla="*/ 2201732 w 4772809"/>
              <a:gd name="connsiteY19" fmla="*/ 645458 h 1610061"/>
              <a:gd name="connsiteX20" fmla="*/ 2201732 w 4772809"/>
              <a:gd name="connsiteY20" fmla="*/ 742277 h 1610061"/>
              <a:gd name="connsiteX21" fmla="*/ 2287793 w 4772809"/>
              <a:gd name="connsiteY21" fmla="*/ 742277 h 1610061"/>
              <a:gd name="connsiteX22" fmla="*/ 2287793 w 4772809"/>
              <a:gd name="connsiteY22" fmla="*/ 835510 h 1610061"/>
              <a:gd name="connsiteX23" fmla="*/ 2714513 w 4772809"/>
              <a:gd name="connsiteY23" fmla="*/ 835510 h 1610061"/>
              <a:gd name="connsiteX24" fmla="*/ 2714513 w 4772809"/>
              <a:gd name="connsiteY24" fmla="*/ 957430 h 1610061"/>
              <a:gd name="connsiteX25" fmla="*/ 2879463 w 4772809"/>
              <a:gd name="connsiteY25" fmla="*/ 957430 h 1610061"/>
              <a:gd name="connsiteX26" fmla="*/ 2879463 w 4772809"/>
              <a:gd name="connsiteY26" fmla="*/ 1072178 h 1610061"/>
              <a:gd name="connsiteX27" fmla="*/ 3471134 w 4772809"/>
              <a:gd name="connsiteY27" fmla="*/ 1072178 h 1610061"/>
              <a:gd name="connsiteX28" fmla="*/ 3471134 w 4772809"/>
              <a:gd name="connsiteY28" fmla="*/ 1240715 h 1610061"/>
              <a:gd name="connsiteX29" fmla="*/ 4123765 w 4772809"/>
              <a:gd name="connsiteY29" fmla="*/ 1240715 h 1610061"/>
              <a:gd name="connsiteX30" fmla="*/ 4123765 w 4772809"/>
              <a:gd name="connsiteY30" fmla="*/ 1430767 h 1610061"/>
              <a:gd name="connsiteX31" fmla="*/ 4313816 w 4772809"/>
              <a:gd name="connsiteY31" fmla="*/ 1430767 h 1610061"/>
              <a:gd name="connsiteX32" fmla="*/ 4313816 w 4772809"/>
              <a:gd name="connsiteY32" fmla="*/ 1610061 h 1610061"/>
              <a:gd name="connsiteX33" fmla="*/ 4772809 w 4772809"/>
              <a:gd name="connsiteY33" fmla="*/ 1610061 h 1610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772809" h="1610061">
                <a:moveTo>
                  <a:pt x="0" y="0"/>
                </a:moveTo>
                <a:lnTo>
                  <a:pt x="1222786" y="0"/>
                </a:lnTo>
                <a:lnTo>
                  <a:pt x="1222786" y="71717"/>
                </a:lnTo>
                <a:lnTo>
                  <a:pt x="1305261" y="71717"/>
                </a:lnTo>
                <a:lnTo>
                  <a:pt x="1305261" y="132677"/>
                </a:lnTo>
                <a:lnTo>
                  <a:pt x="1341120" y="132677"/>
                </a:lnTo>
                <a:lnTo>
                  <a:pt x="1341120" y="190051"/>
                </a:lnTo>
                <a:lnTo>
                  <a:pt x="1448696" y="190051"/>
                </a:lnTo>
                <a:lnTo>
                  <a:pt x="1448696" y="258183"/>
                </a:lnTo>
                <a:lnTo>
                  <a:pt x="1524000" y="258183"/>
                </a:lnTo>
                <a:lnTo>
                  <a:pt x="1524000" y="329901"/>
                </a:lnTo>
                <a:lnTo>
                  <a:pt x="1610061" y="329901"/>
                </a:lnTo>
                <a:lnTo>
                  <a:pt x="1610061" y="401618"/>
                </a:lnTo>
                <a:lnTo>
                  <a:pt x="1857487" y="401618"/>
                </a:lnTo>
                <a:lnTo>
                  <a:pt x="1857487" y="480508"/>
                </a:lnTo>
                <a:lnTo>
                  <a:pt x="1986579" y="480508"/>
                </a:lnTo>
                <a:lnTo>
                  <a:pt x="1986579" y="573741"/>
                </a:lnTo>
                <a:lnTo>
                  <a:pt x="2108499" y="573741"/>
                </a:lnTo>
                <a:lnTo>
                  <a:pt x="2108499" y="645458"/>
                </a:lnTo>
                <a:lnTo>
                  <a:pt x="2201732" y="645458"/>
                </a:lnTo>
                <a:lnTo>
                  <a:pt x="2201732" y="742277"/>
                </a:lnTo>
                <a:lnTo>
                  <a:pt x="2287793" y="742277"/>
                </a:lnTo>
                <a:lnTo>
                  <a:pt x="2287793" y="835510"/>
                </a:lnTo>
                <a:lnTo>
                  <a:pt x="2714513" y="835510"/>
                </a:lnTo>
                <a:lnTo>
                  <a:pt x="2714513" y="957430"/>
                </a:lnTo>
                <a:lnTo>
                  <a:pt x="2879463" y="957430"/>
                </a:lnTo>
                <a:lnTo>
                  <a:pt x="2879463" y="1072178"/>
                </a:lnTo>
                <a:lnTo>
                  <a:pt x="3471134" y="1072178"/>
                </a:lnTo>
                <a:lnTo>
                  <a:pt x="3471134" y="1240715"/>
                </a:lnTo>
                <a:lnTo>
                  <a:pt x="4123765" y="1240715"/>
                </a:lnTo>
                <a:lnTo>
                  <a:pt x="4123765" y="1430767"/>
                </a:lnTo>
                <a:lnTo>
                  <a:pt x="4313816" y="1430767"/>
                </a:lnTo>
                <a:lnTo>
                  <a:pt x="4313816" y="1610061"/>
                </a:lnTo>
                <a:lnTo>
                  <a:pt x="4772809" y="1610061"/>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Freeform: Shape 5">
            <a:extLst>
              <a:ext uri="{FF2B5EF4-FFF2-40B4-BE49-F238E27FC236}">
                <a16:creationId xmlns:a16="http://schemas.microsoft.com/office/drawing/2014/main" id="{245CB2A3-2A58-45D5-9748-279376EEE597}"/>
              </a:ext>
            </a:extLst>
          </p:cNvPr>
          <p:cNvSpPr/>
          <p:nvPr/>
        </p:nvSpPr>
        <p:spPr bwMode="auto">
          <a:xfrm>
            <a:off x="1492927" y="1746765"/>
            <a:ext cx="4771566" cy="1910777"/>
          </a:xfrm>
          <a:custGeom>
            <a:avLst/>
            <a:gdLst>
              <a:gd name="connsiteX0" fmla="*/ 0 w 4772809"/>
              <a:gd name="connsiteY0" fmla="*/ 0 h 1911275"/>
              <a:gd name="connsiteX1" fmla="*/ 620358 w 4772809"/>
              <a:gd name="connsiteY1" fmla="*/ 0 h 1911275"/>
              <a:gd name="connsiteX2" fmla="*/ 620358 w 4772809"/>
              <a:gd name="connsiteY2" fmla="*/ 17929 h 1911275"/>
              <a:gd name="connsiteX3" fmla="*/ 717177 w 4772809"/>
              <a:gd name="connsiteY3" fmla="*/ 17929 h 1911275"/>
              <a:gd name="connsiteX4" fmla="*/ 717177 w 4772809"/>
              <a:gd name="connsiteY4" fmla="*/ 53788 h 1911275"/>
              <a:gd name="connsiteX5" fmla="*/ 778137 w 4772809"/>
              <a:gd name="connsiteY5" fmla="*/ 53788 h 1911275"/>
              <a:gd name="connsiteX6" fmla="*/ 778137 w 4772809"/>
              <a:gd name="connsiteY6" fmla="*/ 75303 h 1911275"/>
              <a:gd name="connsiteX7" fmla="*/ 806824 w 4772809"/>
              <a:gd name="connsiteY7" fmla="*/ 75303 h 1911275"/>
              <a:gd name="connsiteX8" fmla="*/ 806824 w 4772809"/>
              <a:gd name="connsiteY8" fmla="*/ 100404 h 1911275"/>
              <a:gd name="connsiteX9" fmla="*/ 896471 w 4772809"/>
              <a:gd name="connsiteY9" fmla="*/ 100404 h 1911275"/>
              <a:gd name="connsiteX10" fmla="*/ 896471 w 4772809"/>
              <a:gd name="connsiteY10" fmla="*/ 118334 h 1911275"/>
              <a:gd name="connsiteX11" fmla="*/ 1047078 w 4772809"/>
              <a:gd name="connsiteY11" fmla="*/ 118334 h 1911275"/>
              <a:gd name="connsiteX12" fmla="*/ 1047078 w 4772809"/>
              <a:gd name="connsiteY12" fmla="*/ 150607 h 1911275"/>
              <a:gd name="connsiteX13" fmla="*/ 1100866 w 4772809"/>
              <a:gd name="connsiteY13" fmla="*/ 150607 h 1911275"/>
              <a:gd name="connsiteX14" fmla="*/ 1100866 w 4772809"/>
              <a:gd name="connsiteY14" fmla="*/ 168536 h 1911275"/>
              <a:gd name="connsiteX15" fmla="*/ 1183341 w 4772809"/>
              <a:gd name="connsiteY15" fmla="*/ 168536 h 1911275"/>
              <a:gd name="connsiteX16" fmla="*/ 1183341 w 4772809"/>
              <a:gd name="connsiteY16" fmla="*/ 211567 h 1911275"/>
              <a:gd name="connsiteX17" fmla="*/ 1226372 w 4772809"/>
              <a:gd name="connsiteY17" fmla="*/ 211567 h 1911275"/>
              <a:gd name="connsiteX18" fmla="*/ 1226372 w 4772809"/>
              <a:gd name="connsiteY18" fmla="*/ 261769 h 1911275"/>
              <a:gd name="connsiteX19" fmla="*/ 1272988 w 4772809"/>
              <a:gd name="connsiteY19" fmla="*/ 261769 h 1911275"/>
              <a:gd name="connsiteX20" fmla="*/ 1272988 w 4772809"/>
              <a:gd name="connsiteY20" fmla="*/ 294042 h 1911275"/>
              <a:gd name="connsiteX21" fmla="*/ 1312433 w 4772809"/>
              <a:gd name="connsiteY21" fmla="*/ 294042 h 1911275"/>
              <a:gd name="connsiteX22" fmla="*/ 1312433 w 4772809"/>
              <a:gd name="connsiteY22" fmla="*/ 337073 h 1911275"/>
              <a:gd name="connsiteX23" fmla="*/ 1380565 w 4772809"/>
              <a:gd name="connsiteY23" fmla="*/ 337073 h 1911275"/>
              <a:gd name="connsiteX24" fmla="*/ 1380565 w 4772809"/>
              <a:gd name="connsiteY24" fmla="*/ 415962 h 1911275"/>
              <a:gd name="connsiteX25" fmla="*/ 1459454 w 4772809"/>
              <a:gd name="connsiteY25" fmla="*/ 415962 h 1911275"/>
              <a:gd name="connsiteX26" fmla="*/ 1459454 w 4772809"/>
              <a:gd name="connsiteY26" fmla="*/ 444649 h 1911275"/>
              <a:gd name="connsiteX27" fmla="*/ 1506071 w 4772809"/>
              <a:gd name="connsiteY27" fmla="*/ 444649 h 1911275"/>
              <a:gd name="connsiteX28" fmla="*/ 1506071 w 4772809"/>
              <a:gd name="connsiteY28" fmla="*/ 473336 h 1911275"/>
              <a:gd name="connsiteX29" fmla="*/ 1567031 w 4772809"/>
              <a:gd name="connsiteY29" fmla="*/ 473336 h 1911275"/>
              <a:gd name="connsiteX30" fmla="*/ 1606475 w 4772809"/>
              <a:gd name="connsiteY30" fmla="*/ 473336 h 1911275"/>
              <a:gd name="connsiteX31" fmla="*/ 1606475 w 4772809"/>
              <a:gd name="connsiteY31" fmla="*/ 541468 h 1911275"/>
              <a:gd name="connsiteX32" fmla="*/ 1649506 w 4772809"/>
              <a:gd name="connsiteY32" fmla="*/ 541468 h 1911275"/>
              <a:gd name="connsiteX33" fmla="*/ 1649506 w 4772809"/>
              <a:gd name="connsiteY33" fmla="*/ 580913 h 1911275"/>
              <a:gd name="connsiteX34" fmla="*/ 1717638 w 4772809"/>
              <a:gd name="connsiteY34" fmla="*/ 580913 h 1911275"/>
              <a:gd name="connsiteX35" fmla="*/ 1717638 w 4772809"/>
              <a:gd name="connsiteY35" fmla="*/ 609600 h 1911275"/>
              <a:gd name="connsiteX36" fmla="*/ 1846729 w 4772809"/>
              <a:gd name="connsiteY36" fmla="*/ 609600 h 1911275"/>
              <a:gd name="connsiteX37" fmla="*/ 1846729 w 4772809"/>
              <a:gd name="connsiteY37" fmla="*/ 666974 h 1911275"/>
              <a:gd name="connsiteX38" fmla="*/ 1947134 w 4772809"/>
              <a:gd name="connsiteY38" fmla="*/ 666974 h 1911275"/>
              <a:gd name="connsiteX39" fmla="*/ 1947134 w 4772809"/>
              <a:gd name="connsiteY39" fmla="*/ 717176 h 1911275"/>
              <a:gd name="connsiteX40" fmla="*/ 1997337 w 4772809"/>
              <a:gd name="connsiteY40" fmla="*/ 717176 h 1911275"/>
              <a:gd name="connsiteX41" fmla="*/ 1997337 w 4772809"/>
              <a:gd name="connsiteY41" fmla="*/ 781722 h 1911275"/>
              <a:gd name="connsiteX42" fmla="*/ 2040367 w 4772809"/>
              <a:gd name="connsiteY42" fmla="*/ 781722 h 1911275"/>
              <a:gd name="connsiteX43" fmla="*/ 2040367 w 4772809"/>
              <a:gd name="connsiteY43" fmla="*/ 824753 h 1911275"/>
              <a:gd name="connsiteX44" fmla="*/ 2083398 w 4772809"/>
              <a:gd name="connsiteY44" fmla="*/ 824753 h 1911275"/>
              <a:gd name="connsiteX45" fmla="*/ 2083398 w 4772809"/>
              <a:gd name="connsiteY45" fmla="*/ 889299 h 1911275"/>
              <a:gd name="connsiteX46" fmla="*/ 2147944 w 4772809"/>
              <a:gd name="connsiteY46" fmla="*/ 889299 h 1911275"/>
              <a:gd name="connsiteX47" fmla="*/ 2147944 w 4772809"/>
              <a:gd name="connsiteY47" fmla="*/ 982531 h 1911275"/>
              <a:gd name="connsiteX48" fmla="*/ 2302137 w 4772809"/>
              <a:gd name="connsiteY48" fmla="*/ 982531 h 1911275"/>
              <a:gd name="connsiteX49" fmla="*/ 2302137 w 4772809"/>
              <a:gd name="connsiteY49" fmla="*/ 1029148 h 1911275"/>
              <a:gd name="connsiteX50" fmla="*/ 2330824 w 4772809"/>
              <a:gd name="connsiteY50" fmla="*/ 1029148 h 1911275"/>
              <a:gd name="connsiteX51" fmla="*/ 2330824 w 4772809"/>
              <a:gd name="connsiteY51" fmla="*/ 1029148 h 1911275"/>
              <a:gd name="connsiteX52" fmla="*/ 2330824 w 4772809"/>
              <a:gd name="connsiteY52" fmla="*/ 1061421 h 1911275"/>
              <a:gd name="connsiteX53" fmla="*/ 2427642 w 4772809"/>
              <a:gd name="connsiteY53" fmla="*/ 1061421 h 1911275"/>
              <a:gd name="connsiteX54" fmla="*/ 2427642 w 4772809"/>
              <a:gd name="connsiteY54" fmla="*/ 1079350 h 1911275"/>
              <a:gd name="connsiteX55" fmla="*/ 2528047 w 4772809"/>
              <a:gd name="connsiteY55" fmla="*/ 1079350 h 1911275"/>
              <a:gd name="connsiteX56" fmla="*/ 2528047 w 4772809"/>
              <a:gd name="connsiteY56" fmla="*/ 1125967 h 1911275"/>
              <a:gd name="connsiteX57" fmla="*/ 2578249 w 4772809"/>
              <a:gd name="connsiteY57" fmla="*/ 1125967 h 1911275"/>
              <a:gd name="connsiteX58" fmla="*/ 2578249 w 4772809"/>
              <a:gd name="connsiteY58" fmla="*/ 1161826 h 1911275"/>
              <a:gd name="connsiteX59" fmla="*/ 2660725 w 4772809"/>
              <a:gd name="connsiteY59" fmla="*/ 1161826 h 1911275"/>
              <a:gd name="connsiteX60" fmla="*/ 2660725 w 4772809"/>
              <a:gd name="connsiteY60" fmla="*/ 1194099 h 1911275"/>
              <a:gd name="connsiteX61" fmla="*/ 2700169 w 4772809"/>
              <a:gd name="connsiteY61" fmla="*/ 1194099 h 1911275"/>
              <a:gd name="connsiteX62" fmla="*/ 2700169 w 4772809"/>
              <a:gd name="connsiteY62" fmla="*/ 1251473 h 1911275"/>
              <a:gd name="connsiteX63" fmla="*/ 2743200 w 4772809"/>
              <a:gd name="connsiteY63" fmla="*/ 1251473 h 1911275"/>
              <a:gd name="connsiteX64" fmla="*/ 2743200 w 4772809"/>
              <a:gd name="connsiteY64" fmla="*/ 1283746 h 1911275"/>
              <a:gd name="connsiteX65" fmla="*/ 2879464 w 4772809"/>
              <a:gd name="connsiteY65" fmla="*/ 1283746 h 1911275"/>
              <a:gd name="connsiteX66" fmla="*/ 2879464 w 4772809"/>
              <a:gd name="connsiteY66" fmla="*/ 1316019 h 1911275"/>
              <a:gd name="connsiteX67" fmla="*/ 3101788 w 4772809"/>
              <a:gd name="connsiteY67" fmla="*/ 1316019 h 1911275"/>
              <a:gd name="connsiteX68" fmla="*/ 3101788 w 4772809"/>
              <a:gd name="connsiteY68" fmla="*/ 1387736 h 1911275"/>
              <a:gd name="connsiteX69" fmla="*/ 3252395 w 4772809"/>
              <a:gd name="connsiteY69" fmla="*/ 1387736 h 1911275"/>
              <a:gd name="connsiteX70" fmla="*/ 3252395 w 4772809"/>
              <a:gd name="connsiteY70" fmla="*/ 1427181 h 1911275"/>
              <a:gd name="connsiteX71" fmla="*/ 3299012 w 4772809"/>
              <a:gd name="connsiteY71" fmla="*/ 1427181 h 1911275"/>
              <a:gd name="connsiteX72" fmla="*/ 3299012 w 4772809"/>
              <a:gd name="connsiteY72" fmla="*/ 1502484 h 1911275"/>
              <a:gd name="connsiteX73" fmla="*/ 3399417 w 4772809"/>
              <a:gd name="connsiteY73" fmla="*/ 1502484 h 1911275"/>
              <a:gd name="connsiteX74" fmla="*/ 3399417 w 4772809"/>
              <a:gd name="connsiteY74" fmla="*/ 1541929 h 1911275"/>
              <a:gd name="connsiteX75" fmla="*/ 3603812 w 4772809"/>
              <a:gd name="connsiteY75" fmla="*/ 1541929 h 1911275"/>
              <a:gd name="connsiteX76" fmla="*/ 3603812 w 4772809"/>
              <a:gd name="connsiteY76" fmla="*/ 1599303 h 1911275"/>
              <a:gd name="connsiteX77" fmla="*/ 3636085 w 4772809"/>
              <a:gd name="connsiteY77" fmla="*/ 1599303 h 1911275"/>
              <a:gd name="connsiteX78" fmla="*/ 3636085 w 4772809"/>
              <a:gd name="connsiteY78" fmla="*/ 1649506 h 1911275"/>
              <a:gd name="connsiteX79" fmla="*/ 3714974 w 4772809"/>
              <a:gd name="connsiteY79" fmla="*/ 1649506 h 1911275"/>
              <a:gd name="connsiteX80" fmla="*/ 3714974 w 4772809"/>
              <a:gd name="connsiteY80" fmla="*/ 1696122 h 1911275"/>
              <a:gd name="connsiteX81" fmla="*/ 3872753 w 4772809"/>
              <a:gd name="connsiteY81" fmla="*/ 1696122 h 1911275"/>
              <a:gd name="connsiteX82" fmla="*/ 3872753 w 4772809"/>
              <a:gd name="connsiteY82" fmla="*/ 1749910 h 1911275"/>
              <a:gd name="connsiteX83" fmla="*/ 4130937 w 4772809"/>
              <a:gd name="connsiteY83" fmla="*/ 1749910 h 1911275"/>
              <a:gd name="connsiteX84" fmla="*/ 4130937 w 4772809"/>
              <a:gd name="connsiteY84" fmla="*/ 1800113 h 1911275"/>
              <a:gd name="connsiteX85" fmla="*/ 4173967 w 4772809"/>
              <a:gd name="connsiteY85" fmla="*/ 1800113 h 1911275"/>
              <a:gd name="connsiteX86" fmla="*/ 4173967 w 4772809"/>
              <a:gd name="connsiteY86" fmla="*/ 1850315 h 1911275"/>
              <a:gd name="connsiteX87" fmla="*/ 4665233 w 4772809"/>
              <a:gd name="connsiteY87" fmla="*/ 1850315 h 1911275"/>
              <a:gd name="connsiteX88" fmla="*/ 4665233 w 4772809"/>
              <a:gd name="connsiteY88" fmla="*/ 1911275 h 1911275"/>
              <a:gd name="connsiteX89" fmla="*/ 4772809 w 4772809"/>
              <a:gd name="connsiteY89" fmla="*/ 1911275 h 191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4772809" h="1911275">
                <a:moveTo>
                  <a:pt x="0" y="0"/>
                </a:moveTo>
                <a:lnTo>
                  <a:pt x="620358" y="0"/>
                </a:lnTo>
                <a:lnTo>
                  <a:pt x="620358" y="17929"/>
                </a:lnTo>
                <a:lnTo>
                  <a:pt x="717177" y="17929"/>
                </a:lnTo>
                <a:lnTo>
                  <a:pt x="717177" y="53788"/>
                </a:lnTo>
                <a:lnTo>
                  <a:pt x="778137" y="53788"/>
                </a:lnTo>
                <a:lnTo>
                  <a:pt x="778137" y="75303"/>
                </a:lnTo>
                <a:lnTo>
                  <a:pt x="806824" y="75303"/>
                </a:lnTo>
                <a:lnTo>
                  <a:pt x="806824" y="100404"/>
                </a:lnTo>
                <a:lnTo>
                  <a:pt x="896471" y="100404"/>
                </a:lnTo>
                <a:lnTo>
                  <a:pt x="896471" y="118334"/>
                </a:lnTo>
                <a:lnTo>
                  <a:pt x="1047078" y="118334"/>
                </a:lnTo>
                <a:lnTo>
                  <a:pt x="1047078" y="150607"/>
                </a:lnTo>
                <a:lnTo>
                  <a:pt x="1100866" y="150607"/>
                </a:lnTo>
                <a:lnTo>
                  <a:pt x="1100866" y="168536"/>
                </a:lnTo>
                <a:lnTo>
                  <a:pt x="1183341" y="168536"/>
                </a:lnTo>
                <a:lnTo>
                  <a:pt x="1183341" y="211567"/>
                </a:lnTo>
                <a:lnTo>
                  <a:pt x="1226372" y="211567"/>
                </a:lnTo>
                <a:lnTo>
                  <a:pt x="1226372" y="261769"/>
                </a:lnTo>
                <a:lnTo>
                  <a:pt x="1272988" y="261769"/>
                </a:lnTo>
                <a:lnTo>
                  <a:pt x="1272988" y="294042"/>
                </a:lnTo>
                <a:lnTo>
                  <a:pt x="1312433" y="294042"/>
                </a:lnTo>
                <a:lnTo>
                  <a:pt x="1312433" y="337073"/>
                </a:lnTo>
                <a:lnTo>
                  <a:pt x="1380565" y="337073"/>
                </a:lnTo>
                <a:lnTo>
                  <a:pt x="1380565" y="415962"/>
                </a:lnTo>
                <a:lnTo>
                  <a:pt x="1459454" y="415962"/>
                </a:lnTo>
                <a:lnTo>
                  <a:pt x="1459454" y="444649"/>
                </a:lnTo>
                <a:lnTo>
                  <a:pt x="1506071" y="444649"/>
                </a:lnTo>
                <a:lnTo>
                  <a:pt x="1506071" y="473336"/>
                </a:lnTo>
                <a:lnTo>
                  <a:pt x="1567031" y="473336"/>
                </a:lnTo>
                <a:lnTo>
                  <a:pt x="1606475" y="473336"/>
                </a:lnTo>
                <a:lnTo>
                  <a:pt x="1606475" y="541468"/>
                </a:lnTo>
                <a:lnTo>
                  <a:pt x="1649506" y="541468"/>
                </a:lnTo>
                <a:lnTo>
                  <a:pt x="1649506" y="580913"/>
                </a:lnTo>
                <a:lnTo>
                  <a:pt x="1717638" y="580913"/>
                </a:lnTo>
                <a:lnTo>
                  <a:pt x="1717638" y="609600"/>
                </a:lnTo>
                <a:lnTo>
                  <a:pt x="1846729" y="609600"/>
                </a:lnTo>
                <a:lnTo>
                  <a:pt x="1846729" y="666974"/>
                </a:lnTo>
                <a:lnTo>
                  <a:pt x="1947134" y="666974"/>
                </a:lnTo>
                <a:lnTo>
                  <a:pt x="1947134" y="717176"/>
                </a:lnTo>
                <a:lnTo>
                  <a:pt x="1997337" y="717176"/>
                </a:lnTo>
                <a:lnTo>
                  <a:pt x="1997337" y="781722"/>
                </a:lnTo>
                <a:lnTo>
                  <a:pt x="2040367" y="781722"/>
                </a:lnTo>
                <a:lnTo>
                  <a:pt x="2040367" y="824753"/>
                </a:lnTo>
                <a:lnTo>
                  <a:pt x="2083398" y="824753"/>
                </a:lnTo>
                <a:lnTo>
                  <a:pt x="2083398" y="889299"/>
                </a:lnTo>
                <a:lnTo>
                  <a:pt x="2147944" y="889299"/>
                </a:lnTo>
                <a:lnTo>
                  <a:pt x="2147944" y="982531"/>
                </a:lnTo>
                <a:lnTo>
                  <a:pt x="2302137" y="982531"/>
                </a:lnTo>
                <a:lnTo>
                  <a:pt x="2302137" y="1029148"/>
                </a:lnTo>
                <a:lnTo>
                  <a:pt x="2330824" y="1029148"/>
                </a:lnTo>
                <a:lnTo>
                  <a:pt x="2330824" y="1029148"/>
                </a:lnTo>
                <a:lnTo>
                  <a:pt x="2330824" y="1061421"/>
                </a:lnTo>
                <a:lnTo>
                  <a:pt x="2427642" y="1061421"/>
                </a:lnTo>
                <a:lnTo>
                  <a:pt x="2427642" y="1079350"/>
                </a:lnTo>
                <a:lnTo>
                  <a:pt x="2528047" y="1079350"/>
                </a:lnTo>
                <a:lnTo>
                  <a:pt x="2528047" y="1125967"/>
                </a:lnTo>
                <a:lnTo>
                  <a:pt x="2578249" y="1125967"/>
                </a:lnTo>
                <a:lnTo>
                  <a:pt x="2578249" y="1161826"/>
                </a:lnTo>
                <a:lnTo>
                  <a:pt x="2660725" y="1161826"/>
                </a:lnTo>
                <a:lnTo>
                  <a:pt x="2660725" y="1194099"/>
                </a:lnTo>
                <a:lnTo>
                  <a:pt x="2700169" y="1194099"/>
                </a:lnTo>
                <a:lnTo>
                  <a:pt x="2700169" y="1251473"/>
                </a:lnTo>
                <a:lnTo>
                  <a:pt x="2743200" y="1251473"/>
                </a:lnTo>
                <a:lnTo>
                  <a:pt x="2743200" y="1283746"/>
                </a:lnTo>
                <a:lnTo>
                  <a:pt x="2879464" y="1283746"/>
                </a:lnTo>
                <a:lnTo>
                  <a:pt x="2879464" y="1316019"/>
                </a:lnTo>
                <a:lnTo>
                  <a:pt x="3101788" y="1316019"/>
                </a:lnTo>
                <a:lnTo>
                  <a:pt x="3101788" y="1387736"/>
                </a:lnTo>
                <a:lnTo>
                  <a:pt x="3252395" y="1387736"/>
                </a:lnTo>
                <a:lnTo>
                  <a:pt x="3252395" y="1427181"/>
                </a:lnTo>
                <a:lnTo>
                  <a:pt x="3299012" y="1427181"/>
                </a:lnTo>
                <a:lnTo>
                  <a:pt x="3299012" y="1502484"/>
                </a:lnTo>
                <a:lnTo>
                  <a:pt x="3399417" y="1502484"/>
                </a:lnTo>
                <a:lnTo>
                  <a:pt x="3399417" y="1541929"/>
                </a:lnTo>
                <a:lnTo>
                  <a:pt x="3603812" y="1541929"/>
                </a:lnTo>
                <a:lnTo>
                  <a:pt x="3603812" y="1599303"/>
                </a:lnTo>
                <a:lnTo>
                  <a:pt x="3636085" y="1599303"/>
                </a:lnTo>
                <a:lnTo>
                  <a:pt x="3636085" y="1649506"/>
                </a:lnTo>
                <a:lnTo>
                  <a:pt x="3714974" y="1649506"/>
                </a:lnTo>
                <a:lnTo>
                  <a:pt x="3714974" y="1696122"/>
                </a:lnTo>
                <a:lnTo>
                  <a:pt x="3872753" y="1696122"/>
                </a:lnTo>
                <a:lnTo>
                  <a:pt x="3872753" y="1749910"/>
                </a:lnTo>
                <a:lnTo>
                  <a:pt x="4130937" y="1749910"/>
                </a:lnTo>
                <a:lnTo>
                  <a:pt x="4130937" y="1800113"/>
                </a:lnTo>
                <a:lnTo>
                  <a:pt x="4173967" y="1800113"/>
                </a:lnTo>
                <a:lnTo>
                  <a:pt x="4173967" y="1850315"/>
                </a:lnTo>
                <a:lnTo>
                  <a:pt x="4665233" y="1850315"/>
                </a:lnTo>
                <a:lnTo>
                  <a:pt x="4665233" y="1911275"/>
                </a:lnTo>
                <a:lnTo>
                  <a:pt x="4772809" y="1911275"/>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7E1B19FA-7155-4607-B923-F400DFEA1B74}"/>
              </a:ext>
            </a:extLst>
          </p:cNvPr>
          <p:cNvCxnSpPr/>
          <p:nvPr/>
        </p:nvCxnSpPr>
        <p:spPr bwMode="auto">
          <a:xfrm>
            <a:off x="1537572"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6404A114-F831-4914-B977-1C51708F110D}"/>
              </a:ext>
            </a:extLst>
          </p:cNvPr>
          <p:cNvCxnSpPr/>
          <p:nvPr/>
        </p:nvCxnSpPr>
        <p:spPr bwMode="auto">
          <a:xfrm>
            <a:off x="1786726"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A95DA7A5-A0F3-4F86-AD08-569DCBF0A614}"/>
              </a:ext>
            </a:extLst>
          </p:cNvPr>
          <p:cNvCxnSpPr/>
          <p:nvPr/>
        </p:nvCxnSpPr>
        <p:spPr bwMode="auto">
          <a:xfrm>
            <a:off x="2057390"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4444DFE2-1E7F-4054-ADCC-139806ECEE4B}"/>
              </a:ext>
            </a:extLst>
          </p:cNvPr>
          <p:cNvCxnSpPr/>
          <p:nvPr/>
        </p:nvCxnSpPr>
        <p:spPr bwMode="auto">
          <a:xfrm>
            <a:off x="2306543"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0" name="Straight Connector 89">
            <a:extLst>
              <a:ext uri="{FF2B5EF4-FFF2-40B4-BE49-F238E27FC236}">
                <a16:creationId xmlns:a16="http://schemas.microsoft.com/office/drawing/2014/main" id="{B1C86497-9A90-4789-A578-831276A353A7}"/>
              </a:ext>
            </a:extLst>
          </p:cNvPr>
          <p:cNvCxnSpPr/>
          <p:nvPr/>
        </p:nvCxnSpPr>
        <p:spPr bwMode="auto">
          <a:xfrm>
            <a:off x="2344185"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72897A68-BA20-412B-9E46-A72D7976A2A6}"/>
              </a:ext>
            </a:extLst>
          </p:cNvPr>
          <p:cNvCxnSpPr/>
          <p:nvPr/>
        </p:nvCxnSpPr>
        <p:spPr bwMode="auto">
          <a:xfrm>
            <a:off x="2410529"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E36B3A6F-93D0-44DE-92BE-49323F1BE087}"/>
              </a:ext>
            </a:extLst>
          </p:cNvPr>
          <p:cNvCxnSpPr/>
          <p:nvPr/>
        </p:nvCxnSpPr>
        <p:spPr bwMode="auto">
          <a:xfrm>
            <a:off x="2494753" y="17017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3" name="Straight Connector 92">
            <a:extLst>
              <a:ext uri="{FF2B5EF4-FFF2-40B4-BE49-F238E27FC236}">
                <a16:creationId xmlns:a16="http://schemas.microsoft.com/office/drawing/2014/main" id="{7790F58B-2F3F-43DB-893F-70428536961C}"/>
              </a:ext>
            </a:extLst>
          </p:cNvPr>
          <p:cNvCxnSpPr/>
          <p:nvPr/>
        </p:nvCxnSpPr>
        <p:spPr bwMode="auto">
          <a:xfrm>
            <a:off x="2776173" y="176884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4" name="Straight Connector 93">
            <a:extLst>
              <a:ext uri="{FF2B5EF4-FFF2-40B4-BE49-F238E27FC236}">
                <a16:creationId xmlns:a16="http://schemas.microsoft.com/office/drawing/2014/main" id="{CA5D39F5-D156-492D-B7A2-7C7E43579DC8}"/>
              </a:ext>
            </a:extLst>
          </p:cNvPr>
          <p:cNvCxnSpPr/>
          <p:nvPr/>
        </p:nvCxnSpPr>
        <p:spPr bwMode="auto">
          <a:xfrm>
            <a:off x="2924948" y="1890779"/>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21E3680D-F0FC-4C94-A34A-3748A99D6F66}"/>
              </a:ext>
            </a:extLst>
          </p:cNvPr>
          <p:cNvCxnSpPr/>
          <p:nvPr/>
        </p:nvCxnSpPr>
        <p:spPr bwMode="auto">
          <a:xfrm>
            <a:off x="2951835" y="1958867"/>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40E2D9AA-A94D-4319-96D1-87FD06C22B81}"/>
              </a:ext>
            </a:extLst>
          </p:cNvPr>
          <p:cNvCxnSpPr/>
          <p:nvPr/>
        </p:nvCxnSpPr>
        <p:spPr bwMode="auto">
          <a:xfrm>
            <a:off x="2996646" y="1960659"/>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D15A0DB-4832-4CC8-B41E-DF3EA45FF32A}"/>
              </a:ext>
            </a:extLst>
          </p:cNvPr>
          <p:cNvCxnSpPr/>
          <p:nvPr/>
        </p:nvCxnSpPr>
        <p:spPr bwMode="auto">
          <a:xfrm>
            <a:off x="3190116" y="2103328"/>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4B4F0AF7-6672-479A-86E1-352D03BF2A25}"/>
              </a:ext>
            </a:extLst>
          </p:cNvPr>
          <p:cNvCxnSpPr/>
          <p:nvPr/>
        </p:nvCxnSpPr>
        <p:spPr bwMode="auto">
          <a:xfrm>
            <a:off x="3236838" y="2103328"/>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63C511DE-01F4-474C-AF4A-2C8A7B5A4288}"/>
              </a:ext>
            </a:extLst>
          </p:cNvPr>
          <p:cNvCxnSpPr/>
          <p:nvPr/>
        </p:nvCxnSpPr>
        <p:spPr bwMode="auto">
          <a:xfrm>
            <a:off x="3263725" y="2103328"/>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E072EED1-FEBA-417C-B1F5-7F188F8E1F9A}"/>
              </a:ext>
            </a:extLst>
          </p:cNvPr>
          <p:cNvCxnSpPr/>
          <p:nvPr/>
        </p:nvCxnSpPr>
        <p:spPr bwMode="auto">
          <a:xfrm>
            <a:off x="3540578" y="2268187"/>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3AEC3288-AA68-40C8-8D3D-2949663A5A95}"/>
              </a:ext>
            </a:extLst>
          </p:cNvPr>
          <p:cNvCxnSpPr/>
          <p:nvPr/>
        </p:nvCxnSpPr>
        <p:spPr bwMode="auto">
          <a:xfrm>
            <a:off x="3634758" y="2347543"/>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59D584FC-979D-4B86-909E-C6D814B4F2E7}"/>
              </a:ext>
            </a:extLst>
          </p:cNvPr>
          <p:cNvCxnSpPr/>
          <p:nvPr/>
        </p:nvCxnSpPr>
        <p:spPr bwMode="auto">
          <a:xfrm>
            <a:off x="3720806" y="243706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44905CFC-EA26-4DBA-A8BD-4BCCF890A0F0}"/>
              </a:ext>
            </a:extLst>
          </p:cNvPr>
          <p:cNvCxnSpPr/>
          <p:nvPr/>
        </p:nvCxnSpPr>
        <p:spPr bwMode="auto">
          <a:xfrm>
            <a:off x="3775891" y="244423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45ACCAA7-C638-4ED9-AB59-314A2233ACD1}"/>
              </a:ext>
            </a:extLst>
          </p:cNvPr>
          <p:cNvCxnSpPr/>
          <p:nvPr/>
        </p:nvCxnSpPr>
        <p:spPr bwMode="auto">
          <a:xfrm>
            <a:off x="3935421" y="253733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E782DFDB-DCD6-462D-A828-FFD22CF26529}"/>
              </a:ext>
            </a:extLst>
          </p:cNvPr>
          <p:cNvCxnSpPr/>
          <p:nvPr/>
        </p:nvCxnSpPr>
        <p:spPr bwMode="auto">
          <a:xfrm>
            <a:off x="4036545" y="253733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4BDB1BAA-B732-4B4F-8028-C21B37EE5271}"/>
              </a:ext>
            </a:extLst>
          </p:cNvPr>
          <p:cNvCxnSpPr/>
          <p:nvPr/>
        </p:nvCxnSpPr>
        <p:spPr bwMode="auto">
          <a:xfrm>
            <a:off x="4118254" y="253733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B74D436A-A34B-4AAF-AA6D-B10445419BE7}"/>
              </a:ext>
            </a:extLst>
          </p:cNvPr>
          <p:cNvCxnSpPr/>
          <p:nvPr/>
        </p:nvCxnSpPr>
        <p:spPr bwMode="auto">
          <a:xfrm>
            <a:off x="4439107" y="2770462"/>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91BFCCF6-89F8-4029-8573-3ADFB5654836}"/>
              </a:ext>
            </a:extLst>
          </p:cNvPr>
          <p:cNvCxnSpPr/>
          <p:nvPr/>
        </p:nvCxnSpPr>
        <p:spPr bwMode="auto">
          <a:xfrm>
            <a:off x="4700808" y="2770462"/>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CF885D37-0FD2-4843-8584-50ADEDB27405}"/>
              </a:ext>
            </a:extLst>
          </p:cNvPr>
          <p:cNvCxnSpPr/>
          <p:nvPr/>
        </p:nvCxnSpPr>
        <p:spPr bwMode="auto">
          <a:xfrm>
            <a:off x="4844206" y="2770462"/>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A86BB34A-089B-4205-A7CD-DBCBC226B81C}"/>
              </a:ext>
            </a:extLst>
          </p:cNvPr>
          <p:cNvCxnSpPr/>
          <p:nvPr/>
        </p:nvCxnSpPr>
        <p:spPr bwMode="auto">
          <a:xfrm>
            <a:off x="5978843" y="3311646"/>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4C9849B1-2797-4274-B97E-E045A8FE8B22}"/>
              </a:ext>
            </a:extLst>
          </p:cNvPr>
          <p:cNvCxnSpPr/>
          <p:nvPr/>
        </p:nvCxnSpPr>
        <p:spPr bwMode="auto">
          <a:xfrm>
            <a:off x="1578800"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1F59BABB-30E1-40E9-B889-34B32E293DC9}"/>
              </a:ext>
            </a:extLst>
          </p:cNvPr>
          <p:cNvCxnSpPr/>
          <p:nvPr/>
        </p:nvCxnSpPr>
        <p:spPr bwMode="auto">
          <a:xfrm>
            <a:off x="1666630"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4B5A18F-A345-448C-9679-31A3D74F7B04}"/>
              </a:ext>
            </a:extLst>
          </p:cNvPr>
          <p:cNvCxnSpPr/>
          <p:nvPr/>
        </p:nvCxnSpPr>
        <p:spPr bwMode="auto">
          <a:xfrm>
            <a:off x="1715027"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29575E63-B837-47C9-AE52-E6347B672D70}"/>
              </a:ext>
            </a:extLst>
          </p:cNvPr>
          <p:cNvCxnSpPr/>
          <p:nvPr/>
        </p:nvCxnSpPr>
        <p:spPr bwMode="auto">
          <a:xfrm>
            <a:off x="1727409"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1E643F74-907B-4B33-92AA-379224438580}"/>
              </a:ext>
            </a:extLst>
          </p:cNvPr>
          <p:cNvCxnSpPr/>
          <p:nvPr/>
        </p:nvCxnSpPr>
        <p:spPr bwMode="auto">
          <a:xfrm>
            <a:off x="1872765"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C514F2D3-C081-4FA4-9CCE-20A5FB74439C}"/>
              </a:ext>
            </a:extLst>
          </p:cNvPr>
          <p:cNvCxnSpPr/>
          <p:nvPr/>
        </p:nvCxnSpPr>
        <p:spPr bwMode="auto">
          <a:xfrm>
            <a:off x="1931917"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CF3098D3-1064-46A7-86A3-5AC2362691EC}"/>
              </a:ext>
            </a:extLst>
          </p:cNvPr>
          <p:cNvCxnSpPr/>
          <p:nvPr/>
        </p:nvCxnSpPr>
        <p:spPr bwMode="auto">
          <a:xfrm>
            <a:off x="1998238"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13BAF35E-1542-40DA-90DF-3FA35F30FD58}"/>
              </a:ext>
            </a:extLst>
          </p:cNvPr>
          <p:cNvCxnSpPr/>
          <p:nvPr/>
        </p:nvCxnSpPr>
        <p:spPr bwMode="auto">
          <a:xfrm>
            <a:off x="2021375"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F286D8BF-F74F-42AD-BB4C-29AAB5E89735}"/>
              </a:ext>
            </a:extLst>
          </p:cNvPr>
          <p:cNvCxnSpPr/>
          <p:nvPr/>
        </p:nvCxnSpPr>
        <p:spPr bwMode="auto">
          <a:xfrm>
            <a:off x="2087862"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C7A78834-9106-45ED-BA78-4476B4110B49}"/>
              </a:ext>
            </a:extLst>
          </p:cNvPr>
          <p:cNvCxnSpPr/>
          <p:nvPr/>
        </p:nvCxnSpPr>
        <p:spPr bwMode="auto">
          <a:xfrm>
            <a:off x="2172109" y="17017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4303A366-EDB9-4027-85E1-60F1B6C856A2}"/>
              </a:ext>
            </a:extLst>
          </p:cNvPr>
          <p:cNvCxnSpPr/>
          <p:nvPr/>
        </p:nvCxnSpPr>
        <p:spPr bwMode="auto">
          <a:xfrm>
            <a:off x="2306543" y="179409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6B9C3CED-F61D-4037-94DA-D3E3971D9A36}"/>
              </a:ext>
            </a:extLst>
          </p:cNvPr>
          <p:cNvCxnSpPr/>
          <p:nvPr/>
        </p:nvCxnSpPr>
        <p:spPr bwMode="auto">
          <a:xfrm>
            <a:off x="2344185" y="179050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EBC21D9F-F298-4ECA-B668-3766358ADE35}"/>
              </a:ext>
            </a:extLst>
          </p:cNvPr>
          <p:cNvCxnSpPr/>
          <p:nvPr/>
        </p:nvCxnSpPr>
        <p:spPr bwMode="auto">
          <a:xfrm>
            <a:off x="2480413" y="1826303"/>
            <a:ext cx="0" cy="96689"/>
          </a:xfrm>
          <a:prstGeom prst="line">
            <a:avLst/>
          </a:prstGeom>
          <a:noFill/>
          <a:ln w="57150" cap="flat" cmpd="sng" algn="ctr">
            <a:solidFill>
              <a:schemeClr val="accent3"/>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982B1CFC-DEDD-4848-BDC3-775FF8435D1C}"/>
              </a:ext>
            </a:extLst>
          </p:cNvPr>
          <p:cNvCxnSpPr/>
          <p:nvPr/>
        </p:nvCxnSpPr>
        <p:spPr bwMode="auto">
          <a:xfrm>
            <a:off x="2540406" y="182630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A542F230-8672-48EE-95BF-5C71A62CC5F4}"/>
              </a:ext>
            </a:extLst>
          </p:cNvPr>
          <p:cNvCxnSpPr/>
          <p:nvPr/>
        </p:nvCxnSpPr>
        <p:spPr bwMode="auto">
          <a:xfrm>
            <a:off x="2574093" y="184243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85CE102A-67FD-48EE-A7D6-EE58B2638639}"/>
              </a:ext>
            </a:extLst>
          </p:cNvPr>
          <p:cNvCxnSpPr/>
          <p:nvPr/>
        </p:nvCxnSpPr>
        <p:spPr bwMode="auto">
          <a:xfrm>
            <a:off x="2604095" y="185775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F904CD6E-3BC8-4DC2-B08D-A364C4596443}"/>
              </a:ext>
            </a:extLst>
          </p:cNvPr>
          <p:cNvCxnSpPr/>
          <p:nvPr/>
        </p:nvCxnSpPr>
        <p:spPr bwMode="auto">
          <a:xfrm>
            <a:off x="2630983" y="187464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0B59E833-B906-4D74-8342-FF2B469E5426}"/>
              </a:ext>
            </a:extLst>
          </p:cNvPr>
          <p:cNvCxnSpPr/>
          <p:nvPr/>
        </p:nvCxnSpPr>
        <p:spPr bwMode="auto">
          <a:xfrm>
            <a:off x="2672209" y="187464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B839212A-3B91-4F00-B74D-B54FB27AE0EB}"/>
              </a:ext>
            </a:extLst>
          </p:cNvPr>
          <p:cNvCxnSpPr/>
          <p:nvPr/>
        </p:nvCxnSpPr>
        <p:spPr bwMode="auto">
          <a:xfrm>
            <a:off x="2706265" y="189436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D891BFCB-F5B6-443E-816A-201555E75DB9}"/>
              </a:ext>
            </a:extLst>
          </p:cNvPr>
          <p:cNvCxnSpPr/>
          <p:nvPr/>
        </p:nvCxnSpPr>
        <p:spPr bwMode="auto">
          <a:xfrm>
            <a:off x="2741950" y="196245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35320D03-96D4-40E0-9055-0F2A83AE3791}"/>
              </a:ext>
            </a:extLst>
          </p:cNvPr>
          <p:cNvCxnSpPr/>
          <p:nvPr/>
        </p:nvCxnSpPr>
        <p:spPr bwMode="auto">
          <a:xfrm>
            <a:off x="2790513" y="198709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0CC295E7-EB0F-43F9-B005-69732DE93964}"/>
              </a:ext>
            </a:extLst>
          </p:cNvPr>
          <p:cNvCxnSpPr/>
          <p:nvPr/>
        </p:nvCxnSpPr>
        <p:spPr bwMode="auto">
          <a:xfrm>
            <a:off x="2856729" y="202872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4A45B8EA-AC8E-4894-A7DE-751E5470B38E}"/>
              </a:ext>
            </a:extLst>
          </p:cNvPr>
          <p:cNvCxnSpPr/>
          <p:nvPr/>
        </p:nvCxnSpPr>
        <p:spPr bwMode="auto">
          <a:xfrm>
            <a:off x="2890785" y="212336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AC11F878-17F2-48CA-A665-D6543C6F63B8}"/>
              </a:ext>
            </a:extLst>
          </p:cNvPr>
          <p:cNvCxnSpPr/>
          <p:nvPr/>
        </p:nvCxnSpPr>
        <p:spPr bwMode="auto">
          <a:xfrm>
            <a:off x="2951835" y="212336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27786235-6CCD-42C5-86E4-2EEA7E39F2E3}"/>
              </a:ext>
            </a:extLst>
          </p:cNvPr>
          <p:cNvCxnSpPr/>
          <p:nvPr/>
        </p:nvCxnSpPr>
        <p:spPr bwMode="auto">
          <a:xfrm>
            <a:off x="2978558" y="215167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E94A4474-EE75-4B3F-ABC9-D00118B167E2}"/>
              </a:ext>
            </a:extLst>
          </p:cNvPr>
          <p:cNvCxnSpPr/>
          <p:nvPr/>
        </p:nvCxnSpPr>
        <p:spPr bwMode="auto">
          <a:xfrm>
            <a:off x="3030540" y="217171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49BCBA01-F9DF-4189-A9FC-8468E4D7015D}"/>
              </a:ext>
            </a:extLst>
          </p:cNvPr>
          <p:cNvCxnSpPr/>
          <p:nvPr/>
        </p:nvCxnSpPr>
        <p:spPr bwMode="auto">
          <a:xfrm>
            <a:off x="3075352" y="218327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58946EDF-6A13-4755-86E8-1C2CCEBDBFB4}"/>
              </a:ext>
            </a:extLst>
          </p:cNvPr>
          <p:cNvCxnSpPr/>
          <p:nvPr/>
        </p:nvCxnSpPr>
        <p:spPr bwMode="auto">
          <a:xfrm>
            <a:off x="3120164" y="223789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E1315272-597F-4ABC-BD86-B4674816CAF7}"/>
              </a:ext>
            </a:extLst>
          </p:cNvPr>
          <p:cNvCxnSpPr/>
          <p:nvPr/>
        </p:nvCxnSpPr>
        <p:spPr bwMode="auto">
          <a:xfrm>
            <a:off x="3128798" y="225085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15376604-7D99-4C8E-BADE-B39419FFEEB8}"/>
              </a:ext>
            </a:extLst>
          </p:cNvPr>
          <p:cNvCxnSpPr/>
          <p:nvPr/>
        </p:nvCxnSpPr>
        <p:spPr bwMode="auto">
          <a:xfrm>
            <a:off x="3164858" y="227983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4824B788-FCE0-45B6-AAA6-36F5CAD1A8C7}"/>
              </a:ext>
            </a:extLst>
          </p:cNvPr>
          <p:cNvCxnSpPr/>
          <p:nvPr/>
        </p:nvCxnSpPr>
        <p:spPr bwMode="auto">
          <a:xfrm>
            <a:off x="3207760" y="228623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DF18EA6C-155A-418E-A2E5-004DE06AEC13}"/>
              </a:ext>
            </a:extLst>
          </p:cNvPr>
          <p:cNvCxnSpPr/>
          <p:nvPr/>
        </p:nvCxnSpPr>
        <p:spPr bwMode="auto">
          <a:xfrm>
            <a:off x="3236838" y="229012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FC595805-B531-4284-B680-728638A8DC35}"/>
              </a:ext>
            </a:extLst>
          </p:cNvPr>
          <p:cNvCxnSpPr/>
          <p:nvPr/>
        </p:nvCxnSpPr>
        <p:spPr bwMode="auto">
          <a:xfrm>
            <a:off x="3297735" y="231653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2D99724A-B41B-4402-815A-945F18A21188}"/>
              </a:ext>
            </a:extLst>
          </p:cNvPr>
          <p:cNvCxnSpPr/>
          <p:nvPr/>
        </p:nvCxnSpPr>
        <p:spPr bwMode="auto">
          <a:xfrm>
            <a:off x="3385566" y="23765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4064A063-45C4-4770-A92C-EE529218DE49}"/>
              </a:ext>
            </a:extLst>
          </p:cNvPr>
          <p:cNvCxnSpPr/>
          <p:nvPr/>
        </p:nvCxnSpPr>
        <p:spPr bwMode="auto">
          <a:xfrm>
            <a:off x="3426793" y="23765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EE463625-F7BC-49EE-B6CA-3CEC114CB282}"/>
              </a:ext>
            </a:extLst>
          </p:cNvPr>
          <p:cNvCxnSpPr/>
          <p:nvPr/>
        </p:nvCxnSpPr>
        <p:spPr bwMode="auto">
          <a:xfrm>
            <a:off x="3466251" y="240467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A34F8B9C-92D0-4C84-BE96-C4D4AB83F09F}"/>
              </a:ext>
            </a:extLst>
          </p:cNvPr>
          <p:cNvCxnSpPr/>
          <p:nvPr/>
        </p:nvCxnSpPr>
        <p:spPr bwMode="auto">
          <a:xfrm>
            <a:off x="3667032" y="267692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FFD4C960-97BD-497C-BFCC-CE1B341BADF7}"/>
              </a:ext>
            </a:extLst>
          </p:cNvPr>
          <p:cNvCxnSpPr/>
          <p:nvPr/>
        </p:nvCxnSpPr>
        <p:spPr bwMode="auto">
          <a:xfrm>
            <a:off x="3706299" y="2682559"/>
            <a:ext cx="0" cy="96689"/>
          </a:xfrm>
          <a:prstGeom prst="line">
            <a:avLst/>
          </a:prstGeom>
          <a:noFill/>
          <a:ln w="38100" cap="flat" cmpd="sng" algn="ctr">
            <a:solidFill>
              <a:schemeClr val="accent3"/>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AB0414CE-F936-46B6-9237-78DC04B8A2BE}"/>
              </a:ext>
            </a:extLst>
          </p:cNvPr>
          <p:cNvCxnSpPr/>
          <p:nvPr/>
        </p:nvCxnSpPr>
        <p:spPr bwMode="auto">
          <a:xfrm>
            <a:off x="3859238" y="275612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8286C8A0-2A48-4D99-A825-484992527167}"/>
              </a:ext>
            </a:extLst>
          </p:cNvPr>
          <p:cNvCxnSpPr/>
          <p:nvPr/>
        </p:nvCxnSpPr>
        <p:spPr bwMode="auto">
          <a:xfrm>
            <a:off x="3921563" y="2779248"/>
            <a:ext cx="0" cy="96689"/>
          </a:xfrm>
          <a:prstGeom prst="line">
            <a:avLst/>
          </a:prstGeom>
          <a:noFill/>
          <a:ln w="57150" cap="flat" cmpd="sng" algn="ctr">
            <a:solidFill>
              <a:schemeClr val="accent3"/>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E64755A2-3EA5-450E-83FE-B0824127D9D9}"/>
              </a:ext>
            </a:extLst>
          </p:cNvPr>
          <p:cNvCxnSpPr/>
          <p:nvPr/>
        </p:nvCxnSpPr>
        <p:spPr bwMode="auto">
          <a:xfrm>
            <a:off x="3993612" y="277924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C8C87BFF-4F67-42BE-A313-085F5A92AB57}"/>
              </a:ext>
            </a:extLst>
          </p:cNvPr>
          <p:cNvCxnSpPr/>
          <p:nvPr/>
        </p:nvCxnSpPr>
        <p:spPr bwMode="auto">
          <a:xfrm>
            <a:off x="4132428" y="285639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13D8F5E1-331F-4E09-8EAE-DD0A8ADF03F7}"/>
              </a:ext>
            </a:extLst>
          </p:cNvPr>
          <p:cNvCxnSpPr/>
          <p:nvPr/>
        </p:nvCxnSpPr>
        <p:spPr bwMode="auto">
          <a:xfrm>
            <a:off x="4272888" y="297631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4453A1F7-DAC0-4820-A9AD-6F64DBE35CF1}"/>
              </a:ext>
            </a:extLst>
          </p:cNvPr>
          <p:cNvCxnSpPr/>
          <p:nvPr/>
        </p:nvCxnSpPr>
        <p:spPr bwMode="auto">
          <a:xfrm>
            <a:off x="4341111" y="297989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B4DF8047-0A3D-4E56-9AEA-9E425E50618F}"/>
              </a:ext>
            </a:extLst>
          </p:cNvPr>
          <p:cNvCxnSpPr/>
          <p:nvPr/>
        </p:nvCxnSpPr>
        <p:spPr bwMode="auto">
          <a:xfrm>
            <a:off x="4393325" y="301390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897F4795-95C2-4541-909F-71CA81029355}"/>
              </a:ext>
            </a:extLst>
          </p:cNvPr>
          <p:cNvCxnSpPr/>
          <p:nvPr/>
        </p:nvCxnSpPr>
        <p:spPr bwMode="auto">
          <a:xfrm>
            <a:off x="4620640" y="308017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DE6F05AC-30A6-4BC4-9103-AC0558876041}"/>
              </a:ext>
            </a:extLst>
          </p:cNvPr>
          <p:cNvCxnSpPr/>
          <p:nvPr/>
        </p:nvCxnSpPr>
        <p:spPr bwMode="auto">
          <a:xfrm>
            <a:off x="3761385" y="2684591"/>
            <a:ext cx="0" cy="96689"/>
          </a:xfrm>
          <a:prstGeom prst="line">
            <a:avLst/>
          </a:prstGeom>
          <a:noFill/>
          <a:ln w="38100" cap="flat" cmpd="sng" algn="ctr">
            <a:solidFill>
              <a:schemeClr val="accent3"/>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73F88CF0-CBB8-42AF-9074-74E74D2FB8BC}"/>
              </a:ext>
            </a:extLst>
          </p:cNvPr>
          <p:cNvCxnSpPr/>
          <p:nvPr/>
        </p:nvCxnSpPr>
        <p:spPr bwMode="auto">
          <a:xfrm>
            <a:off x="4665452" y="308351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B0536874-D078-4CEE-993A-CEE750DE8C6A}"/>
              </a:ext>
            </a:extLst>
          </p:cNvPr>
          <p:cNvCxnSpPr/>
          <p:nvPr/>
        </p:nvCxnSpPr>
        <p:spPr bwMode="auto">
          <a:xfrm>
            <a:off x="4738942" y="308017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490134C1-72DC-40DF-A19C-7F8AB7267722}"/>
              </a:ext>
            </a:extLst>
          </p:cNvPr>
          <p:cNvCxnSpPr/>
          <p:nvPr/>
        </p:nvCxnSpPr>
        <p:spPr bwMode="auto">
          <a:xfrm>
            <a:off x="4833297" y="319790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3BCA7817-BA38-40BF-8C18-CFC8E220064B}"/>
              </a:ext>
            </a:extLst>
          </p:cNvPr>
          <p:cNvCxnSpPr/>
          <p:nvPr/>
        </p:nvCxnSpPr>
        <p:spPr bwMode="auto">
          <a:xfrm>
            <a:off x="4982204" y="324624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7FAA1BFC-6115-4B48-9155-DF16B73C7A37}"/>
              </a:ext>
            </a:extLst>
          </p:cNvPr>
          <p:cNvCxnSpPr/>
          <p:nvPr/>
        </p:nvCxnSpPr>
        <p:spPr bwMode="auto">
          <a:xfrm>
            <a:off x="5343007" y="338065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D51D3B32-2952-4660-A59A-8E69B4ADAE59}"/>
              </a:ext>
            </a:extLst>
          </p:cNvPr>
          <p:cNvCxnSpPr/>
          <p:nvPr/>
        </p:nvCxnSpPr>
        <p:spPr bwMode="auto">
          <a:xfrm>
            <a:off x="5481027" y="343926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331D52A3-A4E5-4B9F-B750-E773F380F422}"/>
              </a:ext>
            </a:extLst>
          </p:cNvPr>
          <p:cNvCxnSpPr/>
          <p:nvPr/>
        </p:nvCxnSpPr>
        <p:spPr bwMode="auto">
          <a:xfrm>
            <a:off x="6133027" y="354274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AA8CFF32-6E67-46D1-AB64-5D9F9588A02B}"/>
              </a:ext>
            </a:extLst>
          </p:cNvPr>
          <p:cNvCxnSpPr/>
          <p:nvPr/>
        </p:nvCxnSpPr>
        <p:spPr bwMode="auto">
          <a:xfrm>
            <a:off x="6186929" y="362340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474A0DD8-78C1-466A-B6E4-2CBE26C839E8}"/>
              </a:ext>
            </a:extLst>
          </p:cNvPr>
          <p:cNvCxnSpPr>
            <a:cxnSpLocks/>
          </p:cNvCxnSpPr>
          <p:nvPr/>
        </p:nvCxnSpPr>
        <p:spPr bwMode="auto">
          <a:xfrm rot="5400000">
            <a:off x="2865077" y="207660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5D41E546-01D5-40B2-B01C-162360511D6D}"/>
              </a:ext>
            </a:extLst>
          </p:cNvPr>
          <p:cNvCxnSpPr>
            <a:cxnSpLocks/>
          </p:cNvCxnSpPr>
          <p:nvPr/>
        </p:nvCxnSpPr>
        <p:spPr bwMode="auto">
          <a:xfrm rot="5400000">
            <a:off x="2706265" y="195526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203E0281-9DA7-4EE8-9541-9061B63730B2}"/>
              </a:ext>
            </a:extLst>
          </p:cNvPr>
          <p:cNvCxnSpPr>
            <a:cxnSpLocks/>
          </p:cNvCxnSpPr>
          <p:nvPr/>
        </p:nvCxnSpPr>
        <p:spPr bwMode="auto">
          <a:xfrm rot="5400000">
            <a:off x="3080454" y="220601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2699279F-02FB-40C1-AC60-3E072EC9F1C5}"/>
              </a:ext>
            </a:extLst>
          </p:cNvPr>
          <p:cNvCxnSpPr>
            <a:cxnSpLocks/>
          </p:cNvCxnSpPr>
          <p:nvPr/>
        </p:nvCxnSpPr>
        <p:spPr bwMode="auto">
          <a:xfrm rot="5400000">
            <a:off x="3346079" y="232774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5EF989E3-0662-48A8-8A4E-AAAE35197465}"/>
              </a:ext>
            </a:extLst>
          </p:cNvPr>
          <p:cNvCxnSpPr>
            <a:cxnSpLocks/>
          </p:cNvCxnSpPr>
          <p:nvPr/>
        </p:nvCxnSpPr>
        <p:spPr bwMode="auto">
          <a:xfrm rot="5400000">
            <a:off x="3456676" y="237812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E6314A1A-DDFD-434D-8C71-C606F2DF3ADD}"/>
              </a:ext>
            </a:extLst>
          </p:cNvPr>
          <p:cNvCxnSpPr>
            <a:cxnSpLocks/>
          </p:cNvCxnSpPr>
          <p:nvPr/>
        </p:nvCxnSpPr>
        <p:spPr bwMode="auto">
          <a:xfrm rot="5400000">
            <a:off x="3634758" y="26362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B3998473-6244-4D9D-9296-8C2918FF0E2D}"/>
              </a:ext>
            </a:extLst>
          </p:cNvPr>
          <p:cNvCxnSpPr>
            <a:cxnSpLocks/>
          </p:cNvCxnSpPr>
          <p:nvPr/>
        </p:nvCxnSpPr>
        <p:spPr bwMode="auto">
          <a:xfrm rot="5400000">
            <a:off x="4590221" y="305543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9D09E056-B62E-44D0-9D41-71293E9E9C78}"/>
              </a:ext>
            </a:extLst>
          </p:cNvPr>
          <p:cNvCxnSpPr>
            <a:cxnSpLocks/>
          </p:cNvCxnSpPr>
          <p:nvPr/>
        </p:nvCxnSpPr>
        <p:spPr bwMode="auto">
          <a:xfrm rot="5400000">
            <a:off x="4784953" y="316042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AE4D2028-9D9B-44A3-84A2-15D79EA9FE3A}"/>
              </a:ext>
            </a:extLst>
          </p:cNvPr>
          <p:cNvCxnSpPr>
            <a:cxnSpLocks/>
          </p:cNvCxnSpPr>
          <p:nvPr/>
        </p:nvCxnSpPr>
        <p:spPr bwMode="auto">
          <a:xfrm rot="5400000">
            <a:off x="4833297" y="316401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731397E3-4BC8-4E0B-BFAD-27718CE45946}"/>
              </a:ext>
            </a:extLst>
          </p:cNvPr>
          <p:cNvCxnSpPr>
            <a:cxnSpLocks/>
          </p:cNvCxnSpPr>
          <p:nvPr/>
        </p:nvCxnSpPr>
        <p:spPr bwMode="auto">
          <a:xfrm rot="5400000">
            <a:off x="3780203" y="243706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9382065A-370B-4D24-95AE-98BAFF09AEA5}"/>
              </a:ext>
            </a:extLst>
          </p:cNvPr>
          <p:cNvCxnSpPr>
            <a:cxnSpLocks/>
          </p:cNvCxnSpPr>
          <p:nvPr/>
        </p:nvCxnSpPr>
        <p:spPr bwMode="auto">
          <a:xfrm rot="5400000">
            <a:off x="3708338" y="2438997"/>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FE382746-8572-48BF-BBA8-34BD8A05FF7B}"/>
              </a:ext>
            </a:extLst>
          </p:cNvPr>
          <p:cNvCxnSpPr>
            <a:cxnSpLocks/>
          </p:cNvCxnSpPr>
          <p:nvPr/>
        </p:nvCxnSpPr>
        <p:spPr bwMode="auto">
          <a:xfrm rot="5400000">
            <a:off x="3611649" y="2347543"/>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B236A23F-6654-41D3-8EDA-801AE7A3C84D}"/>
              </a:ext>
            </a:extLst>
          </p:cNvPr>
          <p:cNvCxnSpPr>
            <a:cxnSpLocks/>
          </p:cNvCxnSpPr>
          <p:nvPr/>
        </p:nvCxnSpPr>
        <p:spPr bwMode="auto">
          <a:xfrm rot="5400000">
            <a:off x="2946371" y="1959130"/>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F9A401EA-C38F-4529-BF0B-393B438780DC}"/>
              </a:ext>
            </a:extLst>
          </p:cNvPr>
          <p:cNvCxnSpPr>
            <a:cxnSpLocks/>
          </p:cNvCxnSpPr>
          <p:nvPr/>
        </p:nvCxnSpPr>
        <p:spPr bwMode="auto">
          <a:xfrm rot="5400000">
            <a:off x="2930214" y="189106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2AB913D1-496C-4FC0-BFB4-2F5FCE128288}"/>
              </a:ext>
            </a:extLst>
          </p:cNvPr>
          <p:cNvCxnSpPr/>
          <p:nvPr/>
        </p:nvCxnSpPr>
        <p:spPr bwMode="auto">
          <a:xfrm flipV="1">
            <a:off x="9503948" y="3026665"/>
            <a:ext cx="0" cy="1250189"/>
          </a:xfrm>
          <a:prstGeom prst="line">
            <a:avLst/>
          </a:prstGeom>
          <a:noFill/>
          <a:ln w="28575" cap="flat" cmpd="sng" algn="ctr">
            <a:solidFill>
              <a:schemeClr val="bg1"/>
            </a:solidFill>
            <a:prstDash val="dash"/>
            <a:round/>
            <a:headEnd type="none" w="med" len="med"/>
            <a:tailEnd type="none" w="med" len="med"/>
          </a:ln>
          <a:effectLst/>
        </p:spPr>
      </p:cxnSp>
      <p:cxnSp>
        <p:nvCxnSpPr>
          <p:cNvPr id="183" name="Straight Connector 182">
            <a:extLst>
              <a:ext uri="{FF2B5EF4-FFF2-40B4-BE49-F238E27FC236}">
                <a16:creationId xmlns:a16="http://schemas.microsoft.com/office/drawing/2014/main" id="{BE14CCD3-0D72-4046-BAE2-8AB4C595E3F5}"/>
              </a:ext>
            </a:extLst>
          </p:cNvPr>
          <p:cNvCxnSpPr>
            <a:cxnSpLocks/>
          </p:cNvCxnSpPr>
          <p:nvPr/>
        </p:nvCxnSpPr>
        <p:spPr bwMode="auto">
          <a:xfrm flipV="1">
            <a:off x="10300206" y="3019870"/>
            <a:ext cx="0" cy="1250189"/>
          </a:xfrm>
          <a:prstGeom prst="line">
            <a:avLst/>
          </a:prstGeom>
          <a:noFill/>
          <a:ln w="28575" cap="flat" cmpd="sng" algn="ctr">
            <a:solidFill>
              <a:schemeClr val="bg1"/>
            </a:solidFill>
            <a:prstDash val="dash"/>
            <a:round/>
            <a:headEnd type="none" w="med" len="med"/>
            <a:tailEnd type="none" w="med" len="med"/>
          </a:ln>
          <a:effectLst/>
        </p:spPr>
      </p:cxnSp>
      <p:grpSp>
        <p:nvGrpSpPr>
          <p:cNvPr id="185" name="Group 184">
            <a:extLst>
              <a:ext uri="{FF2B5EF4-FFF2-40B4-BE49-F238E27FC236}">
                <a16:creationId xmlns:a16="http://schemas.microsoft.com/office/drawing/2014/main" id="{5E97F04D-0266-425C-881A-94D2C77758D2}"/>
              </a:ext>
            </a:extLst>
          </p:cNvPr>
          <p:cNvGrpSpPr/>
          <p:nvPr/>
        </p:nvGrpSpPr>
        <p:grpSpPr>
          <a:xfrm>
            <a:off x="7687515" y="1737077"/>
            <a:ext cx="89024" cy="2536551"/>
            <a:chOff x="7857811" y="2743200"/>
            <a:chExt cx="90435" cy="762000"/>
          </a:xfrm>
        </p:grpSpPr>
        <p:cxnSp>
          <p:nvCxnSpPr>
            <p:cNvPr id="186" name="Straight Connector 185">
              <a:extLst>
                <a:ext uri="{FF2B5EF4-FFF2-40B4-BE49-F238E27FC236}">
                  <a16:creationId xmlns:a16="http://schemas.microsoft.com/office/drawing/2014/main" id="{10CD795E-8B89-409A-A716-305DEA65E2A0}"/>
                </a:ext>
              </a:extLst>
            </p:cNvPr>
            <p:cNvCxnSpPr/>
            <p:nvPr/>
          </p:nvCxnSpPr>
          <p:spPr bwMode="auto">
            <a:xfrm>
              <a:off x="7857811" y="27432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00A53DC1-D643-4A82-8FA9-13E8BFD99EE7}"/>
                </a:ext>
              </a:extLst>
            </p:cNvPr>
            <p:cNvCxnSpPr/>
            <p:nvPr/>
          </p:nvCxnSpPr>
          <p:spPr bwMode="auto">
            <a:xfrm>
              <a:off x="7857811" y="28956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72A4C3E4-E6F3-457E-B744-BBD6B160A50E}"/>
                </a:ext>
              </a:extLst>
            </p:cNvPr>
            <p:cNvCxnSpPr/>
            <p:nvPr/>
          </p:nvCxnSpPr>
          <p:spPr bwMode="auto">
            <a:xfrm>
              <a:off x="7857811" y="30480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E5EFDF7E-FEBC-45B2-BD3D-08D47B32C416}"/>
                </a:ext>
              </a:extLst>
            </p:cNvPr>
            <p:cNvCxnSpPr/>
            <p:nvPr/>
          </p:nvCxnSpPr>
          <p:spPr bwMode="auto">
            <a:xfrm>
              <a:off x="7857811" y="32004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204FBB42-F619-4929-8F3D-D7122E64C726}"/>
                </a:ext>
              </a:extLst>
            </p:cNvPr>
            <p:cNvCxnSpPr/>
            <p:nvPr/>
          </p:nvCxnSpPr>
          <p:spPr bwMode="auto">
            <a:xfrm>
              <a:off x="7857811" y="3352800"/>
              <a:ext cx="90435" cy="0"/>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7247D46C-B54D-4ABB-800A-A02D1B008663}"/>
                </a:ext>
              </a:extLst>
            </p:cNvPr>
            <p:cNvCxnSpPr/>
            <p:nvPr/>
          </p:nvCxnSpPr>
          <p:spPr bwMode="auto">
            <a:xfrm>
              <a:off x="7857811" y="3505200"/>
              <a:ext cx="90435" cy="0"/>
            </a:xfrm>
            <a:prstGeom prst="line">
              <a:avLst/>
            </a:prstGeom>
            <a:noFill/>
            <a:ln w="28575" cap="flat" cmpd="sng" algn="ctr">
              <a:solidFill>
                <a:schemeClr val="bg1"/>
              </a:solidFill>
              <a:prstDash val="solid"/>
              <a:round/>
              <a:headEnd type="none" w="med" len="med"/>
              <a:tailEnd type="none" w="med" len="med"/>
            </a:ln>
            <a:effectLst/>
          </p:spPr>
        </p:cxnSp>
      </p:grpSp>
      <p:sp>
        <p:nvSpPr>
          <p:cNvPr id="192" name="TextBox 191">
            <a:extLst>
              <a:ext uri="{FF2B5EF4-FFF2-40B4-BE49-F238E27FC236}">
                <a16:creationId xmlns:a16="http://schemas.microsoft.com/office/drawing/2014/main" id="{4A4672BE-78D3-4C94-849E-1EB79F3485DC}"/>
              </a:ext>
            </a:extLst>
          </p:cNvPr>
          <p:cNvSpPr txBox="1"/>
          <p:nvPr/>
        </p:nvSpPr>
        <p:spPr bwMode="auto">
          <a:xfrm>
            <a:off x="7263228" y="1534304"/>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193" name="TextBox 192">
            <a:extLst>
              <a:ext uri="{FF2B5EF4-FFF2-40B4-BE49-F238E27FC236}">
                <a16:creationId xmlns:a16="http://schemas.microsoft.com/office/drawing/2014/main" id="{59ED9C74-08F5-433C-A91C-2566FD986039}"/>
              </a:ext>
            </a:extLst>
          </p:cNvPr>
          <p:cNvSpPr txBox="1"/>
          <p:nvPr/>
        </p:nvSpPr>
        <p:spPr bwMode="auto">
          <a:xfrm>
            <a:off x="7263228" y="2048199"/>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194" name="TextBox 193">
            <a:extLst>
              <a:ext uri="{FF2B5EF4-FFF2-40B4-BE49-F238E27FC236}">
                <a16:creationId xmlns:a16="http://schemas.microsoft.com/office/drawing/2014/main" id="{DAA2855C-DF12-4189-A218-0A44A20C06E6}"/>
              </a:ext>
            </a:extLst>
          </p:cNvPr>
          <p:cNvSpPr txBox="1"/>
          <p:nvPr/>
        </p:nvSpPr>
        <p:spPr bwMode="auto">
          <a:xfrm>
            <a:off x="7263228" y="2561079"/>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195" name="TextBox 194">
            <a:extLst>
              <a:ext uri="{FF2B5EF4-FFF2-40B4-BE49-F238E27FC236}">
                <a16:creationId xmlns:a16="http://schemas.microsoft.com/office/drawing/2014/main" id="{5D058695-CBB1-4829-A7A8-A237E1D7FE7F}"/>
              </a:ext>
            </a:extLst>
          </p:cNvPr>
          <p:cNvSpPr txBox="1"/>
          <p:nvPr/>
        </p:nvSpPr>
        <p:spPr bwMode="auto">
          <a:xfrm>
            <a:off x="7263228" y="3062576"/>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196" name="TextBox 195">
            <a:extLst>
              <a:ext uri="{FF2B5EF4-FFF2-40B4-BE49-F238E27FC236}">
                <a16:creationId xmlns:a16="http://schemas.microsoft.com/office/drawing/2014/main" id="{4F395FDC-9730-4B2B-ACCD-8607E530E1AF}"/>
              </a:ext>
            </a:extLst>
          </p:cNvPr>
          <p:cNvSpPr txBox="1"/>
          <p:nvPr/>
        </p:nvSpPr>
        <p:spPr bwMode="auto">
          <a:xfrm>
            <a:off x="7263228" y="3569850"/>
            <a:ext cx="476289"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197" name="TextBox 196">
            <a:extLst>
              <a:ext uri="{FF2B5EF4-FFF2-40B4-BE49-F238E27FC236}">
                <a16:creationId xmlns:a16="http://schemas.microsoft.com/office/drawing/2014/main" id="{5EF16F14-9543-4F53-BDF5-FC732AF7818A}"/>
              </a:ext>
            </a:extLst>
          </p:cNvPr>
          <p:cNvSpPr txBox="1"/>
          <p:nvPr/>
        </p:nvSpPr>
        <p:spPr bwMode="auto">
          <a:xfrm>
            <a:off x="7437910" y="4097389"/>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98" name="TextBox 197">
            <a:extLst>
              <a:ext uri="{FF2B5EF4-FFF2-40B4-BE49-F238E27FC236}">
                <a16:creationId xmlns:a16="http://schemas.microsoft.com/office/drawing/2014/main" id="{35477E73-574A-4EBA-8DE9-899219CAEDB2}"/>
              </a:ext>
            </a:extLst>
          </p:cNvPr>
          <p:cNvSpPr txBox="1"/>
          <p:nvPr/>
        </p:nvSpPr>
        <p:spPr bwMode="auto">
          <a:xfrm rot="16200000">
            <a:off x="5768232" y="2761129"/>
            <a:ext cx="2554241"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Survival Probability</a:t>
            </a:r>
          </a:p>
        </p:txBody>
      </p:sp>
      <p:grpSp>
        <p:nvGrpSpPr>
          <p:cNvPr id="199" name="Group 198">
            <a:extLst>
              <a:ext uri="{FF2B5EF4-FFF2-40B4-BE49-F238E27FC236}">
                <a16:creationId xmlns:a16="http://schemas.microsoft.com/office/drawing/2014/main" id="{27C6D0A4-5778-4A72-84CE-A86036488C47}"/>
              </a:ext>
            </a:extLst>
          </p:cNvPr>
          <p:cNvGrpSpPr/>
          <p:nvPr/>
        </p:nvGrpSpPr>
        <p:grpSpPr>
          <a:xfrm rot="5400000">
            <a:off x="9531976" y="2527715"/>
            <a:ext cx="76559" cy="3574837"/>
            <a:chOff x="5773546" y="2626388"/>
            <a:chExt cx="80386" cy="2407836"/>
          </a:xfrm>
        </p:grpSpPr>
        <p:cxnSp>
          <p:nvCxnSpPr>
            <p:cNvPr id="201" name="Straight Connector 200">
              <a:extLst>
                <a:ext uri="{FF2B5EF4-FFF2-40B4-BE49-F238E27FC236}">
                  <a16:creationId xmlns:a16="http://schemas.microsoft.com/office/drawing/2014/main" id="{C483CCBD-3ACE-422D-8A82-46ED8AFE14B1}"/>
                </a:ext>
              </a:extLst>
            </p:cNvPr>
            <p:cNvCxnSpPr/>
            <p:nvPr/>
          </p:nvCxnSpPr>
          <p:spPr bwMode="auto">
            <a:xfrm>
              <a:off x="5773546" y="2626388"/>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C63C4A38-6BE5-48A8-BA22-82DB7CB53BC2}"/>
                </a:ext>
              </a:extLst>
            </p:cNvPr>
            <p:cNvCxnSpPr/>
            <p:nvPr/>
          </p:nvCxnSpPr>
          <p:spPr bwMode="auto">
            <a:xfrm>
              <a:off x="5773546" y="3429000"/>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203" name="Straight Connector 202">
              <a:extLst>
                <a:ext uri="{FF2B5EF4-FFF2-40B4-BE49-F238E27FC236}">
                  <a16:creationId xmlns:a16="http://schemas.microsoft.com/office/drawing/2014/main" id="{8B5A7EE3-490F-4F2B-9FC5-D77AFEFE2A37}"/>
                </a:ext>
              </a:extLst>
            </p:cNvPr>
            <p:cNvCxnSpPr/>
            <p:nvPr/>
          </p:nvCxnSpPr>
          <p:spPr bwMode="auto">
            <a:xfrm>
              <a:off x="5773546" y="4231612"/>
              <a:ext cx="80386" cy="0"/>
            </a:xfrm>
            <a:prstGeom prst="line">
              <a:avLst/>
            </a:prstGeom>
            <a:noFill/>
            <a:ln w="28575" cap="flat" cmpd="sng" algn="ctr">
              <a:solidFill>
                <a:schemeClr val="bg1"/>
              </a:solidFill>
              <a:prstDash val="solid"/>
              <a:round/>
              <a:headEnd type="none" w="med" len="med"/>
              <a:tailEnd type="none" w="med" len="med"/>
            </a:ln>
            <a:effectLst/>
          </p:spPr>
        </p:cxnSp>
        <p:cxnSp>
          <p:nvCxnSpPr>
            <p:cNvPr id="204" name="Straight Connector 203">
              <a:extLst>
                <a:ext uri="{FF2B5EF4-FFF2-40B4-BE49-F238E27FC236}">
                  <a16:creationId xmlns:a16="http://schemas.microsoft.com/office/drawing/2014/main" id="{E5A448C5-1AF6-4785-B49A-DBB7905030E8}"/>
                </a:ext>
              </a:extLst>
            </p:cNvPr>
            <p:cNvCxnSpPr/>
            <p:nvPr/>
          </p:nvCxnSpPr>
          <p:spPr bwMode="auto">
            <a:xfrm>
              <a:off x="5773546" y="5034224"/>
              <a:ext cx="80386" cy="0"/>
            </a:xfrm>
            <a:prstGeom prst="line">
              <a:avLst/>
            </a:prstGeom>
            <a:noFill/>
            <a:ln w="28575" cap="flat" cmpd="sng" algn="ctr">
              <a:solidFill>
                <a:schemeClr val="bg1"/>
              </a:solidFill>
              <a:prstDash val="solid"/>
              <a:round/>
              <a:headEnd type="none" w="med" len="med"/>
              <a:tailEnd type="none" w="med" len="med"/>
            </a:ln>
            <a:effectLst/>
          </p:spPr>
        </p:cxnSp>
      </p:grpSp>
      <p:sp>
        <p:nvSpPr>
          <p:cNvPr id="206" name="TextBox 205">
            <a:extLst>
              <a:ext uri="{FF2B5EF4-FFF2-40B4-BE49-F238E27FC236}">
                <a16:creationId xmlns:a16="http://schemas.microsoft.com/office/drawing/2014/main" id="{14598F70-C585-4398-A2AC-A0A1DA1F8545}"/>
              </a:ext>
            </a:extLst>
          </p:cNvPr>
          <p:cNvSpPr txBox="1"/>
          <p:nvPr/>
        </p:nvSpPr>
        <p:spPr bwMode="auto">
          <a:xfrm>
            <a:off x="7617599" y="4278766"/>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207" name="TextBox 206">
            <a:extLst>
              <a:ext uri="{FF2B5EF4-FFF2-40B4-BE49-F238E27FC236}">
                <a16:creationId xmlns:a16="http://schemas.microsoft.com/office/drawing/2014/main" id="{4712E7D0-DF82-4B42-A9CD-EBC6EC6517F0}"/>
              </a:ext>
            </a:extLst>
          </p:cNvPr>
          <p:cNvSpPr txBox="1"/>
          <p:nvPr/>
        </p:nvSpPr>
        <p:spPr bwMode="auto">
          <a:xfrm>
            <a:off x="8825485" y="4278766"/>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a:t>
            </a:r>
          </a:p>
        </p:txBody>
      </p:sp>
      <p:sp>
        <p:nvSpPr>
          <p:cNvPr id="208" name="TextBox 207">
            <a:extLst>
              <a:ext uri="{FF2B5EF4-FFF2-40B4-BE49-F238E27FC236}">
                <a16:creationId xmlns:a16="http://schemas.microsoft.com/office/drawing/2014/main" id="{733883A7-968F-4FB4-8D92-452486EF43E3}"/>
              </a:ext>
            </a:extLst>
          </p:cNvPr>
          <p:cNvSpPr txBox="1"/>
          <p:nvPr/>
        </p:nvSpPr>
        <p:spPr bwMode="auto">
          <a:xfrm>
            <a:off x="10021573" y="4278766"/>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209" name="TextBox 208">
            <a:extLst>
              <a:ext uri="{FF2B5EF4-FFF2-40B4-BE49-F238E27FC236}">
                <a16:creationId xmlns:a16="http://schemas.microsoft.com/office/drawing/2014/main" id="{C4C92D52-69E6-4D83-A774-3B93B1C2E133}"/>
              </a:ext>
            </a:extLst>
          </p:cNvPr>
          <p:cNvSpPr txBox="1"/>
          <p:nvPr/>
        </p:nvSpPr>
        <p:spPr bwMode="auto">
          <a:xfrm>
            <a:off x="11215006" y="4278766"/>
            <a:ext cx="301606"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a:t>
            </a:r>
          </a:p>
        </p:txBody>
      </p:sp>
      <p:sp>
        <p:nvSpPr>
          <p:cNvPr id="212" name="Freeform: Shape 211">
            <a:extLst>
              <a:ext uri="{FF2B5EF4-FFF2-40B4-BE49-F238E27FC236}">
                <a16:creationId xmlns:a16="http://schemas.microsoft.com/office/drawing/2014/main" id="{3F4019D3-329D-480D-AA05-766394C60ACC}"/>
              </a:ext>
            </a:extLst>
          </p:cNvPr>
          <p:cNvSpPr/>
          <p:nvPr/>
        </p:nvSpPr>
        <p:spPr bwMode="auto">
          <a:xfrm>
            <a:off x="7778326" y="1737076"/>
            <a:ext cx="3702661" cy="2532678"/>
          </a:xfrm>
          <a:custGeom>
            <a:avLst/>
            <a:gdLst>
              <a:gd name="connsiteX0" fmla="*/ 0 w 4766872"/>
              <a:gd name="connsiteY0" fmla="*/ 0 h 2533338"/>
              <a:gd name="connsiteX1" fmla="*/ 0 w 4766872"/>
              <a:gd name="connsiteY1" fmla="*/ 2533338 h 2533338"/>
              <a:gd name="connsiteX2" fmla="*/ 4766872 w 4766872"/>
              <a:gd name="connsiteY2" fmla="*/ 2533338 h 2533338"/>
            </a:gdLst>
            <a:ahLst/>
            <a:cxnLst>
              <a:cxn ang="0">
                <a:pos x="connsiteX0" y="connsiteY0"/>
              </a:cxn>
              <a:cxn ang="0">
                <a:pos x="connsiteX1" y="connsiteY1"/>
              </a:cxn>
              <a:cxn ang="0">
                <a:pos x="connsiteX2" y="connsiteY2"/>
              </a:cxn>
            </a:cxnLst>
            <a:rect l="l" t="t" r="r" b="b"/>
            <a:pathLst>
              <a:path w="4766872" h="2533338">
                <a:moveTo>
                  <a:pt x="0" y="0"/>
                </a:moveTo>
                <a:lnTo>
                  <a:pt x="0" y="2533338"/>
                </a:lnTo>
                <a:lnTo>
                  <a:pt x="4766872" y="2533338"/>
                </a:lnTo>
              </a:path>
            </a:pathLst>
          </a:custGeom>
          <a:noFill/>
          <a:ln w="28575">
            <a:solidFill>
              <a:schemeClr val="bg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16" name="Straight Connector 215">
            <a:extLst>
              <a:ext uri="{FF2B5EF4-FFF2-40B4-BE49-F238E27FC236}">
                <a16:creationId xmlns:a16="http://schemas.microsoft.com/office/drawing/2014/main" id="{50240274-62B1-4144-9A30-CE951E3DA1B8}"/>
              </a:ext>
            </a:extLst>
          </p:cNvPr>
          <p:cNvCxnSpPr/>
          <p:nvPr/>
        </p:nvCxnSpPr>
        <p:spPr bwMode="auto">
          <a:xfrm>
            <a:off x="7887492" y="169832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17" name="Straight Connector 216">
            <a:extLst>
              <a:ext uri="{FF2B5EF4-FFF2-40B4-BE49-F238E27FC236}">
                <a16:creationId xmlns:a16="http://schemas.microsoft.com/office/drawing/2014/main" id="{B1C0B48B-1D65-41C8-B2F8-0349AEBE17A5}"/>
              </a:ext>
            </a:extLst>
          </p:cNvPr>
          <p:cNvCxnSpPr/>
          <p:nvPr/>
        </p:nvCxnSpPr>
        <p:spPr bwMode="auto">
          <a:xfrm>
            <a:off x="7941024" y="169832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18" name="Straight Connector 217">
            <a:extLst>
              <a:ext uri="{FF2B5EF4-FFF2-40B4-BE49-F238E27FC236}">
                <a16:creationId xmlns:a16="http://schemas.microsoft.com/office/drawing/2014/main" id="{E370F098-41FF-4A40-8E62-C044C4C3D4A4}"/>
              </a:ext>
            </a:extLst>
          </p:cNvPr>
          <p:cNvCxnSpPr/>
          <p:nvPr/>
        </p:nvCxnSpPr>
        <p:spPr bwMode="auto">
          <a:xfrm>
            <a:off x="8583085" y="1698110"/>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19" name="Straight Connector 218">
            <a:extLst>
              <a:ext uri="{FF2B5EF4-FFF2-40B4-BE49-F238E27FC236}">
                <a16:creationId xmlns:a16="http://schemas.microsoft.com/office/drawing/2014/main" id="{209C7761-3E3B-4EE3-9CC8-EF0433DA8170}"/>
              </a:ext>
            </a:extLst>
          </p:cNvPr>
          <p:cNvCxnSpPr/>
          <p:nvPr/>
        </p:nvCxnSpPr>
        <p:spPr bwMode="auto">
          <a:xfrm>
            <a:off x="8053169" y="169832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0" name="Straight Connector 219">
            <a:extLst>
              <a:ext uri="{FF2B5EF4-FFF2-40B4-BE49-F238E27FC236}">
                <a16:creationId xmlns:a16="http://schemas.microsoft.com/office/drawing/2014/main" id="{5FB690FC-8144-4882-9EE0-BB390B2E912F}"/>
              </a:ext>
            </a:extLst>
          </p:cNvPr>
          <p:cNvCxnSpPr/>
          <p:nvPr/>
        </p:nvCxnSpPr>
        <p:spPr bwMode="auto">
          <a:xfrm>
            <a:off x="8663502" y="175380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1" name="Straight Connector 220">
            <a:extLst>
              <a:ext uri="{FF2B5EF4-FFF2-40B4-BE49-F238E27FC236}">
                <a16:creationId xmlns:a16="http://schemas.microsoft.com/office/drawing/2014/main" id="{39CA716E-92D7-4836-AE76-18FE22DAA281}"/>
              </a:ext>
            </a:extLst>
          </p:cNvPr>
          <p:cNvCxnSpPr/>
          <p:nvPr/>
        </p:nvCxnSpPr>
        <p:spPr bwMode="auto">
          <a:xfrm>
            <a:off x="8717519" y="1754903"/>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2" name="Straight Connector 221">
            <a:extLst>
              <a:ext uri="{FF2B5EF4-FFF2-40B4-BE49-F238E27FC236}">
                <a16:creationId xmlns:a16="http://schemas.microsoft.com/office/drawing/2014/main" id="{5498289D-940A-4CBA-B08E-2BC97256538B}"/>
              </a:ext>
            </a:extLst>
          </p:cNvPr>
          <p:cNvCxnSpPr/>
          <p:nvPr/>
        </p:nvCxnSpPr>
        <p:spPr bwMode="auto">
          <a:xfrm>
            <a:off x="8880134" y="187472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3" name="Straight Connector 222">
            <a:extLst>
              <a:ext uri="{FF2B5EF4-FFF2-40B4-BE49-F238E27FC236}">
                <a16:creationId xmlns:a16="http://schemas.microsoft.com/office/drawing/2014/main" id="{FCD8BAED-AE30-46EE-8C3B-CB3D7957B0CF}"/>
              </a:ext>
            </a:extLst>
          </p:cNvPr>
          <p:cNvCxnSpPr/>
          <p:nvPr/>
        </p:nvCxnSpPr>
        <p:spPr bwMode="auto">
          <a:xfrm>
            <a:off x="9041959" y="1874648"/>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4" name="Straight Connector 223">
            <a:extLst>
              <a:ext uri="{FF2B5EF4-FFF2-40B4-BE49-F238E27FC236}">
                <a16:creationId xmlns:a16="http://schemas.microsoft.com/office/drawing/2014/main" id="{ACF5C0F0-3A4D-46D8-A52E-8573D304CE80}"/>
              </a:ext>
            </a:extLst>
          </p:cNvPr>
          <p:cNvCxnSpPr/>
          <p:nvPr/>
        </p:nvCxnSpPr>
        <p:spPr bwMode="auto">
          <a:xfrm>
            <a:off x="9105645" y="1939123"/>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5" name="Straight Connector 224">
            <a:extLst>
              <a:ext uri="{FF2B5EF4-FFF2-40B4-BE49-F238E27FC236}">
                <a16:creationId xmlns:a16="http://schemas.microsoft.com/office/drawing/2014/main" id="{6852081A-27C6-424B-BCC5-944AAB3183A6}"/>
              </a:ext>
            </a:extLst>
          </p:cNvPr>
          <p:cNvCxnSpPr/>
          <p:nvPr/>
        </p:nvCxnSpPr>
        <p:spPr bwMode="auto">
          <a:xfrm>
            <a:off x="9165585" y="2009498"/>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6" name="Straight Connector 225">
            <a:extLst>
              <a:ext uri="{FF2B5EF4-FFF2-40B4-BE49-F238E27FC236}">
                <a16:creationId xmlns:a16="http://schemas.microsoft.com/office/drawing/2014/main" id="{C5677C72-FF88-4C70-A7B0-718BEABC16BA}"/>
              </a:ext>
            </a:extLst>
          </p:cNvPr>
          <p:cNvCxnSpPr/>
          <p:nvPr/>
        </p:nvCxnSpPr>
        <p:spPr bwMode="auto">
          <a:xfrm>
            <a:off x="9229642" y="2013125"/>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7" name="Straight Connector 226">
            <a:extLst>
              <a:ext uri="{FF2B5EF4-FFF2-40B4-BE49-F238E27FC236}">
                <a16:creationId xmlns:a16="http://schemas.microsoft.com/office/drawing/2014/main" id="{E2529864-0C81-40C6-8F54-D81BA64DBF05}"/>
              </a:ext>
            </a:extLst>
          </p:cNvPr>
          <p:cNvCxnSpPr/>
          <p:nvPr/>
        </p:nvCxnSpPr>
        <p:spPr bwMode="auto">
          <a:xfrm>
            <a:off x="9915996" y="2717722"/>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8" name="Straight Connector 227">
            <a:extLst>
              <a:ext uri="{FF2B5EF4-FFF2-40B4-BE49-F238E27FC236}">
                <a16:creationId xmlns:a16="http://schemas.microsoft.com/office/drawing/2014/main" id="{A4410B24-036C-46BC-9795-8D4E1DCF3D62}"/>
              </a:ext>
            </a:extLst>
          </p:cNvPr>
          <p:cNvCxnSpPr/>
          <p:nvPr/>
        </p:nvCxnSpPr>
        <p:spPr bwMode="auto">
          <a:xfrm>
            <a:off x="9311909" y="2071272"/>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29" name="Straight Connector 228">
            <a:extLst>
              <a:ext uri="{FF2B5EF4-FFF2-40B4-BE49-F238E27FC236}">
                <a16:creationId xmlns:a16="http://schemas.microsoft.com/office/drawing/2014/main" id="{9B5CAF89-7FE2-423D-B15B-F05DF20008B4}"/>
              </a:ext>
            </a:extLst>
          </p:cNvPr>
          <p:cNvCxnSpPr/>
          <p:nvPr/>
        </p:nvCxnSpPr>
        <p:spPr bwMode="auto">
          <a:xfrm>
            <a:off x="10057700" y="2798274"/>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30" name="Straight Connector 229">
            <a:extLst>
              <a:ext uri="{FF2B5EF4-FFF2-40B4-BE49-F238E27FC236}">
                <a16:creationId xmlns:a16="http://schemas.microsoft.com/office/drawing/2014/main" id="{188D7B6B-FAA3-420C-AD5B-85A54850BC56}"/>
              </a:ext>
            </a:extLst>
          </p:cNvPr>
          <p:cNvCxnSpPr/>
          <p:nvPr/>
        </p:nvCxnSpPr>
        <p:spPr bwMode="auto">
          <a:xfrm>
            <a:off x="10519854" y="2974433"/>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36" name="Straight Connector 235">
            <a:extLst>
              <a:ext uri="{FF2B5EF4-FFF2-40B4-BE49-F238E27FC236}">
                <a16:creationId xmlns:a16="http://schemas.microsoft.com/office/drawing/2014/main" id="{A3490480-FB12-403F-9C2D-946010BE56FE}"/>
              </a:ext>
            </a:extLst>
          </p:cNvPr>
          <p:cNvCxnSpPr/>
          <p:nvPr/>
        </p:nvCxnSpPr>
        <p:spPr bwMode="auto">
          <a:xfrm>
            <a:off x="11078685" y="335999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240" name="Straight Connector 239">
            <a:extLst>
              <a:ext uri="{FF2B5EF4-FFF2-40B4-BE49-F238E27FC236}">
                <a16:creationId xmlns:a16="http://schemas.microsoft.com/office/drawing/2014/main" id="{C8E78F69-4980-4836-853C-7DAF4F403164}"/>
              </a:ext>
            </a:extLst>
          </p:cNvPr>
          <p:cNvCxnSpPr/>
          <p:nvPr/>
        </p:nvCxnSpPr>
        <p:spPr bwMode="auto">
          <a:xfrm>
            <a:off x="7824248"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1" name="Straight Connector 240">
            <a:extLst>
              <a:ext uri="{FF2B5EF4-FFF2-40B4-BE49-F238E27FC236}">
                <a16:creationId xmlns:a16="http://schemas.microsoft.com/office/drawing/2014/main" id="{4A98C03E-CA95-4708-A492-4558CAEDEB73}"/>
              </a:ext>
            </a:extLst>
          </p:cNvPr>
          <p:cNvCxnSpPr/>
          <p:nvPr/>
        </p:nvCxnSpPr>
        <p:spPr bwMode="auto">
          <a:xfrm>
            <a:off x="7962489"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2" name="Straight Connector 241">
            <a:extLst>
              <a:ext uri="{FF2B5EF4-FFF2-40B4-BE49-F238E27FC236}">
                <a16:creationId xmlns:a16="http://schemas.microsoft.com/office/drawing/2014/main" id="{81AB4851-20F3-4352-BD28-F097DAE18543}"/>
              </a:ext>
            </a:extLst>
          </p:cNvPr>
          <p:cNvCxnSpPr/>
          <p:nvPr/>
        </p:nvCxnSpPr>
        <p:spPr bwMode="auto">
          <a:xfrm>
            <a:off x="8001859"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3" name="Straight Connector 242">
            <a:extLst>
              <a:ext uri="{FF2B5EF4-FFF2-40B4-BE49-F238E27FC236}">
                <a16:creationId xmlns:a16="http://schemas.microsoft.com/office/drawing/2014/main" id="{B9206D74-8497-4E16-81E6-216C5ED22ADB}"/>
              </a:ext>
            </a:extLst>
          </p:cNvPr>
          <p:cNvCxnSpPr/>
          <p:nvPr/>
        </p:nvCxnSpPr>
        <p:spPr bwMode="auto">
          <a:xfrm>
            <a:off x="7866955"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4" name="Straight Connector 243">
            <a:extLst>
              <a:ext uri="{FF2B5EF4-FFF2-40B4-BE49-F238E27FC236}">
                <a16:creationId xmlns:a16="http://schemas.microsoft.com/office/drawing/2014/main" id="{4889C3A4-9C9A-481D-808F-3C29B9184455}"/>
              </a:ext>
            </a:extLst>
          </p:cNvPr>
          <p:cNvCxnSpPr/>
          <p:nvPr/>
        </p:nvCxnSpPr>
        <p:spPr bwMode="auto">
          <a:xfrm>
            <a:off x="8080594"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5" name="Straight Connector 244">
            <a:extLst>
              <a:ext uri="{FF2B5EF4-FFF2-40B4-BE49-F238E27FC236}">
                <a16:creationId xmlns:a16="http://schemas.microsoft.com/office/drawing/2014/main" id="{FFA42E6D-6126-4C01-8BF2-D1C48B03132A}"/>
              </a:ext>
            </a:extLst>
          </p:cNvPr>
          <p:cNvCxnSpPr/>
          <p:nvPr/>
        </p:nvCxnSpPr>
        <p:spPr bwMode="auto">
          <a:xfrm>
            <a:off x="8132974"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6" name="Straight Connector 245">
            <a:extLst>
              <a:ext uri="{FF2B5EF4-FFF2-40B4-BE49-F238E27FC236}">
                <a16:creationId xmlns:a16="http://schemas.microsoft.com/office/drawing/2014/main" id="{A5704ADE-2A8C-43EF-AE15-DCBCEACF8DC0}"/>
              </a:ext>
            </a:extLst>
          </p:cNvPr>
          <p:cNvCxnSpPr/>
          <p:nvPr/>
        </p:nvCxnSpPr>
        <p:spPr bwMode="auto">
          <a:xfrm>
            <a:off x="8158666" y="172083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7" name="Straight Connector 246">
            <a:extLst>
              <a:ext uri="{FF2B5EF4-FFF2-40B4-BE49-F238E27FC236}">
                <a16:creationId xmlns:a16="http://schemas.microsoft.com/office/drawing/2014/main" id="{87A14D31-BAC3-4F2A-A4E8-0E7B5E81AF25}"/>
              </a:ext>
            </a:extLst>
          </p:cNvPr>
          <p:cNvCxnSpPr/>
          <p:nvPr/>
        </p:nvCxnSpPr>
        <p:spPr bwMode="auto">
          <a:xfrm>
            <a:off x="8040151"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8" name="Straight Connector 247">
            <a:extLst>
              <a:ext uri="{FF2B5EF4-FFF2-40B4-BE49-F238E27FC236}">
                <a16:creationId xmlns:a16="http://schemas.microsoft.com/office/drawing/2014/main" id="{F627D66C-B2BC-4C47-AF59-81FC1C312CE3}"/>
              </a:ext>
            </a:extLst>
          </p:cNvPr>
          <p:cNvCxnSpPr/>
          <p:nvPr/>
        </p:nvCxnSpPr>
        <p:spPr bwMode="auto">
          <a:xfrm>
            <a:off x="8225717" y="175187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49" name="Straight Connector 248">
            <a:extLst>
              <a:ext uri="{FF2B5EF4-FFF2-40B4-BE49-F238E27FC236}">
                <a16:creationId xmlns:a16="http://schemas.microsoft.com/office/drawing/2014/main" id="{95B7E753-0056-4C6C-AF64-5434B10A6460}"/>
              </a:ext>
            </a:extLst>
          </p:cNvPr>
          <p:cNvCxnSpPr/>
          <p:nvPr/>
        </p:nvCxnSpPr>
        <p:spPr bwMode="auto">
          <a:xfrm>
            <a:off x="8197106" y="172961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0" name="Straight Connector 249">
            <a:extLst>
              <a:ext uri="{FF2B5EF4-FFF2-40B4-BE49-F238E27FC236}">
                <a16:creationId xmlns:a16="http://schemas.microsoft.com/office/drawing/2014/main" id="{5FA00624-1B96-45E4-9247-8B4D83F4216A}"/>
              </a:ext>
            </a:extLst>
          </p:cNvPr>
          <p:cNvCxnSpPr/>
          <p:nvPr/>
        </p:nvCxnSpPr>
        <p:spPr bwMode="auto">
          <a:xfrm>
            <a:off x="8311225" y="181360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1" name="Straight Connector 250">
            <a:extLst>
              <a:ext uri="{FF2B5EF4-FFF2-40B4-BE49-F238E27FC236}">
                <a16:creationId xmlns:a16="http://schemas.microsoft.com/office/drawing/2014/main" id="{9243ACA7-01A7-401D-8A61-CAC7721DB5BE}"/>
              </a:ext>
            </a:extLst>
          </p:cNvPr>
          <p:cNvCxnSpPr/>
          <p:nvPr/>
        </p:nvCxnSpPr>
        <p:spPr bwMode="auto">
          <a:xfrm>
            <a:off x="8281151" y="177795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3" name="Straight Connector 252">
            <a:extLst>
              <a:ext uri="{FF2B5EF4-FFF2-40B4-BE49-F238E27FC236}">
                <a16:creationId xmlns:a16="http://schemas.microsoft.com/office/drawing/2014/main" id="{84FF91BC-A2C3-452C-BAEB-7E46540BA576}"/>
              </a:ext>
            </a:extLst>
          </p:cNvPr>
          <p:cNvCxnSpPr/>
          <p:nvPr/>
        </p:nvCxnSpPr>
        <p:spPr bwMode="auto">
          <a:xfrm>
            <a:off x="8583085" y="195085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4" name="Straight Connector 253">
            <a:extLst>
              <a:ext uri="{FF2B5EF4-FFF2-40B4-BE49-F238E27FC236}">
                <a16:creationId xmlns:a16="http://schemas.microsoft.com/office/drawing/2014/main" id="{128E0B67-DFFC-4AA3-B4F1-CA5617CC61B9}"/>
              </a:ext>
            </a:extLst>
          </p:cNvPr>
          <p:cNvCxnSpPr/>
          <p:nvPr/>
        </p:nvCxnSpPr>
        <p:spPr bwMode="auto">
          <a:xfrm>
            <a:off x="8497516" y="190261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5" name="Straight Connector 254">
            <a:extLst>
              <a:ext uri="{FF2B5EF4-FFF2-40B4-BE49-F238E27FC236}">
                <a16:creationId xmlns:a16="http://schemas.microsoft.com/office/drawing/2014/main" id="{9DA95CF2-BF72-49E3-A3AA-ADC508AA299C}"/>
              </a:ext>
            </a:extLst>
          </p:cNvPr>
          <p:cNvCxnSpPr/>
          <p:nvPr/>
        </p:nvCxnSpPr>
        <p:spPr bwMode="auto">
          <a:xfrm>
            <a:off x="8663502" y="205819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6" name="Straight Connector 255">
            <a:extLst>
              <a:ext uri="{FF2B5EF4-FFF2-40B4-BE49-F238E27FC236}">
                <a16:creationId xmlns:a16="http://schemas.microsoft.com/office/drawing/2014/main" id="{742C6C8D-22CE-46AE-970E-33E5DADDFE4E}"/>
              </a:ext>
            </a:extLst>
          </p:cNvPr>
          <p:cNvCxnSpPr/>
          <p:nvPr/>
        </p:nvCxnSpPr>
        <p:spPr bwMode="auto">
          <a:xfrm>
            <a:off x="8624379" y="199251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7" name="Straight Connector 256">
            <a:extLst>
              <a:ext uri="{FF2B5EF4-FFF2-40B4-BE49-F238E27FC236}">
                <a16:creationId xmlns:a16="http://schemas.microsoft.com/office/drawing/2014/main" id="{9750BAEF-D4F4-4DF7-AD2A-D9BF5ACA3205}"/>
              </a:ext>
            </a:extLst>
          </p:cNvPr>
          <p:cNvCxnSpPr/>
          <p:nvPr/>
        </p:nvCxnSpPr>
        <p:spPr bwMode="auto">
          <a:xfrm>
            <a:off x="8715262" y="208049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8" name="Straight Connector 257">
            <a:extLst>
              <a:ext uri="{FF2B5EF4-FFF2-40B4-BE49-F238E27FC236}">
                <a16:creationId xmlns:a16="http://schemas.microsoft.com/office/drawing/2014/main" id="{5AC8C4AC-A470-44A3-859E-588CB5578CD6}"/>
              </a:ext>
            </a:extLst>
          </p:cNvPr>
          <p:cNvCxnSpPr/>
          <p:nvPr/>
        </p:nvCxnSpPr>
        <p:spPr bwMode="auto">
          <a:xfrm>
            <a:off x="8753834" y="215416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59" name="Straight Connector 258">
            <a:extLst>
              <a:ext uri="{FF2B5EF4-FFF2-40B4-BE49-F238E27FC236}">
                <a16:creationId xmlns:a16="http://schemas.microsoft.com/office/drawing/2014/main" id="{1593E027-AEDA-4688-96E1-40E697E72EF5}"/>
              </a:ext>
            </a:extLst>
          </p:cNvPr>
          <p:cNvCxnSpPr/>
          <p:nvPr/>
        </p:nvCxnSpPr>
        <p:spPr bwMode="auto">
          <a:xfrm>
            <a:off x="8820969" y="219078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0" name="Straight Connector 259">
            <a:extLst>
              <a:ext uri="{FF2B5EF4-FFF2-40B4-BE49-F238E27FC236}">
                <a16:creationId xmlns:a16="http://schemas.microsoft.com/office/drawing/2014/main" id="{662C0445-A39D-49FF-AF23-A1836A77A394}"/>
              </a:ext>
            </a:extLst>
          </p:cNvPr>
          <p:cNvCxnSpPr/>
          <p:nvPr/>
        </p:nvCxnSpPr>
        <p:spPr bwMode="auto">
          <a:xfrm>
            <a:off x="8903382" y="233621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1" name="Straight Connector 260">
            <a:extLst>
              <a:ext uri="{FF2B5EF4-FFF2-40B4-BE49-F238E27FC236}">
                <a16:creationId xmlns:a16="http://schemas.microsoft.com/office/drawing/2014/main" id="{5F4EB99B-DB49-4636-AEBA-81693C51B97C}"/>
              </a:ext>
            </a:extLst>
          </p:cNvPr>
          <p:cNvCxnSpPr/>
          <p:nvPr/>
        </p:nvCxnSpPr>
        <p:spPr bwMode="auto">
          <a:xfrm>
            <a:off x="8974447" y="23765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2" name="Straight Connector 261">
            <a:extLst>
              <a:ext uri="{FF2B5EF4-FFF2-40B4-BE49-F238E27FC236}">
                <a16:creationId xmlns:a16="http://schemas.microsoft.com/office/drawing/2014/main" id="{5286CD35-0794-4DAE-B729-16B85E51E1DD}"/>
              </a:ext>
            </a:extLst>
          </p:cNvPr>
          <p:cNvCxnSpPr/>
          <p:nvPr/>
        </p:nvCxnSpPr>
        <p:spPr bwMode="auto">
          <a:xfrm>
            <a:off x="9013365" y="238871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3" name="Straight Connector 262">
            <a:extLst>
              <a:ext uri="{FF2B5EF4-FFF2-40B4-BE49-F238E27FC236}">
                <a16:creationId xmlns:a16="http://schemas.microsoft.com/office/drawing/2014/main" id="{93162F91-C546-4F30-8F45-183853FA30C8}"/>
              </a:ext>
            </a:extLst>
          </p:cNvPr>
          <p:cNvCxnSpPr/>
          <p:nvPr/>
        </p:nvCxnSpPr>
        <p:spPr bwMode="auto">
          <a:xfrm>
            <a:off x="9041959" y="24322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4" name="Straight Connector 263">
            <a:extLst>
              <a:ext uri="{FF2B5EF4-FFF2-40B4-BE49-F238E27FC236}">
                <a16:creationId xmlns:a16="http://schemas.microsoft.com/office/drawing/2014/main" id="{C9AAC729-0A69-443D-8611-ADBC42E013A6}"/>
              </a:ext>
            </a:extLst>
          </p:cNvPr>
          <p:cNvCxnSpPr/>
          <p:nvPr/>
        </p:nvCxnSpPr>
        <p:spPr bwMode="auto">
          <a:xfrm>
            <a:off x="9092396" y="2473210"/>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5" name="Straight Connector 264">
            <a:extLst>
              <a:ext uri="{FF2B5EF4-FFF2-40B4-BE49-F238E27FC236}">
                <a16:creationId xmlns:a16="http://schemas.microsoft.com/office/drawing/2014/main" id="{CF0BD5FB-D5DF-419E-B26D-1C8D01B9D003}"/>
              </a:ext>
            </a:extLst>
          </p:cNvPr>
          <p:cNvCxnSpPr/>
          <p:nvPr/>
        </p:nvCxnSpPr>
        <p:spPr bwMode="auto">
          <a:xfrm>
            <a:off x="9229642" y="266245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6" name="Straight Connector 265">
            <a:extLst>
              <a:ext uri="{FF2B5EF4-FFF2-40B4-BE49-F238E27FC236}">
                <a16:creationId xmlns:a16="http://schemas.microsoft.com/office/drawing/2014/main" id="{C6A0E48C-3C4F-4920-8C91-73E4F8735E61}"/>
              </a:ext>
            </a:extLst>
          </p:cNvPr>
          <p:cNvCxnSpPr/>
          <p:nvPr/>
        </p:nvCxnSpPr>
        <p:spPr bwMode="auto">
          <a:xfrm>
            <a:off x="9128540" y="251846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7" name="Straight Connector 266">
            <a:extLst>
              <a:ext uri="{FF2B5EF4-FFF2-40B4-BE49-F238E27FC236}">
                <a16:creationId xmlns:a16="http://schemas.microsoft.com/office/drawing/2014/main" id="{B8782949-E891-4925-97B0-54BD749DE9D1}"/>
              </a:ext>
            </a:extLst>
          </p:cNvPr>
          <p:cNvCxnSpPr/>
          <p:nvPr/>
        </p:nvCxnSpPr>
        <p:spPr bwMode="auto">
          <a:xfrm>
            <a:off x="9195429" y="264811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8" name="Straight Connector 267">
            <a:extLst>
              <a:ext uri="{FF2B5EF4-FFF2-40B4-BE49-F238E27FC236}">
                <a16:creationId xmlns:a16="http://schemas.microsoft.com/office/drawing/2014/main" id="{B179719C-56DA-46E4-947D-748F7FC4BF2A}"/>
              </a:ext>
            </a:extLst>
          </p:cNvPr>
          <p:cNvCxnSpPr/>
          <p:nvPr/>
        </p:nvCxnSpPr>
        <p:spPr bwMode="auto">
          <a:xfrm>
            <a:off x="9292117" y="279827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69" name="Straight Connector 268">
            <a:extLst>
              <a:ext uri="{FF2B5EF4-FFF2-40B4-BE49-F238E27FC236}">
                <a16:creationId xmlns:a16="http://schemas.microsoft.com/office/drawing/2014/main" id="{29C0CBF4-ADE3-43E9-91FA-4CAB7D866818}"/>
              </a:ext>
            </a:extLst>
          </p:cNvPr>
          <p:cNvCxnSpPr/>
          <p:nvPr/>
        </p:nvCxnSpPr>
        <p:spPr bwMode="auto">
          <a:xfrm>
            <a:off x="9265591" y="271079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70" name="Straight Connector 269">
            <a:extLst>
              <a:ext uri="{FF2B5EF4-FFF2-40B4-BE49-F238E27FC236}">
                <a16:creationId xmlns:a16="http://schemas.microsoft.com/office/drawing/2014/main" id="{CD78980F-8F7F-4D15-BFAC-CA390921CD63}"/>
              </a:ext>
            </a:extLst>
          </p:cNvPr>
          <p:cNvCxnSpPr/>
          <p:nvPr/>
        </p:nvCxnSpPr>
        <p:spPr bwMode="auto">
          <a:xfrm>
            <a:off x="9320201" y="282759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73" name="Straight Connector 272">
            <a:extLst>
              <a:ext uri="{FF2B5EF4-FFF2-40B4-BE49-F238E27FC236}">
                <a16:creationId xmlns:a16="http://schemas.microsoft.com/office/drawing/2014/main" id="{8FFCB9A8-756F-4096-9BCB-E6C22FBB098E}"/>
              </a:ext>
            </a:extLst>
          </p:cNvPr>
          <p:cNvCxnSpPr/>
          <p:nvPr/>
        </p:nvCxnSpPr>
        <p:spPr bwMode="auto">
          <a:xfrm>
            <a:off x="10028027" y="342900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74" name="Straight Connector 273">
            <a:extLst>
              <a:ext uri="{FF2B5EF4-FFF2-40B4-BE49-F238E27FC236}">
                <a16:creationId xmlns:a16="http://schemas.microsoft.com/office/drawing/2014/main" id="{E74A0A87-CF0C-44C7-B6CC-13ECE6963B1C}"/>
              </a:ext>
            </a:extLst>
          </p:cNvPr>
          <p:cNvCxnSpPr/>
          <p:nvPr/>
        </p:nvCxnSpPr>
        <p:spPr bwMode="auto">
          <a:xfrm>
            <a:off x="9682023" y="319214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75" name="Straight Connector 274">
            <a:extLst>
              <a:ext uri="{FF2B5EF4-FFF2-40B4-BE49-F238E27FC236}">
                <a16:creationId xmlns:a16="http://schemas.microsoft.com/office/drawing/2014/main" id="{E4EEF4FA-F202-45BE-8C75-2A73114A7626}"/>
              </a:ext>
            </a:extLst>
          </p:cNvPr>
          <p:cNvCxnSpPr/>
          <p:nvPr/>
        </p:nvCxnSpPr>
        <p:spPr bwMode="auto">
          <a:xfrm>
            <a:off x="9572506" y="305030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2" name="Straight Connector 281">
            <a:extLst>
              <a:ext uri="{FF2B5EF4-FFF2-40B4-BE49-F238E27FC236}">
                <a16:creationId xmlns:a16="http://schemas.microsoft.com/office/drawing/2014/main" id="{A2451157-B0D4-4AE4-B40A-BFFBE36D9E0D}"/>
              </a:ext>
            </a:extLst>
          </p:cNvPr>
          <p:cNvCxnSpPr/>
          <p:nvPr/>
        </p:nvCxnSpPr>
        <p:spPr bwMode="auto">
          <a:xfrm>
            <a:off x="10323179" y="362340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3" name="Straight Connector 282">
            <a:extLst>
              <a:ext uri="{FF2B5EF4-FFF2-40B4-BE49-F238E27FC236}">
                <a16:creationId xmlns:a16="http://schemas.microsoft.com/office/drawing/2014/main" id="{FD1B0AAD-6E0E-4F3D-9E1D-80FA70831A8A}"/>
              </a:ext>
            </a:extLst>
          </p:cNvPr>
          <p:cNvCxnSpPr/>
          <p:nvPr/>
        </p:nvCxnSpPr>
        <p:spPr bwMode="auto">
          <a:xfrm>
            <a:off x="10567182" y="3766318"/>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4" name="Straight Connector 283">
            <a:extLst>
              <a:ext uri="{FF2B5EF4-FFF2-40B4-BE49-F238E27FC236}">
                <a16:creationId xmlns:a16="http://schemas.microsoft.com/office/drawing/2014/main" id="{45B31D78-EDB4-4BD0-9B75-72D87A11B898}"/>
              </a:ext>
            </a:extLst>
          </p:cNvPr>
          <p:cNvCxnSpPr/>
          <p:nvPr/>
        </p:nvCxnSpPr>
        <p:spPr bwMode="auto">
          <a:xfrm>
            <a:off x="10605668" y="380028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5" name="Straight Connector 284">
            <a:extLst>
              <a:ext uri="{FF2B5EF4-FFF2-40B4-BE49-F238E27FC236}">
                <a16:creationId xmlns:a16="http://schemas.microsoft.com/office/drawing/2014/main" id="{293153BC-2F9F-4945-A95A-C3EA54AD70EC}"/>
              </a:ext>
            </a:extLst>
          </p:cNvPr>
          <p:cNvCxnSpPr/>
          <p:nvPr/>
        </p:nvCxnSpPr>
        <p:spPr bwMode="auto">
          <a:xfrm>
            <a:off x="11120814" y="402186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7" name="Straight Connector 286">
            <a:extLst>
              <a:ext uri="{FF2B5EF4-FFF2-40B4-BE49-F238E27FC236}">
                <a16:creationId xmlns:a16="http://schemas.microsoft.com/office/drawing/2014/main" id="{B5188DC1-B60D-4D1F-B01D-4FCF3B3D2DE1}"/>
              </a:ext>
            </a:extLst>
          </p:cNvPr>
          <p:cNvCxnSpPr/>
          <p:nvPr/>
        </p:nvCxnSpPr>
        <p:spPr bwMode="auto">
          <a:xfrm>
            <a:off x="10782993" y="393908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88" name="Straight Connector 287">
            <a:extLst>
              <a:ext uri="{FF2B5EF4-FFF2-40B4-BE49-F238E27FC236}">
                <a16:creationId xmlns:a16="http://schemas.microsoft.com/office/drawing/2014/main" id="{EA7DC6B8-41A5-4011-85EA-CA9F68D9C6BE}"/>
              </a:ext>
            </a:extLst>
          </p:cNvPr>
          <p:cNvCxnSpPr/>
          <p:nvPr/>
        </p:nvCxnSpPr>
        <p:spPr bwMode="auto">
          <a:xfrm>
            <a:off x="11195929" y="402186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95" name="Straight Connector 294">
            <a:extLst>
              <a:ext uri="{FF2B5EF4-FFF2-40B4-BE49-F238E27FC236}">
                <a16:creationId xmlns:a16="http://schemas.microsoft.com/office/drawing/2014/main" id="{50BBA6E2-068D-4F65-B4CE-3472EB52F6C5}"/>
              </a:ext>
            </a:extLst>
          </p:cNvPr>
          <p:cNvCxnSpPr>
            <a:cxnSpLocks/>
          </p:cNvCxnSpPr>
          <p:nvPr/>
        </p:nvCxnSpPr>
        <p:spPr bwMode="auto">
          <a:xfrm rot="5400000">
            <a:off x="8635473" y="203861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96" name="Straight Connector 295">
            <a:extLst>
              <a:ext uri="{FF2B5EF4-FFF2-40B4-BE49-F238E27FC236}">
                <a16:creationId xmlns:a16="http://schemas.microsoft.com/office/drawing/2014/main" id="{E06C699D-8AE5-4623-858B-2B0A25A5F4B9}"/>
              </a:ext>
            </a:extLst>
          </p:cNvPr>
          <p:cNvCxnSpPr>
            <a:cxnSpLocks/>
          </p:cNvCxnSpPr>
          <p:nvPr/>
        </p:nvCxnSpPr>
        <p:spPr bwMode="auto">
          <a:xfrm rot="5400000">
            <a:off x="8587128" y="197155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97" name="Straight Connector 296">
            <a:extLst>
              <a:ext uri="{FF2B5EF4-FFF2-40B4-BE49-F238E27FC236}">
                <a16:creationId xmlns:a16="http://schemas.microsoft.com/office/drawing/2014/main" id="{C04D70BA-7A9B-45C4-8511-AD9445005FFE}"/>
              </a:ext>
            </a:extLst>
          </p:cNvPr>
          <p:cNvCxnSpPr>
            <a:cxnSpLocks/>
          </p:cNvCxnSpPr>
          <p:nvPr/>
        </p:nvCxnSpPr>
        <p:spPr bwMode="auto">
          <a:xfrm rot="5400000">
            <a:off x="8820969" y="218940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98" name="Straight Connector 297">
            <a:extLst>
              <a:ext uri="{FF2B5EF4-FFF2-40B4-BE49-F238E27FC236}">
                <a16:creationId xmlns:a16="http://schemas.microsoft.com/office/drawing/2014/main" id="{6018005B-124F-44AE-87D0-46ED2F71BD95}"/>
              </a:ext>
            </a:extLst>
          </p:cNvPr>
          <p:cNvCxnSpPr>
            <a:cxnSpLocks/>
          </p:cNvCxnSpPr>
          <p:nvPr/>
        </p:nvCxnSpPr>
        <p:spPr bwMode="auto">
          <a:xfrm rot="5400000">
            <a:off x="8753834" y="2151673"/>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299" name="Straight Connector 298">
            <a:extLst>
              <a:ext uri="{FF2B5EF4-FFF2-40B4-BE49-F238E27FC236}">
                <a16:creationId xmlns:a16="http://schemas.microsoft.com/office/drawing/2014/main" id="{4CDE2113-4BEF-4798-8737-8696CBC75262}"/>
              </a:ext>
            </a:extLst>
          </p:cNvPr>
          <p:cNvCxnSpPr>
            <a:cxnSpLocks/>
          </p:cNvCxnSpPr>
          <p:nvPr/>
        </p:nvCxnSpPr>
        <p:spPr bwMode="auto">
          <a:xfrm rot="5400000">
            <a:off x="8855037" y="222688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00" name="Straight Connector 299">
            <a:extLst>
              <a:ext uri="{FF2B5EF4-FFF2-40B4-BE49-F238E27FC236}">
                <a16:creationId xmlns:a16="http://schemas.microsoft.com/office/drawing/2014/main" id="{F037D167-5EEB-4BEA-84C5-6A5B75420B11}"/>
              </a:ext>
            </a:extLst>
          </p:cNvPr>
          <p:cNvCxnSpPr>
            <a:cxnSpLocks/>
          </p:cNvCxnSpPr>
          <p:nvPr/>
        </p:nvCxnSpPr>
        <p:spPr bwMode="auto">
          <a:xfrm rot="5400000">
            <a:off x="8904614" y="2334582"/>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01" name="Straight Connector 300">
            <a:extLst>
              <a:ext uri="{FF2B5EF4-FFF2-40B4-BE49-F238E27FC236}">
                <a16:creationId xmlns:a16="http://schemas.microsoft.com/office/drawing/2014/main" id="{E73D490E-BE50-4D93-B53B-6F913E4FEF05}"/>
              </a:ext>
            </a:extLst>
          </p:cNvPr>
          <p:cNvCxnSpPr>
            <a:cxnSpLocks/>
          </p:cNvCxnSpPr>
          <p:nvPr/>
        </p:nvCxnSpPr>
        <p:spPr bwMode="auto">
          <a:xfrm rot="5400000">
            <a:off x="9138700" y="2518465"/>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07" name="Straight Connector 306">
            <a:extLst>
              <a:ext uri="{FF2B5EF4-FFF2-40B4-BE49-F238E27FC236}">
                <a16:creationId xmlns:a16="http://schemas.microsoft.com/office/drawing/2014/main" id="{C9CF285A-532F-4F66-9452-6B1C50AA8024}"/>
              </a:ext>
            </a:extLst>
          </p:cNvPr>
          <p:cNvCxnSpPr>
            <a:cxnSpLocks/>
          </p:cNvCxnSpPr>
          <p:nvPr/>
        </p:nvCxnSpPr>
        <p:spPr bwMode="auto">
          <a:xfrm rot="5400000">
            <a:off x="9243773" y="2007211"/>
            <a:ext cx="0" cy="96689"/>
          </a:xfrm>
          <a:prstGeom prst="line">
            <a:avLst/>
          </a:prstGeom>
          <a:noFill/>
          <a:ln w="28575" cap="flat" cmpd="sng" algn="ctr">
            <a:solidFill>
              <a:schemeClr val="accent1"/>
            </a:solidFill>
            <a:prstDash val="solid"/>
            <a:round/>
            <a:headEnd type="none" w="med" len="med"/>
            <a:tailEnd type="none" w="med" len="med"/>
          </a:ln>
          <a:effectLst/>
        </p:spPr>
      </p:cxnSp>
      <p:cxnSp>
        <p:nvCxnSpPr>
          <p:cNvPr id="308" name="Straight Connector 307">
            <a:extLst>
              <a:ext uri="{FF2B5EF4-FFF2-40B4-BE49-F238E27FC236}">
                <a16:creationId xmlns:a16="http://schemas.microsoft.com/office/drawing/2014/main" id="{6085D56D-4CFD-47B5-B355-4DC7EE0AD973}"/>
              </a:ext>
            </a:extLst>
          </p:cNvPr>
          <p:cNvCxnSpPr>
            <a:cxnSpLocks/>
          </p:cNvCxnSpPr>
          <p:nvPr/>
        </p:nvCxnSpPr>
        <p:spPr bwMode="auto">
          <a:xfrm rot="5400000">
            <a:off x="9063415" y="1874988"/>
            <a:ext cx="0" cy="96689"/>
          </a:xfrm>
          <a:prstGeom prst="line">
            <a:avLst/>
          </a:prstGeom>
          <a:noFill/>
          <a:ln w="28575" cap="flat" cmpd="sng" algn="ctr">
            <a:solidFill>
              <a:schemeClr val="accent1"/>
            </a:solidFill>
            <a:prstDash val="solid"/>
            <a:round/>
            <a:headEnd type="none" w="med" len="med"/>
            <a:tailEnd type="none" w="med" len="med"/>
          </a:ln>
          <a:effectLst/>
        </p:spPr>
      </p:cxnSp>
      <p:sp>
        <p:nvSpPr>
          <p:cNvPr id="309" name="Freeform: Shape 308">
            <a:extLst>
              <a:ext uri="{FF2B5EF4-FFF2-40B4-BE49-F238E27FC236}">
                <a16:creationId xmlns:a16="http://schemas.microsoft.com/office/drawing/2014/main" id="{463607A9-BB5D-4BF0-A89D-9897604C4F93}"/>
              </a:ext>
            </a:extLst>
          </p:cNvPr>
          <p:cNvSpPr/>
          <p:nvPr/>
        </p:nvSpPr>
        <p:spPr bwMode="auto">
          <a:xfrm>
            <a:off x="7782810" y="1748648"/>
            <a:ext cx="3737218" cy="1753951"/>
          </a:xfrm>
          <a:custGeom>
            <a:avLst/>
            <a:gdLst>
              <a:gd name="connsiteX0" fmla="*/ 0 w 3738191"/>
              <a:gd name="connsiteY0" fmla="*/ 0 h 1754408"/>
              <a:gd name="connsiteX1" fmla="*/ 840008 w 3738191"/>
              <a:gd name="connsiteY1" fmla="*/ 0 h 1754408"/>
              <a:gd name="connsiteX2" fmla="*/ 840008 w 3738191"/>
              <a:gd name="connsiteY2" fmla="*/ 49594 h 1754408"/>
              <a:gd name="connsiteX3" fmla="*/ 970194 w 3738191"/>
              <a:gd name="connsiteY3" fmla="*/ 49594 h 1754408"/>
              <a:gd name="connsiteX4" fmla="*/ 970194 w 3738191"/>
              <a:gd name="connsiteY4" fmla="*/ 117787 h 1754408"/>
              <a:gd name="connsiteX5" fmla="*/ 1063184 w 3738191"/>
              <a:gd name="connsiteY5" fmla="*/ 117787 h 1754408"/>
              <a:gd name="connsiteX6" fmla="*/ 1063184 w 3738191"/>
              <a:gd name="connsiteY6" fmla="*/ 173581 h 1754408"/>
              <a:gd name="connsiteX7" fmla="*/ 1283259 w 3738191"/>
              <a:gd name="connsiteY7" fmla="*/ 173581 h 1754408"/>
              <a:gd name="connsiteX8" fmla="*/ 1283259 w 3738191"/>
              <a:gd name="connsiteY8" fmla="*/ 241773 h 1754408"/>
              <a:gd name="connsiteX9" fmla="*/ 1348352 w 3738191"/>
              <a:gd name="connsiteY9" fmla="*/ 241773 h 1754408"/>
              <a:gd name="connsiteX10" fmla="*/ 1348352 w 3738191"/>
              <a:gd name="connsiteY10" fmla="*/ 309966 h 1754408"/>
              <a:gd name="connsiteX11" fmla="*/ 1469239 w 3738191"/>
              <a:gd name="connsiteY11" fmla="*/ 309966 h 1754408"/>
              <a:gd name="connsiteX12" fmla="*/ 1469239 w 3738191"/>
              <a:gd name="connsiteY12" fmla="*/ 375059 h 1754408"/>
              <a:gd name="connsiteX13" fmla="*/ 1577727 w 3738191"/>
              <a:gd name="connsiteY13" fmla="*/ 375059 h 1754408"/>
              <a:gd name="connsiteX14" fmla="*/ 1577727 w 3738191"/>
              <a:gd name="connsiteY14" fmla="*/ 433952 h 1754408"/>
              <a:gd name="connsiteX15" fmla="*/ 1723411 w 3738191"/>
              <a:gd name="connsiteY15" fmla="*/ 433952 h 1754408"/>
              <a:gd name="connsiteX16" fmla="*/ 1723411 w 3738191"/>
              <a:gd name="connsiteY16" fmla="*/ 508344 h 1754408"/>
              <a:gd name="connsiteX17" fmla="*/ 1807102 w 3738191"/>
              <a:gd name="connsiteY17" fmla="*/ 508344 h 1754408"/>
              <a:gd name="connsiteX18" fmla="*/ 1807102 w 3738191"/>
              <a:gd name="connsiteY18" fmla="*/ 588935 h 1754408"/>
              <a:gd name="connsiteX19" fmla="*/ 1819501 w 3738191"/>
              <a:gd name="connsiteY19" fmla="*/ 588935 h 1754408"/>
              <a:gd name="connsiteX20" fmla="*/ 1819501 w 3738191"/>
              <a:gd name="connsiteY20" fmla="*/ 660228 h 1754408"/>
              <a:gd name="connsiteX21" fmla="*/ 1862896 w 3738191"/>
              <a:gd name="connsiteY21" fmla="*/ 660228 h 1754408"/>
              <a:gd name="connsiteX22" fmla="*/ 1862896 w 3738191"/>
              <a:gd name="connsiteY22" fmla="*/ 737719 h 1754408"/>
              <a:gd name="connsiteX23" fmla="*/ 1915590 w 3738191"/>
              <a:gd name="connsiteY23" fmla="*/ 737719 h 1754408"/>
              <a:gd name="connsiteX24" fmla="*/ 1915590 w 3738191"/>
              <a:gd name="connsiteY24" fmla="*/ 812111 h 1754408"/>
              <a:gd name="connsiteX25" fmla="*/ 2011680 w 3738191"/>
              <a:gd name="connsiteY25" fmla="*/ 812111 h 1754408"/>
              <a:gd name="connsiteX26" fmla="*/ 2011680 w 3738191"/>
              <a:gd name="connsiteY26" fmla="*/ 880304 h 1754408"/>
              <a:gd name="connsiteX27" fmla="*/ 2045776 w 3738191"/>
              <a:gd name="connsiteY27" fmla="*/ 880304 h 1754408"/>
              <a:gd name="connsiteX28" fmla="*/ 2045776 w 3738191"/>
              <a:gd name="connsiteY28" fmla="*/ 945396 h 1754408"/>
              <a:gd name="connsiteX29" fmla="*/ 2079872 w 3738191"/>
              <a:gd name="connsiteY29" fmla="*/ 945396 h 1754408"/>
              <a:gd name="connsiteX30" fmla="*/ 2079872 w 3738191"/>
              <a:gd name="connsiteY30" fmla="*/ 1019788 h 1754408"/>
              <a:gd name="connsiteX31" fmla="*/ 2228656 w 3738191"/>
              <a:gd name="connsiteY31" fmla="*/ 1019788 h 1754408"/>
              <a:gd name="connsiteX32" fmla="*/ 2228656 w 3738191"/>
              <a:gd name="connsiteY32" fmla="*/ 1100379 h 1754408"/>
              <a:gd name="connsiteX33" fmla="*/ 2439433 w 3738191"/>
              <a:gd name="connsiteY33" fmla="*/ 1100379 h 1754408"/>
              <a:gd name="connsiteX34" fmla="*/ 2439433 w 3738191"/>
              <a:gd name="connsiteY34" fmla="*/ 1184070 h 1754408"/>
              <a:gd name="connsiteX35" fmla="*/ 2516925 w 3738191"/>
              <a:gd name="connsiteY35" fmla="*/ 1184070 h 1754408"/>
              <a:gd name="connsiteX36" fmla="*/ 2516925 w 3738191"/>
              <a:gd name="connsiteY36" fmla="*/ 1273960 h 1754408"/>
              <a:gd name="connsiteX37" fmla="*/ 2823791 w 3738191"/>
              <a:gd name="connsiteY37" fmla="*/ 1273960 h 1754408"/>
              <a:gd name="connsiteX38" fmla="*/ 2823791 w 3738191"/>
              <a:gd name="connsiteY38" fmla="*/ 1376249 h 1754408"/>
              <a:gd name="connsiteX39" fmla="*/ 2851688 w 3738191"/>
              <a:gd name="connsiteY39" fmla="*/ 1376249 h 1754408"/>
              <a:gd name="connsiteX40" fmla="*/ 2851688 w 3738191"/>
              <a:gd name="connsiteY40" fmla="*/ 1466139 h 1754408"/>
              <a:gd name="connsiteX41" fmla="*/ 3003571 w 3738191"/>
              <a:gd name="connsiteY41" fmla="*/ 1466139 h 1754408"/>
              <a:gd name="connsiteX42" fmla="*/ 3003571 w 3738191"/>
              <a:gd name="connsiteY42" fmla="*/ 1556030 h 1754408"/>
              <a:gd name="connsiteX43" fmla="*/ 3223647 w 3738191"/>
              <a:gd name="connsiteY43" fmla="*/ 1556030 h 1754408"/>
              <a:gd name="connsiteX44" fmla="*/ 3223647 w 3738191"/>
              <a:gd name="connsiteY44" fmla="*/ 1658318 h 1754408"/>
              <a:gd name="connsiteX45" fmla="*/ 3508816 w 3738191"/>
              <a:gd name="connsiteY45" fmla="*/ 1658318 h 1754408"/>
              <a:gd name="connsiteX46" fmla="*/ 3508816 w 3738191"/>
              <a:gd name="connsiteY46" fmla="*/ 1754408 h 1754408"/>
              <a:gd name="connsiteX47" fmla="*/ 3738191 w 3738191"/>
              <a:gd name="connsiteY47" fmla="*/ 1754408 h 175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38191" h="1754408">
                <a:moveTo>
                  <a:pt x="0" y="0"/>
                </a:moveTo>
                <a:lnTo>
                  <a:pt x="840008" y="0"/>
                </a:lnTo>
                <a:lnTo>
                  <a:pt x="840008" y="49594"/>
                </a:lnTo>
                <a:lnTo>
                  <a:pt x="970194" y="49594"/>
                </a:lnTo>
                <a:lnTo>
                  <a:pt x="970194" y="117787"/>
                </a:lnTo>
                <a:lnTo>
                  <a:pt x="1063184" y="117787"/>
                </a:lnTo>
                <a:lnTo>
                  <a:pt x="1063184" y="173581"/>
                </a:lnTo>
                <a:lnTo>
                  <a:pt x="1283259" y="173581"/>
                </a:lnTo>
                <a:lnTo>
                  <a:pt x="1283259" y="241773"/>
                </a:lnTo>
                <a:lnTo>
                  <a:pt x="1348352" y="241773"/>
                </a:lnTo>
                <a:lnTo>
                  <a:pt x="1348352" y="309966"/>
                </a:lnTo>
                <a:lnTo>
                  <a:pt x="1469239" y="309966"/>
                </a:lnTo>
                <a:lnTo>
                  <a:pt x="1469239" y="375059"/>
                </a:lnTo>
                <a:lnTo>
                  <a:pt x="1577727" y="375059"/>
                </a:lnTo>
                <a:lnTo>
                  <a:pt x="1577727" y="433952"/>
                </a:lnTo>
                <a:lnTo>
                  <a:pt x="1723411" y="433952"/>
                </a:lnTo>
                <a:lnTo>
                  <a:pt x="1723411" y="508344"/>
                </a:lnTo>
                <a:lnTo>
                  <a:pt x="1807102" y="508344"/>
                </a:lnTo>
                <a:lnTo>
                  <a:pt x="1807102" y="588935"/>
                </a:lnTo>
                <a:lnTo>
                  <a:pt x="1819501" y="588935"/>
                </a:lnTo>
                <a:lnTo>
                  <a:pt x="1819501" y="660228"/>
                </a:lnTo>
                <a:lnTo>
                  <a:pt x="1862896" y="660228"/>
                </a:lnTo>
                <a:lnTo>
                  <a:pt x="1862896" y="737719"/>
                </a:lnTo>
                <a:lnTo>
                  <a:pt x="1915590" y="737719"/>
                </a:lnTo>
                <a:lnTo>
                  <a:pt x="1915590" y="812111"/>
                </a:lnTo>
                <a:lnTo>
                  <a:pt x="2011680" y="812111"/>
                </a:lnTo>
                <a:lnTo>
                  <a:pt x="2011680" y="880304"/>
                </a:lnTo>
                <a:lnTo>
                  <a:pt x="2045776" y="880304"/>
                </a:lnTo>
                <a:lnTo>
                  <a:pt x="2045776" y="945396"/>
                </a:lnTo>
                <a:lnTo>
                  <a:pt x="2079872" y="945396"/>
                </a:lnTo>
                <a:lnTo>
                  <a:pt x="2079872" y="1019788"/>
                </a:lnTo>
                <a:lnTo>
                  <a:pt x="2228656" y="1019788"/>
                </a:lnTo>
                <a:lnTo>
                  <a:pt x="2228656" y="1100379"/>
                </a:lnTo>
                <a:lnTo>
                  <a:pt x="2439433" y="1100379"/>
                </a:lnTo>
                <a:lnTo>
                  <a:pt x="2439433" y="1184070"/>
                </a:lnTo>
                <a:lnTo>
                  <a:pt x="2516925" y="1184070"/>
                </a:lnTo>
                <a:lnTo>
                  <a:pt x="2516925" y="1273960"/>
                </a:lnTo>
                <a:lnTo>
                  <a:pt x="2823791" y="1273960"/>
                </a:lnTo>
                <a:lnTo>
                  <a:pt x="2823791" y="1376249"/>
                </a:lnTo>
                <a:lnTo>
                  <a:pt x="2851688" y="1376249"/>
                </a:lnTo>
                <a:lnTo>
                  <a:pt x="2851688" y="1466139"/>
                </a:lnTo>
                <a:lnTo>
                  <a:pt x="3003571" y="1466139"/>
                </a:lnTo>
                <a:lnTo>
                  <a:pt x="3003571" y="1556030"/>
                </a:lnTo>
                <a:lnTo>
                  <a:pt x="3223647" y="1556030"/>
                </a:lnTo>
                <a:lnTo>
                  <a:pt x="3223647" y="1658318"/>
                </a:lnTo>
                <a:lnTo>
                  <a:pt x="3508816" y="1658318"/>
                </a:lnTo>
                <a:lnTo>
                  <a:pt x="3508816" y="1754408"/>
                </a:lnTo>
                <a:lnTo>
                  <a:pt x="3738191" y="1754408"/>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10" name="Freeform: Shape 309">
            <a:extLst>
              <a:ext uri="{FF2B5EF4-FFF2-40B4-BE49-F238E27FC236}">
                <a16:creationId xmlns:a16="http://schemas.microsoft.com/office/drawing/2014/main" id="{764CB655-27A7-4053-A799-365AC35B0782}"/>
              </a:ext>
            </a:extLst>
          </p:cNvPr>
          <p:cNvSpPr/>
          <p:nvPr/>
        </p:nvSpPr>
        <p:spPr bwMode="auto">
          <a:xfrm>
            <a:off x="7785130" y="1746454"/>
            <a:ext cx="3735650" cy="2347478"/>
          </a:xfrm>
          <a:custGeom>
            <a:avLst/>
            <a:gdLst>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186282 w 3736623"/>
              <a:gd name="connsiteY85" fmla="*/ 1678281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209269 w 3736623"/>
              <a:gd name="connsiteY85" fmla="*/ 1668064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199052 w 3736623"/>
              <a:gd name="connsiteY85" fmla="*/ 1668064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204161 w 3736623"/>
              <a:gd name="connsiteY85" fmla="*/ 1673173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204161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86282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6065 w 3736623"/>
              <a:gd name="connsiteY84" fmla="*/ 1675727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1334 w 3736623"/>
              <a:gd name="connsiteY86" fmla="*/ 169333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3888 w 3736623"/>
              <a:gd name="connsiteY86" fmla="*/ 1711213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3511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0957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0957 w 3736623"/>
              <a:gd name="connsiteY84" fmla="*/ 1678281 h 2348089"/>
              <a:gd name="connsiteX85" fmla="*/ 2201607 w 3736623"/>
              <a:gd name="connsiteY85" fmla="*/ 1678282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0957 w 3736623"/>
              <a:gd name="connsiteY84" fmla="*/ 1678281 h 2348089"/>
              <a:gd name="connsiteX85" fmla="*/ 2193944 w 3736623"/>
              <a:gd name="connsiteY85" fmla="*/ 1670620 h 2348089"/>
              <a:gd name="connsiteX86" fmla="*/ 2206442 w 3736623"/>
              <a:gd name="connsiteY86" fmla="*/ 1716321 h 2348089"/>
              <a:gd name="connsiteX87" fmla="*/ 2223912 w 3736623"/>
              <a:gd name="connsiteY87" fmla="*/ 1715911 h 2348089"/>
              <a:gd name="connsiteX88" fmla="*/ 2223912 w 3736623"/>
              <a:gd name="connsiteY88" fmla="*/ 1746015 h 2348089"/>
              <a:gd name="connsiteX89" fmla="*/ 2284119 w 3736623"/>
              <a:gd name="connsiteY89" fmla="*/ 1746015 h 2348089"/>
              <a:gd name="connsiteX90" fmla="*/ 2284119 w 3736623"/>
              <a:gd name="connsiteY90" fmla="*/ 1798696 h 2348089"/>
              <a:gd name="connsiteX91" fmla="*/ 2317986 w 3736623"/>
              <a:gd name="connsiteY91" fmla="*/ 1798696 h 2348089"/>
              <a:gd name="connsiteX92" fmla="*/ 2317986 w 3736623"/>
              <a:gd name="connsiteY92" fmla="*/ 1847615 h 2348089"/>
              <a:gd name="connsiteX93" fmla="*/ 2317986 w 3736623"/>
              <a:gd name="connsiteY93" fmla="*/ 1847615 h 2348089"/>
              <a:gd name="connsiteX94" fmla="*/ 2363141 w 3736623"/>
              <a:gd name="connsiteY94" fmla="*/ 1847615 h 2348089"/>
              <a:gd name="connsiteX95" fmla="*/ 2363141 w 3736623"/>
              <a:gd name="connsiteY95" fmla="*/ 1896533 h 2348089"/>
              <a:gd name="connsiteX96" fmla="*/ 2442163 w 3736623"/>
              <a:gd name="connsiteY96" fmla="*/ 1896533 h 2348089"/>
              <a:gd name="connsiteX97" fmla="*/ 2442163 w 3736623"/>
              <a:gd name="connsiteY97" fmla="*/ 1922874 h 2348089"/>
              <a:gd name="connsiteX98" fmla="*/ 2555052 w 3736623"/>
              <a:gd name="connsiteY98" fmla="*/ 1922874 h 2348089"/>
              <a:gd name="connsiteX99" fmla="*/ 2555052 w 3736623"/>
              <a:gd name="connsiteY99" fmla="*/ 1971792 h 2348089"/>
              <a:gd name="connsiteX100" fmla="*/ 2664178 w 3736623"/>
              <a:gd name="connsiteY100" fmla="*/ 1971792 h 2348089"/>
              <a:gd name="connsiteX101" fmla="*/ 2664178 w 3736623"/>
              <a:gd name="connsiteY101" fmla="*/ 2024474 h 2348089"/>
              <a:gd name="connsiteX102" fmla="*/ 2739437 w 3736623"/>
              <a:gd name="connsiteY102" fmla="*/ 2024474 h 2348089"/>
              <a:gd name="connsiteX103" fmla="*/ 2739437 w 3736623"/>
              <a:gd name="connsiteY103" fmla="*/ 2069629 h 2348089"/>
              <a:gd name="connsiteX104" fmla="*/ 2799645 w 3736623"/>
              <a:gd name="connsiteY104" fmla="*/ 2069629 h 2348089"/>
              <a:gd name="connsiteX105" fmla="*/ 2799645 w 3736623"/>
              <a:gd name="connsiteY105" fmla="*/ 2107259 h 2348089"/>
              <a:gd name="connsiteX106" fmla="*/ 2848563 w 3736623"/>
              <a:gd name="connsiteY106" fmla="*/ 2107259 h 2348089"/>
              <a:gd name="connsiteX107" fmla="*/ 2848563 w 3736623"/>
              <a:gd name="connsiteY107" fmla="*/ 2144889 h 2348089"/>
              <a:gd name="connsiteX108" fmla="*/ 2912534 w 3736623"/>
              <a:gd name="connsiteY108" fmla="*/ 2144889 h 2348089"/>
              <a:gd name="connsiteX109" fmla="*/ 2912534 w 3736623"/>
              <a:gd name="connsiteY109" fmla="*/ 2197570 h 2348089"/>
              <a:gd name="connsiteX110" fmla="*/ 2957689 w 3736623"/>
              <a:gd name="connsiteY110" fmla="*/ 2197570 h 2348089"/>
              <a:gd name="connsiteX111" fmla="*/ 2957689 w 3736623"/>
              <a:gd name="connsiteY111" fmla="*/ 2235200 h 2348089"/>
              <a:gd name="connsiteX112" fmla="*/ 3074341 w 3736623"/>
              <a:gd name="connsiteY112" fmla="*/ 2235200 h 2348089"/>
              <a:gd name="connsiteX113" fmla="*/ 3074341 w 3736623"/>
              <a:gd name="connsiteY113" fmla="*/ 2235200 h 2348089"/>
              <a:gd name="connsiteX114" fmla="*/ 3149600 w 3736623"/>
              <a:gd name="connsiteY114" fmla="*/ 2235200 h 2348089"/>
              <a:gd name="connsiteX115" fmla="*/ 3149600 w 3736623"/>
              <a:gd name="connsiteY115" fmla="*/ 2291644 h 2348089"/>
              <a:gd name="connsiteX116" fmla="*/ 3213571 w 3736623"/>
              <a:gd name="connsiteY116" fmla="*/ 2291644 h 2348089"/>
              <a:gd name="connsiteX117" fmla="*/ 3213571 w 3736623"/>
              <a:gd name="connsiteY117" fmla="*/ 2321748 h 2348089"/>
              <a:gd name="connsiteX118" fmla="*/ 3439349 w 3736623"/>
              <a:gd name="connsiteY118" fmla="*/ 2321748 h 2348089"/>
              <a:gd name="connsiteX119" fmla="*/ 3439349 w 3736623"/>
              <a:gd name="connsiteY119" fmla="*/ 2348089 h 2348089"/>
              <a:gd name="connsiteX120" fmla="*/ 3736623 w 3736623"/>
              <a:gd name="connsiteY120"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170957 w 3736623"/>
              <a:gd name="connsiteY84" fmla="*/ 1678281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6715 w 3736623"/>
              <a:gd name="connsiteY84" fmla="*/ 1662956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42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11550 w 3736623"/>
              <a:gd name="connsiteY85" fmla="*/ 1716321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14104 w 3736623"/>
              <a:gd name="connsiteY85" fmla="*/ 172143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14104 w 3736623"/>
              <a:gd name="connsiteY85" fmla="*/ 172143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14104 w 3736623"/>
              <a:gd name="connsiteY85" fmla="*/ 172143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4579 w 3736623"/>
              <a:gd name="connsiteY85" fmla="*/ 1711905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14104 w 3736623"/>
              <a:gd name="connsiteY85" fmla="*/ 1711905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1905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6484 w 3736623"/>
              <a:gd name="connsiteY85" fmla="*/ 1715715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8389 w 3736623"/>
              <a:gd name="connsiteY85" fmla="*/ 171762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0769 w 3736623"/>
              <a:gd name="connsiteY85" fmla="*/ 1711905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185529 w 3736623"/>
              <a:gd name="connsiteY85" fmla="*/ 171381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185529 w 3736623"/>
              <a:gd name="connsiteY85" fmla="*/ 171381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185529 w 3736623"/>
              <a:gd name="connsiteY85" fmla="*/ 171381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4579 w 3736623"/>
              <a:gd name="connsiteY85" fmla="*/ 171381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 name="connsiteX0" fmla="*/ 0 w 3736623"/>
              <a:gd name="connsiteY0" fmla="*/ 0 h 2348089"/>
              <a:gd name="connsiteX1" fmla="*/ 342430 w 3736623"/>
              <a:gd name="connsiteY1" fmla="*/ 0 h 2348089"/>
              <a:gd name="connsiteX2" fmla="*/ 342430 w 3736623"/>
              <a:gd name="connsiteY2" fmla="*/ 37629 h 2348089"/>
              <a:gd name="connsiteX3" fmla="*/ 425215 w 3736623"/>
              <a:gd name="connsiteY3" fmla="*/ 37629 h 2348089"/>
              <a:gd name="connsiteX4" fmla="*/ 425215 w 3736623"/>
              <a:gd name="connsiteY4" fmla="*/ 56444 h 2348089"/>
              <a:gd name="connsiteX5" fmla="*/ 477897 w 3736623"/>
              <a:gd name="connsiteY5" fmla="*/ 56444 h 2348089"/>
              <a:gd name="connsiteX6" fmla="*/ 477897 w 3736623"/>
              <a:gd name="connsiteY6" fmla="*/ 94074 h 2348089"/>
              <a:gd name="connsiteX7" fmla="*/ 530578 w 3736623"/>
              <a:gd name="connsiteY7" fmla="*/ 94074 h 2348089"/>
              <a:gd name="connsiteX8" fmla="*/ 530578 w 3736623"/>
              <a:gd name="connsiteY8" fmla="*/ 127941 h 2348089"/>
              <a:gd name="connsiteX9" fmla="*/ 575734 w 3736623"/>
              <a:gd name="connsiteY9" fmla="*/ 127941 h 2348089"/>
              <a:gd name="connsiteX10" fmla="*/ 575734 w 3736623"/>
              <a:gd name="connsiteY10" fmla="*/ 150518 h 2348089"/>
              <a:gd name="connsiteX11" fmla="*/ 620889 w 3736623"/>
              <a:gd name="connsiteY11" fmla="*/ 150518 h 2348089"/>
              <a:gd name="connsiteX12" fmla="*/ 620889 w 3736623"/>
              <a:gd name="connsiteY12" fmla="*/ 169333 h 2348089"/>
              <a:gd name="connsiteX13" fmla="*/ 658519 w 3736623"/>
              <a:gd name="connsiteY13" fmla="*/ 169333 h 2348089"/>
              <a:gd name="connsiteX14" fmla="*/ 658519 w 3736623"/>
              <a:gd name="connsiteY14" fmla="*/ 199437 h 2348089"/>
              <a:gd name="connsiteX15" fmla="*/ 726252 w 3736623"/>
              <a:gd name="connsiteY15" fmla="*/ 199437 h 2348089"/>
              <a:gd name="connsiteX16" fmla="*/ 726252 w 3736623"/>
              <a:gd name="connsiteY16" fmla="*/ 229541 h 2348089"/>
              <a:gd name="connsiteX17" fmla="*/ 771408 w 3736623"/>
              <a:gd name="connsiteY17" fmla="*/ 229541 h 2348089"/>
              <a:gd name="connsiteX18" fmla="*/ 771408 w 3736623"/>
              <a:gd name="connsiteY18" fmla="*/ 229541 h 2348089"/>
              <a:gd name="connsiteX19" fmla="*/ 801511 w 3736623"/>
              <a:gd name="connsiteY19" fmla="*/ 259644 h 2348089"/>
              <a:gd name="connsiteX20" fmla="*/ 801511 w 3736623"/>
              <a:gd name="connsiteY20" fmla="*/ 289748 h 2348089"/>
              <a:gd name="connsiteX21" fmla="*/ 846667 w 3736623"/>
              <a:gd name="connsiteY21" fmla="*/ 289748 h 2348089"/>
              <a:gd name="connsiteX22" fmla="*/ 846667 w 3736623"/>
              <a:gd name="connsiteY22" fmla="*/ 365007 h 2348089"/>
              <a:gd name="connsiteX23" fmla="*/ 914400 w 3736623"/>
              <a:gd name="connsiteY23" fmla="*/ 365007 h 2348089"/>
              <a:gd name="connsiteX24" fmla="*/ 914400 w 3736623"/>
              <a:gd name="connsiteY24" fmla="*/ 402637 h 2348089"/>
              <a:gd name="connsiteX25" fmla="*/ 952030 w 3736623"/>
              <a:gd name="connsiteY25" fmla="*/ 402637 h 2348089"/>
              <a:gd name="connsiteX26" fmla="*/ 952030 w 3736623"/>
              <a:gd name="connsiteY26" fmla="*/ 447792 h 2348089"/>
              <a:gd name="connsiteX27" fmla="*/ 1000949 w 3736623"/>
              <a:gd name="connsiteY27" fmla="*/ 447792 h 2348089"/>
              <a:gd name="connsiteX28" fmla="*/ 1000949 w 3736623"/>
              <a:gd name="connsiteY28" fmla="*/ 492948 h 2348089"/>
              <a:gd name="connsiteX29" fmla="*/ 1053630 w 3736623"/>
              <a:gd name="connsiteY29" fmla="*/ 492948 h 2348089"/>
              <a:gd name="connsiteX30" fmla="*/ 1053630 w 3736623"/>
              <a:gd name="connsiteY30" fmla="*/ 530578 h 2348089"/>
              <a:gd name="connsiteX31" fmla="*/ 1083734 w 3736623"/>
              <a:gd name="connsiteY31" fmla="*/ 530578 h 2348089"/>
              <a:gd name="connsiteX32" fmla="*/ 1083734 w 3736623"/>
              <a:gd name="connsiteY32" fmla="*/ 579496 h 2348089"/>
              <a:gd name="connsiteX33" fmla="*/ 1083734 w 3736623"/>
              <a:gd name="connsiteY33" fmla="*/ 598311 h 2348089"/>
              <a:gd name="connsiteX34" fmla="*/ 1110074 w 3736623"/>
              <a:gd name="connsiteY34" fmla="*/ 598311 h 2348089"/>
              <a:gd name="connsiteX35" fmla="*/ 1110074 w 3736623"/>
              <a:gd name="connsiteY35" fmla="*/ 598311 h 2348089"/>
              <a:gd name="connsiteX36" fmla="*/ 1128889 w 3736623"/>
              <a:gd name="connsiteY36" fmla="*/ 617126 h 2348089"/>
              <a:gd name="connsiteX37" fmla="*/ 1128889 w 3736623"/>
              <a:gd name="connsiteY37" fmla="*/ 669807 h 2348089"/>
              <a:gd name="connsiteX38" fmla="*/ 1174045 w 3736623"/>
              <a:gd name="connsiteY38" fmla="*/ 669807 h 2348089"/>
              <a:gd name="connsiteX39" fmla="*/ 1174045 w 3736623"/>
              <a:gd name="connsiteY39" fmla="*/ 696148 h 2348089"/>
              <a:gd name="connsiteX40" fmla="*/ 1222963 w 3736623"/>
              <a:gd name="connsiteY40" fmla="*/ 696148 h 2348089"/>
              <a:gd name="connsiteX41" fmla="*/ 1222963 w 3736623"/>
              <a:gd name="connsiteY41" fmla="*/ 733778 h 2348089"/>
              <a:gd name="connsiteX42" fmla="*/ 1275645 w 3736623"/>
              <a:gd name="connsiteY42" fmla="*/ 733778 h 2348089"/>
              <a:gd name="connsiteX43" fmla="*/ 1275645 w 3736623"/>
              <a:gd name="connsiteY43" fmla="*/ 775170 h 2348089"/>
              <a:gd name="connsiteX44" fmla="*/ 1313274 w 3736623"/>
              <a:gd name="connsiteY44" fmla="*/ 775170 h 2348089"/>
              <a:gd name="connsiteX45" fmla="*/ 1313274 w 3736623"/>
              <a:gd name="connsiteY45" fmla="*/ 827852 h 2348089"/>
              <a:gd name="connsiteX46" fmla="*/ 1358430 w 3736623"/>
              <a:gd name="connsiteY46" fmla="*/ 827852 h 2348089"/>
              <a:gd name="connsiteX47" fmla="*/ 1358430 w 3736623"/>
              <a:gd name="connsiteY47" fmla="*/ 876770 h 2348089"/>
              <a:gd name="connsiteX48" fmla="*/ 1403586 w 3736623"/>
              <a:gd name="connsiteY48" fmla="*/ 876770 h 2348089"/>
              <a:gd name="connsiteX49" fmla="*/ 1403586 w 3736623"/>
              <a:gd name="connsiteY49" fmla="*/ 952029 h 2348089"/>
              <a:gd name="connsiteX50" fmla="*/ 1463793 w 3736623"/>
              <a:gd name="connsiteY50" fmla="*/ 952029 h 2348089"/>
              <a:gd name="connsiteX51" fmla="*/ 1463793 w 3736623"/>
              <a:gd name="connsiteY51" fmla="*/ 1000948 h 2348089"/>
              <a:gd name="connsiteX52" fmla="*/ 1490134 w 3736623"/>
              <a:gd name="connsiteY52" fmla="*/ 1000948 h 2348089"/>
              <a:gd name="connsiteX53" fmla="*/ 1490134 w 3736623"/>
              <a:gd name="connsiteY53" fmla="*/ 1064918 h 2348089"/>
              <a:gd name="connsiteX54" fmla="*/ 1520237 w 3736623"/>
              <a:gd name="connsiteY54" fmla="*/ 1064918 h 2348089"/>
              <a:gd name="connsiteX55" fmla="*/ 1520237 w 3736623"/>
              <a:gd name="connsiteY55" fmla="*/ 1110074 h 2348089"/>
              <a:gd name="connsiteX56" fmla="*/ 1520237 w 3736623"/>
              <a:gd name="connsiteY56" fmla="*/ 1110074 h 2348089"/>
              <a:gd name="connsiteX57" fmla="*/ 1546578 w 3736623"/>
              <a:gd name="connsiteY57" fmla="*/ 1136415 h 2348089"/>
              <a:gd name="connsiteX58" fmla="*/ 1572919 w 3736623"/>
              <a:gd name="connsiteY58" fmla="*/ 1136415 h 2348089"/>
              <a:gd name="connsiteX59" fmla="*/ 1572919 w 3736623"/>
              <a:gd name="connsiteY59" fmla="*/ 1181570 h 2348089"/>
              <a:gd name="connsiteX60" fmla="*/ 1636889 w 3736623"/>
              <a:gd name="connsiteY60" fmla="*/ 1181570 h 2348089"/>
              <a:gd name="connsiteX61" fmla="*/ 1636889 w 3736623"/>
              <a:gd name="connsiteY61" fmla="*/ 1207911 h 2348089"/>
              <a:gd name="connsiteX62" fmla="*/ 1697097 w 3736623"/>
              <a:gd name="connsiteY62" fmla="*/ 1207911 h 2348089"/>
              <a:gd name="connsiteX63" fmla="*/ 1697097 w 3736623"/>
              <a:gd name="connsiteY63" fmla="*/ 1241778 h 2348089"/>
              <a:gd name="connsiteX64" fmla="*/ 1723437 w 3736623"/>
              <a:gd name="connsiteY64" fmla="*/ 1241778 h 2348089"/>
              <a:gd name="connsiteX65" fmla="*/ 1723437 w 3736623"/>
              <a:gd name="connsiteY65" fmla="*/ 1290696 h 2348089"/>
              <a:gd name="connsiteX66" fmla="*/ 1768593 w 3736623"/>
              <a:gd name="connsiteY66" fmla="*/ 1290696 h 2348089"/>
              <a:gd name="connsiteX67" fmla="*/ 1768593 w 3736623"/>
              <a:gd name="connsiteY67" fmla="*/ 1347141 h 2348089"/>
              <a:gd name="connsiteX68" fmla="*/ 1798697 w 3736623"/>
              <a:gd name="connsiteY68" fmla="*/ 1347141 h 2348089"/>
              <a:gd name="connsiteX69" fmla="*/ 1798697 w 3736623"/>
              <a:gd name="connsiteY69" fmla="*/ 1388533 h 2348089"/>
              <a:gd name="connsiteX70" fmla="*/ 1825037 w 3736623"/>
              <a:gd name="connsiteY70" fmla="*/ 1388533 h 2348089"/>
              <a:gd name="connsiteX71" fmla="*/ 1825037 w 3736623"/>
              <a:gd name="connsiteY71" fmla="*/ 1433689 h 2348089"/>
              <a:gd name="connsiteX72" fmla="*/ 1870193 w 3736623"/>
              <a:gd name="connsiteY72" fmla="*/ 1433689 h 2348089"/>
              <a:gd name="connsiteX73" fmla="*/ 1870193 w 3736623"/>
              <a:gd name="connsiteY73" fmla="*/ 1475081 h 2348089"/>
              <a:gd name="connsiteX74" fmla="*/ 1900297 w 3736623"/>
              <a:gd name="connsiteY74" fmla="*/ 1475081 h 2348089"/>
              <a:gd name="connsiteX75" fmla="*/ 1900297 w 3736623"/>
              <a:gd name="connsiteY75" fmla="*/ 1527763 h 2348089"/>
              <a:gd name="connsiteX76" fmla="*/ 1975556 w 3736623"/>
              <a:gd name="connsiteY76" fmla="*/ 1527763 h 2348089"/>
              <a:gd name="connsiteX77" fmla="*/ 1975556 w 3736623"/>
              <a:gd name="connsiteY77" fmla="*/ 1565392 h 2348089"/>
              <a:gd name="connsiteX78" fmla="*/ 2073393 w 3736623"/>
              <a:gd name="connsiteY78" fmla="*/ 1565392 h 2348089"/>
              <a:gd name="connsiteX79" fmla="*/ 2073393 w 3736623"/>
              <a:gd name="connsiteY79" fmla="*/ 1606785 h 2348089"/>
              <a:gd name="connsiteX80" fmla="*/ 2118549 w 3736623"/>
              <a:gd name="connsiteY80" fmla="*/ 1606785 h 2348089"/>
              <a:gd name="connsiteX81" fmla="*/ 2118549 w 3736623"/>
              <a:gd name="connsiteY81" fmla="*/ 1625600 h 2348089"/>
              <a:gd name="connsiteX82" fmla="*/ 2171230 w 3736623"/>
              <a:gd name="connsiteY82" fmla="*/ 1625600 h 2348089"/>
              <a:gd name="connsiteX83" fmla="*/ 2171230 w 3736623"/>
              <a:gd name="connsiteY83" fmla="*/ 1663229 h 2348089"/>
              <a:gd name="connsiteX84" fmla="*/ 2204161 w 3736623"/>
              <a:gd name="connsiteY84" fmla="*/ 1668064 h 2348089"/>
              <a:gd name="connsiteX85" fmla="*/ 2204579 w 3736623"/>
              <a:gd name="connsiteY85" fmla="*/ 1713810 h 2348089"/>
              <a:gd name="connsiteX86" fmla="*/ 2223912 w 3736623"/>
              <a:gd name="connsiteY86" fmla="*/ 1715911 h 2348089"/>
              <a:gd name="connsiteX87" fmla="*/ 2223912 w 3736623"/>
              <a:gd name="connsiteY87" fmla="*/ 1746015 h 2348089"/>
              <a:gd name="connsiteX88" fmla="*/ 2284119 w 3736623"/>
              <a:gd name="connsiteY88" fmla="*/ 1746015 h 2348089"/>
              <a:gd name="connsiteX89" fmla="*/ 2284119 w 3736623"/>
              <a:gd name="connsiteY89" fmla="*/ 1798696 h 2348089"/>
              <a:gd name="connsiteX90" fmla="*/ 2317986 w 3736623"/>
              <a:gd name="connsiteY90" fmla="*/ 1798696 h 2348089"/>
              <a:gd name="connsiteX91" fmla="*/ 2317986 w 3736623"/>
              <a:gd name="connsiteY91" fmla="*/ 1847615 h 2348089"/>
              <a:gd name="connsiteX92" fmla="*/ 2317986 w 3736623"/>
              <a:gd name="connsiteY92" fmla="*/ 1847615 h 2348089"/>
              <a:gd name="connsiteX93" fmla="*/ 2363141 w 3736623"/>
              <a:gd name="connsiteY93" fmla="*/ 1847615 h 2348089"/>
              <a:gd name="connsiteX94" fmla="*/ 2363141 w 3736623"/>
              <a:gd name="connsiteY94" fmla="*/ 1896533 h 2348089"/>
              <a:gd name="connsiteX95" fmla="*/ 2442163 w 3736623"/>
              <a:gd name="connsiteY95" fmla="*/ 1896533 h 2348089"/>
              <a:gd name="connsiteX96" fmla="*/ 2442163 w 3736623"/>
              <a:gd name="connsiteY96" fmla="*/ 1922874 h 2348089"/>
              <a:gd name="connsiteX97" fmla="*/ 2555052 w 3736623"/>
              <a:gd name="connsiteY97" fmla="*/ 1922874 h 2348089"/>
              <a:gd name="connsiteX98" fmla="*/ 2555052 w 3736623"/>
              <a:gd name="connsiteY98" fmla="*/ 1971792 h 2348089"/>
              <a:gd name="connsiteX99" fmla="*/ 2664178 w 3736623"/>
              <a:gd name="connsiteY99" fmla="*/ 1971792 h 2348089"/>
              <a:gd name="connsiteX100" fmla="*/ 2664178 w 3736623"/>
              <a:gd name="connsiteY100" fmla="*/ 2024474 h 2348089"/>
              <a:gd name="connsiteX101" fmla="*/ 2739437 w 3736623"/>
              <a:gd name="connsiteY101" fmla="*/ 2024474 h 2348089"/>
              <a:gd name="connsiteX102" fmla="*/ 2739437 w 3736623"/>
              <a:gd name="connsiteY102" fmla="*/ 2069629 h 2348089"/>
              <a:gd name="connsiteX103" fmla="*/ 2799645 w 3736623"/>
              <a:gd name="connsiteY103" fmla="*/ 2069629 h 2348089"/>
              <a:gd name="connsiteX104" fmla="*/ 2799645 w 3736623"/>
              <a:gd name="connsiteY104" fmla="*/ 2107259 h 2348089"/>
              <a:gd name="connsiteX105" fmla="*/ 2848563 w 3736623"/>
              <a:gd name="connsiteY105" fmla="*/ 2107259 h 2348089"/>
              <a:gd name="connsiteX106" fmla="*/ 2848563 w 3736623"/>
              <a:gd name="connsiteY106" fmla="*/ 2144889 h 2348089"/>
              <a:gd name="connsiteX107" fmla="*/ 2912534 w 3736623"/>
              <a:gd name="connsiteY107" fmla="*/ 2144889 h 2348089"/>
              <a:gd name="connsiteX108" fmla="*/ 2912534 w 3736623"/>
              <a:gd name="connsiteY108" fmla="*/ 2197570 h 2348089"/>
              <a:gd name="connsiteX109" fmla="*/ 2957689 w 3736623"/>
              <a:gd name="connsiteY109" fmla="*/ 2197570 h 2348089"/>
              <a:gd name="connsiteX110" fmla="*/ 2957689 w 3736623"/>
              <a:gd name="connsiteY110" fmla="*/ 2235200 h 2348089"/>
              <a:gd name="connsiteX111" fmla="*/ 3074341 w 3736623"/>
              <a:gd name="connsiteY111" fmla="*/ 2235200 h 2348089"/>
              <a:gd name="connsiteX112" fmla="*/ 3074341 w 3736623"/>
              <a:gd name="connsiteY112" fmla="*/ 2235200 h 2348089"/>
              <a:gd name="connsiteX113" fmla="*/ 3149600 w 3736623"/>
              <a:gd name="connsiteY113" fmla="*/ 2235200 h 2348089"/>
              <a:gd name="connsiteX114" fmla="*/ 3149600 w 3736623"/>
              <a:gd name="connsiteY114" fmla="*/ 2291644 h 2348089"/>
              <a:gd name="connsiteX115" fmla="*/ 3213571 w 3736623"/>
              <a:gd name="connsiteY115" fmla="*/ 2291644 h 2348089"/>
              <a:gd name="connsiteX116" fmla="*/ 3213571 w 3736623"/>
              <a:gd name="connsiteY116" fmla="*/ 2321748 h 2348089"/>
              <a:gd name="connsiteX117" fmla="*/ 3439349 w 3736623"/>
              <a:gd name="connsiteY117" fmla="*/ 2321748 h 2348089"/>
              <a:gd name="connsiteX118" fmla="*/ 3439349 w 3736623"/>
              <a:gd name="connsiteY118" fmla="*/ 2348089 h 2348089"/>
              <a:gd name="connsiteX119" fmla="*/ 3736623 w 3736623"/>
              <a:gd name="connsiteY119" fmla="*/ 2348089 h 2348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736623" h="2348089">
                <a:moveTo>
                  <a:pt x="0" y="0"/>
                </a:moveTo>
                <a:lnTo>
                  <a:pt x="342430" y="0"/>
                </a:lnTo>
                <a:lnTo>
                  <a:pt x="342430" y="37629"/>
                </a:lnTo>
                <a:lnTo>
                  <a:pt x="425215" y="37629"/>
                </a:lnTo>
                <a:lnTo>
                  <a:pt x="425215" y="56444"/>
                </a:lnTo>
                <a:lnTo>
                  <a:pt x="477897" y="56444"/>
                </a:lnTo>
                <a:lnTo>
                  <a:pt x="477897" y="94074"/>
                </a:lnTo>
                <a:lnTo>
                  <a:pt x="530578" y="94074"/>
                </a:lnTo>
                <a:lnTo>
                  <a:pt x="530578" y="127941"/>
                </a:lnTo>
                <a:lnTo>
                  <a:pt x="575734" y="127941"/>
                </a:lnTo>
                <a:lnTo>
                  <a:pt x="575734" y="150518"/>
                </a:lnTo>
                <a:lnTo>
                  <a:pt x="620889" y="150518"/>
                </a:lnTo>
                <a:lnTo>
                  <a:pt x="620889" y="169333"/>
                </a:lnTo>
                <a:lnTo>
                  <a:pt x="658519" y="169333"/>
                </a:lnTo>
                <a:lnTo>
                  <a:pt x="658519" y="199437"/>
                </a:lnTo>
                <a:lnTo>
                  <a:pt x="726252" y="199437"/>
                </a:lnTo>
                <a:lnTo>
                  <a:pt x="726252" y="229541"/>
                </a:lnTo>
                <a:lnTo>
                  <a:pt x="771408" y="229541"/>
                </a:lnTo>
                <a:lnTo>
                  <a:pt x="771408" y="229541"/>
                </a:lnTo>
                <a:lnTo>
                  <a:pt x="801511" y="259644"/>
                </a:lnTo>
                <a:lnTo>
                  <a:pt x="801511" y="289748"/>
                </a:lnTo>
                <a:lnTo>
                  <a:pt x="846667" y="289748"/>
                </a:lnTo>
                <a:lnTo>
                  <a:pt x="846667" y="365007"/>
                </a:lnTo>
                <a:lnTo>
                  <a:pt x="914400" y="365007"/>
                </a:lnTo>
                <a:lnTo>
                  <a:pt x="914400" y="402637"/>
                </a:lnTo>
                <a:lnTo>
                  <a:pt x="952030" y="402637"/>
                </a:lnTo>
                <a:lnTo>
                  <a:pt x="952030" y="447792"/>
                </a:lnTo>
                <a:lnTo>
                  <a:pt x="1000949" y="447792"/>
                </a:lnTo>
                <a:lnTo>
                  <a:pt x="1000949" y="492948"/>
                </a:lnTo>
                <a:lnTo>
                  <a:pt x="1053630" y="492948"/>
                </a:lnTo>
                <a:lnTo>
                  <a:pt x="1053630" y="530578"/>
                </a:lnTo>
                <a:lnTo>
                  <a:pt x="1083734" y="530578"/>
                </a:lnTo>
                <a:lnTo>
                  <a:pt x="1083734" y="579496"/>
                </a:lnTo>
                <a:lnTo>
                  <a:pt x="1083734" y="598311"/>
                </a:lnTo>
                <a:lnTo>
                  <a:pt x="1110074" y="598311"/>
                </a:lnTo>
                <a:lnTo>
                  <a:pt x="1110074" y="598311"/>
                </a:lnTo>
                <a:lnTo>
                  <a:pt x="1128889" y="617126"/>
                </a:lnTo>
                <a:lnTo>
                  <a:pt x="1128889" y="669807"/>
                </a:lnTo>
                <a:lnTo>
                  <a:pt x="1174045" y="669807"/>
                </a:lnTo>
                <a:lnTo>
                  <a:pt x="1174045" y="696148"/>
                </a:lnTo>
                <a:lnTo>
                  <a:pt x="1222963" y="696148"/>
                </a:lnTo>
                <a:lnTo>
                  <a:pt x="1222963" y="733778"/>
                </a:lnTo>
                <a:lnTo>
                  <a:pt x="1275645" y="733778"/>
                </a:lnTo>
                <a:lnTo>
                  <a:pt x="1275645" y="775170"/>
                </a:lnTo>
                <a:lnTo>
                  <a:pt x="1313274" y="775170"/>
                </a:lnTo>
                <a:lnTo>
                  <a:pt x="1313274" y="827852"/>
                </a:lnTo>
                <a:lnTo>
                  <a:pt x="1358430" y="827852"/>
                </a:lnTo>
                <a:lnTo>
                  <a:pt x="1358430" y="876770"/>
                </a:lnTo>
                <a:lnTo>
                  <a:pt x="1403586" y="876770"/>
                </a:lnTo>
                <a:lnTo>
                  <a:pt x="1403586" y="952029"/>
                </a:lnTo>
                <a:lnTo>
                  <a:pt x="1463793" y="952029"/>
                </a:lnTo>
                <a:lnTo>
                  <a:pt x="1463793" y="1000948"/>
                </a:lnTo>
                <a:lnTo>
                  <a:pt x="1490134" y="1000948"/>
                </a:lnTo>
                <a:lnTo>
                  <a:pt x="1490134" y="1064918"/>
                </a:lnTo>
                <a:lnTo>
                  <a:pt x="1520237" y="1064918"/>
                </a:lnTo>
                <a:lnTo>
                  <a:pt x="1520237" y="1110074"/>
                </a:lnTo>
                <a:lnTo>
                  <a:pt x="1520237" y="1110074"/>
                </a:lnTo>
                <a:lnTo>
                  <a:pt x="1546578" y="1136415"/>
                </a:lnTo>
                <a:lnTo>
                  <a:pt x="1572919" y="1136415"/>
                </a:lnTo>
                <a:lnTo>
                  <a:pt x="1572919" y="1181570"/>
                </a:lnTo>
                <a:lnTo>
                  <a:pt x="1636889" y="1181570"/>
                </a:lnTo>
                <a:lnTo>
                  <a:pt x="1636889" y="1207911"/>
                </a:lnTo>
                <a:lnTo>
                  <a:pt x="1697097" y="1207911"/>
                </a:lnTo>
                <a:lnTo>
                  <a:pt x="1697097" y="1241778"/>
                </a:lnTo>
                <a:lnTo>
                  <a:pt x="1723437" y="1241778"/>
                </a:lnTo>
                <a:lnTo>
                  <a:pt x="1723437" y="1290696"/>
                </a:lnTo>
                <a:lnTo>
                  <a:pt x="1768593" y="1290696"/>
                </a:lnTo>
                <a:lnTo>
                  <a:pt x="1768593" y="1347141"/>
                </a:lnTo>
                <a:lnTo>
                  <a:pt x="1798697" y="1347141"/>
                </a:lnTo>
                <a:lnTo>
                  <a:pt x="1798697" y="1388533"/>
                </a:lnTo>
                <a:lnTo>
                  <a:pt x="1825037" y="1388533"/>
                </a:lnTo>
                <a:lnTo>
                  <a:pt x="1825037" y="1433689"/>
                </a:lnTo>
                <a:lnTo>
                  <a:pt x="1870193" y="1433689"/>
                </a:lnTo>
                <a:lnTo>
                  <a:pt x="1870193" y="1475081"/>
                </a:lnTo>
                <a:lnTo>
                  <a:pt x="1900297" y="1475081"/>
                </a:lnTo>
                <a:lnTo>
                  <a:pt x="1900297" y="1527763"/>
                </a:lnTo>
                <a:lnTo>
                  <a:pt x="1975556" y="1527763"/>
                </a:lnTo>
                <a:lnTo>
                  <a:pt x="1975556" y="1565392"/>
                </a:lnTo>
                <a:lnTo>
                  <a:pt x="2073393" y="1565392"/>
                </a:lnTo>
                <a:lnTo>
                  <a:pt x="2073393" y="1606785"/>
                </a:lnTo>
                <a:lnTo>
                  <a:pt x="2118549" y="1606785"/>
                </a:lnTo>
                <a:lnTo>
                  <a:pt x="2118549" y="1625600"/>
                </a:lnTo>
                <a:lnTo>
                  <a:pt x="2171230" y="1625600"/>
                </a:lnTo>
                <a:lnTo>
                  <a:pt x="2171230" y="1663229"/>
                </a:lnTo>
                <a:lnTo>
                  <a:pt x="2204161" y="1668064"/>
                </a:lnTo>
                <a:cubicBezTo>
                  <a:pt x="2206275" y="1692842"/>
                  <a:pt x="2204370" y="1690937"/>
                  <a:pt x="2204579" y="1713810"/>
                </a:cubicBezTo>
                <a:cubicBezTo>
                  <a:pt x="2202581" y="1714366"/>
                  <a:pt x="2208766" y="1716005"/>
                  <a:pt x="2223912" y="1715911"/>
                </a:cubicBezTo>
                <a:lnTo>
                  <a:pt x="2223912" y="1746015"/>
                </a:lnTo>
                <a:lnTo>
                  <a:pt x="2284119" y="1746015"/>
                </a:lnTo>
                <a:lnTo>
                  <a:pt x="2284119" y="1798696"/>
                </a:lnTo>
                <a:lnTo>
                  <a:pt x="2317986" y="1798696"/>
                </a:lnTo>
                <a:lnTo>
                  <a:pt x="2317986" y="1847615"/>
                </a:lnTo>
                <a:lnTo>
                  <a:pt x="2317986" y="1847615"/>
                </a:lnTo>
                <a:lnTo>
                  <a:pt x="2363141" y="1847615"/>
                </a:lnTo>
                <a:lnTo>
                  <a:pt x="2363141" y="1896533"/>
                </a:lnTo>
                <a:lnTo>
                  <a:pt x="2442163" y="1896533"/>
                </a:lnTo>
                <a:lnTo>
                  <a:pt x="2442163" y="1922874"/>
                </a:lnTo>
                <a:lnTo>
                  <a:pt x="2555052" y="1922874"/>
                </a:lnTo>
                <a:lnTo>
                  <a:pt x="2555052" y="1971792"/>
                </a:lnTo>
                <a:lnTo>
                  <a:pt x="2664178" y="1971792"/>
                </a:lnTo>
                <a:lnTo>
                  <a:pt x="2664178" y="2024474"/>
                </a:lnTo>
                <a:lnTo>
                  <a:pt x="2739437" y="2024474"/>
                </a:lnTo>
                <a:lnTo>
                  <a:pt x="2739437" y="2069629"/>
                </a:lnTo>
                <a:lnTo>
                  <a:pt x="2799645" y="2069629"/>
                </a:lnTo>
                <a:lnTo>
                  <a:pt x="2799645" y="2107259"/>
                </a:lnTo>
                <a:lnTo>
                  <a:pt x="2848563" y="2107259"/>
                </a:lnTo>
                <a:lnTo>
                  <a:pt x="2848563" y="2144889"/>
                </a:lnTo>
                <a:lnTo>
                  <a:pt x="2912534" y="2144889"/>
                </a:lnTo>
                <a:lnTo>
                  <a:pt x="2912534" y="2197570"/>
                </a:lnTo>
                <a:lnTo>
                  <a:pt x="2957689" y="2197570"/>
                </a:lnTo>
                <a:lnTo>
                  <a:pt x="2957689" y="2235200"/>
                </a:lnTo>
                <a:lnTo>
                  <a:pt x="3074341" y="2235200"/>
                </a:lnTo>
                <a:lnTo>
                  <a:pt x="3074341" y="2235200"/>
                </a:lnTo>
                <a:lnTo>
                  <a:pt x="3149600" y="2235200"/>
                </a:lnTo>
                <a:lnTo>
                  <a:pt x="3149600" y="2291644"/>
                </a:lnTo>
                <a:lnTo>
                  <a:pt x="3213571" y="2291644"/>
                </a:lnTo>
                <a:lnTo>
                  <a:pt x="3213571" y="2321748"/>
                </a:lnTo>
                <a:lnTo>
                  <a:pt x="3439349" y="2321748"/>
                </a:lnTo>
                <a:lnTo>
                  <a:pt x="3439349" y="2348089"/>
                </a:lnTo>
                <a:lnTo>
                  <a:pt x="3736623" y="2348089"/>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15" name="Straight Connector 214">
            <a:extLst>
              <a:ext uri="{FF2B5EF4-FFF2-40B4-BE49-F238E27FC236}">
                <a16:creationId xmlns:a16="http://schemas.microsoft.com/office/drawing/2014/main" id="{49885806-5DD2-4E9A-B525-47FAB72231B9}"/>
              </a:ext>
            </a:extLst>
          </p:cNvPr>
          <p:cNvCxnSpPr/>
          <p:nvPr/>
        </p:nvCxnSpPr>
        <p:spPr bwMode="auto">
          <a:xfrm>
            <a:off x="7920858" y="169832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1" name="Straight Connector 310">
            <a:extLst>
              <a:ext uri="{FF2B5EF4-FFF2-40B4-BE49-F238E27FC236}">
                <a16:creationId xmlns:a16="http://schemas.microsoft.com/office/drawing/2014/main" id="{FD7A1485-A95C-4A1F-971C-A173568E3727}"/>
              </a:ext>
            </a:extLst>
          </p:cNvPr>
          <p:cNvCxnSpPr>
            <a:cxnSpLocks/>
          </p:cNvCxnSpPr>
          <p:nvPr/>
        </p:nvCxnSpPr>
        <p:spPr bwMode="auto">
          <a:xfrm rot="5400000">
            <a:off x="9147084" y="254472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D4FA2A2F-4848-4B57-8578-C241556C5C24}"/>
              </a:ext>
            </a:extLst>
          </p:cNvPr>
          <p:cNvCxnSpPr>
            <a:cxnSpLocks/>
          </p:cNvCxnSpPr>
          <p:nvPr/>
        </p:nvCxnSpPr>
        <p:spPr bwMode="auto">
          <a:xfrm rot="5400000">
            <a:off x="9195429" y="2643637"/>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4" name="Straight Connector 313">
            <a:extLst>
              <a:ext uri="{FF2B5EF4-FFF2-40B4-BE49-F238E27FC236}">
                <a16:creationId xmlns:a16="http://schemas.microsoft.com/office/drawing/2014/main" id="{D47C523F-FC85-4E9B-B398-4E53E6F6318F}"/>
              </a:ext>
            </a:extLst>
          </p:cNvPr>
          <p:cNvCxnSpPr>
            <a:cxnSpLocks/>
          </p:cNvCxnSpPr>
          <p:nvPr/>
        </p:nvCxnSpPr>
        <p:spPr bwMode="auto">
          <a:xfrm rot="5400000">
            <a:off x="9277986" y="276272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5" name="Straight Connector 314">
            <a:extLst>
              <a:ext uri="{FF2B5EF4-FFF2-40B4-BE49-F238E27FC236}">
                <a16:creationId xmlns:a16="http://schemas.microsoft.com/office/drawing/2014/main" id="{B25FEEEF-E84A-4AAD-8A9F-3BA5075C78CB}"/>
              </a:ext>
            </a:extLst>
          </p:cNvPr>
          <p:cNvCxnSpPr>
            <a:cxnSpLocks/>
          </p:cNvCxnSpPr>
          <p:nvPr/>
        </p:nvCxnSpPr>
        <p:spPr bwMode="auto">
          <a:xfrm rot="5400000">
            <a:off x="9292594" y="2815516"/>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6" name="Straight Connector 315">
            <a:extLst>
              <a:ext uri="{FF2B5EF4-FFF2-40B4-BE49-F238E27FC236}">
                <a16:creationId xmlns:a16="http://schemas.microsoft.com/office/drawing/2014/main" id="{BAD6B954-1E70-46A4-BB02-FE21F9421AFA}"/>
              </a:ext>
            </a:extLst>
          </p:cNvPr>
          <p:cNvCxnSpPr/>
          <p:nvPr/>
        </p:nvCxnSpPr>
        <p:spPr bwMode="auto">
          <a:xfrm>
            <a:off x="10082722" y="350874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7" name="Straight Connector 316">
            <a:extLst>
              <a:ext uri="{FF2B5EF4-FFF2-40B4-BE49-F238E27FC236}">
                <a16:creationId xmlns:a16="http://schemas.microsoft.com/office/drawing/2014/main" id="{837BC9C5-D93A-43E2-B823-7C40A0CEAE09}"/>
              </a:ext>
            </a:extLst>
          </p:cNvPr>
          <p:cNvCxnSpPr>
            <a:cxnSpLocks/>
          </p:cNvCxnSpPr>
          <p:nvPr/>
        </p:nvCxnSpPr>
        <p:spPr bwMode="auto">
          <a:xfrm rot="5400000">
            <a:off x="9575504" y="3061911"/>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8" name="Straight Connector 317">
            <a:extLst>
              <a:ext uri="{FF2B5EF4-FFF2-40B4-BE49-F238E27FC236}">
                <a16:creationId xmlns:a16="http://schemas.microsoft.com/office/drawing/2014/main" id="{2BDF39D1-4DE1-4AD9-B4C4-5ABE211150F0}"/>
              </a:ext>
            </a:extLst>
          </p:cNvPr>
          <p:cNvCxnSpPr>
            <a:cxnSpLocks/>
          </p:cNvCxnSpPr>
          <p:nvPr/>
        </p:nvCxnSpPr>
        <p:spPr bwMode="auto">
          <a:xfrm rot="5400000">
            <a:off x="9682023" y="3185809"/>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19" name="Straight Connector 318">
            <a:extLst>
              <a:ext uri="{FF2B5EF4-FFF2-40B4-BE49-F238E27FC236}">
                <a16:creationId xmlns:a16="http://schemas.microsoft.com/office/drawing/2014/main" id="{EFBF18FF-5CAC-4B90-B638-694B4D323FC1}"/>
              </a:ext>
            </a:extLst>
          </p:cNvPr>
          <p:cNvCxnSpPr>
            <a:cxnSpLocks/>
          </p:cNvCxnSpPr>
          <p:nvPr/>
        </p:nvCxnSpPr>
        <p:spPr bwMode="auto">
          <a:xfrm rot="5400000">
            <a:off x="10021572" y="3422344"/>
            <a:ext cx="0" cy="96689"/>
          </a:xfrm>
          <a:prstGeom prst="line">
            <a:avLst/>
          </a:prstGeom>
          <a:noFill/>
          <a:ln w="28575" cap="flat" cmpd="sng" algn="ctr">
            <a:solidFill>
              <a:schemeClr val="accent3"/>
            </a:solidFill>
            <a:prstDash val="solid"/>
            <a:round/>
            <a:headEnd type="none" w="med" len="med"/>
            <a:tailEnd type="none" w="med" len="med"/>
          </a:ln>
          <a:effectLst/>
        </p:spPr>
      </p:cxnSp>
      <p:cxnSp>
        <p:nvCxnSpPr>
          <p:cNvPr id="320" name="Straight Connector 319">
            <a:extLst>
              <a:ext uri="{FF2B5EF4-FFF2-40B4-BE49-F238E27FC236}">
                <a16:creationId xmlns:a16="http://schemas.microsoft.com/office/drawing/2014/main" id="{C56B7169-5372-4BE8-9612-72D59ADFCCE7}"/>
              </a:ext>
            </a:extLst>
          </p:cNvPr>
          <p:cNvCxnSpPr>
            <a:cxnSpLocks/>
          </p:cNvCxnSpPr>
          <p:nvPr/>
        </p:nvCxnSpPr>
        <p:spPr bwMode="auto">
          <a:xfrm rot="5400000">
            <a:off x="10087246" y="3521507"/>
            <a:ext cx="0" cy="96689"/>
          </a:xfrm>
          <a:prstGeom prst="line">
            <a:avLst/>
          </a:prstGeom>
          <a:noFill/>
          <a:ln w="28575" cap="flat" cmpd="sng" algn="ctr">
            <a:solidFill>
              <a:schemeClr val="accent3"/>
            </a:solidFill>
            <a:prstDash val="solid"/>
            <a:round/>
            <a:headEnd type="none" w="med" len="med"/>
            <a:tailEnd type="none" w="med" len="med"/>
          </a:ln>
          <a:effectLst/>
        </p:spPr>
      </p:cxnSp>
      <p:sp>
        <p:nvSpPr>
          <p:cNvPr id="252" name="TextBox 251">
            <a:extLst>
              <a:ext uri="{FF2B5EF4-FFF2-40B4-BE49-F238E27FC236}">
                <a16:creationId xmlns:a16="http://schemas.microsoft.com/office/drawing/2014/main" id="{40851E7E-B97E-4BD9-91CA-153513245BFC}"/>
              </a:ext>
            </a:extLst>
          </p:cNvPr>
          <p:cNvSpPr txBox="1"/>
          <p:nvPr/>
        </p:nvSpPr>
        <p:spPr bwMode="auto">
          <a:xfrm>
            <a:off x="9427491" y="4540596"/>
            <a:ext cx="375359"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Yr</a:t>
            </a:r>
          </a:p>
        </p:txBody>
      </p:sp>
      <p:grpSp>
        <p:nvGrpSpPr>
          <p:cNvPr id="271" name="Group 270">
            <a:extLst>
              <a:ext uri="{FF2B5EF4-FFF2-40B4-BE49-F238E27FC236}">
                <a16:creationId xmlns:a16="http://schemas.microsoft.com/office/drawing/2014/main" id="{996C8D48-6B1A-4CF7-BAF7-822DD5FB0BC2}"/>
              </a:ext>
            </a:extLst>
          </p:cNvPr>
          <p:cNvGrpSpPr/>
          <p:nvPr/>
        </p:nvGrpSpPr>
        <p:grpSpPr>
          <a:xfrm>
            <a:off x="9392911" y="6207927"/>
            <a:ext cx="2488502" cy="454909"/>
            <a:chOff x="9392911" y="6207927"/>
            <a:chExt cx="2488502" cy="454909"/>
          </a:xfrm>
        </p:grpSpPr>
        <p:pic>
          <p:nvPicPr>
            <p:cNvPr id="272" name="Picture 271" descr="A picture containing text, ax, wheel&#10;&#10;Description automatically generated">
              <a:extLst>
                <a:ext uri="{FF2B5EF4-FFF2-40B4-BE49-F238E27FC236}">
                  <a16:creationId xmlns:a16="http://schemas.microsoft.com/office/drawing/2014/main" id="{2E82F4B7-7056-43BC-A61E-DDE7CB58CB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76" name="Rectangle 275">
              <a:extLst>
                <a:ext uri="{FF2B5EF4-FFF2-40B4-BE49-F238E27FC236}">
                  <a16:creationId xmlns:a16="http://schemas.microsoft.com/office/drawing/2014/main" id="{0ABB7F47-051F-408C-A744-16F30414F138}"/>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1356797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4675" y="218408"/>
            <a:ext cx="9321319" cy="1103313"/>
          </a:xfrm>
        </p:spPr>
        <p:txBody>
          <a:bodyPr/>
          <a:lstStyle/>
          <a:p>
            <a:r>
              <a:rPr lang="en-US" sz="4000" b="0" i="1" dirty="0">
                <a:solidFill>
                  <a:srgbClr val="252171"/>
                </a:solidFill>
              </a:rPr>
              <a:t>BRCA1/2</a:t>
            </a:r>
            <a:r>
              <a:rPr lang="en-US" sz="4000" b="0" dirty="0">
                <a:solidFill>
                  <a:srgbClr val="252171"/>
                </a:solidFill>
              </a:rPr>
              <a:t> Mutations in Pancreatic Cancer</a:t>
            </a:r>
          </a:p>
        </p:txBody>
      </p:sp>
      <p:sp>
        <p:nvSpPr>
          <p:cNvPr id="5" name="Content Placeholder 4"/>
          <p:cNvSpPr>
            <a:spLocks noGrp="1"/>
          </p:cNvSpPr>
          <p:nvPr>
            <p:ph idx="1"/>
          </p:nvPr>
        </p:nvSpPr>
        <p:spPr>
          <a:xfrm>
            <a:off x="604675" y="1513047"/>
            <a:ext cx="10877529" cy="3799733"/>
          </a:xfrm>
        </p:spPr>
        <p:txBody>
          <a:bodyPr/>
          <a:lstStyle/>
          <a:p>
            <a:pPr>
              <a:buClr>
                <a:srgbClr val="FF0000"/>
              </a:buClr>
            </a:pPr>
            <a:r>
              <a:rPr lang="en-US" dirty="0"/>
              <a:t>5% to 7% of patients with pancreatic cancer have germline </a:t>
            </a:r>
            <a:r>
              <a:rPr lang="en-US" i="1" dirty="0"/>
              <a:t>BRCA1/2</a:t>
            </a:r>
            <a:r>
              <a:rPr lang="en-US" dirty="0"/>
              <a:t> mutations</a:t>
            </a:r>
          </a:p>
          <a:p>
            <a:pPr lvl="1"/>
            <a:r>
              <a:rPr lang="en-US" dirty="0"/>
              <a:t>Ashkenazi Jewish heritage: 5% to 16%</a:t>
            </a:r>
          </a:p>
          <a:p>
            <a:pPr lvl="1"/>
            <a:r>
              <a:rPr lang="en-US" dirty="0"/>
              <a:t>Familial pancreatic cancer: 5% to 19%</a:t>
            </a:r>
          </a:p>
          <a:p>
            <a:pPr lvl="1"/>
            <a:r>
              <a:rPr lang="en-US" dirty="0"/>
              <a:t>Familial breast/ovarian cancer: 5% to 10%</a:t>
            </a:r>
          </a:p>
          <a:p>
            <a:pPr>
              <a:buClr>
                <a:srgbClr val="FF0000"/>
              </a:buClr>
            </a:pPr>
            <a:r>
              <a:rPr lang="en-US" b="1" dirty="0">
                <a:solidFill>
                  <a:srgbClr val="FF0000"/>
                </a:solidFill>
              </a:rPr>
              <a:t>40% of patients who are germline </a:t>
            </a:r>
            <a:r>
              <a:rPr lang="en-US" b="1" i="1" dirty="0">
                <a:solidFill>
                  <a:srgbClr val="FF0000"/>
                </a:solidFill>
              </a:rPr>
              <a:t>BRCA1/2</a:t>
            </a:r>
            <a:r>
              <a:rPr lang="en-US" b="1" dirty="0">
                <a:solidFill>
                  <a:srgbClr val="FF0000"/>
                </a:solidFill>
              </a:rPr>
              <a:t> mutation carriers do NOT have a family history of breast/ovarian cancer</a:t>
            </a:r>
          </a:p>
        </p:txBody>
      </p:sp>
      <p:sp>
        <p:nvSpPr>
          <p:cNvPr id="7" name="Footer Placeholder 3"/>
          <p:cNvSpPr>
            <a:spLocks noGrp="1"/>
          </p:cNvSpPr>
          <p:nvPr>
            <p:ph type="ftr" sz="quarter" idx="4294967295"/>
          </p:nvPr>
        </p:nvSpPr>
        <p:spPr>
          <a:xfrm>
            <a:off x="426166" y="6011863"/>
            <a:ext cx="8696325" cy="590550"/>
          </a:xfrm>
          <a:prstGeom prst="rect">
            <a:avLst/>
          </a:prstGeom>
        </p:spPr>
        <p:txBody>
          <a:bodyPr/>
          <a:lstStyle/>
          <a:p>
            <a:pPr marL="0" marR="0" lvl="0" indent="0" algn="l" defTabSz="914240" rtl="0" eaLnBrk="1" fontAlgn="auto" latinLnBrk="0" hangingPunct="1">
              <a:lnSpc>
                <a:spcPct val="100000"/>
              </a:lnSpc>
              <a:spcBef>
                <a:spcPts val="0"/>
              </a:spcBef>
              <a:spcAft>
                <a:spcPts val="0"/>
              </a:spcAft>
              <a:buClrTx/>
              <a:buSzTx/>
              <a:buFontTx/>
              <a:buNone/>
              <a:tabLst/>
              <a:defRPr/>
            </a:pP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Hahn</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Gastroenterology. 2003;124:544.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Murphy. Cancer Res. 2002;62:3789</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Ozçelik.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Nat Genet. 1997;16:17</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Lal. </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Cancer Res. 2000;60:409.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Lucas</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t>
            </a:r>
          </a:p>
          <a:p>
            <a:pPr marL="0" marR="0" lvl="0" indent="0" algn="l" defTabSz="91424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err="1">
                <a:ln>
                  <a:noFill/>
                </a:ln>
                <a:solidFill>
                  <a:srgbClr val="455560"/>
                </a:solidFill>
                <a:effectLst/>
                <a:uLnTx/>
                <a:uFillTx/>
                <a:latin typeface="Calibri" panose="020F0502020204030204" pitchFamily="34" charset="0"/>
                <a:ea typeface="+mn-ea"/>
                <a:cs typeface="Arial" panose="020B0604020202020204" pitchFamily="34" charset="0"/>
              </a:rPr>
              <a:t>Clin</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Cancer Res. 2013;19:3396.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Ferrone. J</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CO</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2009;27:433</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t</a:t>
            </a:r>
            <a:r>
              <a:rPr kumimoji="0" lang="hu-HU"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adler. </a:t>
            </a:r>
            <a:r>
              <a:rPr kumimoji="0" 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Cancer. 2012;118:493. Brose. J Natl Cancer Inst. 2002;94:1365. Holter. JCO. 2015;33:3124. Chaffee. Genet Med. 2018;20:119. Petersen. Semin Oncol. 2016;43:548.</a:t>
            </a:r>
          </a:p>
        </p:txBody>
      </p:sp>
      <p:grpSp>
        <p:nvGrpSpPr>
          <p:cNvPr id="11" name="Group 10">
            <a:extLst>
              <a:ext uri="{FF2B5EF4-FFF2-40B4-BE49-F238E27FC236}">
                <a16:creationId xmlns:a16="http://schemas.microsoft.com/office/drawing/2014/main" id="{284F4649-CCCF-47F0-8E31-AD71BE16429A}"/>
              </a:ext>
            </a:extLst>
          </p:cNvPr>
          <p:cNvGrpSpPr/>
          <p:nvPr/>
        </p:nvGrpSpPr>
        <p:grpSpPr>
          <a:xfrm>
            <a:off x="9392911" y="6207927"/>
            <a:ext cx="2488502" cy="454909"/>
            <a:chOff x="9392911" y="6207927"/>
            <a:chExt cx="2488502" cy="454909"/>
          </a:xfrm>
        </p:grpSpPr>
        <p:pic>
          <p:nvPicPr>
            <p:cNvPr id="12" name="Picture 11" descr="A picture containing text, ax, wheel&#10;&#10;Description automatically generated">
              <a:extLst>
                <a:ext uri="{FF2B5EF4-FFF2-40B4-BE49-F238E27FC236}">
                  <a16:creationId xmlns:a16="http://schemas.microsoft.com/office/drawing/2014/main" id="{7E8E64AD-F349-4D90-97DC-83F9CEF6B2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13" name="Rectangle 12">
              <a:extLst>
                <a:ext uri="{FF2B5EF4-FFF2-40B4-BE49-F238E27FC236}">
                  <a16:creationId xmlns:a16="http://schemas.microsoft.com/office/drawing/2014/main" id="{ABB336FE-F806-4E04-9FC0-3CC67D00B69B}"/>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32904037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F405F07-858B-4D64-8259-E23940A631EF}"/>
              </a:ext>
            </a:extLst>
          </p:cNvPr>
          <p:cNvSpPr>
            <a:spLocks noGrp="1"/>
          </p:cNvSpPr>
          <p:nvPr>
            <p:ph type="title"/>
          </p:nvPr>
        </p:nvSpPr>
        <p:spPr>
          <a:xfrm>
            <a:off x="722126" y="656033"/>
            <a:ext cx="10947397" cy="1103026"/>
          </a:xfrm>
        </p:spPr>
        <p:txBody>
          <a:bodyPr/>
          <a:lstStyle/>
          <a:p>
            <a:r>
              <a:rPr lang="en-US" altLang="en-US" b="0" dirty="0">
                <a:solidFill>
                  <a:srgbClr val="252171"/>
                </a:solidFill>
              </a:rPr>
              <a:t>POLO: Maintenance Olaparib vs </a:t>
            </a:r>
            <a:r>
              <a:rPr lang="en-US" altLang="en-US" b="0">
                <a:solidFill>
                  <a:srgbClr val="252171"/>
                </a:solidFill>
              </a:rPr>
              <a:t>Placebo after </a:t>
            </a:r>
            <a:r>
              <a:rPr lang="en-US" altLang="en-US" b="0" dirty="0">
                <a:solidFill>
                  <a:srgbClr val="252171"/>
                </a:solidFill>
              </a:rPr>
              <a:t>First-line Platinum-based </a:t>
            </a:r>
            <a:r>
              <a:rPr lang="en-US" altLang="en-US" b="0">
                <a:solidFill>
                  <a:srgbClr val="252171"/>
                </a:solidFill>
              </a:rPr>
              <a:t>Therapy in </a:t>
            </a:r>
            <a:r>
              <a:rPr lang="en-US" altLang="en-US" b="0" dirty="0">
                <a:solidFill>
                  <a:srgbClr val="252171"/>
                </a:solidFill>
              </a:rPr>
              <a:t>Metastatic Pancreatic Cancer </a:t>
            </a:r>
          </a:p>
        </p:txBody>
      </p:sp>
      <p:sp>
        <p:nvSpPr>
          <p:cNvPr id="11267" name="Rectangle 3">
            <a:extLst>
              <a:ext uri="{FF2B5EF4-FFF2-40B4-BE49-F238E27FC236}">
                <a16:creationId xmlns:a16="http://schemas.microsoft.com/office/drawing/2014/main" id="{2B928747-4CF9-4CED-B1CC-E1D0FA5510BB}"/>
              </a:ext>
            </a:extLst>
          </p:cNvPr>
          <p:cNvSpPr>
            <a:spLocks noGrp="1"/>
          </p:cNvSpPr>
          <p:nvPr>
            <p:ph idx="1"/>
          </p:nvPr>
        </p:nvSpPr>
        <p:spPr>
          <a:xfrm>
            <a:off x="607858" y="2019300"/>
            <a:ext cx="10871543" cy="4353802"/>
          </a:xfrm>
        </p:spPr>
        <p:txBody>
          <a:bodyPr/>
          <a:lstStyle/>
          <a:p>
            <a:pPr>
              <a:buClr>
                <a:srgbClr val="FF0000"/>
              </a:buClr>
            </a:pPr>
            <a:r>
              <a:rPr lang="en-US" altLang="en-US" sz="2400" dirty="0"/>
              <a:t>International, randomized, double-blind phase III trial </a:t>
            </a:r>
          </a:p>
        </p:txBody>
      </p:sp>
      <p:sp>
        <p:nvSpPr>
          <p:cNvPr id="11269" name="Text Box 45">
            <a:extLst>
              <a:ext uri="{FF2B5EF4-FFF2-40B4-BE49-F238E27FC236}">
                <a16:creationId xmlns:a16="http://schemas.microsoft.com/office/drawing/2014/main" id="{E5CDDB8D-3AC3-40BC-AA79-E873BB999CF7}"/>
              </a:ext>
            </a:extLst>
          </p:cNvPr>
          <p:cNvSpPr txBox="1">
            <a:spLocks noChangeArrowheads="1"/>
          </p:cNvSpPr>
          <p:nvPr/>
        </p:nvSpPr>
        <p:spPr bwMode="auto">
          <a:xfrm>
            <a:off x="722126" y="2638852"/>
            <a:ext cx="2748834" cy="183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
                <a:srgbClr val="FEFDDE"/>
              </a:buClr>
              <a:buSzTx/>
              <a:buFont typeface="Wingdings" panose="05000000000000000000" pitchFamily="2" charset="2"/>
              <a:buNone/>
              <a:tabLst/>
              <a:defRPr/>
            </a:pPr>
            <a:r>
              <a:rPr kumimoji="0" lang="en-US" altLang="en-US" sz="1799"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Pts with PSR serous OC and germline </a:t>
            </a:r>
            <a:r>
              <a:rPr kumimoji="0" lang="en-US" altLang="en-US" sz="1799" b="0" i="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BRCA1/2</a:t>
            </a:r>
            <a:r>
              <a:rPr kumimoji="0" lang="en-US" altLang="en-US" sz="1799"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mutation, ≥2 prior lines of platinum-based therapy, CR or PR on most recent therapy</a:t>
            </a:r>
          </a:p>
          <a:p>
            <a:pPr marL="0" marR="0" lvl="0" indent="0" algn="ctr" defTabSz="914400" rtl="0" eaLnBrk="0" fontAlgn="base" latinLnBrk="0" hangingPunct="0">
              <a:lnSpc>
                <a:spcPct val="90000"/>
              </a:lnSpc>
              <a:spcBef>
                <a:spcPct val="0"/>
              </a:spcBef>
              <a:spcAft>
                <a:spcPct val="0"/>
              </a:spcAft>
              <a:buClr>
                <a:srgbClr val="FEFDDE"/>
              </a:buClr>
              <a:buSzTx/>
              <a:buFont typeface="Wingdings" panose="05000000000000000000" pitchFamily="2" charset="2"/>
              <a:buNone/>
              <a:tabLst/>
              <a:defRPr/>
            </a:pPr>
            <a:r>
              <a:rPr kumimoji="0" lang="en-GB" altLang="en-US" sz="1799"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295)</a:t>
            </a:r>
            <a:endParaRPr kumimoji="0" lang="en-US" altLang="en-US" sz="1799"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70" name="Rectangle 47">
            <a:extLst>
              <a:ext uri="{FF2B5EF4-FFF2-40B4-BE49-F238E27FC236}">
                <a16:creationId xmlns:a16="http://schemas.microsoft.com/office/drawing/2014/main" id="{827423E6-71A2-425A-8966-7B88C38BADC8}"/>
              </a:ext>
            </a:extLst>
          </p:cNvPr>
          <p:cNvSpPr>
            <a:spLocks noChangeArrowheads="1"/>
          </p:cNvSpPr>
          <p:nvPr/>
        </p:nvSpPr>
        <p:spPr bwMode="auto">
          <a:xfrm>
            <a:off x="9302710" y="3272747"/>
            <a:ext cx="2412372" cy="6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799"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Continue until PD or unacceptable toxicity</a:t>
            </a:r>
          </a:p>
        </p:txBody>
      </p:sp>
      <p:sp>
        <p:nvSpPr>
          <p:cNvPr id="11271" name="Rectangle 49">
            <a:extLst>
              <a:ext uri="{FF2B5EF4-FFF2-40B4-BE49-F238E27FC236}">
                <a16:creationId xmlns:a16="http://schemas.microsoft.com/office/drawing/2014/main" id="{F60151EC-5794-4DE4-A3C7-0490C03AC8D0}"/>
              </a:ext>
            </a:extLst>
          </p:cNvPr>
          <p:cNvSpPr>
            <a:spLocks noChangeArrowheads="1"/>
          </p:cNvSpPr>
          <p:nvPr/>
        </p:nvSpPr>
        <p:spPr bwMode="auto">
          <a:xfrm>
            <a:off x="4704921" y="2857954"/>
            <a:ext cx="3789963" cy="703080"/>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Olaparib </a:t>
            </a:r>
            <a:r>
              <a:rPr kumimoji="0" lang="en-US" altLang="en-US" sz="19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300 mg BID</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9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92)</a:t>
            </a:r>
          </a:p>
        </p:txBody>
      </p:sp>
      <p:sp>
        <p:nvSpPr>
          <p:cNvPr id="11272" name="Rectangle 50">
            <a:extLst>
              <a:ext uri="{FF2B5EF4-FFF2-40B4-BE49-F238E27FC236}">
                <a16:creationId xmlns:a16="http://schemas.microsoft.com/office/drawing/2014/main" id="{17B9F78B-C3B9-45C3-83B1-5E0C4589B0CD}"/>
              </a:ext>
            </a:extLst>
          </p:cNvPr>
          <p:cNvSpPr>
            <a:spLocks noChangeArrowheads="1"/>
          </p:cNvSpPr>
          <p:nvPr/>
        </p:nvSpPr>
        <p:spPr bwMode="auto">
          <a:xfrm>
            <a:off x="4704921" y="3802270"/>
            <a:ext cx="3789963" cy="703079"/>
          </a:xfrm>
          <a:prstGeom prst="rect">
            <a:avLst/>
          </a:prstGeom>
          <a:solidFill>
            <a:schemeClr val="accent3"/>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999"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Placebo</a:t>
            </a:r>
          </a:p>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9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(n = 62)</a:t>
            </a:r>
          </a:p>
        </p:txBody>
      </p:sp>
      <p:sp>
        <p:nvSpPr>
          <p:cNvPr id="11273" name="Line 51">
            <a:extLst>
              <a:ext uri="{FF2B5EF4-FFF2-40B4-BE49-F238E27FC236}">
                <a16:creationId xmlns:a16="http://schemas.microsoft.com/office/drawing/2014/main" id="{104CB37A-0429-4996-9806-847DD5E9F485}"/>
              </a:ext>
            </a:extLst>
          </p:cNvPr>
          <p:cNvSpPr>
            <a:spLocks noChangeShapeType="1"/>
          </p:cNvSpPr>
          <p:nvPr/>
        </p:nvSpPr>
        <p:spPr bwMode="auto">
          <a:xfrm rot="-5400000">
            <a:off x="8907529" y="3903842"/>
            <a:ext cx="0" cy="47930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74" name="Line 52">
            <a:extLst>
              <a:ext uri="{FF2B5EF4-FFF2-40B4-BE49-F238E27FC236}">
                <a16:creationId xmlns:a16="http://schemas.microsoft.com/office/drawing/2014/main" id="{911C81A2-3B7A-4DE8-AE6F-3E786B66487C}"/>
              </a:ext>
            </a:extLst>
          </p:cNvPr>
          <p:cNvSpPr>
            <a:spLocks noChangeShapeType="1"/>
          </p:cNvSpPr>
          <p:nvPr/>
        </p:nvSpPr>
        <p:spPr bwMode="auto">
          <a:xfrm>
            <a:off x="8667878" y="3200763"/>
            <a:ext cx="479300"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75" name="Line 53">
            <a:extLst>
              <a:ext uri="{FF2B5EF4-FFF2-40B4-BE49-F238E27FC236}">
                <a16:creationId xmlns:a16="http://schemas.microsoft.com/office/drawing/2014/main" id="{DED34DFF-B0E8-4822-A6C0-401F541935B3}"/>
              </a:ext>
            </a:extLst>
          </p:cNvPr>
          <p:cNvSpPr>
            <a:spLocks noChangeShapeType="1"/>
          </p:cNvSpPr>
          <p:nvPr/>
        </p:nvSpPr>
        <p:spPr bwMode="auto">
          <a:xfrm>
            <a:off x="3968512" y="3810205"/>
            <a:ext cx="622138" cy="35074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76" name="Line 54">
            <a:extLst>
              <a:ext uri="{FF2B5EF4-FFF2-40B4-BE49-F238E27FC236}">
                <a16:creationId xmlns:a16="http://schemas.microsoft.com/office/drawing/2014/main" id="{2F56E6A6-0A2E-4285-9278-C70E162D034F}"/>
              </a:ext>
            </a:extLst>
          </p:cNvPr>
          <p:cNvSpPr>
            <a:spLocks noChangeShapeType="1"/>
          </p:cNvSpPr>
          <p:nvPr/>
        </p:nvSpPr>
        <p:spPr bwMode="auto">
          <a:xfrm flipV="1">
            <a:off x="3968512" y="3210287"/>
            <a:ext cx="622138" cy="34757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279" name="TextBox 1">
            <a:extLst>
              <a:ext uri="{FF2B5EF4-FFF2-40B4-BE49-F238E27FC236}">
                <a16:creationId xmlns:a16="http://schemas.microsoft.com/office/drawing/2014/main" id="{176819E2-2CC9-4B7E-B220-D6C7D0E96EA9}"/>
              </a:ext>
            </a:extLst>
          </p:cNvPr>
          <p:cNvSpPr txBox="1">
            <a:spLocks noChangeArrowheads="1"/>
          </p:cNvSpPr>
          <p:nvPr/>
        </p:nvSpPr>
        <p:spPr bwMode="auto">
          <a:xfrm>
            <a:off x="4259743" y="4322752"/>
            <a:ext cx="2436178" cy="30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 = 195 received treatment.</a:t>
            </a:r>
          </a:p>
        </p:txBody>
      </p:sp>
      <p:sp>
        <p:nvSpPr>
          <p:cNvPr id="20" name="Text Box 45">
            <a:extLst>
              <a:ext uri="{FF2B5EF4-FFF2-40B4-BE49-F238E27FC236}">
                <a16:creationId xmlns:a16="http://schemas.microsoft.com/office/drawing/2014/main" id="{047DC741-9F0F-41E5-9763-83551EBE59E9}"/>
              </a:ext>
            </a:extLst>
          </p:cNvPr>
          <p:cNvSpPr txBox="1">
            <a:spLocks noChangeArrowheads="1"/>
          </p:cNvSpPr>
          <p:nvPr/>
        </p:nvSpPr>
        <p:spPr bwMode="auto">
          <a:xfrm>
            <a:off x="607858" y="2492424"/>
            <a:ext cx="3164651" cy="233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90000"/>
              </a:lnSpc>
              <a:spcBef>
                <a:spcPct val="0"/>
              </a:spcBef>
              <a:spcAft>
                <a:spcPct val="0"/>
              </a:spcAft>
              <a:buClr>
                <a:srgbClr val="FEFDDE"/>
              </a:buClr>
              <a:buSzTx/>
              <a:buFont typeface="Wingdings" panose="05000000000000000000" pitchFamily="2" charset="2"/>
              <a:buNone/>
              <a:tabLst/>
              <a:defRPr/>
            </a:pPr>
            <a:r>
              <a:rPr kumimoji="0" lang="en-US" alt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Patients with metastatic pancreatic cancer and deleterious/suspected deleterious </a:t>
            </a:r>
            <a:r>
              <a:rPr kumimoji="0" lang="en-US" alt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germline </a:t>
            </a:r>
            <a:r>
              <a:rPr kumimoji="0" lang="en-US" altLang="en-US" sz="1799"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BRCA1/2</a:t>
            </a:r>
            <a:r>
              <a:rPr kumimoji="0" lang="en-US" alt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mutation, ≥16 wk of first-line platinum-based therapy without progression </a:t>
            </a:r>
            <a:br>
              <a:rPr kumimoji="0" lang="en-US" alt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alt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(4-8 wk from last dose)</a:t>
            </a:r>
          </a:p>
          <a:p>
            <a:pPr marL="0" marR="0" lvl="0" indent="0" algn="ctr" defTabSz="914400" rtl="0" eaLnBrk="0" fontAlgn="base" latinLnBrk="0" hangingPunct="0">
              <a:lnSpc>
                <a:spcPct val="90000"/>
              </a:lnSpc>
              <a:spcBef>
                <a:spcPct val="0"/>
              </a:spcBef>
              <a:spcAft>
                <a:spcPct val="0"/>
              </a:spcAft>
              <a:buClr>
                <a:srgbClr val="FEFDDE"/>
              </a:buClr>
              <a:buSzTx/>
              <a:buFont typeface="Wingdings" panose="05000000000000000000" pitchFamily="2" charset="2"/>
              <a:buNone/>
              <a:tabLst/>
              <a:defRPr/>
            </a:pPr>
            <a:r>
              <a:rPr kumimoji="0" lang="en-GB" alt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 154)</a:t>
            </a:r>
            <a:endParaRPr kumimoji="0" lang="en-US" alt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1" name="Rectangle 3">
            <a:extLst>
              <a:ext uri="{FF2B5EF4-FFF2-40B4-BE49-F238E27FC236}">
                <a16:creationId xmlns:a16="http://schemas.microsoft.com/office/drawing/2014/main" id="{0D6A56A7-11E6-4C5C-85BD-5241D702155B}"/>
              </a:ext>
            </a:extLst>
          </p:cNvPr>
          <p:cNvSpPr txBox="1">
            <a:spLocks/>
          </p:cNvSpPr>
          <p:nvPr/>
        </p:nvSpPr>
        <p:spPr bwMode="auto">
          <a:xfrm>
            <a:off x="611040" y="4887812"/>
            <a:ext cx="10879686" cy="71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mn-lt"/>
              </a:defRPr>
            </a:lvl2pPr>
            <a:lvl3pPr marL="11430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mn-lt"/>
              </a:defRPr>
            </a:lvl3pPr>
            <a:lvl4pPr marL="16002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mn-lt"/>
              </a:defRPr>
            </a:lvl4pPr>
            <a:lvl5pPr marL="2057400" indent="-228600" algn="l" rtl="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42900" marR="0" lvl="0" indent="-342900" algn="l" defTabSz="914400" rtl="0" eaLnBrk="0" fontAlgn="base" latinLnBrk="0" hangingPunct="0">
              <a:lnSpc>
                <a:spcPct val="80000"/>
              </a:lnSpc>
              <a:spcBef>
                <a:spcPts val="1000"/>
              </a:spcBef>
              <a:spcAft>
                <a:spcPts val="700"/>
              </a:spcAft>
              <a:buClr>
                <a:srgbClr val="FF0000"/>
              </a:buClr>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3315 patients screened; 247 had germline </a:t>
            </a:r>
            <a:r>
              <a:rPr kumimoji="0" lang="en-US" altLang="en-US" sz="2400" b="0" i="1"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BRCA</a:t>
            </a: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mutation (7.5%)</a:t>
            </a:r>
          </a:p>
          <a:p>
            <a:pPr marL="342900" marR="0" lvl="0" indent="-342900" algn="l" defTabSz="914400" rtl="0" eaLnBrk="0" fontAlgn="base" latinLnBrk="0" hangingPunct="0">
              <a:lnSpc>
                <a:spcPct val="80000"/>
              </a:lnSpc>
              <a:spcBef>
                <a:spcPts val="1000"/>
              </a:spcBef>
              <a:spcAft>
                <a:spcPts val="700"/>
              </a:spcAft>
              <a:buClr>
                <a:srgbClr val="FF0000"/>
              </a:buClr>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Primary endpoint: PFS by blinded independent central review </a:t>
            </a:r>
          </a:p>
          <a:p>
            <a:pPr marL="342900" marR="0" lvl="0" indent="-342900" algn="l" defTabSz="914400" rtl="0" eaLnBrk="0" fontAlgn="base" latinLnBrk="0" hangingPunct="0">
              <a:lnSpc>
                <a:spcPct val="80000"/>
              </a:lnSpc>
              <a:spcBef>
                <a:spcPts val="1000"/>
              </a:spcBef>
              <a:spcAft>
                <a:spcPts val="700"/>
              </a:spcAft>
              <a:buClr>
                <a:srgbClr val="FF0000"/>
              </a:buClr>
              <a:buSzTx/>
              <a:buFont typeface="Wingdings" panose="05000000000000000000" pitchFamily="2" charset="2"/>
              <a:buChar char="§"/>
              <a:tabLst/>
              <a:defRPr/>
            </a:pPr>
            <a:r>
              <a:rPr kumimoji="0" lang="en-US" alt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Key secondary endpoints: safety/tolerability, PFS2, ORR, OS, HRQoL</a:t>
            </a:r>
          </a:p>
        </p:txBody>
      </p:sp>
      <p:sp>
        <p:nvSpPr>
          <p:cNvPr id="27" name="Text Box 11">
            <a:extLst>
              <a:ext uri="{FF2B5EF4-FFF2-40B4-BE49-F238E27FC236}">
                <a16:creationId xmlns:a16="http://schemas.microsoft.com/office/drawing/2014/main" id="{2AA25B51-26CB-4176-AEC6-A96A244195E2}"/>
              </a:ext>
            </a:extLst>
          </p:cNvPr>
          <p:cNvSpPr txBox="1">
            <a:spLocks noChangeArrowheads="1"/>
          </p:cNvSpPr>
          <p:nvPr/>
        </p:nvSpPr>
        <p:spPr bwMode="auto">
          <a:xfrm>
            <a:off x="445972" y="6372220"/>
            <a:ext cx="264446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Golan. NEJM. 2019;381:317.</a:t>
            </a:r>
          </a:p>
        </p:txBody>
      </p:sp>
      <p:grpSp>
        <p:nvGrpSpPr>
          <p:cNvPr id="24" name="Group 23">
            <a:extLst>
              <a:ext uri="{FF2B5EF4-FFF2-40B4-BE49-F238E27FC236}">
                <a16:creationId xmlns:a16="http://schemas.microsoft.com/office/drawing/2014/main" id="{3C2BBA11-064D-41CC-92F1-3C2E4B14A4B3}"/>
              </a:ext>
            </a:extLst>
          </p:cNvPr>
          <p:cNvGrpSpPr/>
          <p:nvPr/>
        </p:nvGrpSpPr>
        <p:grpSpPr>
          <a:xfrm>
            <a:off x="9392911" y="6207927"/>
            <a:ext cx="2488502" cy="454909"/>
            <a:chOff x="9392911" y="6207927"/>
            <a:chExt cx="2488502" cy="454909"/>
          </a:xfrm>
        </p:grpSpPr>
        <p:pic>
          <p:nvPicPr>
            <p:cNvPr id="25" name="Picture 24" descr="A picture containing text, ax, wheel&#10;&#10;Description automatically generated">
              <a:extLst>
                <a:ext uri="{FF2B5EF4-FFF2-40B4-BE49-F238E27FC236}">
                  <a16:creationId xmlns:a16="http://schemas.microsoft.com/office/drawing/2014/main" id="{D8CDE8CF-0E1F-4728-B994-60EEE7D90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6" name="Rectangle 25">
              <a:extLst>
                <a:ext uri="{FF2B5EF4-FFF2-40B4-BE49-F238E27FC236}">
                  <a16:creationId xmlns:a16="http://schemas.microsoft.com/office/drawing/2014/main" id="{5AB8CA33-BD64-4338-AF8B-B445A3B3EAA4}"/>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201280164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7596-D341-4833-88D9-62B42F5E7918}"/>
              </a:ext>
            </a:extLst>
          </p:cNvPr>
          <p:cNvSpPr>
            <a:spLocks noGrp="1"/>
          </p:cNvSpPr>
          <p:nvPr>
            <p:ph type="title"/>
          </p:nvPr>
        </p:nvSpPr>
        <p:spPr>
          <a:xfrm>
            <a:off x="597066" y="344020"/>
            <a:ext cx="8193789" cy="867559"/>
          </a:xfrm>
        </p:spPr>
        <p:txBody>
          <a:bodyPr/>
          <a:lstStyle/>
          <a:p>
            <a:r>
              <a:rPr lang="en-US" sz="4400" b="0" dirty="0">
                <a:solidFill>
                  <a:srgbClr val="252171"/>
                </a:solidFill>
              </a:rPr>
              <a:t>POLO: PFS and OS</a:t>
            </a:r>
          </a:p>
        </p:txBody>
      </p:sp>
      <p:sp>
        <p:nvSpPr>
          <p:cNvPr id="3" name="Content Placeholder 2">
            <a:extLst>
              <a:ext uri="{FF2B5EF4-FFF2-40B4-BE49-F238E27FC236}">
                <a16:creationId xmlns:a16="http://schemas.microsoft.com/office/drawing/2014/main" id="{36AAE0BE-1FF1-4797-93CF-D32965B86E61}"/>
              </a:ext>
            </a:extLst>
          </p:cNvPr>
          <p:cNvSpPr>
            <a:spLocks noGrp="1"/>
          </p:cNvSpPr>
          <p:nvPr>
            <p:ph idx="1"/>
          </p:nvPr>
        </p:nvSpPr>
        <p:spPr>
          <a:xfrm>
            <a:off x="604675" y="5882597"/>
            <a:ext cx="10877529" cy="451961"/>
          </a:xfrm>
        </p:spPr>
        <p:txBody>
          <a:bodyPr/>
          <a:lstStyle/>
          <a:p>
            <a:pPr>
              <a:buClr>
                <a:srgbClr val="FF0000"/>
              </a:buClr>
            </a:pPr>
            <a:r>
              <a:rPr lang="en-US" sz="2400" dirty="0">
                <a:solidFill>
                  <a:prstClr val="black"/>
                </a:solidFill>
                <a:latin typeface="Calibri" panose="020F0502020204030204"/>
              </a:rPr>
              <a:t>ORR: olaparib, 23.1%; placebo, 11.5%</a:t>
            </a:r>
          </a:p>
        </p:txBody>
      </p:sp>
      <p:sp>
        <p:nvSpPr>
          <p:cNvPr id="10" name="Text Box 11">
            <a:extLst>
              <a:ext uri="{FF2B5EF4-FFF2-40B4-BE49-F238E27FC236}">
                <a16:creationId xmlns:a16="http://schemas.microsoft.com/office/drawing/2014/main" id="{27719588-956D-44D0-BC8E-5FAB8F887BE4}"/>
              </a:ext>
            </a:extLst>
          </p:cNvPr>
          <p:cNvSpPr txBox="1">
            <a:spLocks noChangeArrowheads="1"/>
          </p:cNvSpPr>
          <p:nvPr/>
        </p:nvSpPr>
        <p:spPr bwMode="auto">
          <a:xfrm>
            <a:off x="426279" y="6401545"/>
            <a:ext cx="681317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Golan. NEJM. 2019;381:317.</a:t>
            </a:r>
          </a:p>
        </p:txBody>
      </p:sp>
      <p:sp>
        <p:nvSpPr>
          <p:cNvPr id="96" name="Freeform: Shape 95">
            <a:extLst>
              <a:ext uri="{FF2B5EF4-FFF2-40B4-BE49-F238E27FC236}">
                <a16:creationId xmlns:a16="http://schemas.microsoft.com/office/drawing/2014/main" id="{3C73007D-3CDF-420F-9943-5B96249A3D79}"/>
              </a:ext>
            </a:extLst>
          </p:cNvPr>
          <p:cNvSpPr/>
          <p:nvPr/>
        </p:nvSpPr>
        <p:spPr bwMode="auto">
          <a:xfrm>
            <a:off x="803820" y="1620958"/>
            <a:ext cx="4697682" cy="3619652"/>
          </a:xfrm>
          <a:custGeom>
            <a:avLst/>
            <a:gdLst>
              <a:gd name="connsiteX0" fmla="*/ 0 w 5372100"/>
              <a:gd name="connsiteY0" fmla="*/ 0 h 3538903"/>
              <a:gd name="connsiteX1" fmla="*/ 118697 w 5372100"/>
              <a:gd name="connsiteY1" fmla="*/ 0 h 3538903"/>
              <a:gd name="connsiteX2" fmla="*/ 118697 w 5372100"/>
              <a:gd name="connsiteY2" fmla="*/ 74734 h 3538903"/>
              <a:gd name="connsiteX3" fmla="*/ 153866 w 5372100"/>
              <a:gd name="connsiteY3" fmla="*/ 74734 h 3538903"/>
              <a:gd name="connsiteX4" fmla="*/ 153866 w 5372100"/>
              <a:gd name="connsiteY4" fmla="*/ 136280 h 3538903"/>
              <a:gd name="connsiteX5" fmla="*/ 153866 w 5372100"/>
              <a:gd name="connsiteY5" fmla="*/ 136280 h 3538903"/>
              <a:gd name="connsiteX6" fmla="*/ 153866 w 5372100"/>
              <a:gd name="connsiteY6" fmla="*/ 193430 h 3538903"/>
              <a:gd name="connsiteX7" fmla="*/ 206620 w 5372100"/>
              <a:gd name="connsiteY7" fmla="*/ 193430 h 3538903"/>
              <a:gd name="connsiteX8" fmla="*/ 206620 w 5372100"/>
              <a:gd name="connsiteY8" fmla="*/ 395653 h 3538903"/>
              <a:gd name="connsiteX9" fmla="*/ 219808 w 5372100"/>
              <a:gd name="connsiteY9" fmla="*/ 395653 h 3538903"/>
              <a:gd name="connsiteX10" fmla="*/ 219808 w 5372100"/>
              <a:gd name="connsiteY10" fmla="*/ 751742 h 3538903"/>
              <a:gd name="connsiteX11" fmla="*/ 254977 w 5372100"/>
              <a:gd name="connsiteY11" fmla="*/ 751742 h 3538903"/>
              <a:gd name="connsiteX12" fmla="*/ 276958 w 5372100"/>
              <a:gd name="connsiteY12" fmla="*/ 751742 h 3538903"/>
              <a:gd name="connsiteX13" fmla="*/ 276958 w 5372100"/>
              <a:gd name="connsiteY13" fmla="*/ 804496 h 3538903"/>
              <a:gd name="connsiteX14" fmla="*/ 325316 w 5372100"/>
              <a:gd name="connsiteY14" fmla="*/ 804496 h 3538903"/>
              <a:gd name="connsiteX15" fmla="*/ 325316 w 5372100"/>
              <a:gd name="connsiteY15" fmla="*/ 844061 h 3538903"/>
              <a:gd name="connsiteX16" fmla="*/ 408843 w 5372100"/>
              <a:gd name="connsiteY16" fmla="*/ 844061 h 3538903"/>
              <a:gd name="connsiteX17" fmla="*/ 408843 w 5372100"/>
              <a:gd name="connsiteY17" fmla="*/ 914400 h 3538903"/>
              <a:gd name="connsiteX18" fmla="*/ 435220 w 5372100"/>
              <a:gd name="connsiteY18" fmla="*/ 914400 h 3538903"/>
              <a:gd name="connsiteX19" fmla="*/ 435220 w 5372100"/>
              <a:gd name="connsiteY19" fmla="*/ 1151792 h 3538903"/>
              <a:gd name="connsiteX20" fmla="*/ 448408 w 5372100"/>
              <a:gd name="connsiteY20" fmla="*/ 1151792 h 3538903"/>
              <a:gd name="connsiteX21" fmla="*/ 448408 w 5372100"/>
              <a:gd name="connsiteY21" fmla="*/ 1283676 h 3538903"/>
              <a:gd name="connsiteX22" fmla="*/ 457200 w 5372100"/>
              <a:gd name="connsiteY22" fmla="*/ 1283676 h 3538903"/>
              <a:gd name="connsiteX23" fmla="*/ 457200 w 5372100"/>
              <a:gd name="connsiteY23" fmla="*/ 1371600 h 3538903"/>
              <a:gd name="connsiteX24" fmla="*/ 487973 w 5372100"/>
              <a:gd name="connsiteY24" fmla="*/ 1371600 h 3538903"/>
              <a:gd name="connsiteX25" fmla="*/ 487973 w 5372100"/>
              <a:gd name="connsiteY25" fmla="*/ 1402373 h 3538903"/>
              <a:gd name="connsiteX26" fmla="*/ 589085 w 5372100"/>
              <a:gd name="connsiteY26" fmla="*/ 1402373 h 3538903"/>
              <a:gd name="connsiteX27" fmla="*/ 589085 w 5372100"/>
              <a:gd name="connsiteY27" fmla="*/ 1441938 h 3538903"/>
              <a:gd name="connsiteX28" fmla="*/ 637443 w 5372100"/>
              <a:gd name="connsiteY28" fmla="*/ 1441938 h 3538903"/>
              <a:gd name="connsiteX29" fmla="*/ 637443 w 5372100"/>
              <a:gd name="connsiteY29" fmla="*/ 1573823 h 3538903"/>
              <a:gd name="connsiteX30" fmla="*/ 655027 w 5372100"/>
              <a:gd name="connsiteY30" fmla="*/ 1573823 h 3538903"/>
              <a:gd name="connsiteX31" fmla="*/ 655027 w 5372100"/>
              <a:gd name="connsiteY31" fmla="*/ 1661746 h 3538903"/>
              <a:gd name="connsiteX32" fmla="*/ 712177 w 5372100"/>
              <a:gd name="connsiteY32" fmla="*/ 1661746 h 3538903"/>
              <a:gd name="connsiteX33" fmla="*/ 712177 w 5372100"/>
              <a:gd name="connsiteY33" fmla="*/ 1714500 h 3538903"/>
              <a:gd name="connsiteX34" fmla="*/ 870439 w 5372100"/>
              <a:gd name="connsiteY34" fmla="*/ 1714500 h 3538903"/>
              <a:gd name="connsiteX35" fmla="*/ 870439 w 5372100"/>
              <a:gd name="connsiteY35" fmla="*/ 1789234 h 3538903"/>
              <a:gd name="connsiteX36" fmla="*/ 901212 w 5372100"/>
              <a:gd name="connsiteY36" fmla="*/ 1789234 h 3538903"/>
              <a:gd name="connsiteX37" fmla="*/ 901212 w 5372100"/>
              <a:gd name="connsiteY37" fmla="*/ 1885950 h 3538903"/>
              <a:gd name="connsiteX38" fmla="*/ 1015512 w 5372100"/>
              <a:gd name="connsiteY38" fmla="*/ 1885950 h 3538903"/>
              <a:gd name="connsiteX39" fmla="*/ 1015512 w 5372100"/>
              <a:gd name="connsiteY39" fmla="*/ 1947496 h 3538903"/>
              <a:gd name="connsiteX40" fmla="*/ 1063870 w 5372100"/>
              <a:gd name="connsiteY40" fmla="*/ 1947496 h 3538903"/>
              <a:gd name="connsiteX41" fmla="*/ 1063870 w 5372100"/>
              <a:gd name="connsiteY41" fmla="*/ 1991457 h 3538903"/>
              <a:gd name="connsiteX42" fmla="*/ 1090247 w 5372100"/>
              <a:gd name="connsiteY42" fmla="*/ 1991457 h 3538903"/>
              <a:gd name="connsiteX43" fmla="*/ 1090247 w 5372100"/>
              <a:gd name="connsiteY43" fmla="*/ 2066192 h 3538903"/>
              <a:gd name="connsiteX44" fmla="*/ 1143000 w 5372100"/>
              <a:gd name="connsiteY44" fmla="*/ 2066192 h 3538903"/>
              <a:gd name="connsiteX45" fmla="*/ 1143000 w 5372100"/>
              <a:gd name="connsiteY45" fmla="*/ 2110153 h 3538903"/>
              <a:gd name="connsiteX46" fmla="*/ 1288073 w 5372100"/>
              <a:gd name="connsiteY46" fmla="*/ 2110153 h 3538903"/>
              <a:gd name="connsiteX47" fmla="*/ 1288073 w 5372100"/>
              <a:gd name="connsiteY47" fmla="*/ 2162907 h 3538903"/>
              <a:gd name="connsiteX48" fmla="*/ 1327639 w 5372100"/>
              <a:gd name="connsiteY48" fmla="*/ 2162907 h 3538903"/>
              <a:gd name="connsiteX49" fmla="*/ 1327639 w 5372100"/>
              <a:gd name="connsiteY49" fmla="*/ 2233246 h 3538903"/>
              <a:gd name="connsiteX50" fmla="*/ 1397977 w 5372100"/>
              <a:gd name="connsiteY50" fmla="*/ 2233246 h 3538903"/>
              <a:gd name="connsiteX51" fmla="*/ 1397977 w 5372100"/>
              <a:gd name="connsiteY51" fmla="*/ 2281603 h 3538903"/>
              <a:gd name="connsiteX52" fmla="*/ 1419958 w 5372100"/>
              <a:gd name="connsiteY52" fmla="*/ 2281603 h 3538903"/>
              <a:gd name="connsiteX53" fmla="*/ 1419958 w 5372100"/>
              <a:gd name="connsiteY53" fmla="*/ 2347546 h 3538903"/>
              <a:gd name="connsiteX54" fmla="*/ 1560635 w 5372100"/>
              <a:gd name="connsiteY54" fmla="*/ 2347546 h 3538903"/>
              <a:gd name="connsiteX55" fmla="*/ 1560635 w 5372100"/>
              <a:gd name="connsiteY55" fmla="*/ 2409092 h 3538903"/>
              <a:gd name="connsiteX56" fmla="*/ 1736481 w 5372100"/>
              <a:gd name="connsiteY56" fmla="*/ 2409092 h 3538903"/>
              <a:gd name="connsiteX57" fmla="*/ 1736481 w 5372100"/>
              <a:gd name="connsiteY57" fmla="*/ 2483826 h 3538903"/>
              <a:gd name="connsiteX58" fmla="*/ 2070589 w 5372100"/>
              <a:gd name="connsiteY58" fmla="*/ 2483826 h 3538903"/>
              <a:gd name="connsiteX59" fmla="*/ 2070589 w 5372100"/>
              <a:gd name="connsiteY59" fmla="*/ 2558561 h 3538903"/>
              <a:gd name="connsiteX60" fmla="*/ 2395904 w 5372100"/>
              <a:gd name="connsiteY60" fmla="*/ 2558561 h 3538903"/>
              <a:gd name="connsiteX61" fmla="*/ 2395904 w 5372100"/>
              <a:gd name="connsiteY61" fmla="*/ 2664069 h 3538903"/>
              <a:gd name="connsiteX62" fmla="*/ 2439866 w 5372100"/>
              <a:gd name="connsiteY62" fmla="*/ 2664069 h 3538903"/>
              <a:gd name="connsiteX63" fmla="*/ 2439866 w 5372100"/>
              <a:gd name="connsiteY63" fmla="*/ 2756388 h 3538903"/>
              <a:gd name="connsiteX64" fmla="*/ 3398227 w 5372100"/>
              <a:gd name="connsiteY64" fmla="*/ 2756388 h 3538903"/>
              <a:gd name="connsiteX65" fmla="*/ 3398227 w 5372100"/>
              <a:gd name="connsiteY65" fmla="*/ 2914650 h 3538903"/>
              <a:gd name="connsiteX66" fmla="*/ 5372100 w 5372100"/>
              <a:gd name="connsiteY66" fmla="*/ 2914650 h 3538903"/>
              <a:gd name="connsiteX67" fmla="*/ 5372100 w 5372100"/>
              <a:gd name="connsiteY67" fmla="*/ 3538903 h 353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72100" h="3538903">
                <a:moveTo>
                  <a:pt x="0" y="0"/>
                </a:moveTo>
                <a:lnTo>
                  <a:pt x="118697" y="0"/>
                </a:lnTo>
                <a:lnTo>
                  <a:pt x="118697" y="74734"/>
                </a:lnTo>
                <a:lnTo>
                  <a:pt x="153866" y="74734"/>
                </a:lnTo>
                <a:lnTo>
                  <a:pt x="153866" y="136280"/>
                </a:lnTo>
                <a:lnTo>
                  <a:pt x="153866" y="136280"/>
                </a:lnTo>
                <a:lnTo>
                  <a:pt x="153866" y="193430"/>
                </a:lnTo>
                <a:lnTo>
                  <a:pt x="206620" y="193430"/>
                </a:lnTo>
                <a:lnTo>
                  <a:pt x="206620" y="395653"/>
                </a:lnTo>
                <a:lnTo>
                  <a:pt x="219808" y="395653"/>
                </a:lnTo>
                <a:lnTo>
                  <a:pt x="219808" y="751742"/>
                </a:lnTo>
                <a:lnTo>
                  <a:pt x="254977" y="751742"/>
                </a:lnTo>
                <a:lnTo>
                  <a:pt x="276958" y="751742"/>
                </a:lnTo>
                <a:lnTo>
                  <a:pt x="276958" y="804496"/>
                </a:lnTo>
                <a:lnTo>
                  <a:pt x="325316" y="804496"/>
                </a:lnTo>
                <a:lnTo>
                  <a:pt x="325316" y="844061"/>
                </a:lnTo>
                <a:lnTo>
                  <a:pt x="408843" y="844061"/>
                </a:lnTo>
                <a:lnTo>
                  <a:pt x="408843" y="914400"/>
                </a:lnTo>
                <a:lnTo>
                  <a:pt x="435220" y="914400"/>
                </a:lnTo>
                <a:lnTo>
                  <a:pt x="435220" y="1151792"/>
                </a:lnTo>
                <a:lnTo>
                  <a:pt x="448408" y="1151792"/>
                </a:lnTo>
                <a:lnTo>
                  <a:pt x="448408" y="1283676"/>
                </a:lnTo>
                <a:lnTo>
                  <a:pt x="457200" y="1283676"/>
                </a:lnTo>
                <a:lnTo>
                  <a:pt x="457200" y="1371600"/>
                </a:lnTo>
                <a:lnTo>
                  <a:pt x="487973" y="1371600"/>
                </a:lnTo>
                <a:lnTo>
                  <a:pt x="487973" y="1402373"/>
                </a:lnTo>
                <a:lnTo>
                  <a:pt x="589085" y="1402373"/>
                </a:lnTo>
                <a:lnTo>
                  <a:pt x="589085" y="1441938"/>
                </a:lnTo>
                <a:lnTo>
                  <a:pt x="637443" y="1441938"/>
                </a:lnTo>
                <a:lnTo>
                  <a:pt x="637443" y="1573823"/>
                </a:lnTo>
                <a:lnTo>
                  <a:pt x="655027" y="1573823"/>
                </a:lnTo>
                <a:lnTo>
                  <a:pt x="655027" y="1661746"/>
                </a:lnTo>
                <a:lnTo>
                  <a:pt x="712177" y="1661746"/>
                </a:lnTo>
                <a:lnTo>
                  <a:pt x="712177" y="1714500"/>
                </a:lnTo>
                <a:lnTo>
                  <a:pt x="870439" y="1714500"/>
                </a:lnTo>
                <a:lnTo>
                  <a:pt x="870439" y="1789234"/>
                </a:lnTo>
                <a:lnTo>
                  <a:pt x="901212" y="1789234"/>
                </a:lnTo>
                <a:lnTo>
                  <a:pt x="901212" y="1885950"/>
                </a:lnTo>
                <a:lnTo>
                  <a:pt x="1015512" y="1885950"/>
                </a:lnTo>
                <a:lnTo>
                  <a:pt x="1015512" y="1947496"/>
                </a:lnTo>
                <a:lnTo>
                  <a:pt x="1063870" y="1947496"/>
                </a:lnTo>
                <a:lnTo>
                  <a:pt x="1063870" y="1991457"/>
                </a:lnTo>
                <a:lnTo>
                  <a:pt x="1090247" y="1991457"/>
                </a:lnTo>
                <a:lnTo>
                  <a:pt x="1090247" y="2066192"/>
                </a:lnTo>
                <a:lnTo>
                  <a:pt x="1143000" y="2066192"/>
                </a:lnTo>
                <a:lnTo>
                  <a:pt x="1143000" y="2110153"/>
                </a:lnTo>
                <a:lnTo>
                  <a:pt x="1288073" y="2110153"/>
                </a:lnTo>
                <a:lnTo>
                  <a:pt x="1288073" y="2162907"/>
                </a:lnTo>
                <a:lnTo>
                  <a:pt x="1327639" y="2162907"/>
                </a:lnTo>
                <a:lnTo>
                  <a:pt x="1327639" y="2233246"/>
                </a:lnTo>
                <a:lnTo>
                  <a:pt x="1397977" y="2233246"/>
                </a:lnTo>
                <a:lnTo>
                  <a:pt x="1397977" y="2281603"/>
                </a:lnTo>
                <a:lnTo>
                  <a:pt x="1419958" y="2281603"/>
                </a:lnTo>
                <a:lnTo>
                  <a:pt x="1419958" y="2347546"/>
                </a:lnTo>
                <a:lnTo>
                  <a:pt x="1560635" y="2347546"/>
                </a:lnTo>
                <a:lnTo>
                  <a:pt x="1560635" y="2409092"/>
                </a:lnTo>
                <a:lnTo>
                  <a:pt x="1736481" y="2409092"/>
                </a:lnTo>
                <a:lnTo>
                  <a:pt x="1736481" y="2483826"/>
                </a:lnTo>
                <a:lnTo>
                  <a:pt x="2070589" y="2483826"/>
                </a:lnTo>
                <a:lnTo>
                  <a:pt x="2070589" y="2558561"/>
                </a:lnTo>
                <a:lnTo>
                  <a:pt x="2395904" y="2558561"/>
                </a:lnTo>
                <a:lnTo>
                  <a:pt x="2395904" y="2664069"/>
                </a:lnTo>
                <a:lnTo>
                  <a:pt x="2439866" y="2664069"/>
                </a:lnTo>
                <a:lnTo>
                  <a:pt x="2439866" y="2756388"/>
                </a:lnTo>
                <a:lnTo>
                  <a:pt x="3398227" y="2756388"/>
                </a:lnTo>
                <a:lnTo>
                  <a:pt x="3398227" y="2914650"/>
                </a:lnTo>
                <a:lnTo>
                  <a:pt x="5372100" y="2914650"/>
                </a:lnTo>
                <a:lnTo>
                  <a:pt x="5372100" y="3538903"/>
                </a:lnTo>
              </a:path>
            </a:pathLst>
          </a:custGeom>
          <a:noFill/>
          <a:ln w="28575">
            <a:solidFill>
              <a:schemeClr val="accent1"/>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7" name="Freeform: Shape 96">
            <a:extLst>
              <a:ext uri="{FF2B5EF4-FFF2-40B4-BE49-F238E27FC236}">
                <a16:creationId xmlns:a16="http://schemas.microsoft.com/office/drawing/2014/main" id="{F7691257-E7CC-42F3-BA5D-865206765045}"/>
              </a:ext>
            </a:extLst>
          </p:cNvPr>
          <p:cNvSpPr/>
          <p:nvPr/>
        </p:nvSpPr>
        <p:spPr bwMode="auto">
          <a:xfrm>
            <a:off x="792288" y="1625456"/>
            <a:ext cx="3113849" cy="3264432"/>
          </a:xfrm>
          <a:custGeom>
            <a:avLst/>
            <a:gdLst>
              <a:gd name="connsiteX0" fmla="*/ 0 w 3560885"/>
              <a:gd name="connsiteY0" fmla="*/ 0 h 3191607"/>
              <a:gd name="connsiteX1" fmla="*/ 87923 w 3560885"/>
              <a:gd name="connsiteY1" fmla="*/ 0 h 3191607"/>
              <a:gd name="connsiteX2" fmla="*/ 87923 w 3560885"/>
              <a:gd name="connsiteY2" fmla="*/ 57150 h 3191607"/>
              <a:gd name="connsiteX3" fmla="*/ 118696 w 3560885"/>
              <a:gd name="connsiteY3" fmla="*/ 57150 h 3191607"/>
              <a:gd name="connsiteX4" fmla="*/ 118696 w 3560885"/>
              <a:gd name="connsiteY4" fmla="*/ 123092 h 3191607"/>
              <a:gd name="connsiteX5" fmla="*/ 149469 w 3560885"/>
              <a:gd name="connsiteY5" fmla="*/ 123092 h 3191607"/>
              <a:gd name="connsiteX6" fmla="*/ 149469 w 3560885"/>
              <a:gd name="connsiteY6" fmla="*/ 294542 h 3191607"/>
              <a:gd name="connsiteX7" fmla="*/ 149469 w 3560885"/>
              <a:gd name="connsiteY7" fmla="*/ 294542 h 3191607"/>
              <a:gd name="connsiteX8" fmla="*/ 189035 w 3560885"/>
              <a:gd name="connsiteY8" fmla="*/ 294542 h 3191607"/>
              <a:gd name="connsiteX9" fmla="*/ 189035 w 3560885"/>
              <a:gd name="connsiteY9" fmla="*/ 378069 h 3191607"/>
              <a:gd name="connsiteX10" fmla="*/ 211015 w 3560885"/>
              <a:gd name="connsiteY10" fmla="*/ 378069 h 3191607"/>
              <a:gd name="connsiteX11" fmla="*/ 211015 w 3560885"/>
              <a:gd name="connsiteY11" fmla="*/ 738554 h 3191607"/>
              <a:gd name="connsiteX12" fmla="*/ 246185 w 3560885"/>
              <a:gd name="connsiteY12" fmla="*/ 738554 h 3191607"/>
              <a:gd name="connsiteX13" fmla="*/ 246185 w 3560885"/>
              <a:gd name="connsiteY13" fmla="*/ 980342 h 3191607"/>
              <a:gd name="connsiteX14" fmla="*/ 369277 w 3560885"/>
              <a:gd name="connsiteY14" fmla="*/ 980342 h 3191607"/>
              <a:gd name="connsiteX15" fmla="*/ 369277 w 3560885"/>
              <a:gd name="connsiteY15" fmla="*/ 1055077 h 3191607"/>
              <a:gd name="connsiteX16" fmla="*/ 417635 w 3560885"/>
              <a:gd name="connsiteY16" fmla="*/ 1055077 h 3191607"/>
              <a:gd name="connsiteX17" fmla="*/ 417635 w 3560885"/>
              <a:gd name="connsiteY17" fmla="*/ 1248507 h 3191607"/>
              <a:gd name="connsiteX18" fmla="*/ 417635 w 3560885"/>
              <a:gd name="connsiteY18" fmla="*/ 1248507 h 3191607"/>
              <a:gd name="connsiteX19" fmla="*/ 417635 w 3560885"/>
              <a:gd name="connsiteY19" fmla="*/ 1323242 h 3191607"/>
              <a:gd name="connsiteX20" fmla="*/ 444011 w 3560885"/>
              <a:gd name="connsiteY20" fmla="*/ 1323242 h 3191607"/>
              <a:gd name="connsiteX21" fmla="*/ 444011 w 3560885"/>
              <a:gd name="connsiteY21" fmla="*/ 1587011 h 3191607"/>
              <a:gd name="connsiteX22" fmla="*/ 457200 w 3560885"/>
              <a:gd name="connsiteY22" fmla="*/ 1587011 h 3191607"/>
              <a:gd name="connsiteX23" fmla="*/ 457200 w 3560885"/>
              <a:gd name="connsiteY23" fmla="*/ 1863969 h 3191607"/>
              <a:gd name="connsiteX24" fmla="*/ 501161 w 3560885"/>
              <a:gd name="connsiteY24" fmla="*/ 1863969 h 3191607"/>
              <a:gd name="connsiteX25" fmla="*/ 501161 w 3560885"/>
              <a:gd name="connsiteY25" fmla="*/ 1938704 h 3191607"/>
              <a:gd name="connsiteX26" fmla="*/ 531935 w 3560885"/>
              <a:gd name="connsiteY26" fmla="*/ 1938704 h 3191607"/>
              <a:gd name="connsiteX27" fmla="*/ 531935 w 3560885"/>
              <a:gd name="connsiteY27" fmla="*/ 2009042 h 3191607"/>
              <a:gd name="connsiteX28" fmla="*/ 562708 w 3560885"/>
              <a:gd name="connsiteY28" fmla="*/ 2009042 h 3191607"/>
              <a:gd name="connsiteX29" fmla="*/ 562708 w 3560885"/>
              <a:gd name="connsiteY29" fmla="*/ 2149719 h 3191607"/>
              <a:gd name="connsiteX30" fmla="*/ 562708 w 3560885"/>
              <a:gd name="connsiteY30" fmla="*/ 2149719 h 3191607"/>
              <a:gd name="connsiteX31" fmla="*/ 584688 w 3560885"/>
              <a:gd name="connsiteY31" fmla="*/ 2149719 h 3191607"/>
              <a:gd name="connsiteX32" fmla="*/ 584688 w 3560885"/>
              <a:gd name="connsiteY32" fmla="*/ 2233246 h 3191607"/>
              <a:gd name="connsiteX33" fmla="*/ 659423 w 3560885"/>
              <a:gd name="connsiteY33" fmla="*/ 2233246 h 3191607"/>
              <a:gd name="connsiteX34" fmla="*/ 659423 w 3560885"/>
              <a:gd name="connsiteY34" fmla="*/ 2307980 h 3191607"/>
              <a:gd name="connsiteX35" fmla="*/ 663819 w 3560885"/>
              <a:gd name="connsiteY35" fmla="*/ 2312376 h 3191607"/>
              <a:gd name="connsiteX36" fmla="*/ 663819 w 3560885"/>
              <a:gd name="connsiteY36" fmla="*/ 2703634 h 3191607"/>
              <a:gd name="connsiteX37" fmla="*/ 800100 w 3560885"/>
              <a:gd name="connsiteY37" fmla="*/ 2703634 h 3191607"/>
              <a:gd name="connsiteX38" fmla="*/ 800100 w 3560885"/>
              <a:gd name="connsiteY38" fmla="*/ 2791557 h 3191607"/>
              <a:gd name="connsiteX39" fmla="*/ 870438 w 3560885"/>
              <a:gd name="connsiteY39" fmla="*/ 2791557 h 3191607"/>
              <a:gd name="connsiteX40" fmla="*/ 870438 w 3560885"/>
              <a:gd name="connsiteY40" fmla="*/ 2888273 h 3191607"/>
              <a:gd name="connsiteX41" fmla="*/ 1336431 w 3560885"/>
              <a:gd name="connsiteY41" fmla="*/ 2888273 h 3191607"/>
              <a:gd name="connsiteX42" fmla="*/ 1336431 w 3560885"/>
              <a:gd name="connsiteY42" fmla="*/ 3024554 h 3191607"/>
              <a:gd name="connsiteX43" fmla="*/ 2070588 w 3560885"/>
              <a:gd name="connsiteY43" fmla="*/ 3024554 h 3191607"/>
              <a:gd name="connsiteX44" fmla="*/ 2070588 w 3560885"/>
              <a:gd name="connsiteY44" fmla="*/ 3191607 h 3191607"/>
              <a:gd name="connsiteX45" fmla="*/ 3560885 w 3560885"/>
              <a:gd name="connsiteY45" fmla="*/ 3191607 h 319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60885" h="3191607">
                <a:moveTo>
                  <a:pt x="0" y="0"/>
                </a:moveTo>
                <a:lnTo>
                  <a:pt x="87923" y="0"/>
                </a:lnTo>
                <a:lnTo>
                  <a:pt x="87923" y="57150"/>
                </a:lnTo>
                <a:lnTo>
                  <a:pt x="118696" y="57150"/>
                </a:lnTo>
                <a:lnTo>
                  <a:pt x="118696" y="123092"/>
                </a:lnTo>
                <a:lnTo>
                  <a:pt x="149469" y="123092"/>
                </a:lnTo>
                <a:lnTo>
                  <a:pt x="149469" y="294542"/>
                </a:lnTo>
                <a:lnTo>
                  <a:pt x="149469" y="294542"/>
                </a:lnTo>
                <a:lnTo>
                  <a:pt x="189035" y="294542"/>
                </a:lnTo>
                <a:lnTo>
                  <a:pt x="189035" y="378069"/>
                </a:lnTo>
                <a:lnTo>
                  <a:pt x="211015" y="378069"/>
                </a:lnTo>
                <a:lnTo>
                  <a:pt x="211015" y="738554"/>
                </a:lnTo>
                <a:lnTo>
                  <a:pt x="246185" y="738554"/>
                </a:lnTo>
                <a:lnTo>
                  <a:pt x="246185" y="980342"/>
                </a:lnTo>
                <a:lnTo>
                  <a:pt x="369277" y="980342"/>
                </a:lnTo>
                <a:lnTo>
                  <a:pt x="369277" y="1055077"/>
                </a:lnTo>
                <a:lnTo>
                  <a:pt x="417635" y="1055077"/>
                </a:lnTo>
                <a:lnTo>
                  <a:pt x="417635" y="1248507"/>
                </a:lnTo>
                <a:lnTo>
                  <a:pt x="417635" y="1248507"/>
                </a:lnTo>
                <a:lnTo>
                  <a:pt x="417635" y="1323242"/>
                </a:lnTo>
                <a:lnTo>
                  <a:pt x="444011" y="1323242"/>
                </a:lnTo>
                <a:lnTo>
                  <a:pt x="444011" y="1587011"/>
                </a:lnTo>
                <a:lnTo>
                  <a:pt x="457200" y="1587011"/>
                </a:lnTo>
                <a:lnTo>
                  <a:pt x="457200" y="1863969"/>
                </a:lnTo>
                <a:lnTo>
                  <a:pt x="501161" y="1863969"/>
                </a:lnTo>
                <a:lnTo>
                  <a:pt x="501161" y="1938704"/>
                </a:lnTo>
                <a:lnTo>
                  <a:pt x="531935" y="1938704"/>
                </a:lnTo>
                <a:lnTo>
                  <a:pt x="531935" y="2009042"/>
                </a:lnTo>
                <a:lnTo>
                  <a:pt x="562708" y="2009042"/>
                </a:lnTo>
                <a:lnTo>
                  <a:pt x="562708" y="2149719"/>
                </a:lnTo>
                <a:lnTo>
                  <a:pt x="562708" y="2149719"/>
                </a:lnTo>
                <a:lnTo>
                  <a:pt x="584688" y="2149719"/>
                </a:lnTo>
                <a:lnTo>
                  <a:pt x="584688" y="2233246"/>
                </a:lnTo>
                <a:lnTo>
                  <a:pt x="659423" y="2233246"/>
                </a:lnTo>
                <a:lnTo>
                  <a:pt x="659423" y="2307980"/>
                </a:lnTo>
                <a:lnTo>
                  <a:pt x="663819" y="2312376"/>
                </a:lnTo>
                <a:lnTo>
                  <a:pt x="663819" y="2703634"/>
                </a:lnTo>
                <a:lnTo>
                  <a:pt x="800100" y="2703634"/>
                </a:lnTo>
                <a:lnTo>
                  <a:pt x="800100" y="2791557"/>
                </a:lnTo>
                <a:lnTo>
                  <a:pt x="870438" y="2791557"/>
                </a:lnTo>
                <a:lnTo>
                  <a:pt x="870438" y="2888273"/>
                </a:lnTo>
                <a:lnTo>
                  <a:pt x="1336431" y="2888273"/>
                </a:lnTo>
                <a:lnTo>
                  <a:pt x="1336431" y="3024554"/>
                </a:lnTo>
                <a:lnTo>
                  <a:pt x="2070588" y="3024554"/>
                </a:lnTo>
                <a:lnTo>
                  <a:pt x="2070588" y="3191607"/>
                </a:lnTo>
                <a:lnTo>
                  <a:pt x="3560885" y="3191607"/>
                </a:lnTo>
              </a:path>
            </a:pathLst>
          </a:custGeom>
          <a:noFill/>
          <a:ln w="28575">
            <a:solidFill>
              <a:schemeClr val="accent3"/>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322480A-8ABE-4D0A-81D5-2746DC9BE128}"/>
              </a:ext>
            </a:extLst>
          </p:cNvPr>
          <p:cNvSpPr txBox="1"/>
          <p:nvPr/>
        </p:nvSpPr>
        <p:spPr bwMode="auto">
          <a:xfrm rot="16200000">
            <a:off x="-1555572" y="3265950"/>
            <a:ext cx="3635143"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Probability of PFS</a:t>
            </a:r>
          </a:p>
        </p:txBody>
      </p:sp>
      <p:cxnSp>
        <p:nvCxnSpPr>
          <p:cNvPr id="19" name="Straight Connector 18">
            <a:extLst>
              <a:ext uri="{FF2B5EF4-FFF2-40B4-BE49-F238E27FC236}">
                <a16:creationId xmlns:a16="http://schemas.microsoft.com/office/drawing/2014/main" id="{D62AFA8E-A225-48B0-B990-6129F45CFFC1}"/>
              </a:ext>
            </a:extLst>
          </p:cNvPr>
          <p:cNvCxnSpPr>
            <a:cxnSpLocks/>
          </p:cNvCxnSpPr>
          <p:nvPr/>
        </p:nvCxnSpPr>
        <p:spPr bwMode="auto">
          <a:xfrm>
            <a:off x="786980" y="3389219"/>
            <a:ext cx="5167146" cy="0"/>
          </a:xfrm>
          <a:prstGeom prst="line">
            <a:avLst/>
          </a:prstGeom>
          <a:noFill/>
          <a:ln w="28575" cap="flat" cmpd="sng" algn="ctr">
            <a:solidFill>
              <a:schemeClr val="bg1"/>
            </a:solidFill>
            <a:prstDash val="sysDash"/>
            <a:round/>
            <a:headEnd type="none" w="med" len="med"/>
            <a:tailEnd type="none" w="med" len="med"/>
          </a:ln>
          <a:effectLst/>
        </p:spPr>
      </p:cxnSp>
      <p:sp>
        <p:nvSpPr>
          <p:cNvPr id="20" name="Freeform: Shape 19">
            <a:extLst>
              <a:ext uri="{FF2B5EF4-FFF2-40B4-BE49-F238E27FC236}">
                <a16:creationId xmlns:a16="http://schemas.microsoft.com/office/drawing/2014/main" id="{1BB8C26E-1427-407E-9D29-6DE56F9EABA8}"/>
              </a:ext>
            </a:extLst>
          </p:cNvPr>
          <p:cNvSpPr/>
          <p:nvPr/>
        </p:nvSpPr>
        <p:spPr bwMode="auto">
          <a:xfrm>
            <a:off x="793234" y="1610776"/>
            <a:ext cx="5199245" cy="3622992"/>
          </a:xfrm>
          <a:custGeom>
            <a:avLst/>
            <a:gdLst>
              <a:gd name="connsiteX0" fmla="*/ 0 w 4201459"/>
              <a:gd name="connsiteY0" fmla="*/ 0 h 2091765"/>
              <a:gd name="connsiteX1" fmla="*/ 0 w 4201459"/>
              <a:gd name="connsiteY1" fmla="*/ 2091765 h 2091765"/>
              <a:gd name="connsiteX2" fmla="*/ 4201459 w 4201459"/>
              <a:gd name="connsiteY2" fmla="*/ 2091765 h 2091765"/>
            </a:gdLst>
            <a:ahLst/>
            <a:cxnLst>
              <a:cxn ang="0">
                <a:pos x="connsiteX0" y="connsiteY0"/>
              </a:cxn>
              <a:cxn ang="0">
                <a:pos x="connsiteX1" y="connsiteY1"/>
              </a:cxn>
              <a:cxn ang="0">
                <a:pos x="connsiteX2" y="connsiteY2"/>
              </a:cxn>
            </a:cxnLst>
            <a:rect l="l" t="t" r="r" b="b"/>
            <a:pathLst>
              <a:path w="4201459" h="2091765">
                <a:moveTo>
                  <a:pt x="0" y="0"/>
                </a:moveTo>
                <a:lnTo>
                  <a:pt x="0" y="2091765"/>
                </a:lnTo>
                <a:lnTo>
                  <a:pt x="4201459" y="2091765"/>
                </a:lnTo>
              </a:path>
            </a:pathLst>
          </a:custGeom>
          <a:noFill/>
          <a:ln w="28575">
            <a:solidFill>
              <a:schemeClr val="bg1"/>
            </a:solidFill>
            <a:miter lim="800000"/>
            <a:headEnd/>
            <a:tailEnd/>
          </a:ln>
        </p:spPr>
        <p:txBody>
          <a:bodyPr rtlCol="0" anchor="ctr"/>
          <a:lstStyle/>
          <a:p>
            <a:pPr marL="0" marR="0" lvl="0" indent="0" algn="ctr" defTabSz="913852" rtl="0" eaLnBrk="0" fontAlgn="base" latinLnBrk="0" hangingPunct="0">
              <a:lnSpc>
                <a:spcPct val="100000"/>
              </a:lnSpc>
              <a:spcBef>
                <a:spcPct val="0"/>
              </a:spcBef>
              <a:spcAft>
                <a:spcPct val="0"/>
              </a:spcAft>
              <a:buClrTx/>
              <a:buSzTx/>
              <a:buFontTx/>
              <a:buNone/>
              <a:tabLst/>
              <a:defRPr/>
            </a:pPr>
            <a:endParaRPr kumimoji="0" lang="en-US" sz="1798"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8CBC5BBF-CA22-4804-A959-491060AE8801}"/>
              </a:ext>
            </a:extLst>
          </p:cNvPr>
          <p:cNvGrpSpPr/>
          <p:nvPr/>
        </p:nvGrpSpPr>
        <p:grpSpPr>
          <a:xfrm>
            <a:off x="722947" y="1623820"/>
            <a:ext cx="69276" cy="3609946"/>
            <a:chOff x="1546431" y="1949314"/>
            <a:chExt cx="94318" cy="2106493"/>
          </a:xfrm>
        </p:grpSpPr>
        <p:grpSp>
          <p:nvGrpSpPr>
            <p:cNvPr id="22" name="Group 21">
              <a:extLst>
                <a:ext uri="{FF2B5EF4-FFF2-40B4-BE49-F238E27FC236}">
                  <a16:creationId xmlns:a16="http://schemas.microsoft.com/office/drawing/2014/main" id="{600F3A5A-7734-4029-812D-83829E55A0EA}"/>
                </a:ext>
              </a:extLst>
            </p:cNvPr>
            <p:cNvGrpSpPr/>
            <p:nvPr/>
          </p:nvGrpSpPr>
          <p:grpSpPr>
            <a:xfrm>
              <a:off x="1546431" y="1949314"/>
              <a:ext cx="89402" cy="1673873"/>
              <a:chOff x="1236617" y="1881051"/>
              <a:chExt cx="104503" cy="609600"/>
            </a:xfrm>
          </p:grpSpPr>
          <p:cxnSp>
            <p:nvCxnSpPr>
              <p:cNvPr id="24" name="Straight Connector 23">
                <a:extLst>
                  <a:ext uri="{FF2B5EF4-FFF2-40B4-BE49-F238E27FC236}">
                    <a16:creationId xmlns:a16="http://schemas.microsoft.com/office/drawing/2014/main" id="{489A79DB-1F02-4F06-BE65-4AE8E972C63E}"/>
                  </a:ext>
                </a:extLst>
              </p:cNvPr>
              <p:cNvCxnSpPr/>
              <p:nvPr/>
            </p:nvCxnSpPr>
            <p:spPr bwMode="auto">
              <a:xfrm>
                <a:off x="1236617" y="18810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72122F5-3B90-4930-A943-D857297E246C}"/>
                  </a:ext>
                </a:extLst>
              </p:cNvPr>
              <p:cNvCxnSpPr/>
              <p:nvPr/>
            </p:nvCxnSpPr>
            <p:spPr bwMode="auto">
              <a:xfrm>
                <a:off x="1236617" y="20334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9673DEA-E19D-444D-9141-0DB5B19A6D7A}"/>
                  </a:ext>
                </a:extLst>
              </p:cNvPr>
              <p:cNvCxnSpPr/>
              <p:nvPr/>
            </p:nvCxnSpPr>
            <p:spPr bwMode="auto">
              <a:xfrm>
                <a:off x="1236617" y="21858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5294421-F0C9-42C7-89E2-6E668D82E40B}"/>
                  </a:ext>
                </a:extLst>
              </p:cNvPr>
              <p:cNvCxnSpPr/>
              <p:nvPr/>
            </p:nvCxnSpPr>
            <p:spPr bwMode="auto">
              <a:xfrm>
                <a:off x="1236617" y="2338251"/>
                <a:ext cx="104503"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ABF56C30-E098-4E7E-93DC-875130A4CDAF}"/>
                  </a:ext>
                </a:extLst>
              </p:cNvPr>
              <p:cNvCxnSpPr/>
              <p:nvPr/>
            </p:nvCxnSpPr>
            <p:spPr bwMode="auto">
              <a:xfrm>
                <a:off x="1236617" y="2490651"/>
                <a:ext cx="104503" cy="0"/>
              </a:xfrm>
              <a:prstGeom prst="line">
                <a:avLst/>
              </a:prstGeom>
              <a:noFill/>
              <a:ln w="28575" cap="flat" cmpd="sng" algn="ctr">
                <a:solidFill>
                  <a:schemeClr val="bg1"/>
                </a:solidFill>
                <a:prstDash val="solid"/>
                <a:round/>
                <a:headEnd type="none" w="med" len="med"/>
                <a:tailEnd type="none" w="med" len="med"/>
              </a:ln>
              <a:effectLst/>
            </p:spPr>
          </p:cxnSp>
        </p:grpSp>
        <p:cxnSp>
          <p:nvCxnSpPr>
            <p:cNvPr id="23" name="Straight Connector 22">
              <a:extLst>
                <a:ext uri="{FF2B5EF4-FFF2-40B4-BE49-F238E27FC236}">
                  <a16:creationId xmlns:a16="http://schemas.microsoft.com/office/drawing/2014/main" id="{85B2D55B-7CBE-459A-8C8E-A1146E3C0B62}"/>
                </a:ext>
              </a:extLst>
            </p:cNvPr>
            <p:cNvCxnSpPr/>
            <p:nvPr/>
          </p:nvCxnSpPr>
          <p:spPr bwMode="auto">
            <a:xfrm>
              <a:off x="1551347" y="4055807"/>
              <a:ext cx="89402" cy="0"/>
            </a:xfrm>
            <a:prstGeom prst="line">
              <a:avLst/>
            </a:prstGeom>
            <a:noFill/>
            <a:ln w="28575" cap="flat" cmpd="sng" algn="ctr">
              <a:solidFill>
                <a:schemeClr val="bg1"/>
              </a:solidFill>
              <a:prstDash val="solid"/>
              <a:round/>
              <a:headEnd type="none" w="med" len="med"/>
              <a:tailEnd type="none" w="med" len="med"/>
            </a:ln>
            <a:effectLst/>
          </p:spPr>
        </p:cxnSp>
      </p:grpSp>
      <p:sp>
        <p:nvSpPr>
          <p:cNvPr id="29" name="TextBox 28">
            <a:extLst>
              <a:ext uri="{FF2B5EF4-FFF2-40B4-BE49-F238E27FC236}">
                <a16:creationId xmlns:a16="http://schemas.microsoft.com/office/drawing/2014/main" id="{52AA687A-3C5A-4753-9B3A-F9E4E9912C94}"/>
              </a:ext>
            </a:extLst>
          </p:cNvPr>
          <p:cNvSpPr txBox="1"/>
          <p:nvPr/>
        </p:nvSpPr>
        <p:spPr bwMode="auto">
          <a:xfrm>
            <a:off x="290090" y="1474215"/>
            <a:ext cx="4968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30" name="TextBox 29">
            <a:extLst>
              <a:ext uri="{FF2B5EF4-FFF2-40B4-BE49-F238E27FC236}">
                <a16:creationId xmlns:a16="http://schemas.microsoft.com/office/drawing/2014/main" id="{0EC29928-92A2-424D-8C3A-FA382AC6942B}"/>
              </a:ext>
            </a:extLst>
          </p:cNvPr>
          <p:cNvSpPr txBox="1"/>
          <p:nvPr/>
        </p:nvSpPr>
        <p:spPr bwMode="auto">
          <a:xfrm>
            <a:off x="336926" y="2191721"/>
            <a:ext cx="4500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0.8</a:t>
            </a:r>
          </a:p>
        </p:txBody>
      </p:sp>
      <p:sp>
        <p:nvSpPr>
          <p:cNvPr id="31" name="TextBox 30">
            <a:extLst>
              <a:ext uri="{FF2B5EF4-FFF2-40B4-BE49-F238E27FC236}">
                <a16:creationId xmlns:a16="http://schemas.microsoft.com/office/drawing/2014/main" id="{95723504-1230-4DA9-BF8C-78E937C27806}"/>
              </a:ext>
            </a:extLst>
          </p:cNvPr>
          <p:cNvSpPr txBox="1"/>
          <p:nvPr/>
        </p:nvSpPr>
        <p:spPr bwMode="auto">
          <a:xfrm>
            <a:off x="336926" y="2909227"/>
            <a:ext cx="45005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0.6</a:t>
            </a:r>
          </a:p>
        </p:txBody>
      </p:sp>
      <p:sp>
        <p:nvSpPr>
          <p:cNvPr id="32" name="TextBox 31">
            <a:extLst>
              <a:ext uri="{FF2B5EF4-FFF2-40B4-BE49-F238E27FC236}">
                <a16:creationId xmlns:a16="http://schemas.microsoft.com/office/drawing/2014/main" id="{A756D0A1-ED24-4C00-A101-1963299AD1A5}"/>
              </a:ext>
            </a:extLst>
          </p:cNvPr>
          <p:cNvSpPr txBox="1"/>
          <p:nvPr/>
        </p:nvSpPr>
        <p:spPr bwMode="auto">
          <a:xfrm>
            <a:off x="306711" y="3626733"/>
            <a:ext cx="4802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0.4</a:t>
            </a:r>
          </a:p>
        </p:txBody>
      </p:sp>
      <p:sp>
        <p:nvSpPr>
          <p:cNvPr id="33" name="TextBox 32">
            <a:extLst>
              <a:ext uri="{FF2B5EF4-FFF2-40B4-BE49-F238E27FC236}">
                <a16:creationId xmlns:a16="http://schemas.microsoft.com/office/drawing/2014/main" id="{E14740E5-7703-4AB4-9F36-597BCB27117E}"/>
              </a:ext>
            </a:extLst>
          </p:cNvPr>
          <p:cNvSpPr txBox="1"/>
          <p:nvPr/>
        </p:nvSpPr>
        <p:spPr bwMode="auto">
          <a:xfrm>
            <a:off x="306712" y="4344239"/>
            <a:ext cx="48026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0.2</a:t>
            </a:r>
          </a:p>
        </p:txBody>
      </p:sp>
      <p:sp>
        <p:nvSpPr>
          <p:cNvPr id="34" name="TextBox 33">
            <a:extLst>
              <a:ext uri="{FF2B5EF4-FFF2-40B4-BE49-F238E27FC236}">
                <a16:creationId xmlns:a16="http://schemas.microsoft.com/office/drawing/2014/main" id="{2CD20578-AF0C-4F2E-8F17-601AC043757A}"/>
              </a:ext>
            </a:extLst>
          </p:cNvPr>
          <p:cNvSpPr txBox="1"/>
          <p:nvPr/>
        </p:nvSpPr>
        <p:spPr bwMode="auto">
          <a:xfrm>
            <a:off x="507163" y="5061743"/>
            <a:ext cx="2798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3" name="TextBox 42">
            <a:extLst>
              <a:ext uri="{FF2B5EF4-FFF2-40B4-BE49-F238E27FC236}">
                <a16:creationId xmlns:a16="http://schemas.microsoft.com/office/drawing/2014/main" id="{0E9D0829-64FC-44FA-81EB-070725F91FBB}"/>
              </a:ext>
            </a:extLst>
          </p:cNvPr>
          <p:cNvSpPr txBox="1"/>
          <p:nvPr/>
        </p:nvSpPr>
        <p:spPr bwMode="auto">
          <a:xfrm>
            <a:off x="854134" y="52579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44" name="TextBox 43">
            <a:extLst>
              <a:ext uri="{FF2B5EF4-FFF2-40B4-BE49-F238E27FC236}">
                <a16:creationId xmlns:a16="http://schemas.microsoft.com/office/drawing/2014/main" id="{EA953182-3D22-47EB-8243-2AA172D6831F}"/>
              </a:ext>
            </a:extLst>
          </p:cNvPr>
          <p:cNvSpPr txBox="1"/>
          <p:nvPr/>
        </p:nvSpPr>
        <p:spPr bwMode="auto">
          <a:xfrm>
            <a:off x="1054013" y="52579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45" name="TextBox 44">
            <a:extLst>
              <a:ext uri="{FF2B5EF4-FFF2-40B4-BE49-F238E27FC236}">
                <a16:creationId xmlns:a16="http://schemas.microsoft.com/office/drawing/2014/main" id="{71ACB860-32D3-419E-91AB-61BE8B29A783}"/>
              </a:ext>
            </a:extLst>
          </p:cNvPr>
          <p:cNvSpPr txBox="1"/>
          <p:nvPr/>
        </p:nvSpPr>
        <p:spPr bwMode="auto">
          <a:xfrm>
            <a:off x="1268576" y="52579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46" name="TextBox 45">
            <a:extLst>
              <a:ext uri="{FF2B5EF4-FFF2-40B4-BE49-F238E27FC236}">
                <a16:creationId xmlns:a16="http://schemas.microsoft.com/office/drawing/2014/main" id="{42FC2F4C-E61C-4167-99DC-2174DCBCB181}"/>
              </a:ext>
            </a:extLst>
          </p:cNvPr>
          <p:cNvSpPr txBox="1"/>
          <p:nvPr/>
        </p:nvSpPr>
        <p:spPr bwMode="auto">
          <a:xfrm>
            <a:off x="1483142" y="5257975"/>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47" name="TextBox 46">
            <a:extLst>
              <a:ext uri="{FF2B5EF4-FFF2-40B4-BE49-F238E27FC236}">
                <a16:creationId xmlns:a16="http://schemas.microsoft.com/office/drawing/2014/main" id="{C089D9C5-DC9C-451C-B058-AFE371F87E67}"/>
              </a:ext>
            </a:extLst>
          </p:cNvPr>
          <p:cNvSpPr txBox="1"/>
          <p:nvPr/>
        </p:nvSpPr>
        <p:spPr bwMode="auto">
          <a:xfrm>
            <a:off x="1617490"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8" name="TextBox 47">
            <a:extLst>
              <a:ext uri="{FF2B5EF4-FFF2-40B4-BE49-F238E27FC236}">
                <a16:creationId xmlns:a16="http://schemas.microsoft.com/office/drawing/2014/main" id="{D2135204-9C37-4C07-A89D-98C405726C1E}"/>
              </a:ext>
            </a:extLst>
          </p:cNvPr>
          <p:cNvSpPr txBox="1"/>
          <p:nvPr/>
        </p:nvSpPr>
        <p:spPr bwMode="auto">
          <a:xfrm>
            <a:off x="2147737" y="5560513"/>
            <a:ext cx="2648224"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 Since Randomization</a:t>
            </a:r>
          </a:p>
        </p:txBody>
      </p:sp>
      <p:grpSp>
        <p:nvGrpSpPr>
          <p:cNvPr id="74" name="Group 73">
            <a:extLst>
              <a:ext uri="{FF2B5EF4-FFF2-40B4-BE49-F238E27FC236}">
                <a16:creationId xmlns:a16="http://schemas.microsoft.com/office/drawing/2014/main" id="{286653F4-A5DE-4AE3-A4BF-D2A255201B36}"/>
              </a:ext>
            </a:extLst>
          </p:cNvPr>
          <p:cNvGrpSpPr/>
          <p:nvPr/>
        </p:nvGrpSpPr>
        <p:grpSpPr>
          <a:xfrm>
            <a:off x="790457" y="5225163"/>
            <a:ext cx="5198237" cy="85673"/>
            <a:chOff x="3396131" y="5167961"/>
            <a:chExt cx="5944517" cy="83762"/>
          </a:xfrm>
        </p:grpSpPr>
        <p:grpSp>
          <p:nvGrpSpPr>
            <p:cNvPr id="8" name="Group 7">
              <a:extLst>
                <a:ext uri="{FF2B5EF4-FFF2-40B4-BE49-F238E27FC236}">
                  <a16:creationId xmlns:a16="http://schemas.microsoft.com/office/drawing/2014/main" id="{C8908801-227C-4526-ADC7-A05383E66129}"/>
                </a:ext>
              </a:extLst>
            </p:cNvPr>
            <p:cNvGrpSpPr/>
            <p:nvPr/>
          </p:nvGrpSpPr>
          <p:grpSpPr>
            <a:xfrm>
              <a:off x="3396131" y="5167961"/>
              <a:ext cx="2620735" cy="82942"/>
              <a:chOff x="3396131" y="5167961"/>
              <a:chExt cx="2620735" cy="82942"/>
            </a:xfrm>
          </p:grpSpPr>
          <p:grpSp>
            <p:nvGrpSpPr>
              <p:cNvPr id="35" name="Group 34">
                <a:extLst>
                  <a:ext uri="{FF2B5EF4-FFF2-40B4-BE49-F238E27FC236}">
                    <a16:creationId xmlns:a16="http://schemas.microsoft.com/office/drawing/2014/main" id="{3AE6F0AD-37E2-4000-949F-A2AFFE1DC60B}"/>
                  </a:ext>
                </a:extLst>
              </p:cNvPr>
              <p:cNvGrpSpPr/>
              <p:nvPr/>
            </p:nvGrpSpPr>
            <p:grpSpPr>
              <a:xfrm>
                <a:off x="3396131" y="5167961"/>
                <a:ext cx="1196657" cy="82942"/>
                <a:chOff x="2522151" y="5052479"/>
                <a:chExt cx="5397349" cy="86457"/>
              </a:xfrm>
            </p:grpSpPr>
            <p:cxnSp>
              <p:nvCxnSpPr>
                <p:cNvPr id="36" name="Straight Connector 35">
                  <a:extLst>
                    <a:ext uri="{FF2B5EF4-FFF2-40B4-BE49-F238E27FC236}">
                      <a16:creationId xmlns:a16="http://schemas.microsoft.com/office/drawing/2014/main" id="{06155B40-4945-44C9-9816-3C33AB2AA553}"/>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8EF6328-8EEA-42C8-814B-29046859998E}"/>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8DD00A22-76C3-4CF6-A035-8BC7A65D41B8}"/>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5E6CAFF7-63F8-4818-AECC-10B54F0FA2EC}"/>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A744C3F-77EC-49F7-89A9-7E8C47571540}"/>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6AFD5F47-77FD-4BAF-AE11-39059024AD2C}"/>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nvGrpSpPr>
              <p:cNvPr id="49" name="Group 48">
                <a:extLst>
                  <a:ext uri="{FF2B5EF4-FFF2-40B4-BE49-F238E27FC236}">
                    <a16:creationId xmlns:a16="http://schemas.microsoft.com/office/drawing/2014/main" id="{DC95185B-AF7C-4B55-90B8-ED275A07A602}"/>
                  </a:ext>
                </a:extLst>
              </p:cNvPr>
              <p:cNvGrpSpPr/>
              <p:nvPr/>
            </p:nvGrpSpPr>
            <p:grpSpPr>
              <a:xfrm>
                <a:off x="4820209" y="5167961"/>
                <a:ext cx="1196657" cy="82942"/>
                <a:chOff x="2522151" y="5052479"/>
                <a:chExt cx="5397349" cy="86457"/>
              </a:xfrm>
            </p:grpSpPr>
            <p:cxnSp>
              <p:nvCxnSpPr>
                <p:cNvPr id="50" name="Straight Connector 49">
                  <a:extLst>
                    <a:ext uri="{FF2B5EF4-FFF2-40B4-BE49-F238E27FC236}">
                      <a16:creationId xmlns:a16="http://schemas.microsoft.com/office/drawing/2014/main" id="{E119F21B-CC88-4AF0-A968-A468224F3F2F}"/>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FB791D6-C606-4086-86D9-35E7693D1C6F}"/>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3AB8F465-3971-4D82-BAE4-167DEC745B52}"/>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3AC3D0F1-2F69-4E01-A93D-AEE461ABA636}"/>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89EA4B70-FFC8-4C42-9404-8BDE5B7A60C4}"/>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E6914C9-60A7-4727-BDC3-071FC2C00A00}"/>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56" name="Group 55">
              <a:extLst>
                <a:ext uri="{FF2B5EF4-FFF2-40B4-BE49-F238E27FC236}">
                  <a16:creationId xmlns:a16="http://schemas.microsoft.com/office/drawing/2014/main" id="{E5892209-CAD7-4069-931C-ACAA7318474A}"/>
                </a:ext>
              </a:extLst>
            </p:cNvPr>
            <p:cNvGrpSpPr/>
            <p:nvPr/>
          </p:nvGrpSpPr>
          <p:grpSpPr>
            <a:xfrm>
              <a:off x="6253541" y="5168781"/>
              <a:ext cx="2620735" cy="82942"/>
              <a:chOff x="3396131" y="5167961"/>
              <a:chExt cx="2620735" cy="82942"/>
            </a:xfrm>
          </p:grpSpPr>
          <p:grpSp>
            <p:nvGrpSpPr>
              <p:cNvPr id="57" name="Group 56">
                <a:extLst>
                  <a:ext uri="{FF2B5EF4-FFF2-40B4-BE49-F238E27FC236}">
                    <a16:creationId xmlns:a16="http://schemas.microsoft.com/office/drawing/2014/main" id="{AD39FF6C-5236-4DCF-BD53-792A1DF4DFA4}"/>
                  </a:ext>
                </a:extLst>
              </p:cNvPr>
              <p:cNvGrpSpPr/>
              <p:nvPr/>
            </p:nvGrpSpPr>
            <p:grpSpPr>
              <a:xfrm>
                <a:off x="3396131" y="5167961"/>
                <a:ext cx="1196657" cy="82942"/>
                <a:chOff x="2522151" y="5052479"/>
                <a:chExt cx="5397349" cy="86457"/>
              </a:xfrm>
            </p:grpSpPr>
            <p:cxnSp>
              <p:nvCxnSpPr>
                <p:cNvPr id="65" name="Straight Connector 64">
                  <a:extLst>
                    <a:ext uri="{FF2B5EF4-FFF2-40B4-BE49-F238E27FC236}">
                      <a16:creationId xmlns:a16="http://schemas.microsoft.com/office/drawing/2014/main" id="{C5CE1418-3A95-48C7-BC1E-29FD5930F46A}"/>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D109AABD-6DD2-4F1A-A6AA-D45D79AF8518}"/>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ECE305AE-A886-4B13-820A-93DD5433F12B}"/>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FA66B9A9-B0D8-4F73-863F-17D9B83B5B41}"/>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6C744A83-C6F4-438C-A675-7B3E0A8EDCBD}"/>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A979F7D4-D180-482E-8159-CC6BAEB52932}"/>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nvGrpSpPr>
              <p:cNvPr id="58" name="Group 57">
                <a:extLst>
                  <a:ext uri="{FF2B5EF4-FFF2-40B4-BE49-F238E27FC236}">
                    <a16:creationId xmlns:a16="http://schemas.microsoft.com/office/drawing/2014/main" id="{67A90F98-270D-4CF5-9989-4CF1E45EC498}"/>
                  </a:ext>
                </a:extLst>
              </p:cNvPr>
              <p:cNvGrpSpPr/>
              <p:nvPr/>
            </p:nvGrpSpPr>
            <p:grpSpPr>
              <a:xfrm>
                <a:off x="4820209" y="5167961"/>
                <a:ext cx="1196657" cy="82942"/>
                <a:chOff x="2522151" y="5052479"/>
                <a:chExt cx="5397349" cy="86457"/>
              </a:xfrm>
            </p:grpSpPr>
            <p:cxnSp>
              <p:nvCxnSpPr>
                <p:cNvPr id="59" name="Straight Connector 58">
                  <a:extLst>
                    <a:ext uri="{FF2B5EF4-FFF2-40B4-BE49-F238E27FC236}">
                      <a16:creationId xmlns:a16="http://schemas.microsoft.com/office/drawing/2014/main" id="{A6680EA8-EA1F-49A2-80D5-B6B5F09E19E7}"/>
                    </a:ext>
                  </a:extLst>
                </p:cNvPr>
                <p:cNvCxnSpPr/>
                <p:nvPr/>
              </p:nvCxnSpPr>
              <p:spPr bwMode="auto">
                <a:xfrm rot="5400000">
                  <a:off x="7876271"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0D67E12D-5728-4C7F-BA0B-4A286FAD2730}"/>
                    </a:ext>
                  </a:extLst>
                </p:cNvPr>
                <p:cNvCxnSpPr/>
                <p:nvPr/>
              </p:nvCxnSpPr>
              <p:spPr bwMode="auto">
                <a:xfrm rot="5400000">
                  <a:off x="679680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107480D7-1D5A-4894-B2D2-BDE44685B385}"/>
                    </a:ext>
                  </a:extLst>
                </p:cNvPr>
                <p:cNvCxnSpPr/>
                <p:nvPr/>
              </p:nvCxnSpPr>
              <p:spPr bwMode="auto">
                <a:xfrm rot="5400000">
                  <a:off x="571733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64CFC3C7-055D-453D-9287-6A3746F15BAB}"/>
                    </a:ext>
                  </a:extLst>
                </p:cNvPr>
                <p:cNvCxnSpPr/>
                <p:nvPr/>
              </p:nvCxnSpPr>
              <p:spPr bwMode="auto">
                <a:xfrm rot="5400000">
                  <a:off x="463786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136F31E1-F966-4C5E-9D79-CBA330023F86}"/>
                    </a:ext>
                  </a:extLst>
                </p:cNvPr>
                <p:cNvCxnSpPr/>
                <p:nvPr/>
              </p:nvCxnSpPr>
              <p:spPr bwMode="auto">
                <a:xfrm rot="5400000">
                  <a:off x="3558392" y="5095708"/>
                  <a:ext cx="86457" cy="0"/>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F913BA3-29EE-4344-9EAC-602497EB3C0D}"/>
                    </a:ext>
                  </a:extLst>
                </p:cNvPr>
                <p:cNvCxnSpPr/>
                <p:nvPr/>
              </p:nvCxnSpPr>
              <p:spPr bwMode="auto">
                <a:xfrm rot="5400000">
                  <a:off x="2478922" y="5095708"/>
                  <a:ext cx="86457" cy="0"/>
                </a:xfrm>
                <a:prstGeom prst="line">
                  <a:avLst/>
                </a:prstGeom>
                <a:noFill/>
                <a:ln w="28575" cap="flat" cmpd="sng" algn="ctr">
                  <a:solidFill>
                    <a:schemeClr val="bg1"/>
                  </a:solidFill>
                  <a:prstDash val="solid"/>
                  <a:round/>
                  <a:headEnd type="none" w="med" len="med"/>
                  <a:tailEnd type="none" w="med" len="med"/>
                </a:ln>
                <a:effectLst/>
              </p:spPr>
            </p:cxnSp>
          </p:grpSp>
        </p:grpSp>
        <p:grpSp>
          <p:nvGrpSpPr>
            <p:cNvPr id="73" name="Group 72">
              <a:extLst>
                <a:ext uri="{FF2B5EF4-FFF2-40B4-BE49-F238E27FC236}">
                  <a16:creationId xmlns:a16="http://schemas.microsoft.com/office/drawing/2014/main" id="{CCF62699-BB97-4323-A7B0-40810F15A130}"/>
                </a:ext>
              </a:extLst>
            </p:cNvPr>
            <p:cNvGrpSpPr/>
            <p:nvPr/>
          </p:nvGrpSpPr>
          <p:grpSpPr>
            <a:xfrm>
              <a:off x="9101317" y="5168781"/>
              <a:ext cx="239331" cy="82942"/>
              <a:chOff x="8787345" y="5321181"/>
              <a:chExt cx="239331" cy="82942"/>
            </a:xfrm>
          </p:grpSpPr>
          <p:cxnSp>
            <p:nvCxnSpPr>
              <p:cNvPr id="71" name="Straight Connector 70">
                <a:extLst>
                  <a:ext uri="{FF2B5EF4-FFF2-40B4-BE49-F238E27FC236}">
                    <a16:creationId xmlns:a16="http://schemas.microsoft.com/office/drawing/2014/main" id="{8857FEEB-FFB9-4ECE-8628-DD3D27B6FA04}"/>
                  </a:ext>
                </a:extLst>
              </p:cNvPr>
              <p:cNvCxnSpPr/>
              <p:nvPr/>
            </p:nvCxnSpPr>
            <p:spPr bwMode="auto">
              <a:xfrm rot="5400000">
                <a:off x="8985205" y="5362652"/>
                <a:ext cx="82942" cy="0"/>
              </a:xfrm>
              <a:prstGeom prst="line">
                <a:avLst/>
              </a:prstGeom>
              <a:noFill/>
              <a:ln w="28575" cap="flat" cmpd="sng" algn="ctr">
                <a:solidFill>
                  <a:schemeClr val="bg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E5A042D-2395-4A6A-8CFD-A1884B00C359}"/>
                  </a:ext>
                </a:extLst>
              </p:cNvPr>
              <p:cNvCxnSpPr/>
              <p:nvPr/>
            </p:nvCxnSpPr>
            <p:spPr bwMode="auto">
              <a:xfrm rot="5400000">
                <a:off x="8745874" y="5362652"/>
                <a:ext cx="82942" cy="0"/>
              </a:xfrm>
              <a:prstGeom prst="line">
                <a:avLst/>
              </a:prstGeom>
              <a:noFill/>
              <a:ln w="28575" cap="flat" cmpd="sng" algn="ctr">
                <a:solidFill>
                  <a:schemeClr val="bg1"/>
                </a:solidFill>
                <a:prstDash val="solid"/>
                <a:round/>
                <a:headEnd type="none" w="med" len="med"/>
                <a:tailEnd type="none" w="med" len="med"/>
              </a:ln>
              <a:effectLst/>
            </p:spPr>
          </p:cxnSp>
        </p:grpSp>
      </p:grpSp>
      <p:sp>
        <p:nvSpPr>
          <p:cNvPr id="76" name="TextBox 75">
            <a:extLst>
              <a:ext uri="{FF2B5EF4-FFF2-40B4-BE49-F238E27FC236}">
                <a16:creationId xmlns:a16="http://schemas.microsoft.com/office/drawing/2014/main" id="{DFD01F49-F773-4416-B4FB-F1227FF0C35F}"/>
              </a:ext>
            </a:extLst>
          </p:cNvPr>
          <p:cNvSpPr txBox="1"/>
          <p:nvPr/>
        </p:nvSpPr>
        <p:spPr bwMode="auto">
          <a:xfrm>
            <a:off x="2048248"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78" name="TextBox 77">
            <a:extLst>
              <a:ext uri="{FF2B5EF4-FFF2-40B4-BE49-F238E27FC236}">
                <a16:creationId xmlns:a16="http://schemas.microsoft.com/office/drawing/2014/main" id="{94B7FEF3-E424-4417-B0CA-AF4AA0BBF751}"/>
              </a:ext>
            </a:extLst>
          </p:cNvPr>
          <p:cNvSpPr txBox="1"/>
          <p:nvPr/>
        </p:nvSpPr>
        <p:spPr bwMode="auto">
          <a:xfrm>
            <a:off x="2462692"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80" name="TextBox 79">
            <a:extLst>
              <a:ext uri="{FF2B5EF4-FFF2-40B4-BE49-F238E27FC236}">
                <a16:creationId xmlns:a16="http://schemas.microsoft.com/office/drawing/2014/main" id="{F812B259-6427-497C-BF13-ECD27EBD07DE}"/>
              </a:ext>
            </a:extLst>
          </p:cNvPr>
          <p:cNvSpPr txBox="1"/>
          <p:nvPr/>
        </p:nvSpPr>
        <p:spPr bwMode="auto">
          <a:xfrm>
            <a:off x="2891404"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82" name="TextBox 81">
            <a:extLst>
              <a:ext uri="{FF2B5EF4-FFF2-40B4-BE49-F238E27FC236}">
                <a16:creationId xmlns:a16="http://schemas.microsoft.com/office/drawing/2014/main" id="{FB9F952D-16DD-402F-8404-06261FDDD937}"/>
              </a:ext>
            </a:extLst>
          </p:cNvPr>
          <p:cNvSpPr txBox="1"/>
          <p:nvPr/>
        </p:nvSpPr>
        <p:spPr bwMode="auto">
          <a:xfrm>
            <a:off x="3286745"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84" name="TextBox 83">
            <a:extLst>
              <a:ext uri="{FF2B5EF4-FFF2-40B4-BE49-F238E27FC236}">
                <a16:creationId xmlns:a16="http://schemas.microsoft.com/office/drawing/2014/main" id="{F27ED672-92C5-49F6-B921-BFC7E95636AD}"/>
              </a:ext>
            </a:extLst>
          </p:cNvPr>
          <p:cNvSpPr txBox="1"/>
          <p:nvPr/>
        </p:nvSpPr>
        <p:spPr bwMode="auto">
          <a:xfrm>
            <a:off x="3692583"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86" name="TextBox 85">
            <a:extLst>
              <a:ext uri="{FF2B5EF4-FFF2-40B4-BE49-F238E27FC236}">
                <a16:creationId xmlns:a16="http://schemas.microsoft.com/office/drawing/2014/main" id="{CF83357A-AB79-4DA8-9A0E-DC58A8AEE1E6}"/>
              </a:ext>
            </a:extLst>
          </p:cNvPr>
          <p:cNvSpPr txBox="1"/>
          <p:nvPr/>
        </p:nvSpPr>
        <p:spPr bwMode="auto">
          <a:xfrm>
            <a:off x="4121713"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a:t>
            </a:r>
          </a:p>
        </p:txBody>
      </p:sp>
      <p:sp>
        <p:nvSpPr>
          <p:cNvPr id="88" name="TextBox 87">
            <a:extLst>
              <a:ext uri="{FF2B5EF4-FFF2-40B4-BE49-F238E27FC236}">
                <a16:creationId xmlns:a16="http://schemas.microsoft.com/office/drawing/2014/main" id="{36664FC3-DB6A-4992-A8C5-083F1E40CEF5}"/>
              </a:ext>
            </a:extLst>
          </p:cNvPr>
          <p:cNvSpPr txBox="1"/>
          <p:nvPr/>
        </p:nvSpPr>
        <p:spPr bwMode="auto">
          <a:xfrm>
            <a:off x="4543306"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a:t>
            </a:r>
          </a:p>
        </p:txBody>
      </p:sp>
      <p:sp>
        <p:nvSpPr>
          <p:cNvPr id="90" name="TextBox 89">
            <a:extLst>
              <a:ext uri="{FF2B5EF4-FFF2-40B4-BE49-F238E27FC236}">
                <a16:creationId xmlns:a16="http://schemas.microsoft.com/office/drawing/2014/main" id="{3AD90AD1-AF87-42EA-A482-7AB94F93A065}"/>
              </a:ext>
            </a:extLst>
          </p:cNvPr>
          <p:cNvSpPr txBox="1"/>
          <p:nvPr/>
        </p:nvSpPr>
        <p:spPr bwMode="auto">
          <a:xfrm>
            <a:off x="4946363"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92" name="TextBox 91">
            <a:extLst>
              <a:ext uri="{FF2B5EF4-FFF2-40B4-BE49-F238E27FC236}">
                <a16:creationId xmlns:a16="http://schemas.microsoft.com/office/drawing/2014/main" id="{5173ABE6-0180-457D-9130-7EEF274BE081}"/>
              </a:ext>
            </a:extLst>
          </p:cNvPr>
          <p:cNvSpPr txBox="1"/>
          <p:nvPr/>
        </p:nvSpPr>
        <p:spPr bwMode="auto">
          <a:xfrm>
            <a:off x="5370040"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46</a:t>
            </a:r>
          </a:p>
        </p:txBody>
      </p:sp>
      <p:sp>
        <p:nvSpPr>
          <p:cNvPr id="94" name="TextBox 93">
            <a:extLst>
              <a:ext uri="{FF2B5EF4-FFF2-40B4-BE49-F238E27FC236}">
                <a16:creationId xmlns:a16="http://schemas.microsoft.com/office/drawing/2014/main" id="{AFBC63FB-BE66-456E-A812-8035B500DD97}"/>
              </a:ext>
            </a:extLst>
          </p:cNvPr>
          <p:cNvSpPr txBox="1"/>
          <p:nvPr/>
        </p:nvSpPr>
        <p:spPr bwMode="auto">
          <a:xfrm>
            <a:off x="5807986" y="5257975"/>
            <a:ext cx="39305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3852"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98" name="Oval 97">
            <a:extLst>
              <a:ext uri="{FF2B5EF4-FFF2-40B4-BE49-F238E27FC236}">
                <a16:creationId xmlns:a16="http://schemas.microsoft.com/office/drawing/2014/main" id="{7A900206-BB7B-42CA-A208-F0D22F56DEB5}"/>
              </a:ext>
            </a:extLst>
          </p:cNvPr>
          <p:cNvSpPr/>
          <p:nvPr/>
        </p:nvSpPr>
        <p:spPr bwMode="auto">
          <a:xfrm>
            <a:off x="916025" y="1783428"/>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99" name="Oval 98">
            <a:extLst>
              <a:ext uri="{FF2B5EF4-FFF2-40B4-BE49-F238E27FC236}">
                <a16:creationId xmlns:a16="http://schemas.microsoft.com/office/drawing/2014/main" id="{315A89B3-95FC-49B8-A449-66440E882734}"/>
              </a:ext>
            </a:extLst>
          </p:cNvPr>
          <p:cNvSpPr/>
          <p:nvPr/>
        </p:nvSpPr>
        <p:spPr bwMode="auto">
          <a:xfrm>
            <a:off x="953875" y="1941397"/>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0" name="Oval 99">
            <a:extLst>
              <a:ext uri="{FF2B5EF4-FFF2-40B4-BE49-F238E27FC236}">
                <a16:creationId xmlns:a16="http://schemas.microsoft.com/office/drawing/2014/main" id="{10FFEE5C-1328-4FE8-A3C1-1C5D7D3EB68F}"/>
              </a:ext>
            </a:extLst>
          </p:cNvPr>
          <p:cNvSpPr/>
          <p:nvPr/>
        </p:nvSpPr>
        <p:spPr bwMode="auto">
          <a:xfrm>
            <a:off x="962859" y="2031169"/>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1" name="Oval 100">
            <a:extLst>
              <a:ext uri="{FF2B5EF4-FFF2-40B4-BE49-F238E27FC236}">
                <a16:creationId xmlns:a16="http://schemas.microsoft.com/office/drawing/2014/main" id="{58635E35-814D-4259-8FB2-805C75608DEA}"/>
              </a:ext>
            </a:extLst>
          </p:cNvPr>
          <p:cNvSpPr/>
          <p:nvPr/>
        </p:nvSpPr>
        <p:spPr bwMode="auto">
          <a:xfrm>
            <a:off x="989351" y="2361860"/>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2" name="Oval 101">
            <a:extLst>
              <a:ext uri="{FF2B5EF4-FFF2-40B4-BE49-F238E27FC236}">
                <a16:creationId xmlns:a16="http://schemas.microsoft.com/office/drawing/2014/main" id="{271D7107-B8C1-411D-A899-A2FBA259C980}"/>
              </a:ext>
            </a:extLst>
          </p:cNvPr>
          <p:cNvSpPr/>
          <p:nvPr/>
        </p:nvSpPr>
        <p:spPr bwMode="auto">
          <a:xfrm>
            <a:off x="1122975" y="2494020"/>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3" name="Oval 102">
            <a:extLst>
              <a:ext uri="{FF2B5EF4-FFF2-40B4-BE49-F238E27FC236}">
                <a16:creationId xmlns:a16="http://schemas.microsoft.com/office/drawing/2014/main" id="{0D4836C9-3355-4AB8-B420-17F7CC3A5615}"/>
              </a:ext>
            </a:extLst>
          </p:cNvPr>
          <p:cNvSpPr/>
          <p:nvPr/>
        </p:nvSpPr>
        <p:spPr bwMode="auto">
          <a:xfrm>
            <a:off x="1145898" y="2742349"/>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4" name="Oval 103">
            <a:extLst>
              <a:ext uri="{FF2B5EF4-FFF2-40B4-BE49-F238E27FC236}">
                <a16:creationId xmlns:a16="http://schemas.microsoft.com/office/drawing/2014/main" id="{DC861027-728D-4DDE-8809-439D3C81B602}"/>
              </a:ext>
            </a:extLst>
          </p:cNvPr>
          <p:cNvSpPr/>
          <p:nvPr/>
        </p:nvSpPr>
        <p:spPr bwMode="auto">
          <a:xfrm>
            <a:off x="1179107" y="2956533"/>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5" name="Oval 104">
            <a:extLst>
              <a:ext uri="{FF2B5EF4-FFF2-40B4-BE49-F238E27FC236}">
                <a16:creationId xmlns:a16="http://schemas.microsoft.com/office/drawing/2014/main" id="{5E470577-86B1-42B3-81B4-149046297012}"/>
              </a:ext>
            </a:extLst>
          </p:cNvPr>
          <p:cNvSpPr/>
          <p:nvPr/>
        </p:nvSpPr>
        <p:spPr bwMode="auto">
          <a:xfrm>
            <a:off x="1333683" y="3175285"/>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6" name="Oval 105">
            <a:extLst>
              <a:ext uri="{FF2B5EF4-FFF2-40B4-BE49-F238E27FC236}">
                <a16:creationId xmlns:a16="http://schemas.microsoft.com/office/drawing/2014/main" id="{E207E821-01CF-49BB-8BF6-62234A8039B6}"/>
              </a:ext>
            </a:extLst>
          </p:cNvPr>
          <p:cNvSpPr/>
          <p:nvPr/>
        </p:nvSpPr>
        <p:spPr bwMode="auto">
          <a:xfrm>
            <a:off x="1333683" y="3279284"/>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7" name="Oval 106">
            <a:extLst>
              <a:ext uri="{FF2B5EF4-FFF2-40B4-BE49-F238E27FC236}">
                <a16:creationId xmlns:a16="http://schemas.microsoft.com/office/drawing/2014/main" id="{7B92D864-D63F-418D-B594-84A1E6B3869C}"/>
              </a:ext>
            </a:extLst>
          </p:cNvPr>
          <p:cNvSpPr/>
          <p:nvPr/>
        </p:nvSpPr>
        <p:spPr bwMode="auto">
          <a:xfrm>
            <a:off x="1534259" y="3405167"/>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8" name="Oval 107">
            <a:extLst>
              <a:ext uri="{FF2B5EF4-FFF2-40B4-BE49-F238E27FC236}">
                <a16:creationId xmlns:a16="http://schemas.microsoft.com/office/drawing/2014/main" id="{76853065-72AC-4B75-A1E8-4F6B8B368BD7}"/>
              </a:ext>
            </a:extLst>
          </p:cNvPr>
          <p:cNvSpPr/>
          <p:nvPr/>
        </p:nvSpPr>
        <p:spPr bwMode="auto">
          <a:xfrm>
            <a:off x="1536134" y="3501668"/>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09" name="Oval 108">
            <a:extLst>
              <a:ext uri="{FF2B5EF4-FFF2-40B4-BE49-F238E27FC236}">
                <a16:creationId xmlns:a16="http://schemas.microsoft.com/office/drawing/2014/main" id="{15C31A80-4B07-48B8-90A8-5DB73A858F6A}"/>
              </a:ext>
            </a:extLst>
          </p:cNvPr>
          <p:cNvSpPr/>
          <p:nvPr/>
        </p:nvSpPr>
        <p:spPr bwMode="auto">
          <a:xfrm>
            <a:off x="1656597" y="3502044"/>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0" name="Oval 109">
            <a:extLst>
              <a:ext uri="{FF2B5EF4-FFF2-40B4-BE49-F238E27FC236}">
                <a16:creationId xmlns:a16="http://schemas.microsoft.com/office/drawing/2014/main" id="{C3432E2A-0A19-44A4-8179-3B013925A1B4}"/>
              </a:ext>
            </a:extLst>
          </p:cNvPr>
          <p:cNvSpPr/>
          <p:nvPr/>
        </p:nvSpPr>
        <p:spPr bwMode="auto">
          <a:xfrm>
            <a:off x="1712605" y="3614866"/>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1" name="Oval 110">
            <a:extLst>
              <a:ext uri="{FF2B5EF4-FFF2-40B4-BE49-F238E27FC236}">
                <a16:creationId xmlns:a16="http://schemas.microsoft.com/office/drawing/2014/main" id="{94421EAB-8E38-4A3A-B584-320346C12822}"/>
              </a:ext>
            </a:extLst>
          </p:cNvPr>
          <p:cNvSpPr/>
          <p:nvPr/>
        </p:nvSpPr>
        <p:spPr bwMode="auto">
          <a:xfrm>
            <a:off x="1712605" y="3669066"/>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2" name="Oval 111">
            <a:extLst>
              <a:ext uri="{FF2B5EF4-FFF2-40B4-BE49-F238E27FC236}">
                <a16:creationId xmlns:a16="http://schemas.microsoft.com/office/drawing/2014/main" id="{6EC965F7-694D-4C65-9A04-CE4CC6E4694A}"/>
              </a:ext>
            </a:extLst>
          </p:cNvPr>
          <p:cNvSpPr/>
          <p:nvPr/>
        </p:nvSpPr>
        <p:spPr bwMode="auto">
          <a:xfrm>
            <a:off x="1993755" y="3978781"/>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3" name="Oval 112">
            <a:extLst>
              <a:ext uri="{FF2B5EF4-FFF2-40B4-BE49-F238E27FC236}">
                <a16:creationId xmlns:a16="http://schemas.microsoft.com/office/drawing/2014/main" id="{AEBFBC5B-C90F-4BB2-A09A-19746C8CDD67}"/>
              </a:ext>
            </a:extLst>
          </p:cNvPr>
          <p:cNvSpPr/>
          <p:nvPr/>
        </p:nvSpPr>
        <p:spPr bwMode="auto">
          <a:xfrm>
            <a:off x="2272803" y="4111062"/>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4" name="Oval 113">
            <a:extLst>
              <a:ext uri="{FF2B5EF4-FFF2-40B4-BE49-F238E27FC236}">
                <a16:creationId xmlns:a16="http://schemas.microsoft.com/office/drawing/2014/main" id="{592C4F32-C83A-4E56-91DA-1F00C308D637}"/>
              </a:ext>
            </a:extLst>
          </p:cNvPr>
          <p:cNvSpPr/>
          <p:nvPr/>
        </p:nvSpPr>
        <p:spPr bwMode="auto">
          <a:xfrm>
            <a:off x="2344929" y="4111062"/>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5" name="Oval 114">
            <a:extLst>
              <a:ext uri="{FF2B5EF4-FFF2-40B4-BE49-F238E27FC236}">
                <a16:creationId xmlns:a16="http://schemas.microsoft.com/office/drawing/2014/main" id="{91AEBA78-89B7-48A6-9175-0ED0BA3DCCE6}"/>
              </a:ext>
            </a:extLst>
          </p:cNvPr>
          <p:cNvSpPr/>
          <p:nvPr/>
        </p:nvSpPr>
        <p:spPr bwMode="auto">
          <a:xfrm>
            <a:off x="2566062" y="4114533"/>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6" name="Oval 115">
            <a:extLst>
              <a:ext uri="{FF2B5EF4-FFF2-40B4-BE49-F238E27FC236}">
                <a16:creationId xmlns:a16="http://schemas.microsoft.com/office/drawing/2014/main" id="{A414B865-182C-4B35-85D0-99404E64B755}"/>
              </a:ext>
            </a:extLst>
          </p:cNvPr>
          <p:cNvSpPr/>
          <p:nvPr/>
        </p:nvSpPr>
        <p:spPr bwMode="auto">
          <a:xfrm>
            <a:off x="2607332" y="4191186"/>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7" name="Oval 116">
            <a:extLst>
              <a:ext uri="{FF2B5EF4-FFF2-40B4-BE49-F238E27FC236}">
                <a16:creationId xmlns:a16="http://schemas.microsoft.com/office/drawing/2014/main" id="{AA961F99-A904-4216-BF27-11B9F3CB398F}"/>
              </a:ext>
            </a:extLst>
          </p:cNvPr>
          <p:cNvSpPr/>
          <p:nvPr/>
        </p:nvSpPr>
        <p:spPr bwMode="auto">
          <a:xfrm>
            <a:off x="3398332" y="4391492"/>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8" name="Oval 117">
            <a:extLst>
              <a:ext uri="{FF2B5EF4-FFF2-40B4-BE49-F238E27FC236}">
                <a16:creationId xmlns:a16="http://schemas.microsoft.com/office/drawing/2014/main" id="{14C503E5-6A44-4DC5-92EE-3195252D00A4}"/>
              </a:ext>
            </a:extLst>
          </p:cNvPr>
          <p:cNvSpPr/>
          <p:nvPr/>
        </p:nvSpPr>
        <p:spPr bwMode="auto">
          <a:xfrm>
            <a:off x="3506761" y="4391478"/>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19" name="Oval 118">
            <a:extLst>
              <a:ext uri="{FF2B5EF4-FFF2-40B4-BE49-F238E27FC236}">
                <a16:creationId xmlns:a16="http://schemas.microsoft.com/office/drawing/2014/main" id="{94FFF86D-2943-4584-92C6-8643A9186E76}"/>
              </a:ext>
            </a:extLst>
          </p:cNvPr>
          <p:cNvSpPr/>
          <p:nvPr/>
        </p:nvSpPr>
        <p:spPr bwMode="auto">
          <a:xfrm>
            <a:off x="3647963" y="4394111"/>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0" name="Oval 119">
            <a:extLst>
              <a:ext uri="{FF2B5EF4-FFF2-40B4-BE49-F238E27FC236}">
                <a16:creationId xmlns:a16="http://schemas.microsoft.com/office/drawing/2014/main" id="{4609F987-D5AD-4E23-8892-3A39A9414104}"/>
              </a:ext>
            </a:extLst>
          </p:cNvPr>
          <p:cNvSpPr/>
          <p:nvPr/>
        </p:nvSpPr>
        <p:spPr bwMode="auto">
          <a:xfrm>
            <a:off x="3808480" y="4550699"/>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1" name="Oval 120">
            <a:extLst>
              <a:ext uri="{FF2B5EF4-FFF2-40B4-BE49-F238E27FC236}">
                <a16:creationId xmlns:a16="http://schemas.microsoft.com/office/drawing/2014/main" id="{36DCF4A1-E01B-4805-9C1A-5D41C9FC992E}"/>
              </a:ext>
            </a:extLst>
          </p:cNvPr>
          <p:cNvSpPr/>
          <p:nvPr/>
        </p:nvSpPr>
        <p:spPr bwMode="auto">
          <a:xfrm>
            <a:off x="4579718" y="4550184"/>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2" name="Oval 121">
            <a:extLst>
              <a:ext uri="{FF2B5EF4-FFF2-40B4-BE49-F238E27FC236}">
                <a16:creationId xmlns:a16="http://schemas.microsoft.com/office/drawing/2014/main" id="{5AF17427-1DCD-4B97-8052-470F94EE6689}"/>
              </a:ext>
            </a:extLst>
          </p:cNvPr>
          <p:cNvSpPr/>
          <p:nvPr/>
        </p:nvSpPr>
        <p:spPr bwMode="auto">
          <a:xfrm>
            <a:off x="4859635" y="4550184"/>
            <a:ext cx="82541" cy="96545"/>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3" name="Oval 122">
            <a:extLst>
              <a:ext uri="{FF2B5EF4-FFF2-40B4-BE49-F238E27FC236}">
                <a16:creationId xmlns:a16="http://schemas.microsoft.com/office/drawing/2014/main" id="{C54D8C3A-5B60-4A61-90EF-CEA1481904CB}"/>
              </a:ext>
            </a:extLst>
          </p:cNvPr>
          <p:cNvSpPr/>
          <p:nvPr/>
        </p:nvSpPr>
        <p:spPr bwMode="auto">
          <a:xfrm>
            <a:off x="759411" y="1584532"/>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4" name="Oval 123">
            <a:extLst>
              <a:ext uri="{FF2B5EF4-FFF2-40B4-BE49-F238E27FC236}">
                <a16:creationId xmlns:a16="http://schemas.microsoft.com/office/drawing/2014/main" id="{2F79AF24-BEE9-4837-B345-EE061C1881D3}"/>
              </a:ext>
            </a:extLst>
          </p:cNvPr>
          <p:cNvSpPr/>
          <p:nvPr/>
        </p:nvSpPr>
        <p:spPr bwMode="auto">
          <a:xfrm>
            <a:off x="928177" y="2313588"/>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6" name="Oval 125">
            <a:extLst>
              <a:ext uri="{FF2B5EF4-FFF2-40B4-BE49-F238E27FC236}">
                <a16:creationId xmlns:a16="http://schemas.microsoft.com/office/drawing/2014/main" id="{A4E19830-33C5-4489-AF47-80A131AAB267}"/>
              </a:ext>
            </a:extLst>
          </p:cNvPr>
          <p:cNvSpPr/>
          <p:nvPr/>
        </p:nvSpPr>
        <p:spPr bwMode="auto">
          <a:xfrm>
            <a:off x="946751" y="2389820"/>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7" name="Oval 126">
            <a:extLst>
              <a:ext uri="{FF2B5EF4-FFF2-40B4-BE49-F238E27FC236}">
                <a16:creationId xmlns:a16="http://schemas.microsoft.com/office/drawing/2014/main" id="{1B39714C-DD98-4E76-9CFF-F0BDE6D027D5}"/>
              </a:ext>
            </a:extLst>
          </p:cNvPr>
          <p:cNvSpPr/>
          <p:nvPr/>
        </p:nvSpPr>
        <p:spPr bwMode="auto">
          <a:xfrm>
            <a:off x="962927" y="2577412"/>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8" name="Oval 127">
            <a:extLst>
              <a:ext uri="{FF2B5EF4-FFF2-40B4-BE49-F238E27FC236}">
                <a16:creationId xmlns:a16="http://schemas.microsoft.com/office/drawing/2014/main" id="{C2F8723D-644D-4194-9F55-0AA9F29ED49C}"/>
              </a:ext>
            </a:extLst>
          </p:cNvPr>
          <p:cNvSpPr/>
          <p:nvPr/>
        </p:nvSpPr>
        <p:spPr bwMode="auto">
          <a:xfrm>
            <a:off x="1069723" y="2582072"/>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29" name="Oval 128">
            <a:extLst>
              <a:ext uri="{FF2B5EF4-FFF2-40B4-BE49-F238E27FC236}">
                <a16:creationId xmlns:a16="http://schemas.microsoft.com/office/drawing/2014/main" id="{3E1389DB-8A76-4579-9C51-12F2B2925FC3}"/>
              </a:ext>
            </a:extLst>
          </p:cNvPr>
          <p:cNvSpPr/>
          <p:nvPr/>
        </p:nvSpPr>
        <p:spPr bwMode="auto">
          <a:xfrm>
            <a:off x="1155918" y="3334241"/>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0" name="Oval 129">
            <a:extLst>
              <a:ext uri="{FF2B5EF4-FFF2-40B4-BE49-F238E27FC236}">
                <a16:creationId xmlns:a16="http://schemas.microsoft.com/office/drawing/2014/main" id="{5ECD5F10-F266-4B11-8481-94AB4A14653D}"/>
              </a:ext>
            </a:extLst>
          </p:cNvPr>
          <p:cNvSpPr/>
          <p:nvPr/>
        </p:nvSpPr>
        <p:spPr bwMode="auto">
          <a:xfrm>
            <a:off x="1157886" y="3416264"/>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1" name="Oval 130">
            <a:extLst>
              <a:ext uri="{FF2B5EF4-FFF2-40B4-BE49-F238E27FC236}">
                <a16:creationId xmlns:a16="http://schemas.microsoft.com/office/drawing/2014/main" id="{85D3261E-F7B1-4D38-BA22-CB06B887B876}"/>
              </a:ext>
            </a:extLst>
          </p:cNvPr>
          <p:cNvSpPr/>
          <p:nvPr/>
        </p:nvSpPr>
        <p:spPr bwMode="auto">
          <a:xfrm>
            <a:off x="1236679" y="3702749"/>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2" name="Oval 131">
            <a:extLst>
              <a:ext uri="{FF2B5EF4-FFF2-40B4-BE49-F238E27FC236}">
                <a16:creationId xmlns:a16="http://schemas.microsoft.com/office/drawing/2014/main" id="{CCD371D7-50EF-4136-9BDF-7B1EA028F538}"/>
              </a:ext>
            </a:extLst>
          </p:cNvPr>
          <p:cNvSpPr/>
          <p:nvPr/>
        </p:nvSpPr>
        <p:spPr bwMode="auto">
          <a:xfrm>
            <a:off x="1306827" y="3861205"/>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3" name="Oval 132">
            <a:extLst>
              <a:ext uri="{FF2B5EF4-FFF2-40B4-BE49-F238E27FC236}">
                <a16:creationId xmlns:a16="http://schemas.microsoft.com/office/drawing/2014/main" id="{F23A0D9A-911C-4354-88F6-659314FB2173}"/>
              </a:ext>
            </a:extLst>
          </p:cNvPr>
          <p:cNvSpPr/>
          <p:nvPr/>
        </p:nvSpPr>
        <p:spPr bwMode="auto">
          <a:xfrm>
            <a:off x="1503757" y="4439750"/>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4" name="Oval 133">
            <a:extLst>
              <a:ext uri="{FF2B5EF4-FFF2-40B4-BE49-F238E27FC236}">
                <a16:creationId xmlns:a16="http://schemas.microsoft.com/office/drawing/2014/main" id="{62F9FBB0-54EA-47A4-A6EA-2A41BEEFB553}"/>
              </a:ext>
            </a:extLst>
          </p:cNvPr>
          <p:cNvSpPr/>
          <p:nvPr/>
        </p:nvSpPr>
        <p:spPr bwMode="auto">
          <a:xfrm>
            <a:off x="1528659" y="4538277"/>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5" name="Oval 134">
            <a:extLst>
              <a:ext uri="{FF2B5EF4-FFF2-40B4-BE49-F238E27FC236}">
                <a16:creationId xmlns:a16="http://schemas.microsoft.com/office/drawing/2014/main" id="{4E7E4B54-E97E-4ADF-BE8A-5F5B199937D3}"/>
              </a:ext>
            </a:extLst>
          </p:cNvPr>
          <p:cNvSpPr/>
          <p:nvPr/>
        </p:nvSpPr>
        <p:spPr bwMode="auto">
          <a:xfrm>
            <a:off x="1858209" y="4536297"/>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6" name="Oval 135">
            <a:extLst>
              <a:ext uri="{FF2B5EF4-FFF2-40B4-BE49-F238E27FC236}">
                <a16:creationId xmlns:a16="http://schemas.microsoft.com/office/drawing/2014/main" id="{2689D8D2-93E1-41C5-BD6D-8801AD593AE2}"/>
              </a:ext>
            </a:extLst>
          </p:cNvPr>
          <p:cNvSpPr/>
          <p:nvPr/>
        </p:nvSpPr>
        <p:spPr bwMode="auto">
          <a:xfrm>
            <a:off x="2493108" y="4674310"/>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7" name="Oval 136">
            <a:extLst>
              <a:ext uri="{FF2B5EF4-FFF2-40B4-BE49-F238E27FC236}">
                <a16:creationId xmlns:a16="http://schemas.microsoft.com/office/drawing/2014/main" id="{0ADA0FF5-CE57-419F-8230-951857DC7A0D}"/>
              </a:ext>
            </a:extLst>
          </p:cNvPr>
          <p:cNvSpPr/>
          <p:nvPr/>
        </p:nvSpPr>
        <p:spPr bwMode="auto">
          <a:xfrm>
            <a:off x="3344613" y="4845643"/>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38" name="Oval 137">
            <a:extLst>
              <a:ext uri="{FF2B5EF4-FFF2-40B4-BE49-F238E27FC236}">
                <a16:creationId xmlns:a16="http://schemas.microsoft.com/office/drawing/2014/main" id="{FDAF89F0-A795-4526-BC75-5064C4DBE368}"/>
              </a:ext>
            </a:extLst>
          </p:cNvPr>
          <p:cNvSpPr/>
          <p:nvPr/>
        </p:nvSpPr>
        <p:spPr bwMode="auto">
          <a:xfrm>
            <a:off x="3858130" y="4841617"/>
            <a:ext cx="82541" cy="96545"/>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8"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42" name="TextBox 98">
            <a:extLst>
              <a:ext uri="{FF2B5EF4-FFF2-40B4-BE49-F238E27FC236}">
                <a16:creationId xmlns:a16="http://schemas.microsoft.com/office/drawing/2014/main" id="{3CCC9C1A-DC5C-4053-982D-DB88458516DF}"/>
              </a:ext>
            </a:extLst>
          </p:cNvPr>
          <p:cNvSpPr txBox="1">
            <a:spLocks noChangeArrowheads="1"/>
          </p:cNvSpPr>
          <p:nvPr/>
        </p:nvSpPr>
        <p:spPr bwMode="auto">
          <a:xfrm>
            <a:off x="2616453" y="1818674"/>
            <a:ext cx="2357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Olaparib</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Placebo</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3" name="TextBox 142">
            <a:extLst>
              <a:ext uri="{FF2B5EF4-FFF2-40B4-BE49-F238E27FC236}">
                <a16:creationId xmlns:a16="http://schemas.microsoft.com/office/drawing/2014/main" id="{DC82A69D-296E-4E7F-B4EB-1D930FE546FA}"/>
              </a:ext>
            </a:extLst>
          </p:cNvPr>
          <p:cNvSpPr txBox="1"/>
          <p:nvPr/>
        </p:nvSpPr>
        <p:spPr>
          <a:xfrm>
            <a:off x="2614522" y="2310748"/>
            <a:ext cx="3281426" cy="33855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HR</a:t>
            </a:r>
            <a:r>
              <a:rPr kumimoji="0" lang="en-US"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0.53 (95% CI: 0.35-0.82;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.004)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44" name="TextBox 60">
            <a:extLst>
              <a:ext uri="{FF2B5EF4-FFF2-40B4-BE49-F238E27FC236}">
                <a16:creationId xmlns:a16="http://schemas.microsoft.com/office/drawing/2014/main" id="{E1D8D6BE-272A-4F08-B0F6-DFC8A3710FBA}"/>
              </a:ext>
            </a:extLst>
          </p:cNvPr>
          <p:cNvSpPr txBox="1">
            <a:spLocks noChangeArrowheads="1"/>
          </p:cNvSpPr>
          <p:nvPr/>
        </p:nvSpPr>
        <p:spPr bwMode="auto">
          <a:xfrm>
            <a:off x="2689872" y="1593725"/>
            <a:ext cx="1889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PFS, Mo</a:t>
            </a:r>
          </a:p>
        </p:txBody>
      </p:sp>
      <p:sp>
        <p:nvSpPr>
          <p:cNvPr id="145" name="TextBox 98">
            <a:extLst>
              <a:ext uri="{FF2B5EF4-FFF2-40B4-BE49-F238E27FC236}">
                <a16:creationId xmlns:a16="http://schemas.microsoft.com/office/drawing/2014/main" id="{717472A2-985F-4132-A7B3-ECC0A98E0670}"/>
              </a:ext>
            </a:extLst>
          </p:cNvPr>
          <p:cNvSpPr txBox="1">
            <a:spLocks noChangeArrowheads="1"/>
          </p:cNvSpPr>
          <p:nvPr/>
        </p:nvSpPr>
        <p:spPr bwMode="auto">
          <a:xfrm>
            <a:off x="4235862" y="1859947"/>
            <a:ext cx="5405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7.4</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3.8</a:t>
            </a:r>
          </a:p>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6" name="Group 145">
            <a:extLst>
              <a:ext uri="{FF2B5EF4-FFF2-40B4-BE49-F238E27FC236}">
                <a16:creationId xmlns:a16="http://schemas.microsoft.com/office/drawing/2014/main" id="{871FAE41-2152-4FE9-BBDC-A270702E8272}"/>
              </a:ext>
            </a:extLst>
          </p:cNvPr>
          <p:cNvGrpSpPr/>
          <p:nvPr/>
        </p:nvGrpSpPr>
        <p:grpSpPr>
          <a:xfrm>
            <a:off x="2363134" y="1978959"/>
            <a:ext cx="281573" cy="234711"/>
            <a:chOff x="3050124" y="2765649"/>
            <a:chExt cx="372472" cy="185993"/>
          </a:xfrm>
        </p:grpSpPr>
        <p:cxnSp>
          <p:nvCxnSpPr>
            <p:cNvPr id="147" name="Straight Connector 146">
              <a:extLst>
                <a:ext uri="{FF2B5EF4-FFF2-40B4-BE49-F238E27FC236}">
                  <a16:creationId xmlns:a16="http://schemas.microsoft.com/office/drawing/2014/main" id="{3677BC9E-BDD4-4F81-8CA5-8E37327F00B6}"/>
                </a:ext>
              </a:extLst>
            </p:cNvPr>
            <p:cNvCxnSpPr>
              <a:cxnSpLocks/>
            </p:cNvCxnSpPr>
            <p:nvPr/>
          </p:nvCxnSpPr>
          <p:spPr bwMode="auto">
            <a:xfrm flipH="1">
              <a:off x="3050124" y="2765649"/>
              <a:ext cx="372472" cy="0"/>
            </a:xfrm>
            <a:prstGeom prst="line">
              <a:avLst/>
            </a:prstGeom>
            <a:noFill/>
            <a:ln w="28575" cap="flat" cmpd="sng" algn="ctr">
              <a:solidFill>
                <a:schemeClr val="accent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BF5D54BB-FEB3-4427-B39E-F295E0AC0617}"/>
                </a:ext>
              </a:extLst>
            </p:cNvPr>
            <p:cNvCxnSpPr>
              <a:cxnSpLocks/>
            </p:cNvCxnSpPr>
            <p:nvPr/>
          </p:nvCxnSpPr>
          <p:spPr bwMode="auto">
            <a:xfrm flipH="1">
              <a:off x="3050124" y="2951642"/>
              <a:ext cx="372472" cy="0"/>
            </a:xfrm>
            <a:prstGeom prst="line">
              <a:avLst/>
            </a:prstGeom>
            <a:noFill/>
            <a:ln w="28575" cap="flat" cmpd="sng" algn="ctr">
              <a:solidFill>
                <a:schemeClr val="accent3"/>
              </a:solidFill>
              <a:prstDash val="solid"/>
              <a:round/>
              <a:headEnd type="none" w="med" len="med"/>
              <a:tailEnd type="none" w="med" len="med"/>
            </a:ln>
            <a:effectLst/>
          </p:spPr>
        </p:cxnSp>
      </p:grpSp>
      <p:sp>
        <p:nvSpPr>
          <p:cNvPr id="152" name="Freeform: Shape 151">
            <a:extLst>
              <a:ext uri="{FF2B5EF4-FFF2-40B4-BE49-F238E27FC236}">
                <a16:creationId xmlns:a16="http://schemas.microsoft.com/office/drawing/2014/main" id="{55E4FB9C-E4C6-4615-B294-BC290D288A17}"/>
              </a:ext>
            </a:extLst>
          </p:cNvPr>
          <p:cNvSpPr/>
          <p:nvPr/>
        </p:nvSpPr>
        <p:spPr bwMode="auto">
          <a:xfrm>
            <a:off x="6772734" y="1622383"/>
            <a:ext cx="4672883" cy="2359700"/>
          </a:xfrm>
          <a:custGeom>
            <a:avLst/>
            <a:gdLst>
              <a:gd name="connsiteX0" fmla="*/ 0 w 4151780"/>
              <a:gd name="connsiteY0" fmla="*/ 0 h 1801906"/>
              <a:gd name="connsiteX1" fmla="*/ 114300 w 4151780"/>
              <a:gd name="connsiteY1" fmla="*/ 0 h 1801906"/>
              <a:gd name="connsiteX2" fmla="*/ 114300 w 4151780"/>
              <a:gd name="connsiteY2" fmla="*/ 40341 h 1801906"/>
              <a:gd name="connsiteX3" fmla="*/ 127748 w 4151780"/>
              <a:gd name="connsiteY3" fmla="*/ 40341 h 1801906"/>
              <a:gd name="connsiteX4" fmla="*/ 127748 w 4151780"/>
              <a:gd name="connsiteY4" fmla="*/ 97491 h 1801906"/>
              <a:gd name="connsiteX5" fmla="*/ 238686 w 4151780"/>
              <a:gd name="connsiteY5" fmla="*/ 97491 h 1801906"/>
              <a:gd name="connsiteX6" fmla="*/ 238686 w 4151780"/>
              <a:gd name="connsiteY6" fmla="*/ 141194 h 1801906"/>
              <a:gd name="connsiteX7" fmla="*/ 268942 w 4151780"/>
              <a:gd name="connsiteY7" fmla="*/ 141194 h 1801906"/>
              <a:gd name="connsiteX8" fmla="*/ 268942 w 4151780"/>
              <a:gd name="connsiteY8" fmla="*/ 178173 h 1801906"/>
              <a:gd name="connsiteX9" fmla="*/ 268942 w 4151780"/>
              <a:gd name="connsiteY9" fmla="*/ 191620 h 1801906"/>
              <a:gd name="connsiteX10" fmla="*/ 346262 w 4151780"/>
              <a:gd name="connsiteY10" fmla="*/ 191620 h 1801906"/>
              <a:gd name="connsiteX11" fmla="*/ 346262 w 4151780"/>
              <a:gd name="connsiteY11" fmla="*/ 221876 h 1801906"/>
              <a:gd name="connsiteX12" fmla="*/ 420221 w 4151780"/>
              <a:gd name="connsiteY12" fmla="*/ 221876 h 1801906"/>
              <a:gd name="connsiteX13" fmla="*/ 420221 w 4151780"/>
              <a:gd name="connsiteY13" fmla="*/ 262217 h 1801906"/>
              <a:gd name="connsiteX14" fmla="*/ 474009 w 4151780"/>
              <a:gd name="connsiteY14" fmla="*/ 262217 h 1801906"/>
              <a:gd name="connsiteX15" fmla="*/ 474009 w 4151780"/>
              <a:gd name="connsiteY15" fmla="*/ 289111 h 1801906"/>
              <a:gd name="connsiteX16" fmla="*/ 504265 w 4151780"/>
              <a:gd name="connsiteY16" fmla="*/ 289111 h 1801906"/>
              <a:gd name="connsiteX17" fmla="*/ 504265 w 4151780"/>
              <a:gd name="connsiteY17" fmla="*/ 349623 h 1801906"/>
              <a:gd name="connsiteX18" fmla="*/ 598395 w 4151780"/>
              <a:gd name="connsiteY18" fmla="*/ 349623 h 1801906"/>
              <a:gd name="connsiteX19" fmla="*/ 598395 w 4151780"/>
              <a:gd name="connsiteY19" fmla="*/ 383241 h 1801906"/>
              <a:gd name="connsiteX20" fmla="*/ 628650 w 4151780"/>
              <a:gd name="connsiteY20" fmla="*/ 383241 h 1801906"/>
              <a:gd name="connsiteX21" fmla="*/ 628650 w 4151780"/>
              <a:gd name="connsiteY21" fmla="*/ 430306 h 1801906"/>
              <a:gd name="connsiteX22" fmla="*/ 642098 w 4151780"/>
              <a:gd name="connsiteY22" fmla="*/ 430306 h 1801906"/>
              <a:gd name="connsiteX23" fmla="*/ 642098 w 4151780"/>
              <a:gd name="connsiteY23" fmla="*/ 463923 h 1801906"/>
              <a:gd name="connsiteX24" fmla="*/ 675715 w 4151780"/>
              <a:gd name="connsiteY24" fmla="*/ 463923 h 1801906"/>
              <a:gd name="connsiteX25" fmla="*/ 675715 w 4151780"/>
              <a:gd name="connsiteY25" fmla="*/ 463923 h 1801906"/>
              <a:gd name="connsiteX26" fmla="*/ 695886 w 4151780"/>
              <a:gd name="connsiteY26" fmla="*/ 484094 h 1801906"/>
              <a:gd name="connsiteX27" fmla="*/ 695886 w 4151780"/>
              <a:gd name="connsiteY27" fmla="*/ 534520 h 1801906"/>
              <a:gd name="connsiteX28" fmla="*/ 732865 w 4151780"/>
              <a:gd name="connsiteY28" fmla="*/ 534520 h 1801906"/>
              <a:gd name="connsiteX29" fmla="*/ 732865 w 4151780"/>
              <a:gd name="connsiteY29" fmla="*/ 591670 h 1801906"/>
              <a:gd name="connsiteX30" fmla="*/ 732865 w 4151780"/>
              <a:gd name="connsiteY30" fmla="*/ 591670 h 1801906"/>
              <a:gd name="connsiteX31" fmla="*/ 749674 w 4151780"/>
              <a:gd name="connsiteY31" fmla="*/ 608479 h 1801906"/>
              <a:gd name="connsiteX32" fmla="*/ 783292 w 4151780"/>
              <a:gd name="connsiteY32" fmla="*/ 608479 h 1801906"/>
              <a:gd name="connsiteX33" fmla="*/ 783292 w 4151780"/>
              <a:gd name="connsiteY33" fmla="*/ 675714 h 1801906"/>
              <a:gd name="connsiteX34" fmla="*/ 823633 w 4151780"/>
              <a:gd name="connsiteY34" fmla="*/ 675714 h 1801906"/>
              <a:gd name="connsiteX35" fmla="*/ 823633 w 4151780"/>
              <a:gd name="connsiteY35" fmla="*/ 712694 h 1801906"/>
              <a:gd name="connsiteX36" fmla="*/ 860612 w 4151780"/>
              <a:gd name="connsiteY36" fmla="*/ 712694 h 1801906"/>
              <a:gd name="connsiteX37" fmla="*/ 860612 w 4151780"/>
              <a:gd name="connsiteY37" fmla="*/ 759758 h 1801906"/>
              <a:gd name="connsiteX38" fmla="*/ 1021977 w 4151780"/>
              <a:gd name="connsiteY38" fmla="*/ 759758 h 1801906"/>
              <a:gd name="connsiteX39" fmla="*/ 1021977 w 4151780"/>
              <a:gd name="connsiteY39" fmla="*/ 779929 h 1801906"/>
              <a:gd name="connsiteX40" fmla="*/ 1048871 w 4151780"/>
              <a:gd name="connsiteY40" fmla="*/ 779929 h 1801906"/>
              <a:gd name="connsiteX41" fmla="*/ 1048871 w 4151780"/>
              <a:gd name="connsiteY41" fmla="*/ 833717 h 1801906"/>
              <a:gd name="connsiteX42" fmla="*/ 1129553 w 4151780"/>
              <a:gd name="connsiteY42" fmla="*/ 833717 h 1801906"/>
              <a:gd name="connsiteX43" fmla="*/ 1129553 w 4151780"/>
              <a:gd name="connsiteY43" fmla="*/ 880782 h 1801906"/>
              <a:gd name="connsiteX44" fmla="*/ 1216959 w 4151780"/>
              <a:gd name="connsiteY44" fmla="*/ 880782 h 1801906"/>
              <a:gd name="connsiteX45" fmla="*/ 1216959 w 4151780"/>
              <a:gd name="connsiteY45" fmla="*/ 924485 h 1801906"/>
              <a:gd name="connsiteX46" fmla="*/ 1324536 w 4151780"/>
              <a:gd name="connsiteY46" fmla="*/ 924485 h 1801906"/>
              <a:gd name="connsiteX47" fmla="*/ 1324536 w 4151780"/>
              <a:gd name="connsiteY47" fmla="*/ 974911 h 1801906"/>
              <a:gd name="connsiteX48" fmla="*/ 1331259 w 4151780"/>
              <a:gd name="connsiteY48" fmla="*/ 974911 h 1801906"/>
              <a:gd name="connsiteX49" fmla="*/ 1344706 w 4151780"/>
              <a:gd name="connsiteY49" fmla="*/ 974911 h 1801906"/>
              <a:gd name="connsiteX50" fmla="*/ 1344706 w 4151780"/>
              <a:gd name="connsiteY50" fmla="*/ 1025338 h 1801906"/>
              <a:gd name="connsiteX51" fmla="*/ 1371600 w 4151780"/>
              <a:gd name="connsiteY51" fmla="*/ 1025338 h 1801906"/>
              <a:gd name="connsiteX52" fmla="*/ 1371600 w 4151780"/>
              <a:gd name="connsiteY52" fmla="*/ 1082488 h 1801906"/>
              <a:gd name="connsiteX53" fmla="*/ 1395133 w 4151780"/>
              <a:gd name="connsiteY53" fmla="*/ 1082488 h 1801906"/>
              <a:gd name="connsiteX54" fmla="*/ 1395133 w 4151780"/>
              <a:gd name="connsiteY54" fmla="*/ 1119467 h 1801906"/>
              <a:gd name="connsiteX55" fmla="*/ 1411942 w 4151780"/>
              <a:gd name="connsiteY55" fmla="*/ 1119467 h 1801906"/>
              <a:gd name="connsiteX56" fmla="*/ 1411942 w 4151780"/>
              <a:gd name="connsiteY56" fmla="*/ 1169894 h 1801906"/>
              <a:gd name="connsiteX57" fmla="*/ 1583392 w 4151780"/>
              <a:gd name="connsiteY57" fmla="*/ 1169894 h 1801906"/>
              <a:gd name="connsiteX58" fmla="*/ 1583392 w 4151780"/>
              <a:gd name="connsiteY58" fmla="*/ 1216958 h 1801906"/>
              <a:gd name="connsiteX59" fmla="*/ 1603562 w 4151780"/>
              <a:gd name="connsiteY59" fmla="*/ 1216958 h 1801906"/>
              <a:gd name="connsiteX60" fmla="*/ 1603562 w 4151780"/>
              <a:gd name="connsiteY60" fmla="*/ 1277470 h 1801906"/>
              <a:gd name="connsiteX61" fmla="*/ 1707777 w 4151780"/>
              <a:gd name="connsiteY61" fmla="*/ 1277470 h 1801906"/>
              <a:gd name="connsiteX62" fmla="*/ 1707777 w 4151780"/>
              <a:gd name="connsiteY62" fmla="*/ 1331258 h 1801906"/>
              <a:gd name="connsiteX63" fmla="*/ 1731309 w 4151780"/>
              <a:gd name="connsiteY63" fmla="*/ 1331258 h 1801906"/>
              <a:gd name="connsiteX64" fmla="*/ 1731309 w 4151780"/>
              <a:gd name="connsiteY64" fmla="*/ 1428750 h 1801906"/>
              <a:gd name="connsiteX65" fmla="*/ 1741395 w 4151780"/>
              <a:gd name="connsiteY65" fmla="*/ 1428750 h 1801906"/>
              <a:gd name="connsiteX66" fmla="*/ 1741395 w 4151780"/>
              <a:gd name="connsiteY66" fmla="*/ 1495985 h 1801906"/>
              <a:gd name="connsiteX67" fmla="*/ 1916206 w 4151780"/>
              <a:gd name="connsiteY67" fmla="*/ 1495985 h 1801906"/>
              <a:gd name="connsiteX68" fmla="*/ 1916206 w 4151780"/>
              <a:gd name="connsiteY68" fmla="*/ 1566582 h 1801906"/>
              <a:gd name="connsiteX69" fmla="*/ 1969995 w 4151780"/>
              <a:gd name="connsiteY69" fmla="*/ 1566582 h 1801906"/>
              <a:gd name="connsiteX70" fmla="*/ 1969995 w 4151780"/>
              <a:gd name="connsiteY70" fmla="*/ 1637179 h 1801906"/>
              <a:gd name="connsiteX71" fmla="*/ 2175062 w 4151780"/>
              <a:gd name="connsiteY71" fmla="*/ 1637179 h 1801906"/>
              <a:gd name="connsiteX72" fmla="*/ 2175062 w 4151780"/>
              <a:gd name="connsiteY72" fmla="*/ 1711138 h 1801906"/>
              <a:gd name="connsiteX73" fmla="*/ 2390215 w 4151780"/>
              <a:gd name="connsiteY73" fmla="*/ 1711138 h 1801906"/>
              <a:gd name="connsiteX74" fmla="*/ 2390215 w 4151780"/>
              <a:gd name="connsiteY74" fmla="*/ 1801906 h 1801906"/>
              <a:gd name="connsiteX75" fmla="*/ 4151780 w 4151780"/>
              <a:gd name="connsiteY75" fmla="*/ 1801906 h 180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4151780" h="1801906">
                <a:moveTo>
                  <a:pt x="0" y="0"/>
                </a:moveTo>
                <a:lnTo>
                  <a:pt x="114300" y="0"/>
                </a:lnTo>
                <a:lnTo>
                  <a:pt x="114300" y="40341"/>
                </a:lnTo>
                <a:lnTo>
                  <a:pt x="127748" y="40341"/>
                </a:lnTo>
                <a:lnTo>
                  <a:pt x="127748" y="97491"/>
                </a:lnTo>
                <a:lnTo>
                  <a:pt x="238686" y="97491"/>
                </a:lnTo>
                <a:lnTo>
                  <a:pt x="238686" y="141194"/>
                </a:lnTo>
                <a:lnTo>
                  <a:pt x="268942" y="141194"/>
                </a:lnTo>
                <a:lnTo>
                  <a:pt x="268942" y="178173"/>
                </a:lnTo>
                <a:lnTo>
                  <a:pt x="268942" y="191620"/>
                </a:lnTo>
                <a:lnTo>
                  <a:pt x="346262" y="191620"/>
                </a:lnTo>
                <a:lnTo>
                  <a:pt x="346262" y="221876"/>
                </a:lnTo>
                <a:lnTo>
                  <a:pt x="420221" y="221876"/>
                </a:lnTo>
                <a:lnTo>
                  <a:pt x="420221" y="262217"/>
                </a:lnTo>
                <a:lnTo>
                  <a:pt x="474009" y="262217"/>
                </a:lnTo>
                <a:lnTo>
                  <a:pt x="474009" y="289111"/>
                </a:lnTo>
                <a:lnTo>
                  <a:pt x="504265" y="289111"/>
                </a:lnTo>
                <a:lnTo>
                  <a:pt x="504265" y="349623"/>
                </a:lnTo>
                <a:lnTo>
                  <a:pt x="598395" y="349623"/>
                </a:lnTo>
                <a:lnTo>
                  <a:pt x="598395" y="383241"/>
                </a:lnTo>
                <a:lnTo>
                  <a:pt x="628650" y="383241"/>
                </a:lnTo>
                <a:lnTo>
                  <a:pt x="628650" y="430306"/>
                </a:lnTo>
                <a:lnTo>
                  <a:pt x="642098" y="430306"/>
                </a:lnTo>
                <a:lnTo>
                  <a:pt x="642098" y="463923"/>
                </a:lnTo>
                <a:lnTo>
                  <a:pt x="675715" y="463923"/>
                </a:lnTo>
                <a:lnTo>
                  <a:pt x="675715" y="463923"/>
                </a:lnTo>
                <a:lnTo>
                  <a:pt x="695886" y="484094"/>
                </a:lnTo>
                <a:lnTo>
                  <a:pt x="695886" y="534520"/>
                </a:lnTo>
                <a:lnTo>
                  <a:pt x="732865" y="534520"/>
                </a:lnTo>
                <a:lnTo>
                  <a:pt x="732865" y="591670"/>
                </a:lnTo>
                <a:lnTo>
                  <a:pt x="732865" y="591670"/>
                </a:lnTo>
                <a:lnTo>
                  <a:pt x="749674" y="608479"/>
                </a:lnTo>
                <a:lnTo>
                  <a:pt x="783292" y="608479"/>
                </a:lnTo>
                <a:lnTo>
                  <a:pt x="783292" y="675714"/>
                </a:lnTo>
                <a:lnTo>
                  <a:pt x="823633" y="675714"/>
                </a:lnTo>
                <a:lnTo>
                  <a:pt x="823633" y="712694"/>
                </a:lnTo>
                <a:lnTo>
                  <a:pt x="860612" y="712694"/>
                </a:lnTo>
                <a:lnTo>
                  <a:pt x="860612" y="759758"/>
                </a:lnTo>
                <a:lnTo>
                  <a:pt x="1021977" y="759758"/>
                </a:lnTo>
                <a:lnTo>
                  <a:pt x="1021977" y="779929"/>
                </a:lnTo>
                <a:lnTo>
                  <a:pt x="1048871" y="779929"/>
                </a:lnTo>
                <a:lnTo>
                  <a:pt x="1048871" y="833717"/>
                </a:lnTo>
                <a:lnTo>
                  <a:pt x="1129553" y="833717"/>
                </a:lnTo>
                <a:lnTo>
                  <a:pt x="1129553" y="880782"/>
                </a:lnTo>
                <a:lnTo>
                  <a:pt x="1216959" y="880782"/>
                </a:lnTo>
                <a:lnTo>
                  <a:pt x="1216959" y="924485"/>
                </a:lnTo>
                <a:lnTo>
                  <a:pt x="1324536" y="924485"/>
                </a:lnTo>
                <a:lnTo>
                  <a:pt x="1324536" y="974911"/>
                </a:lnTo>
                <a:lnTo>
                  <a:pt x="1331259" y="974911"/>
                </a:lnTo>
                <a:lnTo>
                  <a:pt x="1344706" y="974911"/>
                </a:lnTo>
                <a:lnTo>
                  <a:pt x="1344706" y="1025338"/>
                </a:lnTo>
                <a:lnTo>
                  <a:pt x="1371600" y="1025338"/>
                </a:lnTo>
                <a:lnTo>
                  <a:pt x="1371600" y="1082488"/>
                </a:lnTo>
                <a:lnTo>
                  <a:pt x="1395133" y="1082488"/>
                </a:lnTo>
                <a:lnTo>
                  <a:pt x="1395133" y="1119467"/>
                </a:lnTo>
                <a:lnTo>
                  <a:pt x="1411942" y="1119467"/>
                </a:lnTo>
                <a:lnTo>
                  <a:pt x="1411942" y="1169894"/>
                </a:lnTo>
                <a:lnTo>
                  <a:pt x="1583392" y="1169894"/>
                </a:lnTo>
                <a:lnTo>
                  <a:pt x="1583392" y="1216958"/>
                </a:lnTo>
                <a:lnTo>
                  <a:pt x="1603562" y="1216958"/>
                </a:lnTo>
                <a:lnTo>
                  <a:pt x="1603562" y="1277470"/>
                </a:lnTo>
                <a:lnTo>
                  <a:pt x="1707777" y="1277470"/>
                </a:lnTo>
                <a:lnTo>
                  <a:pt x="1707777" y="1331258"/>
                </a:lnTo>
                <a:lnTo>
                  <a:pt x="1731309" y="1331258"/>
                </a:lnTo>
                <a:lnTo>
                  <a:pt x="1731309" y="1428750"/>
                </a:lnTo>
                <a:lnTo>
                  <a:pt x="1741395" y="1428750"/>
                </a:lnTo>
                <a:lnTo>
                  <a:pt x="1741395" y="1495985"/>
                </a:lnTo>
                <a:lnTo>
                  <a:pt x="1916206" y="1495985"/>
                </a:lnTo>
                <a:lnTo>
                  <a:pt x="1916206" y="1566582"/>
                </a:lnTo>
                <a:lnTo>
                  <a:pt x="1969995" y="1566582"/>
                </a:lnTo>
                <a:lnTo>
                  <a:pt x="1969995" y="1637179"/>
                </a:lnTo>
                <a:lnTo>
                  <a:pt x="2175062" y="1637179"/>
                </a:lnTo>
                <a:lnTo>
                  <a:pt x="2175062" y="1711138"/>
                </a:lnTo>
                <a:lnTo>
                  <a:pt x="2390215" y="1711138"/>
                </a:lnTo>
                <a:lnTo>
                  <a:pt x="2390215" y="1801906"/>
                </a:lnTo>
                <a:lnTo>
                  <a:pt x="4151780" y="1801906"/>
                </a:lnTo>
              </a:path>
            </a:pathLst>
          </a:custGeom>
          <a:noFill/>
          <a:ln w="28575">
            <a:solidFill>
              <a:schemeClr val="accent1"/>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156" name="TextBox 155">
            <a:extLst>
              <a:ext uri="{FF2B5EF4-FFF2-40B4-BE49-F238E27FC236}">
                <a16:creationId xmlns:a16="http://schemas.microsoft.com/office/drawing/2014/main" id="{6A594C83-AEBB-4B30-A9A4-C72F3D0F09A8}"/>
              </a:ext>
            </a:extLst>
          </p:cNvPr>
          <p:cNvSpPr txBox="1"/>
          <p:nvPr/>
        </p:nvSpPr>
        <p:spPr bwMode="auto">
          <a:xfrm rot="16200000">
            <a:off x="4342874" y="3237460"/>
            <a:ext cx="3661381"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Probability of OS</a:t>
            </a:r>
          </a:p>
        </p:txBody>
      </p:sp>
      <p:cxnSp>
        <p:nvCxnSpPr>
          <p:cNvPr id="157" name="Straight Connector 156">
            <a:extLst>
              <a:ext uri="{FF2B5EF4-FFF2-40B4-BE49-F238E27FC236}">
                <a16:creationId xmlns:a16="http://schemas.microsoft.com/office/drawing/2014/main" id="{78DE0700-83B1-4A9A-9F23-1E947B5AC105}"/>
              </a:ext>
            </a:extLst>
          </p:cNvPr>
          <p:cNvCxnSpPr>
            <a:cxnSpLocks/>
          </p:cNvCxnSpPr>
          <p:nvPr/>
        </p:nvCxnSpPr>
        <p:spPr bwMode="auto">
          <a:xfrm>
            <a:off x="6758139" y="3377637"/>
            <a:ext cx="5176581" cy="0"/>
          </a:xfrm>
          <a:prstGeom prst="line">
            <a:avLst/>
          </a:prstGeom>
          <a:noFill/>
          <a:ln w="28575" cap="flat" cmpd="sng" algn="ctr">
            <a:solidFill>
              <a:schemeClr val="bg1"/>
            </a:solidFill>
            <a:prstDash val="sysDash"/>
            <a:round/>
            <a:headEnd type="none" w="med" len="med"/>
            <a:tailEnd type="none" w="med" len="med"/>
          </a:ln>
          <a:effectLst/>
        </p:spPr>
      </p:cxnSp>
      <p:sp>
        <p:nvSpPr>
          <p:cNvPr id="158" name="Freeform: Shape 157">
            <a:extLst>
              <a:ext uri="{FF2B5EF4-FFF2-40B4-BE49-F238E27FC236}">
                <a16:creationId xmlns:a16="http://schemas.microsoft.com/office/drawing/2014/main" id="{16DCB5E2-1248-4191-B615-4726B3786C4B}"/>
              </a:ext>
            </a:extLst>
          </p:cNvPr>
          <p:cNvSpPr/>
          <p:nvPr/>
        </p:nvSpPr>
        <p:spPr bwMode="auto">
          <a:xfrm>
            <a:off x="6766630" y="1604609"/>
            <a:ext cx="5152405" cy="3611964"/>
          </a:xfrm>
          <a:custGeom>
            <a:avLst/>
            <a:gdLst>
              <a:gd name="connsiteX0" fmla="*/ 0 w 4201459"/>
              <a:gd name="connsiteY0" fmla="*/ 0 h 2091765"/>
              <a:gd name="connsiteX1" fmla="*/ 0 w 4201459"/>
              <a:gd name="connsiteY1" fmla="*/ 2091765 h 2091765"/>
              <a:gd name="connsiteX2" fmla="*/ 4201459 w 4201459"/>
              <a:gd name="connsiteY2" fmla="*/ 2091765 h 2091765"/>
            </a:gdLst>
            <a:ahLst/>
            <a:cxnLst>
              <a:cxn ang="0">
                <a:pos x="connsiteX0" y="connsiteY0"/>
              </a:cxn>
              <a:cxn ang="0">
                <a:pos x="connsiteX1" y="connsiteY1"/>
              </a:cxn>
              <a:cxn ang="0">
                <a:pos x="connsiteX2" y="connsiteY2"/>
              </a:cxn>
            </a:cxnLst>
            <a:rect l="l" t="t" r="r" b="b"/>
            <a:pathLst>
              <a:path w="4201459" h="2091765">
                <a:moveTo>
                  <a:pt x="0" y="0"/>
                </a:moveTo>
                <a:lnTo>
                  <a:pt x="0" y="2091765"/>
                </a:lnTo>
                <a:lnTo>
                  <a:pt x="4201459" y="2091765"/>
                </a:lnTo>
              </a:path>
            </a:pathLst>
          </a:custGeom>
          <a:noFill/>
          <a:ln w="28575">
            <a:solidFill>
              <a:schemeClr val="bg1"/>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159" name="Straight Connector 158">
            <a:extLst>
              <a:ext uri="{FF2B5EF4-FFF2-40B4-BE49-F238E27FC236}">
                <a16:creationId xmlns:a16="http://schemas.microsoft.com/office/drawing/2014/main" id="{A87C3D50-FB7F-42DB-A8FD-2843CD753856}"/>
              </a:ext>
            </a:extLst>
          </p:cNvPr>
          <p:cNvCxnSpPr>
            <a:cxnSpLocks/>
          </p:cNvCxnSpPr>
          <p:nvPr/>
        </p:nvCxnSpPr>
        <p:spPr bwMode="auto">
          <a:xfrm>
            <a:off x="6707695" y="1617612"/>
            <a:ext cx="48565" cy="0"/>
          </a:xfrm>
          <a:prstGeom prst="line">
            <a:avLst/>
          </a:prstGeom>
          <a:noFill/>
          <a:ln w="28575" cap="flat" cmpd="sng" algn="ctr">
            <a:solidFill>
              <a:schemeClr val="bg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110D4A3D-0B31-450E-9842-9FC190C87715}"/>
              </a:ext>
            </a:extLst>
          </p:cNvPr>
          <p:cNvCxnSpPr>
            <a:cxnSpLocks/>
          </p:cNvCxnSpPr>
          <p:nvPr/>
        </p:nvCxnSpPr>
        <p:spPr bwMode="auto">
          <a:xfrm>
            <a:off x="6707695" y="2337404"/>
            <a:ext cx="48565" cy="0"/>
          </a:xfrm>
          <a:prstGeom prst="line">
            <a:avLst/>
          </a:prstGeom>
          <a:noFill/>
          <a:ln w="28575" cap="flat" cmpd="sng" algn="ctr">
            <a:solidFill>
              <a:schemeClr val="bg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D4B1E87E-BA43-441E-85DC-4963AB08F5EA}"/>
              </a:ext>
            </a:extLst>
          </p:cNvPr>
          <p:cNvCxnSpPr>
            <a:cxnSpLocks/>
          </p:cNvCxnSpPr>
          <p:nvPr/>
        </p:nvCxnSpPr>
        <p:spPr bwMode="auto">
          <a:xfrm>
            <a:off x="6707695" y="3057195"/>
            <a:ext cx="48565" cy="0"/>
          </a:xfrm>
          <a:prstGeom prst="line">
            <a:avLst/>
          </a:prstGeom>
          <a:noFill/>
          <a:ln w="2857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45D65C0A-433E-4BC4-9700-035C8727E72A}"/>
              </a:ext>
            </a:extLst>
          </p:cNvPr>
          <p:cNvCxnSpPr>
            <a:cxnSpLocks/>
          </p:cNvCxnSpPr>
          <p:nvPr/>
        </p:nvCxnSpPr>
        <p:spPr bwMode="auto">
          <a:xfrm>
            <a:off x="6707695" y="3776987"/>
            <a:ext cx="48565" cy="0"/>
          </a:xfrm>
          <a:prstGeom prst="line">
            <a:avLst/>
          </a:prstGeom>
          <a:noFill/>
          <a:ln w="2857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60016334-1F8D-440F-AB51-484436DA1709}"/>
              </a:ext>
            </a:extLst>
          </p:cNvPr>
          <p:cNvCxnSpPr>
            <a:cxnSpLocks/>
          </p:cNvCxnSpPr>
          <p:nvPr/>
        </p:nvCxnSpPr>
        <p:spPr bwMode="auto">
          <a:xfrm>
            <a:off x="6707695" y="4496778"/>
            <a:ext cx="48565" cy="0"/>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ED1FA6AD-D18D-4E6E-97FE-748FC43B8005}"/>
              </a:ext>
            </a:extLst>
          </p:cNvPr>
          <p:cNvCxnSpPr>
            <a:cxnSpLocks/>
          </p:cNvCxnSpPr>
          <p:nvPr/>
        </p:nvCxnSpPr>
        <p:spPr bwMode="auto">
          <a:xfrm>
            <a:off x="6707695" y="5216570"/>
            <a:ext cx="48565" cy="0"/>
          </a:xfrm>
          <a:prstGeom prst="line">
            <a:avLst/>
          </a:prstGeom>
          <a:noFill/>
          <a:ln w="28575" cap="flat" cmpd="sng" algn="ctr">
            <a:solidFill>
              <a:schemeClr val="bg1"/>
            </a:solidFill>
            <a:prstDash val="solid"/>
            <a:round/>
            <a:headEnd type="none" w="med" len="med"/>
            <a:tailEnd type="none" w="med" len="med"/>
          </a:ln>
          <a:effectLst/>
        </p:spPr>
      </p:cxnSp>
      <p:sp>
        <p:nvSpPr>
          <p:cNvPr id="165" name="TextBox 164">
            <a:extLst>
              <a:ext uri="{FF2B5EF4-FFF2-40B4-BE49-F238E27FC236}">
                <a16:creationId xmlns:a16="http://schemas.microsoft.com/office/drawing/2014/main" id="{E92FDC0C-B55A-4F5D-91AF-866B0160E13D}"/>
              </a:ext>
            </a:extLst>
          </p:cNvPr>
          <p:cNvSpPr txBox="1"/>
          <p:nvPr/>
        </p:nvSpPr>
        <p:spPr bwMode="auto">
          <a:xfrm>
            <a:off x="6257647" y="1430255"/>
            <a:ext cx="491961"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sp>
        <p:nvSpPr>
          <p:cNvPr id="166" name="TextBox 165">
            <a:extLst>
              <a:ext uri="{FF2B5EF4-FFF2-40B4-BE49-F238E27FC236}">
                <a16:creationId xmlns:a16="http://schemas.microsoft.com/office/drawing/2014/main" id="{B20394C5-AE49-429D-B06F-BCC875363434}"/>
              </a:ext>
            </a:extLst>
          </p:cNvPr>
          <p:cNvSpPr txBox="1"/>
          <p:nvPr/>
        </p:nvSpPr>
        <p:spPr bwMode="auto">
          <a:xfrm>
            <a:off x="6257647" y="2150335"/>
            <a:ext cx="491961"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0.8</a:t>
            </a:r>
          </a:p>
        </p:txBody>
      </p:sp>
      <p:sp>
        <p:nvSpPr>
          <p:cNvPr id="167" name="TextBox 166">
            <a:extLst>
              <a:ext uri="{FF2B5EF4-FFF2-40B4-BE49-F238E27FC236}">
                <a16:creationId xmlns:a16="http://schemas.microsoft.com/office/drawing/2014/main" id="{657A8AE7-87A1-4C6E-817E-DB612D34F98D}"/>
              </a:ext>
            </a:extLst>
          </p:cNvPr>
          <p:cNvSpPr txBox="1"/>
          <p:nvPr/>
        </p:nvSpPr>
        <p:spPr bwMode="auto">
          <a:xfrm>
            <a:off x="6257647" y="2870415"/>
            <a:ext cx="491961"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0.6</a:t>
            </a:r>
          </a:p>
        </p:txBody>
      </p:sp>
      <p:sp>
        <p:nvSpPr>
          <p:cNvPr id="168" name="TextBox 167">
            <a:extLst>
              <a:ext uri="{FF2B5EF4-FFF2-40B4-BE49-F238E27FC236}">
                <a16:creationId xmlns:a16="http://schemas.microsoft.com/office/drawing/2014/main" id="{B2F829BB-FB95-4F71-82BC-9E56AD1EBEE7}"/>
              </a:ext>
            </a:extLst>
          </p:cNvPr>
          <p:cNvSpPr txBox="1"/>
          <p:nvPr/>
        </p:nvSpPr>
        <p:spPr bwMode="auto">
          <a:xfrm>
            <a:off x="6274103" y="3590495"/>
            <a:ext cx="475504"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0.4</a:t>
            </a:r>
          </a:p>
        </p:txBody>
      </p:sp>
      <p:sp>
        <p:nvSpPr>
          <p:cNvPr id="169" name="TextBox 168">
            <a:extLst>
              <a:ext uri="{FF2B5EF4-FFF2-40B4-BE49-F238E27FC236}">
                <a16:creationId xmlns:a16="http://schemas.microsoft.com/office/drawing/2014/main" id="{DA1DD114-E27D-4E50-BA94-1A1912098A39}"/>
              </a:ext>
            </a:extLst>
          </p:cNvPr>
          <p:cNvSpPr txBox="1"/>
          <p:nvPr/>
        </p:nvSpPr>
        <p:spPr bwMode="auto">
          <a:xfrm>
            <a:off x="6274103" y="4310575"/>
            <a:ext cx="475504"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0.2</a:t>
            </a:r>
          </a:p>
        </p:txBody>
      </p:sp>
      <p:sp>
        <p:nvSpPr>
          <p:cNvPr id="170" name="TextBox 169">
            <a:extLst>
              <a:ext uri="{FF2B5EF4-FFF2-40B4-BE49-F238E27FC236}">
                <a16:creationId xmlns:a16="http://schemas.microsoft.com/office/drawing/2014/main" id="{AD9E0A8C-8E57-435F-A4C2-8595BA16E234}"/>
              </a:ext>
            </a:extLst>
          </p:cNvPr>
          <p:cNvSpPr txBox="1"/>
          <p:nvPr/>
        </p:nvSpPr>
        <p:spPr bwMode="auto">
          <a:xfrm>
            <a:off x="6472565" y="5030656"/>
            <a:ext cx="277043"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171" name="TextBox 170">
            <a:extLst>
              <a:ext uri="{FF2B5EF4-FFF2-40B4-BE49-F238E27FC236}">
                <a16:creationId xmlns:a16="http://schemas.microsoft.com/office/drawing/2014/main" id="{BE51877D-1A9F-43FE-9266-E5B49E5D2881}"/>
              </a:ext>
            </a:extLst>
          </p:cNvPr>
          <p:cNvSpPr txBox="1"/>
          <p:nvPr/>
        </p:nvSpPr>
        <p:spPr bwMode="auto">
          <a:xfrm>
            <a:off x="6605795" y="5244815"/>
            <a:ext cx="30168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0</a:t>
            </a:r>
          </a:p>
        </p:txBody>
      </p:sp>
      <p:sp>
        <p:nvSpPr>
          <p:cNvPr id="172" name="TextBox 171">
            <a:extLst>
              <a:ext uri="{FF2B5EF4-FFF2-40B4-BE49-F238E27FC236}">
                <a16:creationId xmlns:a16="http://schemas.microsoft.com/office/drawing/2014/main" id="{AE713D9E-C7FC-4D54-8A63-7ED558E459E4}"/>
              </a:ext>
            </a:extLst>
          </p:cNvPr>
          <p:cNvSpPr txBox="1"/>
          <p:nvPr/>
        </p:nvSpPr>
        <p:spPr bwMode="auto">
          <a:xfrm>
            <a:off x="6819080" y="5244573"/>
            <a:ext cx="30168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a:t>
            </a:r>
          </a:p>
        </p:txBody>
      </p:sp>
      <p:sp>
        <p:nvSpPr>
          <p:cNvPr id="173" name="TextBox 172">
            <a:extLst>
              <a:ext uri="{FF2B5EF4-FFF2-40B4-BE49-F238E27FC236}">
                <a16:creationId xmlns:a16="http://schemas.microsoft.com/office/drawing/2014/main" id="{FA5C21B2-A479-492E-97B0-1F8B241D3E7D}"/>
              </a:ext>
            </a:extLst>
          </p:cNvPr>
          <p:cNvSpPr txBox="1"/>
          <p:nvPr/>
        </p:nvSpPr>
        <p:spPr bwMode="auto">
          <a:xfrm>
            <a:off x="7016974" y="5244330"/>
            <a:ext cx="30168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a:t>
            </a:r>
          </a:p>
        </p:txBody>
      </p:sp>
      <p:sp>
        <p:nvSpPr>
          <p:cNvPr id="174" name="TextBox 173">
            <a:extLst>
              <a:ext uri="{FF2B5EF4-FFF2-40B4-BE49-F238E27FC236}">
                <a16:creationId xmlns:a16="http://schemas.microsoft.com/office/drawing/2014/main" id="{4DC1D31C-6210-4C8F-852B-26FFAAF11843}"/>
              </a:ext>
            </a:extLst>
          </p:cNvPr>
          <p:cNvSpPr txBox="1"/>
          <p:nvPr/>
        </p:nvSpPr>
        <p:spPr bwMode="auto">
          <a:xfrm>
            <a:off x="7229410" y="5245422"/>
            <a:ext cx="30168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6</a:t>
            </a:r>
          </a:p>
        </p:txBody>
      </p:sp>
      <p:sp>
        <p:nvSpPr>
          <p:cNvPr id="175" name="TextBox 174">
            <a:extLst>
              <a:ext uri="{FF2B5EF4-FFF2-40B4-BE49-F238E27FC236}">
                <a16:creationId xmlns:a16="http://schemas.microsoft.com/office/drawing/2014/main" id="{F6991D9B-29AA-403E-8948-C307E9DF9279}"/>
              </a:ext>
            </a:extLst>
          </p:cNvPr>
          <p:cNvSpPr txBox="1"/>
          <p:nvPr/>
        </p:nvSpPr>
        <p:spPr bwMode="auto">
          <a:xfrm>
            <a:off x="7441850" y="5244330"/>
            <a:ext cx="301686"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8</a:t>
            </a:r>
          </a:p>
        </p:txBody>
      </p:sp>
      <p:sp>
        <p:nvSpPr>
          <p:cNvPr id="176" name="TextBox 175">
            <a:extLst>
              <a:ext uri="{FF2B5EF4-FFF2-40B4-BE49-F238E27FC236}">
                <a16:creationId xmlns:a16="http://schemas.microsoft.com/office/drawing/2014/main" id="{F89D7F19-729C-4191-8E76-B1A662FF50AA}"/>
              </a:ext>
            </a:extLst>
          </p:cNvPr>
          <p:cNvSpPr txBox="1"/>
          <p:nvPr/>
        </p:nvSpPr>
        <p:spPr bwMode="auto">
          <a:xfrm>
            <a:off x="7595365" y="5244912"/>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10</a:t>
            </a:r>
          </a:p>
        </p:txBody>
      </p:sp>
      <p:cxnSp>
        <p:nvCxnSpPr>
          <p:cNvPr id="177" name="Straight Connector 176">
            <a:extLst>
              <a:ext uri="{FF2B5EF4-FFF2-40B4-BE49-F238E27FC236}">
                <a16:creationId xmlns:a16="http://schemas.microsoft.com/office/drawing/2014/main" id="{66FBAA4E-8900-4FE0-A9C6-678D52BA39D9}"/>
              </a:ext>
            </a:extLst>
          </p:cNvPr>
          <p:cNvCxnSpPr>
            <a:cxnSpLocks/>
          </p:cNvCxnSpPr>
          <p:nvPr/>
        </p:nvCxnSpPr>
        <p:spPr bwMode="auto">
          <a:xfrm rot="5400000">
            <a:off x="7761218"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F861E8D8-9ADD-4D2C-AFDC-9FF96377DE4C}"/>
              </a:ext>
            </a:extLst>
          </p:cNvPr>
          <p:cNvCxnSpPr>
            <a:cxnSpLocks/>
          </p:cNvCxnSpPr>
          <p:nvPr/>
        </p:nvCxnSpPr>
        <p:spPr bwMode="auto">
          <a:xfrm rot="5400000">
            <a:off x="7555351"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C9A58089-9675-4017-9110-663A60A57D92}"/>
              </a:ext>
            </a:extLst>
          </p:cNvPr>
          <p:cNvCxnSpPr>
            <a:cxnSpLocks/>
          </p:cNvCxnSpPr>
          <p:nvPr/>
        </p:nvCxnSpPr>
        <p:spPr bwMode="auto">
          <a:xfrm rot="5400000">
            <a:off x="7349483"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9023C513-8970-462C-8F03-F9CBF5363D37}"/>
              </a:ext>
            </a:extLst>
          </p:cNvPr>
          <p:cNvCxnSpPr>
            <a:cxnSpLocks/>
          </p:cNvCxnSpPr>
          <p:nvPr/>
        </p:nvCxnSpPr>
        <p:spPr bwMode="auto">
          <a:xfrm rot="5400000">
            <a:off x="7143616"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09BB21CC-BA3B-43A0-88F1-DBD70A5AFB32}"/>
              </a:ext>
            </a:extLst>
          </p:cNvPr>
          <p:cNvCxnSpPr>
            <a:cxnSpLocks/>
          </p:cNvCxnSpPr>
          <p:nvPr/>
        </p:nvCxnSpPr>
        <p:spPr bwMode="auto">
          <a:xfrm rot="5400000">
            <a:off x="6937749"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C04583EE-56E4-4320-BF76-57E7EBB79158}"/>
              </a:ext>
            </a:extLst>
          </p:cNvPr>
          <p:cNvCxnSpPr>
            <a:cxnSpLocks/>
          </p:cNvCxnSpPr>
          <p:nvPr/>
        </p:nvCxnSpPr>
        <p:spPr bwMode="auto">
          <a:xfrm rot="5400000">
            <a:off x="6731882"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C83A48E3-D653-4284-B4D6-D718509279A1}"/>
              </a:ext>
            </a:extLst>
          </p:cNvPr>
          <p:cNvCxnSpPr>
            <a:cxnSpLocks/>
          </p:cNvCxnSpPr>
          <p:nvPr/>
        </p:nvCxnSpPr>
        <p:spPr bwMode="auto">
          <a:xfrm rot="5400000">
            <a:off x="8996420"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5E696141-90BD-40EC-AA47-1DF027A1A4DB}"/>
              </a:ext>
            </a:extLst>
          </p:cNvPr>
          <p:cNvCxnSpPr>
            <a:cxnSpLocks/>
          </p:cNvCxnSpPr>
          <p:nvPr/>
        </p:nvCxnSpPr>
        <p:spPr bwMode="auto">
          <a:xfrm rot="5400000">
            <a:off x="8790553"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7B43CFD5-771E-4B3B-BBD6-658F9D659017}"/>
              </a:ext>
            </a:extLst>
          </p:cNvPr>
          <p:cNvCxnSpPr>
            <a:cxnSpLocks/>
          </p:cNvCxnSpPr>
          <p:nvPr/>
        </p:nvCxnSpPr>
        <p:spPr bwMode="auto">
          <a:xfrm rot="5400000">
            <a:off x="8584686"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258E9B56-B08C-47AD-A343-64A5EF2ECCC9}"/>
              </a:ext>
            </a:extLst>
          </p:cNvPr>
          <p:cNvCxnSpPr>
            <a:cxnSpLocks/>
          </p:cNvCxnSpPr>
          <p:nvPr/>
        </p:nvCxnSpPr>
        <p:spPr bwMode="auto">
          <a:xfrm rot="5400000">
            <a:off x="8378819"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F4701270-8307-4A9E-ADBA-672C17449F8E}"/>
              </a:ext>
            </a:extLst>
          </p:cNvPr>
          <p:cNvCxnSpPr>
            <a:cxnSpLocks/>
          </p:cNvCxnSpPr>
          <p:nvPr/>
        </p:nvCxnSpPr>
        <p:spPr bwMode="auto">
          <a:xfrm rot="5400000">
            <a:off x="8172952"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43B67F38-D17A-4CA1-B11F-CF16084C7D91}"/>
              </a:ext>
            </a:extLst>
          </p:cNvPr>
          <p:cNvCxnSpPr>
            <a:cxnSpLocks/>
          </p:cNvCxnSpPr>
          <p:nvPr/>
        </p:nvCxnSpPr>
        <p:spPr bwMode="auto">
          <a:xfrm rot="5400000">
            <a:off x="7967084"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26C6312A-399D-44B6-A06D-4CD4D3478C2D}"/>
              </a:ext>
            </a:extLst>
          </p:cNvPr>
          <p:cNvCxnSpPr>
            <a:cxnSpLocks/>
          </p:cNvCxnSpPr>
          <p:nvPr/>
        </p:nvCxnSpPr>
        <p:spPr bwMode="auto">
          <a:xfrm rot="5400000">
            <a:off x="10231623"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0D18C20D-19EC-40F7-886A-CF30B84208D7}"/>
              </a:ext>
            </a:extLst>
          </p:cNvPr>
          <p:cNvCxnSpPr>
            <a:cxnSpLocks/>
          </p:cNvCxnSpPr>
          <p:nvPr/>
        </p:nvCxnSpPr>
        <p:spPr bwMode="auto">
          <a:xfrm rot="5400000">
            <a:off x="10025756"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F5189830-AB58-4306-B2B0-FC28167FEFCD}"/>
              </a:ext>
            </a:extLst>
          </p:cNvPr>
          <p:cNvCxnSpPr>
            <a:cxnSpLocks/>
          </p:cNvCxnSpPr>
          <p:nvPr/>
        </p:nvCxnSpPr>
        <p:spPr bwMode="auto">
          <a:xfrm rot="5400000">
            <a:off x="9819888"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1BE458B4-EEB9-4090-9A39-719A449789C6}"/>
              </a:ext>
            </a:extLst>
          </p:cNvPr>
          <p:cNvCxnSpPr>
            <a:cxnSpLocks/>
          </p:cNvCxnSpPr>
          <p:nvPr/>
        </p:nvCxnSpPr>
        <p:spPr bwMode="auto">
          <a:xfrm rot="5400000">
            <a:off x="9614022"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08FF6DAD-5935-4496-9FE0-BCE99E8E926A}"/>
              </a:ext>
            </a:extLst>
          </p:cNvPr>
          <p:cNvCxnSpPr>
            <a:cxnSpLocks/>
          </p:cNvCxnSpPr>
          <p:nvPr/>
        </p:nvCxnSpPr>
        <p:spPr bwMode="auto">
          <a:xfrm rot="5400000">
            <a:off x="9408155"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6DB7B691-F64A-4CE9-8254-0BAA07048DAA}"/>
              </a:ext>
            </a:extLst>
          </p:cNvPr>
          <p:cNvCxnSpPr>
            <a:cxnSpLocks/>
          </p:cNvCxnSpPr>
          <p:nvPr/>
        </p:nvCxnSpPr>
        <p:spPr bwMode="auto">
          <a:xfrm rot="5400000">
            <a:off x="9202287"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8AEAC659-A17D-4589-8D01-03D262E704DE}"/>
              </a:ext>
            </a:extLst>
          </p:cNvPr>
          <p:cNvCxnSpPr>
            <a:cxnSpLocks/>
          </p:cNvCxnSpPr>
          <p:nvPr/>
        </p:nvCxnSpPr>
        <p:spPr bwMode="auto">
          <a:xfrm rot="5400000">
            <a:off x="11466826"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8B87534F-0633-4363-9861-2984480F499B}"/>
              </a:ext>
            </a:extLst>
          </p:cNvPr>
          <p:cNvCxnSpPr>
            <a:cxnSpLocks/>
          </p:cNvCxnSpPr>
          <p:nvPr/>
        </p:nvCxnSpPr>
        <p:spPr bwMode="auto">
          <a:xfrm rot="5400000">
            <a:off x="11260959"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1246914F-476D-4577-B253-F3B35CFE8560}"/>
              </a:ext>
            </a:extLst>
          </p:cNvPr>
          <p:cNvCxnSpPr>
            <a:cxnSpLocks/>
          </p:cNvCxnSpPr>
          <p:nvPr/>
        </p:nvCxnSpPr>
        <p:spPr bwMode="auto">
          <a:xfrm rot="5400000">
            <a:off x="11055092"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7988D75C-A321-4D2A-BABA-67E125238A9F}"/>
              </a:ext>
            </a:extLst>
          </p:cNvPr>
          <p:cNvCxnSpPr>
            <a:cxnSpLocks/>
          </p:cNvCxnSpPr>
          <p:nvPr/>
        </p:nvCxnSpPr>
        <p:spPr bwMode="auto">
          <a:xfrm rot="5400000">
            <a:off x="10849225"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84BF00B1-6357-4D3B-A5FF-4C4AA9FA5C37}"/>
              </a:ext>
            </a:extLst>
          </p:cNvPr>
          <p:cNvCxnSpPr>
            <a:cxnSpLocks/>
          </p:cNvCxnSpPr>
          <p:nvPr/>
        </p:nvCxnSpPr>
        <p:spPr bwMode="auto">
          <a:xfrm rot="5400000">
            <a:off x="10643357"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58C8B9B3-44A0-4B7A-A7A6-B356ECC62248}"/>
              </a:ext>
            </a:extLst>
          </p:cNvPr>
          <p:cNvCxnSpPr>
            <a:cxnSpLocks/>
          </p:cNvCxnSpPr>
          <p:nvPr/>
        </p:nvCxnSpPr>
        <p:spPr bwMode="auto">
          <a:xfrm rot="5400000">
            <a:off x="10437490"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8B41724F-FA2A-4F18-B53F-3C20CA8FE925}"/>
              </a:ext>
            </a:extLst>
          </p:cNvPr>
          <p:cNvCxnSpPr>
            <a:cxnSpLocks/>
          </p:cNvCxnSpPr>
          <p:nvPr/>
        </p:nvCxnSpPr>
        <p:spPr bwMode="auto">
          <a:xfrm rot="5400000">
            <a:off x="11878552" y="5258646"/>
            <a:ext cx="63991" cy="0"/>
          </a:xfrm>
          <a:prstGeom prst="line">
            <a:avLst/>
          </a:prstGeom>
          <a:noFill/>
          <a:ln w="28575" cap="flat" cmpd="sng" algn="ctr">
            <a:solidFill>
              <a:schemeClr val="bg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FD9BFE32-2F7B-4043-81BD-A0A415930E04}"/>
              </a:ext>
            </a:extLst>
          </p:cNvPr>
          <p:cNvCxnSpPr>
            <a:cxnSpLocks/>
          </p:cNvCxnSpPr>
          <p:nvPr/>
        </p:nvCxnSpPr>
        <p:spPr bwMode="auto">
          <a:xfrm rot="5400000">
            <a:off x="11672693" y="5258646"/>
            <a:ext cx="63991" cy="0"/>
          </a:xfrm>
          <a:prstGeom prst="line">
            <a:avLst/>
          </a:prstGeom>
          <a:noFill/>
          <a:ln w="28575" cap="flat" cmpd="sng" algn="ctr">
            <a:solidFill>
              <a:schemeClr val="bg1"/>
            </a:solidFill>
            <a:prstDash val="solid"/>
            <a:round/>
            <a:headEnd type="none" w="med" len="med"/>
            <a:tailEnd type="none" w="med" len="med"/>
          </a:ln>
          <a:effectLst/>
        </p:spPr>
      </p:cxnSp>
      <p:sp>
        <p:nvSpPr>
          <p:cNvPr id="204" name="TextBox 203">
            <a:extLst>
              <a:ext uri="{FF2B5EF4-FFF2-40B4-BE49-F238E27FC236}">
                <a16:creationId xmlns:a16="http://schemas.microsoft.com/office/drawing/2014/main" id="{3E15FDDC-D2EF-4620-88D9-85B815F78755}"/>
              </a:ext>
            </a:extLst>
          </p:cNvPr>
          <p:cNvSpPr txBox="1"/>
          <p:nvPr/>
        </p:nvSpPr>
        <p:spPr bwMode="auto">
          <a:xfrm>
            <a:off x="7994421" y="5244232"/>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14</a:t>
            </a:r>
          </a:p>
        </p:txBody>
      </p:sp>
      <p:sp>
        <p:nvSpPr>
          <p:cNvPr id="206" name="TextBox 205">
            <a:extLst>
              <a:ext uri="{FF2B5EF4-FFF2-40B4-BE49-F238E27FC236}">
                <a16:creationId xmlns:a16="http://schemas.microsoft.com/office/drawing/2014/main" id="{AAE1E589-2039-4905-9C51-32CAEDD0702F}"/>
              </a:ext>
            </a:extLst>
          </p:cNvPr>
          <p:cNvSpPr txBox="1"/>
          <p:nvPr/>
        </p:nvSpPr>
        <p:spPr bwMode="auto">
          <a:xfrm>
            <a:off x="8404753" y="5245080"/>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a:t>
            </a:r>
          </a:p>
        </p:txBody>
      </p:sp>
      <p:sp>
        <p:nvSpPr>
          <p:cNvPr id="208" name="TextBox 207">
            <a:extLst>
              <a:ext uri="{FF2B5EF4-FFF2-40B4-BE49-F238E27FC236}">
                <a16:creationId xmlns:a16="http://schemas.microsoft.com/office/drawing/2014/main" id="{68FFC5DD-9E01-4E4E-A4C7-337D9041635C}"/>
              </a:ext>
            </a:extLst>
          </p:cNvPr>
          <p:cNvSpPr txBox="1"/>
          <p:nvPr/>
        </p:nvSpPr>
        <p:spPr bwMode="auto">
          <a:xfrm>
            <a:off x="8829211" y="5244571"/>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22</a:t>
            </a:r>
          </a:p>
        </p:txBody>
      </p:sp>
      <p:sp>
        <p:nvSpPr>
          <p:cNvPr id="210" name="TextBox 209">
            <a:extLst>
              <a:ext uri="{FF2B5EF4-FFF2-40B4-BE49-F238E27FC236}">
                <a16:creationId xmlns:a16="http://schemas.microsoft.com/office/drawing/2014/main" id="{673F5137-D7EE-49AC-A9CB-7F2C3FED4AD6}"/>
              </a:ext>
            </a:extLst>
          </p:cNvPr>
          <p:cNvSpPr txBox="1"/>
          <p:nvPr/>
        </p:nvSpPr>
        <p:spPr bwMode="auto">
          <a:xfrm>
            <a:off x="9220631" y="5245445"/>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26</a:t>
            </a:r>
          </a:p>
        </p:txBody>
      </p:sp>
      <p:sp>
        <p:nvSpPr>
          <p:cNvPr id="212" name="TextBox 211">
            <a:extLst>
              <a:ext uri="{FF2B5EF4-FFF2-40B4-BE49-F238E27FC236}">
                <a16:creationId xmlns:a16="http://schemas.microsoft.com/office/drawing/2014/main" id="{0A4C6F90-DB99-4460-B79A-8C9712C4ABB0}"/>
              </a:ext>
            </a:extLst>
          </p:cNvPr>
          <p:cNvSpPr txBox="1"/>
          <p:nvPr/>
        </p:nvSpPr>
        <p:spPr bwMode="auto">
          <a:xfrm>
            <a:off x="9622446" y="5244961"/>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30</a:t>
            </a:r>
          </a:p>
        </p:txBody>
      </p:sp>
      <p:sp>
        <p:nvSpPr>
          <p:cNvPr id="214" name="TextBox 213">
            <a:extLst>
              <a:ext uri="{FF2B5EF4-FFF2-40B4-BE49-F238E27FC236}">
                <a16:creationId xmlns:a16="http://schemas.microsoft.com/office/drawing/2014/main" id="{4BFBC48C-BABE-48AE-A16C-0EB96408836F}"/>
              </a:ext>
            </a:extLst>
          </p:cNvPr>
          <p:cNvSpPr txBox="1"/>
          <p:nvPr/>
        </p:nvSpPr>
        <p:spPr bwMode="auto">
          <a:xfrm>
            <a:off x="10047315" y="5244961"/>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34</a:t>
            </a:r>
          </a:p>
        </p:txBody>
      </p:sp>
      <p:sp>
        <p:nvSpPr>
          <p:cNvPr id="216" name="TextBox 215">
            <a:extLst>
              <a:ext uri="{FF2B5EF4-FFF2-40B4-BE49-F238E27FC236}">
                <a16:creationId xmlns:a16="http://schemas.microsoft.com/office/drawing/2014/main" id="{A0617CA8-D4BA-4383-954E-664F3CC5206C}"/>
              </a:ext>
            </a:extLst>
          </p:cNvPr>
          <p:cNvSpPr txBox="1"/>
          <p:nvPr/>
        </p:nvSpPr>
        <p:spPr bwMode="auto">
          <a:xfrm>
            <a:off x="10464727" y="5236286"/>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38</a:t>
            </a:r>
          </a:p>
        </p:txBody>
      </p:sp>
      <p:sp>
        <p:nvSpPr>
          <p:cNvPr id="218" name="TextBox 217">
            <a:extLst>
              <a:ext uri="{FF2B5EF4-FFF2-40B4-BE49-F238E27FC236}">
                <a16:creationId xmlns:a16="http://schemas.microsoft.com/office/drawing/2014/main" id="{B6C24A6D-94DA-4454-8577-CFE21B1EE95D}"/>
              </a:ext>
            </a:extLst>
          </p:cNvPr>
          <p:cNvSpPr txBox="1"/>
          <p:nvPr/>
        </p:nvSpPr>
        <p:spPr bwMode="auto">
          <a:xfrm>
            <a:off x="10863786" y="5235605"/>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42</a:t>
            </a:r>
          </a:p>
        </p:txBody>
      </p:sp>
      <p:sp>
        <p:nvSpPr>
          <p:cNvPr id="220" name="TextBox 219">
            <a:extLst>
              <a:ext uri="{FF2B5EF4-FFF2-40B4-BE49-F238E27FC236}">
                <a16:creationId xmlns:a16="http://schemas.microsoft.com/office/drawing/2014/main" id="{D685A039-CB33-4716-9FE3-F6044810B1C5}"/>
              </a:ext>
            </a:extLst>
          </p:cNvPr>
          <p:cNvSpPr txBox="1"/>
          <p:nvPr/>
        </p:nvSpPr>
        <p:spPr bwMode="auto">
          <a:xfrm>
            <a:off x="11274119" y="5236454"/>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46</a:t>
            </a:r>
          </a:p>
        </p:txBody>
      </p:sp>
      <p:sp>
        <p:nvSpPr>
          <p:cNvPr id="222" name="TextBox 221">
            <a:extLst>
              <a:ext uri="{FF2B5EF4-FFF2-40B4-BE49-F238E27FC236}">
                <a16:creationId xmlns:a16="http://schemas.microsoft.com/office/drawing/2014/main" id="{5C92EB42-1897-4C6E-B18A-706E909DADDD}"/>
              </a:ext>
            </a:extLst>
          </p:cNvPr>
          <p:cNvSpPr txBox="1"/>
          <p:nvPr/>
        </p:nvSpPr>
        <p:spPr bwMode="auto">
          <a:xfrm>
            <a:off x="11698577" y="5235945"/>
            <a:ext cx="418705" cy="369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a:t>
            </a:r>
          </a:p>
        </p:txBody>
      </p:sp>
      <p:sp>
        <p:nvSpPr>
          <p:cNvPr id="223" name="Oval 222">
            <a:extLst>
              <a:ext uri="{FF2B5EF4-FFF2-40B4-BE49-F238E27FC236}">
                <a16:creationId xmlns:a16="http://schemas.microsoft.com/office/drawing/2014/main" id="{8C49D8C9-3435-44C8-A856-7558CC025834}"/>
              </a:ext>
            </a:extLst>
          </p:cNvPr>
          <p:cNvSpPr/>
          <p:nvPr/>
        </p:nvSpPr>
        <p:spPr bwMode="auto">
          <a:xfrm>
            <a:off x="6765630" y="1584279"/>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4" name="Oval 223">
            <a:extLst>
              <a:ext uri="{FF2B5EF4-FFF2-40B4-BE49-F238E27FC236}">
                <a16:creationId xmlns:a16="http://schemas.microsoft.com/office/drawing/2014/main" id="{425A1686-140A-4776-BC91-A54BD728B516}"/>
              </a:ext>
            </a:extLst>
          </p:cNvPr>
          <p:cNvSpPr/>
          <p:nvPr/>
        </p:nvSpPr>
        <p:spPr bwMode="auto">
          <a:xfrm>
            <a:off x="6837274" y="1582274"/>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5" name="Oval 224">
            <a:extLst>
              <a:ext uri="{FF2B5EF4-FFF2-40B4-BE49-F238E27FC236}">
                <a16:creationId xmlns:a16="http://schemas.microsoft.com/office/drawing/2014/main" id="{0149402C-3D8E-4BC6-969F-7CD12A4E5404}"/>
              </a:ext>
            </a:extLst>
          </p:cNvPr>
          <p:cNvSpPr/>
          <p:nvPr/>
        </p:nvSpPr>
        <p:spPr bwMode="auto">
          <a:xfrm>
            <a:off x="6958999" y="1585669"/>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6" name="Oval 225">
            <a:extLst>
              <a:ext uri="{FF2B5EF4-FFF2-40B4-BE49-F238E27FC236}">
                <a16:creationId xmlns:a16="http://schemas.microsoft.com/office/drawing/2014/main" id="{B6BA51BB-F3D8-4877-B623-EB2BD72FE536}"/>
              </a:ext>
            </a:extLst>
          </p:cNvPr>
          <p:cNvSpPr/>
          <p:nvPr/>
        </p:nvSpPr>
        <p:spPr bwMode="auto">
          <a:xfrm>
            <a:off x="7051928" y="1658258"/>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7" name="Oval 226">
            <a:extLst>
              <a:ext uri="{FF2B5EF4-FFF2-40B4-BE49-F238E27FC236}">
                <a16:creationId xmlns:a16="http://schemas.microsoft.com/office/drawing/2014/main" id="{6730166F-5683-4A83-A83F-0551F56AC66F}"/>
              </a:ext>
            </a:extLst>
          </p:cNvPr>
          <p:cNvSpPr/>
          <p:nvPr/>
        </p:nvSpPr>
        <p:spPr bwMode="auto">
          <a:xfrm>
            <a:off x="7138925" y="1658258"/>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8" name="Oval 227">
            <a:extLst>
              <a:ext uri="{FF2B5EF4-FFF2-40B4-BE49-F238E27FC236}">
                <a16:creationId xmlns:a16="http://schemas.microsoft.com/office/drawing/2014/main" id="{35B464C2-2B67-4BFC-A8E4-3DD31F1904A8}"/>
              </a:ext>
            </a:extLst>
          </p:cNvPr>
          <p:cNvSpPr/>
          <p:nvPr/>
        </p:nvSpPr>
        <p:spPr bwMode="auto">
          <a:xfrm>
            <a:off x="7192552" y="1728957"/>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29" name="Oval 228">
            <a:extLst>
              <a:ext uri="{FF2B5EF4-FFF2-40B4-BE49-F238E27FC236}">
                <a16:creationId xmlns:a16="http://schemas.microsoft.com/office/drawing/2014/main" id="{4CCCC8F5-8A46-4EAC-AF47-F45726BD5DD8}"/>
              </a:ext>
            </a:extLst>
          </p:cNvPr>
          <p:cNvSpPr/>
          <p:nvPr/>
        </p:nvSpPr>
        <p:spPr bwMode="auto">
          <a:xfrm>
            <a:off x="7250784" y="1782777"/>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0" name="Oval 229">
            <a:extLst>
              <a:ext uri="{FF2B5EF4-FFF2-40B4-BE49-F238E27FC236}">
                <a16:creationId xmlns:a16="http://schemas.microsoft.com/office/drawing/2014/main" id="{6CDC577B-DB98-446C-9997-4FBBA36D8C5C}"/>
              </a:ext>
            </a:extLst>
          </p:cNvPr>
          <p:cNvSpPr/>
          <p:nvPr/>
        </p:nvSpPr>
        <p:spPr bwMode="auto">
          <a:xfrm>
            <a:off x="7323822" y="1844976"/>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1" name="Oval 230">
            <a:extLst>
              <a:ext uri="{FF2B5EF4-FFF2-40B4-BE49-F238E27FC236}">
                <a16:creationId xmlns:a16="http://schemas.microsoft.com/office/drawing/2014/main" id="{2BA72CF8-7D87-45C1-BEBA-C99EB68B1FE8}"/>
              </a:ext>
            </a:extLst>
          </p:cNvPr>
          <p:cNvSpPr/>
          <p:nvPr/>
        </p:nvSpPr>
        <p:spPr bwMode="auto">
          <a:xfrm>
            <a:off x="7357745" y="1844975"/>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2" name="Oval 231">
            <a:extLst>
              <a:ext uri="{FF2B5EF4-FFF2-40B4-BE49-F238E27FC236}">
                <a16:creationId xmlns:a16="http://schemas.microsoft.com/office/drawing/2014/main" id="{6080B0DC-5131-47A5-928A-EBCD1A55F916}"/>
              </a:ext>
            </a:extLst>
          </p:cNvPr>
          <p:cNvSpPr/>
          <p:nvPr/>
        </p:nvSpPr>
        <p:spPr bwMode="auto">
          <a:xfrm>
            <a:off x="7393064" y="1898795"/>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3" name="Oval 232">
            <a:extLst>
              <a:ext uri="{FF2B5EF4-FFF2-40B4-BE49-F238E27FC236}">
                <a16:creationId xmlns:a16="http://schemas.microsoft.com/office/drawing/2014/main" id="{DD5B7668-B41C-47EF-87B7-BD7542182291}"/>
              </a:ext>
            </a:extLst>
          </p:cNvPr>
          <p:cNvSpPr/>
          <p:nvPr/>
        </p:nvSpPr>
        <p:spPr bwMode="auto">
          <a:xfrm>
            <a:off x="7439274" y="1975195"/>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4" name="Oval 233">
            <a:extLst>
              <a:ext uri="{FF2B5EF4-FFF2-40B4-BE49-F238E27FC236}">
                <a16:creationId xmlns:a16="http://schemas.microsoft.com/office/drawing/2014/main" id="{2DF7C9A7-8430-458E-9DBC-B43077077EBE}"/>
              </a:ext>
            </a:extLst>
          </p:cNvPr>
          <p:cNvSpPr/>
          <p:nvPr/>
        </p:nvSpPr>
        <p:spPr bwMode="auto">
          <a:xfrm>
            <a:off x="7564462" y="2124779"/>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5" name="Oval 234">
            <a:extLst>
              <a:ext uri="{FF2B5EF4-FFF2-40B4-BE49-F238E27FC236}">
                <a16:creationId xmlns:a16="http://schemas.microsoft.com/office/drawing/2014/main" id="{078715A0-D290-4EBB-8101-C5B3C2D56396}"/>
              </a:ext>
            </a:extLst>
          </p:cNvPr>
          <p:cNvSpPr/>
          <p:nvPr/>
        </p:nvSpPr>
        <p:spPr bwMode="auto">
          <a:xfrm>
            <a:off x="7919274" y="2799392"/>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6" name="Oval 235">
            <a:extLst>
              <a:ext uri="{FF2B5EF4-FFF2-40B4-BE49-F238E27FC236}">
                <a16:creationId xmlns:a16="http://schemas.microsoft.com/office/drawing/2014/main" id="{4006D6D9-656C-4366-AB12-310DEEF379E2}"/>
              </a:ext>
            </a:extLst>
          </p:cNvPr>
          <p:cNvSpPr/>
          <p:nvPr/>
        </p:nvSpPr>
        <p:spPr bwMode="auto">
          <a:xfrm>
            <a:off x="7966099" y="2799426"/>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7" name="Oval 236">
            <a:extLst>
              <a:ext uri="{FF2B5EF4-FFF2-40B4-BE49-F238E27FC236}">
                <a16:creationId xmlns:a16="http://schemas.microsoft.com/office/drawing/2014/main" id="{19CEB7A2-26E9-4B90-96C5-04802EE12D7B}"/>
              </a:ext>
            </a:extLst>
          </p:cNvPr>
          <p:cNvSpPr/>
          <p:nvPr/>
        </p:nvSpPr>
        <p:spPr bwMode="auto">
          <a:xfrm>
            <a:off x="8085225" y="2881708"/>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8" name="Oval 237">
            <a:extLst>
              <a:ext uri="{FF2B5EF4-FFF2-40B4-BE49-F238E27FC236}">
                <a16:creationId xmlns:a16="http://schemas.microsoft.com/office/drawing/2014/main" id="{63BBCFCF-1B4F-4550-92B6-9B00D3A7825A}"/>
              </a:ext>
            </a:extLst>
          </p:cNvPr>
          <p:cNvSpPr/>
          <p:nvPr/>
        </p:nvSpPr>
        <p:spPr bwMode="auto">
          <a:xfrm>
            <a:off x="8203772" y="2969670"/>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39" name="Oval 238">
            <a:extLst>
              <a:ext uri="{FF2B5EF4-FFF2-40B4-BE49-F238E27FC236}">
                <a16:creationId xmlns:a16="http://schemas.microsoft.com/office/drawing/2014/main" id="{4111A87B-F4B2-4805-BE26-44CE6AC2E63E}"/>
              </a:ext>
            </a:extLst>
          </p:cNvPr>
          <p:cNvSpPr/>
          <p:nvPr/>
        </p:nvSpPr>
        <p:spPr bwMode="auto">
          <a:xfrm>
            <a:off x="8322118" y="3139475"/>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0" name="Oval 239">
            <a:extLst>
              <a:ext uri="{FF2B5EF4-FFF2-40B4-BE49-F238E27FC236}">
                <a16:creationId xmlns:a16="http://schemas.microsoft.com/office/drawing/2014/main" id="{9EF77257-ECF0-4076-8CF6-830FE829DD11}"/>
              </a:ext>
            </a:extLst>
          </p:cNvPr>
          <p:cNvSpPr/>
          <p:nvPr/>
        </p:nvSpPr>
        <p:spPr bwMode="auto">
          <a:xfrm>
            <a:off x="8366428" y="3239878"/>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1" name="Oval 240">
            <a:extLst>
              <a:ext uri="{FF2B5EF4-FFF2-40B4-BE49-F238E27FC236}">
                <a16:creationId xmlns:a16="http://schemas.microsoft.com/office/drawing/2014/main" id="{7C55A8E1-ABA7-40A7-B484-F14E64866C3B}"/>
              </a:ext>
            </a:extLst>
          </p:cNvPr>
          <p:cNvSpPr/>
          <p:nvPr/>
        </p:nvSpPr>
        <p:spPr bwMode="auto">
          <a:xfrm>
            <a:off x="8437189" y="333321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2" name="Oval 241">
            <a:extLst>
              <a:ext uri="{FF2B5EF4-FFF2-40B4-BE49-F238E27FC236}">
                <a16:creationId xmlns:a16="http://schemas.microsoft.com/office/drawing/2014/main" id="{E8DE17CB-0D16-4872-95AD-E8BFAE673287}"/>
              </a:ext>
            </a:extLst>
          </p:cNvPr>
          <p:cNvSpPr/>
          <p:nvPr/>
        </p:nvSpPr>
        <p:spPr bwMode="auto">
          <a:xfrm>
            <a:off x="8601608" y="3536551"/>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3" name="Oval 242">
            <a:extLst>
              <a:ext uri="{FF2B5EF4-FFF2-40B4-BE49-F238E27FC236}">
                <a16:creationId xmlns:a16="http://schemas.microsoft.com/office/drawing/2014/main" id="{D94B1747-E7F8-4E3C-BFB6-177F247978FB}"/>
              </a:ext>
            </a:extLst>
          </p:cNvPr>
          <p:cNvSpPr/>
          <p:nvPr/>
        </p:nvSpPr>
        <p:spPr bwMode="auto">
          <a:xfrm>
            <a:off x="8870176" y="3536551"/>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4" name="Oval 243">
            <a:extLst>
              <a:ext uri="{FF2B5EF4-FFF2-40B4-BE49-F238E27FC236}">
                <a16:creationId xmlns:a16="http://schemas.microsoft.com/office/drawing/2014/main" id="{D8D0D14E-275D-48F2-894F-AE8580A3DCFE}"/>
              </a:ext>
            </a:extLst>
          </p:cNvPr>
          <p:cNvSpPr/>
          <p:nvPr/>
        </p:nvSpPr>
        <p:spPr bwMode="auto">
          <a:xfrm>
            <a:off x="9149514" y="3913317"/>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5" name="Oval 244">
            <a:extLst>
              <a:ext uri="{FF2B5EF4-FFF2-40B4-BE49-F238E27FC236}">
                <a16:creationId xmlns:a16="http://schemas.microsoft.com/office/drawing/2014/main" id="{C7C3E6F6-E7EA-46C9-AEC0-9B6C6B3FEAF9}"/>
              </a:ext>
            </a:extLst>
          </p:cNvPr>
          <p:cNvSpPr/>
          <p:nvPr/>
        </p:nvSpPr>
        <p:spPr bwMode="auto">
          <a:xfrm>
            <a:off x="9163898" y="3913317"/>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6" name="Oval 245">
            <a:extLst>
              <a:ext uri="{FF2B5EF4-FFF2-40B4-BE49-F238E27FC236}">
                <a16:creationId xmlns:a16="http://schemas.microsoft.com/office/drawing/2014/main" id="{255238EF-5AF2-48F9-ACCC-EED689ECB538}"/>
              </a:ext>
            </a:extLst>
          </p:cNvPr>
          <p:cNvSpPr/>
          <p:nvPr/>
        </p:nvSpPr>
        <p:spPr bwMode="auto">
          <a:xfrm>
            <a:off x="9574512" y="4078414"/>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7" name="Oval 246">
            <a:extLst>
              <a:ext uri="{FF2B5EF4-FFF2-40B4-BE49-F238E27FC236}">
                <a16:creationId xmlns:a16="http://schemas.microsoft.com/office/drawing/2014/main" id="{28796783-0AEE-417C-8381-9B11ADBC7F26}"/>
              </a:ext>
            </a:extLst>
          </p:cNvPr>
          <p:cNvSpPr/>
          <p:nvPr/>
        </p:nvSpPr>
        <p:spPr bwMode="auto">
          <a:xfrm>
            <a:off x="9837785" y="4078414"/>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8" name="Oval 247">
            <a:extLst>
              <a:ext uri="{FF2B5EF4-FFF2-40B4-BE49-F238E27FC236}">
                <a16:creationId xmlns:a16="http://schemas.microsoft.com/office/drawing/2014/main" id="{D571F72A-1F2B-4FC6-B28A-ED7CB100594C}"/>
              </a:ext>
            </a:extLst>
          </p:cNvPr>
          <p:cNvSpPr/>
          <p:nvPr/>
        </p:nvSpPr>
        <p:spPr bwMode="auto">
          <a:xfrm>
            <a:off x="10049905" y="428613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9" name="Oval 248">
            <a:extLst>
              <a:ext uri="{FF2B5EF4-FFF2-40B4-BE49-F238E27FC236}">
                <a16:creationId xmlns:a16="http://schemas.microsoft.com/office/drawing/2014/main" id="{8B97D066-5406-4ED2-B464-D297C492E0D3}"/>
              </a:ext>
            </a:extLst>
          </p:cNvPr>
          <p:cNvSpPr/>
          <p:nvPr/>
        </p:nvSpPr>
        <p:spPr bwMode="auto">
          <a:xfrm>
            <a:off x="10076156" y="428613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0" name="Oval 249">
            <a:extLst>
              <a:ext uri="{FF2B5EF4-FFF2-40B4-BE49-F238E27FC236}">
                <a16:creationId xmlns:a16="http://schemas.microsoft.com/office/drawing/2014/main" id="{DC450E2B-2D80-4EC7-8BCD-887B05862322}"/>
              </a:ext>
            </a:extLst>
          </p:cNvPr>
          <p:cNvSpPr/>
          <p:nvPr/>
        </p:nvSpPr>
        <p:spPr bwMode="auto">
          <a:xfrm>
            <a:off x="10185317" y="428613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1" name="Oval 250">
            <a:extLst>
              <a:ext uri="{FF2B5EF4-FFF2-40B4-BE49-F238E27FC236}">
                <a16:creationId xmlns:a16="http://schemas.microsoft.com/office/drawing/2014/main" id="{E3084898-6080-4B9F-9609-158B0C92C853}"/>
              </a:ext>
            </a:extLst>
          </p:cNvPr>
          <p:cNvSpPr/>
          <p:nvPr/>
        </p:nvSpPr>
        <p:spPr bwMode="auto">
          <a:xfrm>
            <a:off x="11454225" y="428613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2" name="Oval 251">
            <a:extLst>
              <a:ext uri="{FF2B5EF4-FFF2-40B4-BE49-F238E27FC236}">
                <a16:creationId xmlns:a16="http://schemas.microsoft.com/office/drawing/2014/main" id="{8EA93C47-C21E-4474-8271-7ABD8A669F12}"/>
              </a:ext>
            </a:extLst>
          </p:cNvPr>
          <p:cNvSpPr/>
          <p:nvPr/>
        </p:nvSpPr>
        <p:spPr bwMode="auto">
          <a:xfrm>
            <a:off x="6925583" y="170954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3" name="Oval 252">
            <a:extLst>
              <a:ext uri="{FF2B5EF4-FFF2-40B4-BE49-F238E27FC236}">
                <a16:creationId xmlns:a16="http://schemas.microsoft.com/office/drawing/2014/main" id="{0CA94FF5-7F0C-45DD-8A48-83D5881ACBF2}"/>
              </a:ext>
            </a:extLst>
          </p:cNvPr>
          <p:cNvSpPr/>
          <p:nvPr/>
        </p:nvSpPr>
        <p:spPr bwMode="auto">
          <a:xfrm>
            <a:off x="7010234" y="1756124"/>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4" name="Oval 253">
            <a:extLst>
              <a:ext uri="{FF2B5EF4-FFF2-40B4-BE49-F238E27FC236}">
                <a16:creationId xmlns:a16="http://schemas.microsoft.com/office/drawing/2014/main" id="{833ECE38-2563-40EE-9DD7-45F64DFB2A3C}"/>
              </a:ext>
            </a:extLst>
          </p:cNvPr>
          <p:cNvSpPr/>
          <p:nvPr/>
        </p:nvSpPr>
        <p:spPr bwMode="auto">
          <a:xfrm>
            <a:off x="7044856" y="1822305"/>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5" name="Oval 254">
            <a:extLst>
              <a:ext uri="{FF2B5EF4-FFF2-40B4-BE49-F238E27FC236}">
                <a16:creationId xmlns:a16="http://schemas.microsoft.com/office/drawing/2014/main" id="{019E5EA7-B004-4C5C-A7C0-B39E0F3F33D5}"/>
              </a:ext>
            </a:extLst>
          </p:cNvPr>
          <p:cNvSpPr/>
          <p:nvPr/>
        </p:nvSpPr>
        <p:spPr bwMode="auto">
          <a:xfrm>
            <a:off x="7129135" y="1877124"/>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6" name="Oval 255">
            <a:extLst>
              <a:ext uri="{FF2B5EF4-FFF2-40B4-BE49-F238E27FC236}">
                <a16:creationId xmlns:a16="http://schemas.microsoft.com/office/drawing/2014/main" id="{6D8C080F-2E42-43A6-9F54-BD8C06B3D625}"/>
              </a:ext>
            </a:extLst>
          </p:cNvPr>
          <p:cNvSpPr/>
          <p:nvPr/>
        </p:nvSpPr>
        <p:spPr bwMode="auto">
          <a:xfrm>
            <a:off x="7212565" y="1872695"/>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7" name="Oval 256">
            <a:extLst>
              <a:ext uri="{FF2B5EF4-FFF2-40B4-BE49-F238E27FC236}">
                <a16:creationId xmlns:a16="http://schemas.microsoft.com/office/drawing/2014/main" id="{96D357C3-3C4A-4DF6-B130-4CFDDD5E13EC}"/>
              </a:ext>
            </a:extLst>
          </p:cNvPr>
          <p:cNvSpPr/>
          <p:nvPr/>
        </p:nvSpPr>
        <p:spPr bwMode="auto">
          <a:xfrm>
            <a:off x="7248526" y="1915580"/>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8" name="Oval 257">
            <a:extLst>
              <a:ext uri="{FF2B5EF4-FFF2-40B4-BE49-F238E27FC236}">
                <a16:creationId xmlns:a16="http://schemas.microsoft.com/office/drawing/2014/main" id="{6B4EB6EA-98E8-4D2F-853F-035BE6755B2A}"/>
              </a:ext>
            </a:extLst>
          </p:cNvPr>
          <p:cNvSpPr/>
          <p:nvPr/>
        </p:nvSpPr>
        <p:spPr bwMode="auto">
          <a:xfrm>
            <a:off x="7311334" y="2002891"/>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59" name="Oval 258">
            <a:extLst>
              <a:ext uri="{FF2B5EF4-FFF2-40B4-BE49-F238E27FC236}">
                <a16:creationId xmlns:a16="http://schemas.microsoft.com/office/drawing/2014/main" id="{CB68B478-64AD-426B-8260-FE3DD1434A22}"/>
              </a:ext>
            </a:extLst>
          </p:cNvPr>
          <p:cNvSpPr/>
          <p:nvPr/>
        </p:nvSpPr>
        <p:spPr bwMode="auto">
          <a:xfrm>
            <a:off x="7364963" y="204425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0" name="Oval 259">
            <a:extLst>
              <a:ext uri="{FF2B5EF4-FFF2-40B4-BE49-F238E27FC236}">
                <a16:creationId xmlns:a16="http://schemas.microsoft.com/office/drawing/2014/main" id="{60B7F82B-B107-4844-B3FB-706B5F77A8C9}"/>
              </a:ext>
            </a:extLst>
          </p:cNvPr>
          <p:cNvSpPr/>
          <p:nvPr/>
        </p:nvSpPr>
        <p:spPr bwMode="auto">
          <a:xfrm>
            <a:off x="7393064" y="2046252"/>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1" name="Oval 260">
            <a:extLst>
              <a:ext uri="{FF2B5EF4-FFF2-40B4-BE49-F238E27FC236}">
                <a16:creationId xmlns:a16="http://schemas.microsoft.com/office/drawing/2014/main" id="{08869FFE-F1E0-4E8F-9824-34EAD46F27B4}"/>
              </a:ext>
            </a:extLst>
          </p:cNvPr>
          <p:cNvSpPr/>
          <p:nvPr/>
        </p:nvSpPr>
        <p:spPr bwMode="auto">
          <a:xfrm>
            <a:off x="7482265" y="2186882"/>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2" name="Oval 261">
            <a:extLst>
              <a:ext uri="{FF2B5EF4-FFF2-40B4-BE49-F238E27FC236}">
                <a16:creationId xmlns:a16="http://schemas.microsoft.com/office/drawing/2014/main" id="{9DD1EB9A-8824-48F8-A94E-0C810B29F397}"/>
              </a:ext>
            </a:extLst>
          </p:cNvPr>
          <p:cNvSpPr/>
          <p:nvPr/>
        </p:nvSpPr>
        <p:spPr bwMode="auto">
          <a:xfrm>
            <a:off x="7546051" y="228572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3" name="Oval 262">
            <a:extLst>
              <a:ext uri="{FF2B5EF4-FFF2-40B4-BE49-F238E27FC236}">
                <a16:creationId xmlns:a16="http://schemas.microsoft.com/office/drawing/2014/main" id="{52499A4F-1C4B-4D42-89BC-4AD5CB4809BB}"/>
              </a:ext>
            </a:extLst>
          </p:cNvPr>
          <p:cNvSpPr/>
          <p:nvPr/>
        </p:nvSpPr>
        <p:spPr bwMode="auto">
          <a:xfrm>
            <a:off x="7558919" y="231375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4" name="Oval 263">
            <a:extLst>
              <a:ext uri="{FF2B5EF4-FFF2-40B4-BE49-F238E27FC236}">
                <a16:creationId xmlns:a16="http://schemas.microsoft.com/office/drawing/2014/main" id="{D033D8D6-4B43-409C-9CE7-9165371A6D38}"/>
              </a:ext>
            </a:extLst>
          </p:cNvPr>
          <p:cNvSpPr/>
          <p:nvPr/>
        </p:nvSpPr>
        <p:spPr bwMode="auto">
          <a:xfrm>
            <a:off x="7707932" y="2509983"/>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5" name="Oval 264">
            <a:extLst>
              <a:ext uri="{FF2B5EF4-FFF2-40B4-BE49-F238E27FC236}">
                <a16:creationId xmlns:a16="http://schemas.microsoft.com/office/drawing/2014/main" id="{DD8C418E-5895-47FB-8FA2-BA2318E5CBB9}"/>
              </a:ext>
            </a:extLst>
          </p:cNvPr>
          <p:cNvSpPr/>
          <p:nvPr/>
        </p:nvSpPr>
        <p:spPr bwMode="auto">
          <a:xfrm>
            <a:off x="7727476" y="256651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6" name="Oval 265">
            <a:extLst>
              <a:ext uri="{FF2B5EF4-FFF2-40B4-BE49-F238E27FC236}">
                <a16:creationId xmlns:a16="http://schemas.microsoft.com/office/drawing/2014/main" id="{4ADBD78F-B02B-4D05-8E2F-B17DB872988E}"/>
              </a:ext>
            </a:extLst>
          </p:cNvPr>
          <p:cNvSpPr/>
          <p:nvPr/>
        </p:nvSpPr>
        <p:spPr bwMode="auto">
          <a:xfrm>
            <a:off x="7826147" y="256347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7" name="Oval 266">
            <a:extLst>
              <a:ext uri="{FF2B5EF4-FFF2-40B4-BE49-F238E27FC236}">
                <a16:creationId xmlns:a16="http://schemas.microsoft.com/office/drawing/2014/main" id="{BE54E20C-50B3-485F-8EC0-B18088FA3D9B}"/>
              </a:ext>
            </a:extLst>
          </p:cNvPr>
          <p:cNvSpPr/>
          <p:nvPr/>
        </p:nvSpPr>
        <p:spPr bwMode="auto">
          <a:xfrm>
            <a:off x="7906640" y="2610943"/>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8" name="Oval 267">
            <a:extLst>
              <a:ext uri="{FF2B5EF4-FFF2-40B4-BE49-F238E27FC236}">
                <a16:creationId xmlns:a16="http://schemas.microsoft.com/office/drawing/2014/main" id="{00970EE5-4D3A-43A7-A18A-A8C583823A67}"/>
              </a:ext>
            </a:extLst>
          </p:cNvPr>
          <p:cNvSpPr/>
          <p:nvPr/>
        </p:nvSpPr>
        <p:spPr bwMode="auto">
          <a:xfrm>
            <a:off x="7952851" y="2675982"/>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69" name="Oval 268">
            <a:extLst>
              <a:ext uri="{FF2B5EF4-FFF2-40B4-BE49-F238E27FC236}">
                <a16:creationId xmlns:a16="http://schemas.microsoft.com/office/drawing/2014/main" id="{409D6EE6-A4C7-4242-877E-829A80F0411E}"/>
              </a:ext>
            </a:extLst>
          </p:cNvPr>
          <p:cNvSpPr/>
          <p:nvPr/>
        </p:nvSpPr>
        <p:spPr bwMode="auto">
          <a:xfrm>
            <a:off x="7654287" y="2483406"/>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0" name="Oval 269">
            <a:extLst>
              <a:ext uri="{FF2B5EF4-FFF2-40B4-BE49-F238E27FC236}">
                <a16:creationId xmlns:a16="http://schemas.microsoft.com/office/drawing/2014/main" id="{45B62656-55B8-4FE4-9A27-39380EA8B051}"/>
              </a:ext>
            </a:extLst>
          </p:cNvPr>
          <p:cNvSpPr/>
          <p:nvPr/>
        </p:nvSpPr>
        <p:spPr bwMode="auto">
          <a:xfrm>
            <a:off x="7683752" y="2568173"/>
            <a:ext cx="75439" cy="88851"/>
          </a:xfrm>
          <a:prstGeom prst="ellipse">
            <a:avLst/>
          </a:prstGeom>
          <a:solidFill>
            <a:schemeClr val="accent3"/>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1" name="Oval 270">
            <a:extLst>
              <a:ext uri="{FF2B5EF4-FFF2-40B4-BE49-F238E27FC236}">
                <a16:creationId xmlns:a16="http://schemas.microsoft.com/office/drawing/2014/main" id="{A3656EFD-78E3-4C8B-9AE7-C5404F09A442}"/>
              </a:ext>
            </a:extLst>
          </p:cNvPr>
          <p:cNvSpPr/>
          <p:nvPr/>
        </p:nvSpPr>
        <p:spPr bwMode="auto">
          <a:xfrm>
            <a:off x="8077294" y="2724975"/>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2" name="Oval 271">
            <a:extLst>
              <a:ext uri="{FF2B5EF4-FFF2-40B4-BE49-F238E27FC236}">
                <a16:creationId xmlns:a16="http://schemas.microsoft.com/office/drawing/2014/main" id="{C6DCE92B-4C35-43D9-89F7-D6BD5B443711}"/>
              </a:ext>
            </a:extLst>
          </p:cNvPr>
          <p:cNvSpPr/>
          <p:nvPr/>
        </p:nvSpPr>
        <p:spPr bwMode="auto">
          <a:xfrm>
            <a:off x="8114369" y="278928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3" name="Oval 272">
            <a:extLst>
              <a:ext uri="{FF2B5EF4-FFF2-40B4-BE49-F238E27FC236}">
                <a16:creationId xmlns:a16="http://schemas.microsoft.com/office/drawing/2014/main" id="{E857D8F2-CC03-4124-B5DB-56905C967FD7}"/>
              </a:ext>
            </a:extLst>
          </p:cNvPr>
          <p:cNvSpPr/>
          <p:nvPr/>
        </p:nvSpPr>
        <p:spPr bwMode="auto">
          <a:xfrm>
            <a:off x="8140601" y="278850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4" name="Oval 273">
            <a:extLst>
              <a:ext uri="{FF2B5EF4-FFF2-40B4-BE49-F238E27FC236}">
                <a16:creationId xmlns:a16="http://schemas.microsoft.com/office/drawing/2014/main" id="{E141868B-AB9E-4442-8BE1-1A65527A3CD8}"/>
              </a:ext>
            </a:extLst>
          </p:cNvPr>
          <p:cNvSpPr/>
          <p:nvPr/>
        </p:nvSpPr>
        <p:spPr bwMode="auto">
          <a:xfrm>
            <a:off x="8200193" y="2787259"/>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5" name="Oval 274">
            <a:extLst>
              <a:ext uri="{FF2B5EF4-FFF2-40B4-BE49-F238E27FC236}">
                <a16:creationId xmlns:a16="http://schemas.microsoft.com/office/drawing/2014/main" id="{A8CB8CA7-0995-4AB7-9C8F-301D0BEF7718}"/>
              </a:ext>
            </a:extLst>
          </p:cNvPr>
          <p:cNvSpPr/>
          <p:nvPr/>
        </p:nvSpPr>
        <p:spPr bwMode="auto">
          <a:xfrm>
            <a:off x="8223330" y="2850791"/>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6" name="Oval 275">
            <a:extLst>
              <a:ext uri="{FF2B5EF4-FFF2-40B4-BE49-F238E27FC236}">
                <a16:creationId xmlns:a16="http://schemas.microsoft.com/office/drawing/2014/main" id="{7C081278-8DA7-4E0D-A5F6-A652826C35DA}"/>
              </a:ext>
            </a:extLst>
          </p:cNvPr>
          <p:cNvSpPr/>
          <p:nvPr/>
        </p:nvSpPr>
        <p:spPr bwMode="auto">
          <a:xfrm>
            <a:off x="8297369" y="2970629"/>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7" name="Oval 276">
            <a:extLst>
              <a:ext uri="{FF2B5EF4-FFF2-40B4-BE49-F238E27FC236}">
                <a16:creationId xmlns:a16="http://schemas.microsoft.com/office/drawing/2014/main" id="{6CA36D05-F142-49A4-B4F6-5D41292393CF}"/>
              </a:ext>
            </a:extLst>
          </p:cNvPr>
          <p:cNvSpPr/>
          <p:nvPr/>
        </p:nvSpPr>
        <p:spPr bwMode="auto">
          <a:xfrm>
            <a:off x="8543059" y="324032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8" name="Oval 277">
            <a:extLst>
              <a:ext uri="{FF2B5EF4-FFF2-40B4-BE49-F238E27FC236}">
                <a16:creationId xmlns:a16="http://schemas.microsoft.com/office/drawing/2014/main" id="{3331DEFD-DCDD-40E3-A59B-0264DAAAF47A}"/>
              </a:ext>
            </a:extLst>
          </p:cNvPr>
          <p:cNvSpPr/>
          <p:nvPr/>
        </p:nvSpPr>
        <p:spPr bwMode="auto">
          <a:xfrm>
            <a:off x="8615612" y="3252284"/>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79" name="Oval 278">
            <a:extLst>
              <a:ext uri="{FF2B5EF4-FFF2-40B4-BE49-F238E27FC236}">
                <a16:creationId xmlns:a16="http://schemas.microsoft.com/office/drawing/2014/main" id="{AF420FD2-C2E0-4995-B105-4AD33E494923}"/>
              </a:ext>
            </a:extLst>
          </p:cNvPr>
          <p:cNvSpPr/>
          <p:nvPr/>
        </p:nvSpPr>
        <p:spPr bwMode="auto">
          <a:xfrm>
            <a:off x="8662712" y="3251345"/>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0" name="Oval 279">
            <a:extLst>
              <a:ext uri="{FF2B5EF4-FFF2-40B4-BE49-F238E27FC236}">
                <a16:creationId xmlns:a16="http://schemas.microsoft.com/office/drawing/2014/main" id="{2238C33A-072B-4E03-8D55-545CCB937219}"/>
              </a:ext>
            </a:extLst>
          </p:cNvPr>
          <p:cNvSpPr/>
          <p:nvPr/>
        </p:nvSpPr>
        <p:spPr bwMode="auto">
          <a:xfrm>
            <a:off x="8720191" y="3536551"/>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1" name="Oval 280">
            <a:extLst>
              <a:ext uri="{FF2B5EF4-FFF2-40B4-BE49-F238E27FC236}">
                <a16:creationId xmlns:a16="http://schemas.microsoft.com/office/drawing/2014/main" id="{C643586E-34F9-483E-BFAD-6B69B81EA6D3}"/>
              </a:ext>
            </a:extLst>
          </p:cNvPr>
          <p:cNvSpPr/>
          <p:nvPr/>
        </p:nvSpPr>
        <p:spPr bwMode="auto">
          <a:xfrm>
            <a:off x="8786560" y="3536551"/>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2" name="Oval 281">
            <a:extLst>
              <a:ext uri="{FF2B5EF4-FFF2-40B4-BE49-F238E27FC236}">
                <a16:creationId xmlns:a16="http://schemas.microsoft.com/office/drawing/2014/main" id="{4896F401-B8A5-4F42-8AEB-72D712D47DEB}"/>
              </a:ext>
            </a:extLst>
          </p:cNvPr>
          <p:cNvSpPr/>
          <p:nvPr/>
        </p:nvSpPr>
        <p:spPr bwMode="auto">
          <a:xfrm>
            <a:off x="8806148" y="3536551"/>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3" name="Oval 282">
            <a:extLst>
              <a:ext uri="{FF2B5EF4-FFF2-40B4-BE49-F238E27FC236}">
                <a16:creationId xmlns:a16="http://schemas.microsoft.com/office/drawing/2014/main" id="{FA38C4ED-B52D-40DA-B155-FED0B6FAEB44}"/>
              </a:ext>
            </a:extLst>
          </p:cNvPr>
          <p:cNvSpPr/>
          <p:nvPr/>
        </p:nvSpPr>
        <p:spPr bwMode="auto">
          <a:xfrm>
            <a:off x="9067731" y="372686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4" name="Oval 283">
            <a:extLst>
              <a:ext uri="{FF2B5EF4-FFF2-40B4-BE49-F238E27FC236}">
                <a16:creationId xmlns:a16="http://schemas.microsoft.com/office/drawing/2014/main" id="{B9F7BA65-4FEB-42C7-B797-BDE0D1A83CD9}"/>
              </a:ext>
            </a:extLst>
          </p:cNvPr>
          <p:cNvSpPr/>
          <p:nvPr/>
        </p:nvSpPr>
        <p:spPr bwMode="auto">
          <a:xfrm>
            <a:off x="9231088" y="3824978"/>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5" name="Oval 284">
            <a:extLst>
              <a:ext uri="{FF2B5EF4-FFF2-40B4-BE49-F238E27FC236}">
                <a16:creationId xmlns:a16="http://schemas.microsoft.com/office/drawing/2014/main" id="{9C069C9B-8D12-4A41-8CF8-0490F315607B}"/>
              </a:ext>
            </a:extLst>
          </p:cNvPr>
          <p:cNvSpPr/>
          <p:nvPr/>
        </p:nvSpPr>
        <p:spPr bwMode="auto">
          <a:xfrm>
            <a:off x="9373045" y="3822576"/>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6" name="Oval 285">
            <a:extLst>
              <a:ext uri="{FF2B5EF4-FFF2-40B4-BE49-F238E27FC236}">
                <a16:creationId xmlns:a16="http://schemas.microsoft.com/office/drawing/2014/main" id="{8B4AD51D-C533-495E-81B2-D400DD4C59AC}"/>
              </a:ext>
            </a:extLst>
          </p:cNvPr>
          <p:cNvSpPr/>
          <p:nvPr/>
        </p:nvSpPr>
        <p:spPr bwMode="auto">
          <a:xfrm>
            <a:off x="9485506" y="393299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7" name="Oval 286">
            <a:extLst>
              <a:ext uri="{FF2B5EF4-FFF2-40B4-BE49-F238E27FC236}">
                <a16:creationId xmlns:a16="http://schemas.microsoft.com/office/drawing/2014/main" id="{DF1FD6E5-D3C6-455C-AECC-A6B3FEC829DD}"/>
              </a:ext>
            </a:extLst>
          </p:cNvPr>
          <p:cNvSpPr/>
          <p:nvPr/>
        </p:nvSpPr>
        <p:spPr bwMode="auto">
          <a:xfrm>
            <a:off x="9508611" y="393385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8" name="Oval 287">
            <a:extLst>
              <a:ext uri="{FF2B5EF4-FFF2-40B4-BE49-F238E27FC236}">
                <a16:creationId xmlns:a16="http://schemas.microsoft.com/office/drawing/2014/main" id="{BE2011D1-FECC-4DD8-A1AF-592C5F840262}"/>
              </a:ext>
            </a:extLst>
          </p:cNvPr>
          <p:cNvSpPr/>
          <p:nvPr/>
        </p:nvSpPr>
        <p:spPr bwMode="auto">
          <a:xfrm>
            <a:off x="9625648" y="3936416"/>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89" name="Oval 288">
            <a:extLst>
              <a:ext uri="{FF2B5EF4-FFF2-40B4-BE49-F238E27FC236}">
                <a16:creationId xmlns:a16="http://schemas.microsoft.com/office/drawing/2014/main" id="{5BA31E17-31DB-443E-AF8E-E815ADFA2BC7}"/>
              </a:ext>
            </a:extLst>
          </p:cNvPr>
          <p:cNvSpPr/>
          <p:nvPr/>
        </p:nvSpPr>
        <p:spPr bwMode="auto">
          <a:xfrm>
            <a:off x="9648753" y="3935324"/>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0" name="Oval 289">
            <a:extLst>
              <a:ext uri="{FF2B5EF4-FFF2-40B4-BE49-F238E27FC236}">
                <a16:creationId xmlns:a16="http://schemas.microsoft.com/office/drawing/2014/main" id="{A564B9DB-5F20-4E5E-B06C-6B57D8666882}"/>
              </a:ext>
            </a:extLst>
          </p:cNvPr>
          <p:cNvSpPr/>
          <p:nvPr/>
        </p:nvSpPr>
        <p:spPr bwMode="auto">
          <a:xfrm>
            <a:off x="10125256" y="3936699"/>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1" name="Oval 290">
            <a:extLst>
              <a:ext uri="{FF2B5EF4-FFF2-40B4-BE49-F238E27FC236}">
                <a16:creationId xmlns:a16="http://schemas.microsoft.com/office/drawing/2014/main" id="{6657DCE2-EF96-4095-AFCF-36AE5ADC900B}"/>
              </a:ext>
            </a:extLst>
          </p:cNvPr>
          <p:cNvSpPr/>
          <p:nvPr/>
        </p:nvSpPr>
        <p:spPr bwMode="auto">
          <a:xfrm>
            <a:off x="10707122" y="393569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2" name="Oval 291">
            <a:extLst>
              <a:ext uri="{FF2B5EF4-FFF2-40B4-BE49-F238E27FC236}">
                <a16:creationId xmlns:a16="http://schemas.microsoft.com/office/drawing/2014/main" id="{F241552E-0598-40D6-BBCB-A77500B22D2E}"/>
              </a:ext>
            </a:extLst>
          </p:cNvPr>
          <p:cNvSpPr/>
          <p:nvPr/>
        </p:nvSpPr>
        <p:spPr bwMode="auto">
          <a:xfrm>
            <a:off x="9824241" y="3936789"/>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3" name="Oval 292">
            <a:extLst>
              <a:ext uri="{FF2B5EF4-FFF2-40B4-BE49-F238E27FC236}">
                <a16:creationId xmlns:a16="http://schemas.microsoft.com/office/drawing/2014/main" id="{1D99A4D8-5DAE-48E5-8D59-3C1B656566B5}"/>
              </a:ext>
            </a:extLst>
          </p:cNvPr>
          <p:cNvSpPr/>
          <p:nvPr/>
        </p:nvSpPr>
        <p:spPr bwMode="auto">
          <a:xfrm>
            <a:off x="9847346" y="393569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4" name="Oval 293">
            <a:extLst>
              <a:ext uri="{FF2B5EF4-FFF2-40B4-BE49-F238E27FC236}">
                <a16:creationId xmlns:a16="http://schemas.microsoft.com/office/drawing/2014/main" id="{84E6218B-4446-4C32-80DC-E4F739A9D980}"/>
              </a:ext>
            </a:extLst>
          </p:cNvPr>
          <p:cNvSpPr/>
          <p:nvPr/>
        </p:nvSpPr>
        <p:spPr bwMode="auto">
          <a:xfrm>
            <a:off x="10791051" y="3935099"/>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5" name="Oval 294">
            <a:extLst>
              <a:ext uri="{FF2B5EF4-FFF2-40B4-BE49-F238E27FC236}">
                <a16:creationId xmlns:a16="http://schemas.microsoft.com/office/drawing/2014/main" id="{343BB9A0-B4DE-49C5-816A-A0E2C3E442A3}"/>
              </a:ext>
            </a:extLst>
          </p:cNvPr>
          <p:cNvSpPr/>
          <p:nvPr/>
        </p:nvSpPr>
        <p:spPr bwMode="auto">
          <a:xfrm>
            <a:off x="10913740" y="393586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6" name="Oval 295">
            <a:extLst>
              <a:ext uri="{FF2B5EF4-FFF2-40B4-BE49-F238E27FC236}">
                <a16:creationId xmlns:a16="http://schemas.microsoft.com/office/drawing/2014/main" id="{090CE29D-55E8-4477-A890-E055513D73D0}"/>
              </a:ext>
            </a:extLst>
          </p:cNvPr>
          <p:cNvSpPr/>
          <p:nvPr/>
        </p:nvSpPr>
        <p:spPr bwMode="auto">
          <a:xfrm>
            <a:off x="11399311" y="3935697"/>
            <a:ext cx="75439" cy="88851"/>
          </a:xfrm>
          <a:prstGeom prst="ellipse">
            <a:avLst/>
          </a:prstGeom>
          <a:solidFill>
            <a:schemeClr val="accent1"/>
          </a:solidFill>
          <a:ln w="0">
            <a:noFill/>
            <a:miter lim="800000"/>
            <a:headEnd/>
            <a:tailEnd/>
          </a:ln>
        </p:spPr>
        <p:txBody>
          <a:bodyPr rtlCol="0" anchor="b"/>
          <a:lstStyle/>
          <a:p>
            <a:pPr marL="0" marR="0" lvl="0" indent="0" algn="ctr" defTabSz="914126" rtl="0" eaLnBrk="1" fontAlgn="base" latinLnBrk="0" hangingPunct="1">
              <a:lnSpc>
                <a:spcPct val="100000"/>
              </a:lnSpc>
              <a:spcBef>
                <a:spcPct val="35000"/>
              </a:spcBef>
              <a:spcAft>
                <a:spcPct val="25000"/>
              </a:spcAft>
              <a:buClr>
                <a:srgbClr val="015873"/>
              </a:buClr>
              <a:buSzTx/>
              <a:buFontTx/>
              <a:buNone/>
              <a:tabLst/>
              <a:defRPr/>
            </a:pPr>
            <a:endParaRPr kumimoji="0" lang="en-US" sz="1799"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7" name="Freeform: Shape 296">
            <a:extLst>
              <a:ext uri="{FF2B5EF4-FFF2-40B4-BE49-F238E27FC236}">
                <a16:creationId xmlns:a16="http://schemas.microsoft.com/office/drawing/2014/main" id="{65B20342-44A8-4B6D-8B8B-6CD528A9801B}"/>
              </a:ext>
            </a:extLst>
          </p:cNvPr>
          <p:cNvSpPr/>
          <p:nvPr/>
        </p:nvSpPr>
        <p:spPr bwMode="auto">
          <a:xfrm>
            <a:off x="6776517" y="1631187"/>
            <a:ext cx="4706936" cy="2703089"/>
          </a:xfrm>
          <a:custGeom>
            <a:avLst/>
            <a:gdLst>
              <a:gd name="connsiteX0" fmla="*/ 0 w 4182036"/>
              <a:gd name="connsiteY0" fmla="*/ 0 h 2064124"/>
              <a:gd name="connsiteX1" fmla="*/ 235324 w 4182036"/>
              <a:gd name="connsiteY1" fmla="*/ 0 h 2064124"/>
              <a:gd name="connsiteX2" fmla="*/ 235324 w 4182036"/>
              <a:gd name="connsiteY2" fmla="*/ 60512 h 2064124"/>
              <a:gd name="connsiteX3" fmla="*/ 379880 w 4182036"/>
              <a:gd name="connsiteY3" fmla="*/ 60512 h 2064124"/>
              <a:gd name="connsiteX4" fmla="*/ 379880 w 4182036"/>
              <a:gd name="connsiteY4" fmla="*/ 104215 h 2064124"/>
              <a:gd name="connsiteX5" fmla="*/ 413497 w 4182036"/>
              <a:gd name="connsiteY5" fmla="*/ 104215 h 2064124"/>
              <a:gd name="connsiteX6" fmla="*/ 413497 w 4182036"/>
              <a:gd name="connsiteY6" fmla="*/ 151280 h 2064124"/>
              <a:gd name="connsiteX7" fmla="*/ 494180 w 4182036"/>
              <a:gd name="connsiteY7" fmla="*/ 151280 h 2064124"/>
              <a:gd name="connsiteX8" fmla="*/ 494180 w 4182036"/>
              <a:gd name="connsiteY8" fmla="*/ 194983 h 2064124"/>
              <a:gd name="connsiteX9" fmla="*/ 558053 w 4182036"/>
              <a:gd name="connsiteY9" fmla="*/ 194983 h 2064124"/>
              <a:gd name="connsiteX10" fmla="*/ 558053 w 4182036"/>
              <a:gd name="connsiteY10" fmla="*/ 245409 h 2064124"/>
              <a:gd name="connsiteX11" fmla="*/ 588309 w 4182036"/>
              <a:gd name="connsiteY11" fmla="*/ 245409 h 2064124"/>
              <a:gd name="connsiteX12" fmla="*/ 588309 w 4182036"/>
              <a:gd name="connsiteY12" fmla="*/ 299197 h 2064124"/>
              <a:gd name="connsiteX13" fmla="*/ 726141 w 4182036"/>
              <a:gd name="connsiteY13" fmla="*/ 299197 h 2064124"/>
              <a:gd name="connsiteX14" fmla="*/ 726141 w 4182036"/>
              <a:gd name="connsiteY14" fmla="*/ 369795 h 2064124"/>
              <a:gd name="connsiteX15" fmla="*/ 739588 w 4182036"/>
              <a:gd name="connsiteY15" fmla="*/ 369795 h 2064124"/>
              <a:gd name="connsiteX16" fmla="*/ 739588 w 4182036"/>
              <a:gd name="connsiteY16" fmla="*/ 467286 h 2064124"/>
              <a:gd name="connsiteX17" fmla="*/ 749674 w 4182036"/>
              <a:gd name="connsiteY17" fmla="*/ 467286 h 2064124"/>
              <a:gd name="connsiteX18" fmla="*/ 749674 w 4182036"/>
              <a:gd name="connsiteY18" fmla="*/ 588309 h 2064124"/>
              <a:gd name="connsiteX19" fmla="*/ 749674 w 4182036"/>
              <a:gd name="connsiteY19" fmla="*/ 588309 h 2064124"/>
              <a:gd name="connsiteX20" fmla="*/ 763121 w 4182036"/>
              <a:gd name="connsiteY20" fmla="*/ 588309 h 2064124"/>
              <a:gd name="connsiteX21" fmla="*/ 763121 w 4182036"/>
              <a:gd name="connsiteY21" fmla="*/ 638736 h 2064124"/>
              <a:gd name="connsiteX22" fmla="*/ 816909 w 4182036"/>
              <a:gd name="connsiteY22" fmla="*/ 638736 h 2064124"/>
              <a:gd name="connsiteX23" fmla="*/ 816909 w 4182036"/>
              <a:gd name="connsiteY23" fmla="*/ 695886 h 2064124"/>
              <a:gd name="connsiteX24" fmla="*/ 843803 w 4182036"/>
              <a:gd name="connsiteY24" fmla="*/ 695886 h 2064124"/>
              <a:gd name="connsiteX25" fmla="*/ 843803 w 4182036"/>
              <a:gd name="connsiteY25" fmla="*/ 746312 h 2064124"/>
              <a:gd name="connsiteX26" fmla="*/ 880783 w 4182036"/>
              <a:gd name="connsiteY26" fmla="*/ 746312 h 2064124"/>
              <a:gd name="connsiteX27" fmla="*/ 880783 w 4182036"/>
              <a:gd name="connsiteY27" fmla="*/ 806824 h 2064124"/>
              <a:gd name="connsiteX28" fmla="*/ 880783 w 4182036"/>
              <a:gd name="connsiteY28" fmla="*/ 806824 h 2064124"/>
              <a:gd name="connsiteX29" fmla="*/ 914400 w 4182036"/>
              <a:gd name="connsiteY29" fmla="*/ 806824 h 2064124"/>
              <a:gd name="connsiteX30" fmla="*/ 914400 w 4182036"/>
              <a:gd name="connsiteY30" fmla="*/ 870697 h 2064124"/>
              <a:gd name="connsiteX31" fmla="*/ 981636 w 4182036"/>
              <a:gd name="connsiteY31" fmla="*/ 870697 h 2064124"/>
              <a:gd name="connsiteX32" fmla="*/ 981636 w 4182036"/>
              <a:gd name="connsiteY32" fmla="*/ 934571 h 2064124"/>
              <a:gd name="connsiteX33" fmla="*/ 1156447 w 4182036"/>
              <a:gd name="connsiteY33" fmla="*/ 934571 h 2064124"/>
              <a:gd name="connsiteX34" fmla="*/ 1156447 w 4182036"/>
              <a:gd name="connsiteY34" fmla="*/ 991721 h 2064124"/>
              <a:gd name="connsiteX35" fmla="*/ 1304365 w 4182036"/>
              <a:gd name="connsiteY35" fmla="*/ 991721 h 2064124"/>
              <a:gd name="connsiteX36" fmla="*/ 1304365 w 4182036"/>
              <a:gd name="connsiteY36" fmla="*/ 1052233 h 2064124"/>
              <a:gd name="connsiteX37" fmla="*/ 1378324 w 4182036"/>
              <a:gd name="connsiteY37" fmla="*/ 1052233 h 2064124"/>
              <a:gd name="connsiteX38" fmla="*/ 1378324 w 4182036"/>
              <a:gd name="connsiteY38" fmla="*/ 1186703 h 2064124"/>
              <a:gd name="connsiteX39" fmla="*/ 1418665 w 4182036"/>
              <a:gd name="connsiteY39" fmla="*/ 1186703 h 2064124"/>
              <a:gd name="connsiteX40" fmla="*/ 1418665 w 4182036"/>
              <a:gd name="connsiteY40" fmla="*/ 1260662 h 2064124"/>
              <a:gd name="connsiteX41" fmla="*/ 1472453 w 4182036"/>
              <a:gd name="connsiteY41" fmla="*/ 1260662 h 2064124"/>
              <a:gd name="connsiteX42" fmla="*/ 1472453 w 4182036"/>
              <a:gd name="connsiteY42" fmla="*/ 1324536 h 2064124"/>
              <a:gd name="connsiteX43" fmla="*/ 1657350 w 4182036"/>
              <a:gd name="connsiteY43" fmla="*/ 1324536 h 2064124"/>
              <a:gd name="connsiteX44" fmla="*/ 1657350 w 4182036"/>
              <a:gd name="connsiteY44" fmla="*/ 1485900 h 2064124"/>
              <a:gd name="connsiteX45" fmla="*/ 1892674 w 4182036"/>
              <a:gd name="connsiteY45" fmla="*/ 1485900 h 2064124"/>
              <a:gd name="connsiteX46" fmla="*/ 1892674 w 4182036"/>
              <a:gd name="connsiteY46" fmla="*/ 1583392 h 2064124"/>
              <a:gd name="connsiteX47" fmla="*/ 1916206 w 4182036"/>
              <a:gd name="connsiteY47" fmla="*/ 1583392 h 2064124"/>
              <a:gd name="connsiteX48" fmla="*/ 1916206 w 4182036"/>
              <a:gd name="connsiteY48" fmla="*/ 1684245 h 2064124"/>
              <a:gd name="connsiteX49" fmla="*/ 1933015 w 4182036"/>
              <a:gd name="connsiteY49" fmla="*/ 1684245 h 2064124"/>
              <a:gd name="connsiteX50" fmla="*/ 1933015 w 4182036"/>
              <a:gd name="connsiteY50" fmla="*/ 1778374 h 2064124"/>
              <a:gd name="connsiteX51" fmla="*/ 2383491 w 4182036"/>
              <a:gd name="connsiteY51" fmla="*/ 1778374 h 2064124"/>
              <a:gd name="connsiteX52" fmla="*/ 2383491 w 4182036"/>
              <a:gd name="connsiteY52" fmla="*/ 1912845 h 2064124"/>
              <a:gd name="connsiteX53" fmla="*/ 2830606 w 4182036"/>
              <a:gd name="connsiteY53" fmla="*/ 1912845 h 2064124"/>
              <a:gd name="connsiteX54" fmla="*/ 2830606 w 4182036"/>
              <a:gd name="connsiteY54" fmla="*/ 2064124 h 2064124"/>
              <a:gd name="connsiteX55" fmla="*/ 4182036 w 4182036"/>
              <a:gd name="connsiteY55" fmla="*/ 2064124 h 206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182036" h="2064124">
                <a:moveTo>
                  <a:pt x="0" y="0"/>
                </a:moveTo>
                <a:lnTo>
                  <a:pt x="235324" y="0"/>
                </a:lnTo>
                <a:lnTo>
                  <a:pt x="235324" y="60512"/>
                </a:lnTo>
                <a:lnTo>
                  <a:pt x="379880" y="60512"/>
                </a:lnTo>
                <a:lnTo>
                  <a:pt x="379880" y="104215"/>
                </a:lnTo>
                <a:lnTo>
                  <a:pt x="413497" y="104215"/>
                </a:lnTo>
                <a:lnTo>
                  <a:pt x="413497" y="151280"/>
                </a:lnTo>
                <a:lnTo>
                  <a:pt x="494180" y="151280"/>
                </a:lnTo>
                <a:lnTo>
                  <a:pt x="494180" y="194983"/>
                </a:lnTo>
                <a:lnTo>
                  <a:pt x="558053" y="194983"/>
                </a:lnTo>
                <a:lnTo>
                  <a:pt x="558053" y="245409"/>
                </a:lnTo>
                <a:lnTo>
                  <a:pt x="588309" y="245409"/>
                </a:lnTo>
                <a:lnTo>
                  <a:pt x="588309" y="299197"/>
                </a:lnTo>
                <a:lnTo>
                  <a:pt x="726141" y="299197"/>
                </a:lnTo>
                <a:lnTo>
                  <a:pt x="726141" y="369795"/>
                </a:lnTo>
                <a:lnTo>
                  <a:pt x="739588" y="369795"/>
                </a:lnTo>
                <a:lnTo>
                  <a:pt x="739588" y="467286"/>
                </a:lnTo>
                <a:lnTo>
                  <a:pt x="749674" y="467286"/>
                </a:lnTo>
                <a:lnTo>
                  <a:pt x="749674" y="588309"/>
                </a:lnTo>
                <a:lnTo>
                  <a:pt x="749674" y="588309"/>
                </a:lnTo>
                <a:lnTo>
                  <a:pt x="763121" y="588309"/>
                </a:lnTo>
                <a:lnTo>
                  <a:pt x="763121" y="638736"/>
                </a:lnTo>
                <a:lnTo>
                  <a:pt x="816909" y="638736"/>
                </a:lnTo>
                <a:lnTo>
                  <a:pt x="816909" y="695886"/>
                </a:lnTo>
                <a:lnTo>
                  <a:pt x="843803" y="695886"/>
                </a:lnTo>
                <a:lnTo>
                  <a:pt x="843803" y="746312"/>
                </a:lnTo>
                <a:lnTo>
                  <a:pt x="880783" y="746312"/>
                </a:lnTo>
                <a:lnTo>
                  <a:pt x="880783" y="806824"/>
                </a:lnTo>
                <a:lnTo>
                  <a:pt x="880783" y="806824"/>
                </a:lnTo>
                <a:lnTo>
                  <a:pt x="914400" y="806824"/>
                </a:lnTo>
                <a:lnTo>
                  <a:pt x="914400" y="870697"/>
                </a:lnTo>
                <a:lnTo>
                  <a:pt x="981636" y="870697"/>
                </a:lnTo>
                <a:lnTo>
                  <a:pt x="981636" y="934571"/>
                </a:lnTo>
                <a:lnTo>
                  <a:pt x="1156447" y="934571"/>
                </a:lnTo>
                <a:lnTo>
                  <a:pt x="1156447" y="991721"/>
                </a:lnTo>
                <a:lnTo>
                  <a:pt x="1304365" y="991721"/>
                </a:lnTo>
                <a:lnTo>
                  <a:pt x="1304365" y="1052233"/>
                </a:lnTo>
                <a:lnTo>
                  <a:pt x="1378324" y="1052233"/>
                </a:lnTo>
                <a:lnTo>
                  <a:pt x="1378324" y="1186703"/>
                </a:lnTo>
                <a:lnTo>
                  <a:pt x="1418665" y="1186703"/>
                </a:lnTo>
                <a:lnTo>
                  <a:pt x="1418665" y="1260662"/>
                </a:lnTo>
                <a:lnTo>
                  <a:pt x="1472453" y="1260662"/>
                </a:lnTo>
                <a:lnTo>
                  <a:pt x="1472453" y="1324536"/>
                </a:lnTo>
                <a:lnTo>
                  <a:pt x="1657350" y="1324536"/>
                </a:lnTo>
                <a:lnTo>
                  <a:pt x="1657350" y="1485900"/>
                </a:lnTo>
                <a:lnTo>
                  <a:pt x="1892674" y="1485900"/>
                </a:lnTo>
                <a:lnTo>
                  <a:pt x="1892674" y="1583392"/>
                </a:lnTo>
                <a:lnTo>
                  <a:pt x="1916206" y="1583392"/>
                </a:lnTo>
                <a:lnTo>
                  <a:pt x="1916206" y="1684245"/>
                </a:lnTo>
                <a:lnTo>
                  <a:pt x="1933015" y="1684245"/>
                </a:lnTo>
                <a:lnTo>
                  <a:pt x="1933015" y="1778374"/>
                </a:lnTo>
                <a:lnTo>
                  <a:pt x="2383491" y="1778374"/>
                </a:lnTo>
                <a:lnTo>
                  <a:pt x="2383491" y="1912845"/>
                </a:lnTo>
                <a:lnTo>
                  <a:pt x="2830606" y="1912845"/>
                </a:lnTo>
                <a:lnTo>
                  <a:pt x="2830606" y="2064124"/>
                </a:lnTo>
                <a:lnTo>
                  <a:pt x="4182036" y="2064124"/>
                </a:lnTo>
              </a:path>
            </a:pathLst>
          </a:custGeom>
          <a:noFill/>
          <a:ln w="28575">
            <a:solidFill>
              <a:schemeClr val="accent3"/>
            </a:solidFill>
            <a:miter lim="800000"/>
            <a:headEnd/>
            <a:tailEnd/>
          </a:ln>
        </p:spPr>
        <p:txBody>
          <a:bodyPr rtlCol="0" anchor="ctr"/>
          <a:lstStyle/>
          <a:p>
            <a:pPr marL="0" marR="0" lvl="0" indent="0" algn="ctr" defTabSz="914126" rtl="0" eaLnBrk="0" fontAlgn="base" latinLnBrk="0" hangingPunct="0">
              <a:lnSpc>
                <a:spcPct val="100000"/>
              </a:lnSpc>
              <a:spcBef>
                <a:spcPct val="0"/>
              </a:spcBef>
              <a:spcAft>
                <a:spcPct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98" name="TextBox 297">
            <a:extLst>
              <a:ext uri="{FF2B5EF4-FFF2-40B4-BE49-F238E27FC236}">
                <a16:creationId xmlns:a16="http://schemas.microsoft.com/office/drawing/2014/main" id="{59882B59-1915-46B1-8646-E62985C09AD6}"/>
              </a:ext>
            </a:extLst>
          </p:cNvPr>
          <p:cNvSpPr txBox="1"/>
          <p:nvPr/>
        </p:nvSpPr>
        <p:spPr bwMode="auto">
          <a:xfrm>
            <a:off x="6758138" y="5545831"/>
            <a:ext cx="5152407" cy="369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126" rtl="0" eaLnBrk="0" fontAlgn="base" latinLnBrk="0" hangingPunct="0">
              <a:lnSpc>
                <a:spcPct val="100000"/>
              </a:lnSpc>
              <a:spcBef>
                <a:spcPct val="50000"/>
              </a:spcBef>
              <a:spcAft>
                <a:spcPct val="0"/>
              </a:spcAft>
              <a:buClrTx/>
              <a:buSzTx/>
              <a:buFontTx/>
              <a:buNone/>
              <a:tabLst/>
              <a:defRPr/>
            </a:pPr>
            <a:r>
              <a:rPr kumimoji="0" lang="en-US" sz="1799"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 Since Randomization</a:t>
            </a:r>
          </a:p>
        </p:txBody>
      </p:sp>
      <p:sp>
        <p:nvSpPr>
          <p:cNvPr id="301" name="TextBox 98">
            <a:extLst>
              <a:ext uri="{FF2B5EF4-FFF2-40B4-BE49-F238E27FC236}">
                <a16:creationId xmlns:a16="http://schemas.microsoft.com/office/drawing/2014/main" id="{54AE278C-68B4-48B3-9466-F15666BBA645}"/>
              </a:ext>
            </a:extLst>
          </p:cNvPr>
          <p:cNvSpPr txBox="1">
            <a:spLocks noChangeArrowheads="1"/>
          </p:cNvSpPr>
          <p:nvPr/>
        </p:nvSpPr>
        <p:spPr bwMode="auto">
          <a:xfrm>
            <a:off x="8443075" y="1818674"/>
            <a:ext cx="1789127" cy="58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Olaparib</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Calibri" panose="020F0502020204030204" pitchFamily="34" charset="0"/>
              </a:rPr>
              <a:t>Placebo</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2" name="TextBox 301">
            <a:extLst>
              <a:ext uri="{FF2B5EF4-FFF2-40B4-BE49-F238E27FC236}">
                <a16:creationId xmlns:a16="http://schemas.microsoft.com/office/drawing/2014/main" id="{617F5DF9-DCFB-4715-AE30-EF9249178977}"/>
              </a:ext>
            </a:extLst>
          </p:cNvPr>
          <p:cNvSpPr txBox="1"/>
          <p:nvPr/>
        </p:nvSpPr>
        <p:spPr>
          <a:xfrm>
            <a:off x="8441609" y="2310749"/>
            <a:ext cx="3296604" cy="338467"/>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HR</a:t>
            </a:r>
            <a:r>
              <a:rPr kumimoji="0" lang="en-US"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a:t>
            </a:r>
            <a:r>
              <a:rPr kumimoji="0" lang="pl-PL" sz="16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0.91 (95% CI: 0.56-1.46; </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 .68)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303" name="TextBox 60">
            <a:extLst>
              <a:ext uri="{FF2B5EF4-FFF2-40B4-BE49-F238E27FC236}">
                <a16:creationId xmlns:a16="http://schemas.microsoft.com/office/drawing/2014/main" id="{9501C07B-6DC1-4ACC-A504-49415C8E4829}"/>
              </a:ext>
            </a:extLst>
          </p:cNvPr>
          <p:cNvSpPr txBox="1">
            <a:spLocks noChangeArrowheads="1"/>
          </p:cNvSpPr>
          <p:nvPr/>
        </p:nvSpPr>
        <p:spPr bwMode="auto">
          <a:xfrm>
            <a:off x="8215411" y="1593725"/>
            <a:ext cx="2295998" cy="33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Median OS, Mos</a:t>
            </a:r>
          </a:p>
        </p:txBody>
      </p:sp>
      <p:sp>
        <p:nvSpPr>
          <p:cNvPr id="304" name="TextBox 98">
            <a:extLst>
              <a:ext uri="{FF2B5EF4-FFF2-40B4-BE49-F238E27FC236}">
                <a16:creationId xmlns:a16="http://schemas.microsoft.com/office/drawing/2014/main" id="{442105C1-84D8-457B-A5E8-8231DE58D768}"/>
              </a:ext>
            </a:extLst>
          </p:cNvPr>
          <p:cNvSpPr txBox="1">
            <a:spLocks noChangeArrowheads="1"/>
          </p:cNvSpPr>
          <p:nvPr/>
        </p:nvSpPr>
        <p:spPr bwMode="auto">
          <a:xfrm>
            <a:off x="9672107" y="1821332"/>
            <a:ext cx="75234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18.9</a:t>
            </a:r>
          </a:p>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18.1</a:t>
            </a:r>
          </a:p>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311" name="Group 310">
            <a:extLst>
              <a:ext uri="{FF2B5EF4-FFF2-40B4-BE49-F238E27FC236}">
                <a16:creationId xmlns:a16="http://schemas.microsoft.com/office/drawing/2014/main" id="{A1468ACF-FA2F-4AAD-9EEA-E41C5ECCC16E}"/>
              </a:ext>
            </a:extLst>
          </p:cNvPr>
          <p:cNvGrpSpPr/>
          <p:nvPr/>
        </p:nvGrpSpPr>
        <p:grpSpPr>
          <a:xfrm>
            <a:off x="8213087" y="1980595"/>
            <a:ext cx="281573" cy="234711"/>
            <a:chOff x="3050124" y="2765649"/>
            <a:chExt cx="372472" cy="185993"/>
          </a:xfrm>
        </p:grpSpPr>
        <p:cxnSp>
          <p:nvCxnSpPr>
            <p:cNvPr id="312" name="Straight Connector 311">
              <a:extLst>
                <a:ext uri="{FF2B5EF4-FFF2-40B4-BE49-F238E27FC236}">
                  <a16:creationId xmlns:a16="http://schemas.microsoft.com/office/drawing/2014/main" id="{02F8625B-488A-4D79-B065-B6A53C89BBEF}"/>
                </a:ext>
              </a:extLst>
            </p:cNvPr>
            <p:cNvCxnSpPr>
              <a:cxnSpLocks/>
            </p:cNvCxnSpPr>
            <p:nvPr/>
          </p:nvCxnSpPr>
          <p:spPr bwMode="auto">
            <a:xfrm flipH="1">
              <a:off x="3050124" y="2765649"/>
              <a:ext cx="372472" cy="0"/>
            </a:xfrm>
            <a:prstGeom prst="line">
              <a:avLst/>
            </a:prstGeom>
            <a:noFill/>
            <a:ln w="28575" cap="flat" cmpd="sng" algn="ctr">
              <a:solidFill>
                <a:schemeClr val="accent1"/>
              </a:solidFill>
              <a:prstDash val="solid"/>
              <a:round/>
              <a:headEnd type="none" w="med" len="med"/>
              <a:tailEnd type="none" w="med" len="med"/>
            </a:ln>
            <a:effectLst/>
          </p:spPr>
        </p:cxnSp>
        <p:cxnSp>
          <p:nvCxnSpPr>
            <p:cNvPr id="313" name="Straight Connector 312">
              <a:extLst>
                <a:ext uri="{FF2B5EF4-FFF2-40B4-BE49-F238E27FC236}">
                  <a16:creationId xmlns:a16="http://schemas.microsoft.com/office/drawing/2014/main" id="{540084CE-0B65-421B-B854-519B98168BCA}"/>
                </a:ext>
              </a:extLst>
            </p:cNvPr>
            <p:cNvCxnSpPr>
              <a:cxnSpLocks/>
            </p:cNvCxnSpPr>
            <p:nvPr/>
          </p:nvCxnSpPr>
          <p:spPr bwMode="auto">
            <a:xfrm flipH="1">
              <a:off x="3050124" y="2951642"/>
              <a:ext cx="372472" cy="0"/>
            </a:xfrm>
            <a:prstGeom prst="line">
              <a:avLst/>
            </a:prstGeom>
            <a:noFill/>
            <a:ln w="28575" cap="flat" cmpd="sng" algn="ctr">
              <a:solidFill>
                <a:schemeClr val="accent3"/>
              </a:solidFill>
              <a:prstDash val="solid"/>
              <a:round/>
              <a:headEnd type="none" w="med" len="med"/>
              <a:tailEnd type="none" w="med" len="med"/>
            </a:ln>
            <a:effectLst/>
          </p:spPr>
        </p:cxnSp>
      </p:grpSp>
      <p:grpSp>
        <p:nvGrpSpPr>
          <p:cNvPr id="299" name="Group 298">
            <a:extLst>
              <a:ext uri="{FF2B5EF4-FFF2-40B4-BE49-F238E27FC236}">
                <a16:creationId xmlns:a16="http://schemas.microsoft.com/office/drawing/2014/main" id="{B533B4ED-3C04-4B28-9952-D2BFAEBC0741}"/>
              </a:ext>
            </a:extLst>
          </p:cNvPr>
          <p:cNvGrpSpPr/>
          <p:nvPr/>
        </p:nvGrpSpPr>
        <p:grpSpPr>
          <a:xfrm>
            <a:off x="9392911" y="6207927"/>
            <a:ext cx="2488502" cy="454909"/>
            <a:chOff x="9392911" y="6207927"/>
            <a:chExt cx="2488502" cy="454909"/>
          </a:xfrm>
        </p:grpSpPr>
        <p:pic>
          <p:nvPicPr>
            <p:cNvPr id="300" name="Picture 299" descr="A picture containing text, ax, wheel&#10;&#10;Description automatically generated">
              <a:extLst>
                <a:ext uri="{FF2B5EF4-FFF2-40B4-BE49-F238E27FC236}">
                  <a16:creationId xmlns:a16="http://schemas.microsoft.com/office/drawing/2014/main" id="{E2D20486-A248-44DF-9251-5954C28B9D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305" name="Rectangle 304">
              <a:extLst>
                <a:ext uri="{FF2B5EF4-FFF2-40B4-BE49-F238E27FC236}">
                  <a16:creationId xmlns:a16="http://schemas.microsoft.com/office/drawing/2014/main" id="{28B45A03-F4E8-45EB-A460-54167B3D2D89}"/>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4"/>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30838050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Freeform: Shape 11264">
            <a:extLst>
              <a:ext uri="{FF2B5EF4-FFF2-40B4-BE49-F238E27FC236}">
                <a16:creationId xmlns:a16="http://schemas.microsoft.com/office/drawing/2014/main" id="{FCE51265-A3D8-479B-98B6-4040340B5B10}"/>
              </a:ext>
            </a:extLst>
          </p:cNvPr>
          <p:cNvSpPr/>
          <p:nvPr/>
        </p:nvSpPr>
        <p:spPr bwMode="auto">
          <a:xfrm>
            <a:off x="1581150" y="2388520"/>
            <a:ext cx="6986588" cy="3019425"/>
          </a:xfrm>
          <a:custGeom>
            <a:avLst/>
            <a:gdLst>
              <a:gd name="connsiteX0" fmla="*/ 0 w 6986588"/>
              <a:gd name="connsiteY0" fmla="*/ 0 h 3019425"/>
              <a:gd name="connsiteX1" fmla="*/ 333375 w 6986588"/>
              <a:gd name="connsiteY1" fmla="*/ 0 h 3019425"/>
              <a:gd name="connsiteX2" fmla="*/ 333375 w 6986588"/>
              <a:gd name="connsiteY2" fmla="*/ 66675 h 3019425"/>
              <a:gd name="connsiteX3" fmla="*/ 533400 w 6986588"/>
              <a:gd name="connsiteY3" fmla="*/ 66675 h 3019425"/>
              <a:gd name="connsiteX4" fmla="*/ 533400 w 6986588"/>
              <a:gd name="connsiteY4" fmla="*/ 104775 h 3019425"/>
              <a:gd name="connsiteX5" fmla="*/ 585788 w 6986588"/>
              <a:gd name="connsiteY5" fmla="*/ 104775 h 3019425"/>
              <a:gd name="connsiteX6" fmla="*/ 585788 w 6986588"/>
              <a:gd name="connsiteY6" fmla="*/ 147638 h 3019425"/>
              <a:gd name="connsiteX7" fmla="*/ 719138 w 6986588"/>
              <a:gd name="connsiteY7" fmla="*/ 147638 h 3019425"/>
              <a:gd name="connsiteX8" fmla="*/ 719138 w 6986588"/>
              <a:gd name="connsiteY8" fmla="*/ 214313 h 3019425"/>
              <a:gd name="connsiteX9" fmla="*/ 828675 w 6986588"/>
              <a:gd name="connsiteY9" fmla="*/ 214313 h 3019425"/>
              <a:gd name="connsiteX10" fmla="*/ 828675 w 6986588"/>
              <a:gd name="connsiteY10" fmla="*/ 266700 h 3019425"/>
              <a:gd name="connsiteX11" fmla="*/ 871538 w 6986588"/>
              <a:gd name="connsiteY11" fmla="*/ 266700 h 3019425"/>
              <a:gd name="connsiteX12" fmla="*/ 871538 w 6986588"/>
              <a:gd name="connsiteY12" fmla="*/ 333375 h 3019425"/>
              <a:gd name="connsiteX13" fmla="*/ 1076325 w 6986588"/>
              <a:gd name="connsiteY13" fmla="*/ 333375 h 3019425"/>
              <a:gd name="connsiteX14" fmla="*/ 1076325 w 6986588"/>
              <a:gd name="connsiteY14" fmla="*/ 452438 h 3019425"/>
              <a:gd name="connsiteX15" fmla="*/ 1104900 w 6986588"/>
              <a:gd name="connsiteY15" fmla="*/ 452438 h 3019425"/>
              <a:gd name="connsiteX16" fmla="*/ 1104900 w 6986588"/>
              <a:gd name="connsiteY16" fmla="*/ 590550 h 3019425"/>
              <a:gd name="connsiteX17" fmla="*/ 1143000 w 6986588"/>
              <a:gd name="connsiteY17" fmla="*/ 590550 h 3019425"/>
              <a:gd name="connsiteX18" fmla="*/ 1143000 w 6986588"/>
              <a:gd name="connsiteY18" fmla="*/ 647700 h 3019425"/>
              <a:gd name="connsiteX19" fmla="*/ 1200150 w 6986588"/>
              <a:gd name="connsiteY19" fmla="*/ 647700 h 3019425"/>
              <a:gd name="connsiteX20" fmla="*/ 1200150 w 6986588"/>
              <a:gd name="connsiteY20" fmla="*/ 695325 h 3019425"/>
              <a:gd name="connsiteX21" fmla="*/ 1252538 w 6986588"/>
              <a:gd name="connsiteY21" fmla="*/ 695325 h 3019425"/>
              <a:gd name="connsiteX22" fmla="*/ 1252538 w 6986588"/>
              <a:gd name="connsiteY22" fmla="*/ 747713 h 3019425"/>
              <a:gd name="connsiteX23" fmla="*/ 1300163 w 6986588"/>
              <a:gd name="connsiteY23" fmla="*/ 747713 h 3019425"/>
              <a:gd name="connsiteX24" fmla="*/ 1300163 w 6986588"/>
              <a:gd name="connsiteY24" fmla="*/ 800100 h 3019425"/>
              <a:gd name="connsiteX25" fmla="*/ 1338263 w 6986588"/>
              <a:gd name="connsiteY25" fmla="*/ 800100 h 3019425"/>
              <a:gd name="connsiteX26" fmla="*/ 1338263 w 6986588"/>
              <a:gd name="connsiteY26" fmla="*/ 857250 h 3019425"/>
              <a:gd name="connsiteX27" fmla="*/ 1447800 w 6986588"/>
              <a:gd name="connsiteY27" fmla="*/ 857250 h 3019425"/>
              <a:gd name="connsiteX28" fmla="*/ 1447800 w 6986588"/>
              <a:gd name="connsiteY28" fmla="*/ 909638 h 3019425"/>
              <a:gd name="connsiteX29" fmla="*/ 1685925 w 6986588"/>
              <a:gd name="connsiteY29" fmla="*/ 909638 h 3019425"/>
              <a:gd name="connsiteX30" fmla="*/ 1685925 w 6986588"/>
              <a:gd name="connsiteY30" fmla="*/ 971550 h 3019425"/>
              <a:gd name="connsiteX31" fmla="*/ 1733550 w 6986588"/>
              <a:gd name="connsiteY31" fmla="*/ 971550 h 3019425"/>
              <a:gd name="connsiteX32" fmla="*/ 1733550 w 6986588"/>
              <a:gd name="connsiteY32" fmla="*/ 1014413 h 3019425"/>
              <a:gd name="connsiteX33" fmla="*/ 1914525 w 6986588"/>
              <a:gd name="connsiteY33" fmla="*/ 1014413 h 3019425"/>
              <a:gd name="connsiteX34" fmla="*/ 1914525 w 6986588"/>
              <a:gd name="connsiteY34" fmla="*/ 1066800 h 3019425"/>
              <a:gd name="connsiteX35" fmla="*/ 1938338 w 6986588"/>
              <a:gd name="connsiteY35" fmla="*/ 1066800 h 3019425"/>
              <a:gd name="connsiteX36" fmla="*/ 1938338 w 6986588"/>
              <a:gd name="connsiteY36" fmla="*/ 1133475 h 3019425"/>
              <a:gd name="connsiteX37" fmla="*/ 1971675 w 6986588"/>
              <a:gd name="connsiteY37" fmla="*/ 1133475 h 3019425"/>
              <a:gd name="connsiteX38" fmla="*/ 1971675 w 6986588"/>
              <a:gd name="connsiteY38" fmla="*/ 1133475 h 3019425"/>
              <a:gd name="connsiteX39" fmla="*/ 1971675 w 6986588"/>
              <a:gd name="connsiteY39" fmla="*/ 1176338 h 3019425"/>
              <a:gd name="connsiteX40" fmla="*/ 2047875 w 6986588"/>
              <a:gd name="connsiteY40" fmla="*/ 1176338 h 3019425"/>
              <a:gd name="connsiteX41" fmla="*/ 2047875 w 6986588"/>
              <a:gd name="connsiteY41" fmla="*/ 1238250 h 3019425"/>
              <a:gd name="connsiteX42" fmla="*/ 2076450 w 6986588"/>
              <a:gd name="connsiteY42" fmla="*/ 1238250 h 3019425"/>
              <a:gd name="connsiteX43" fmla="*/ 2076450 w 6986588"/>
              <a:gd name="connsiteY43" fmla="*/ 1285875 h 3019425"/>
              <a:gd name="connsiteX44" fmla="*/ 2114550 w 6986588"/>
              <a:gd name="connsiteY44" fmla="*/ 1285875 h 3019425"/>
              <a:gd name="connsiteX45" fmla="*/ 2114550 w 6986588"/>
              <a:gd name="connsiteY45" fmla="*/ 1338263 h 3019425"/>
              <a:gd name="connsiteX46" fmla="*/ 2205038 w 6986588"/>
              <a:gd name="connsiteY46" fmla="*/ 1338263 h 3019425"/>
              <a:gd name="connsiteX47" fmla="*/ 2205038 w 6986588"/>
              <a:gd name="connsiteY47" fmla="*/ 1443038 h 3019425"/>
              <a:gd name="connsiteX48" fmla="*/ 2295525 w 6986588"/>
              <a:gd name="connsiteY48" fmla="*/ 1443038 h 3019425"/>
              <a:gd name="connsiteX49" fmla="*/ 2295525 w 6986588"/>
              <a:gd name="connsiteY49" fmla="*/ 1504950 h 3019425"/>
              <a:gd name="connsiteX50" fmla="*/ 2481263 w 6986588"/>
              <a:gd name="connsiteY50" fmla="*/ 1504950 h 3019425"/>
              <a:gd name="connsiteX51" fmla="*/ 2481263 w 6986588"/>
              <a:gd name="connsiteY51" fmla="*/ 1600200 h 3019425"/>
              <a:gd name="connsiteX52" fmla="*/ 2605088 w 6986588"/>
              <a:gd name="connsiteY52" fmla="*/ 1600200 h 3019425"/>
              <a:gd name="connsiteX53" fmla="*/ 2605088 w 6986588"/>
              <a:gd name="connsiteY53" fmla="*/ 1600200 h 3019425"/>
              <a:gd name="connsiteX54" fmla="*/ 2647951 w 6986588"/>
              <a:gd name="connsiteY54" fmla="*/ 1643063 h 3019425"/>
              <a:gd name="connsiteX55" fmla="*/ 2647951 w 6986588"/>
              <a:gd name="connsiteY55" fmla="*/ 1671638 h 3019425"/>
              <a:gd name="connsiteX56" fmla="*/ 2786063 w 6986588"/>
              <a:gd name="connsiteY56" fmla="*/ 1671638 h 3019425"/>
              <a:gd name="connsiteX57" fmla="*/ 2786063 w 6986588"/>
              <a:gd name="connsiteY57" fmla="*/ 1724025 h 3019425"/>
              <a:gd name="connsiteX58" fmla="*/ 2843213 w 6986588"/>
              <a:gd name="connsiteY58" fmla="*/ 1724025 h 3019425"/>
              <a:gd name="connsiteX59" fmla="*/ 2843213 w 6986588"/>
              <a:gd name="connsiteY59" fmla="*/ 1885950 h 3019425"/>
              <a:gd name="connsiteX60" fmla="*/ 2881313 w 6986588"/>
              <a:gd name="connsiteY60" fmla="*/ 1885950 h 3019425"/>
              <a:gd name="connsiteX61" fmla="*/ 2881313 w 6986588"/>
              <a:gd name="connsiteY61" fmla="*/ 1928813 h 3019425"/>
              <a:gd name="connsiteX62" fmla="*/ 2914650 w 6986588"/>
              <a:gd name="connsiteY62" fmla="*/ 1928813 h 3019425"/>
              <a:gd name="connsiteX63" fmla="*/ 2914650 w 6986588"/>
              <a:gd name="connsiteY63" fmla="*/ 1995488 h 3019425"/>
              <a:gd name="connsiteX64" fmla="*/ 3605213 w 6986588"/>
              <a:gd name="connsiteY64" fmla="*/ 1995488 h 3019425"/>
              <a:gd name="connsiteX65" fmla="*/ 3605213 w 6986588"/>
              <a:gd name="connsiteY65" fmla="*/ 2076450 h 3019425"/>
              <a:gd name="connsiteX66" fmla="*/ 3686175 w 6986588"/>
              <a:gd name="connsiteY66" fmla="*/ 2076450 h 3019425"/>
              <a:gd name="connsiteX67" fmla="*/ 3686175 w 6986588"/>
              <a:gd name="connsiteY67" fmla="*/ 2157413 h 3019425"/>
              <a:gd name="connsiteX68" fmla="*/ 3743325 w 6986588"/>
              <a:gd name="connsiteY68" fmla="*/ 2157413 h 3019425"/>
              <a:gd name="connsiteX69" fmla="*/ 3743325 w 6986588"/>
              <a:gd name="connsiteY69" fmla="*/ 2228850 h 3019425"/>
              <a:gd name="connsiteX70" fmla="*/ 3786188 w 6986588"/>
              <a:gd name="connsiteY70" fmla="*/ 2228850 h 3019425"/>
              <a:gd name="connsiteX71" fmla="*/ 3786188 w 6986588"/>
              <a:gd name="connsiteY71" fmla="*/ 2328863 h 3019425"/>
              <a:gd name="connsiteX72" fmla="*/ 3910013 w 6986588"/>
              <a:gd name="connsiteY72" fmla="*/ 2328863 h 3019425"/>
              <a:gd name="connsiteX73" fmla="*/ 3910013 w 6986588"/>
              <a:gd name="connsiteY73" fmla="*/ 2390775 h 3019425"/>
              <a:gd name="connsiteX74" fmla="*/ 4243388 w 6986588"/>
              <a:gd name="connsiteY74" fmla="*/ 2390775 h 3019425"/>
              <a:gd name="connsiteX75" fmla="*/ 4243388 w 6986588"/>
              <a:gd name="connsiteY75" fmla="*/ 2481263 h 3019425"/>
              <a:gd name="connsiteX76" fmla="*/ 4271963 w 6986588"/>
              <a:gd name="connsiteY76" fmla="*/ 2481263 h 3019425"/>
              <a:gd name="connsiteX77" fmla="*/ 4271963 w 6986588"/>
              <a:gd name="connsiteY77" fmla="*/ 2557463 h 3019425"/>
              <a:gd name="connsiteX78" fmla="*/ 4876800 w 6986588"/>
              <a:gd name="connsiteY78" fmla="*/ 2557463 h 3019425"/>
              <a:gd name="connsiteX79" fmla="*/ 4876800 w 6986588"/>
              <a:gd name="connsiteY79" fmla="*/ 2643188 h 3019425"/>
              <a:gd name="connsiteX80" fmla="*/ 6696075 w 6986588"/>
              <a:gd name="connsiteY80" fmla="*/ 2643188 h 3019425"/>
              <a:gd name="connsiteX81" fmla="*/ 6696075 w 6986588"/>
              <a:gd name="connsiteY81" fmla="*/ 3019425 h 3019425"/>
              <a:gd name="connsiteX82" fmla="*/ 6986588 w 6986588"/>
              <a:gd name="connsiteY82" fmla="*/ 30194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986588" h="3019425">
                <a:moveTo>
                  <a:pt x="0" y="0"/>
                </a:moveTo>
                <a:lnTo>
                  <a:pt x="333375" y="0"/>
                </a:lnTo>
                <a:lnTo>
                  <a:pt x="333375" y="66675"/>
                </a:lnTo>
                <a:lnTo>
                  <a:pt x="533400" y="66675"/>
                </a:lnTo>
                <a:lnTo>
                  <a:pt x="533400" y="104775"/>
                </a:lnTo>
                <a:lnTo>
                  <a:pt x="585788" y="104775"/>
                </a:lnTo>
                <a:lnTo>
                  <a:pt x="585788" y="147638"/>
                </a:lnTo>
                <a:lnTo>
                  <a:pt x="719138" y="147638"/>
                </a:lnTo>
                <a:lnTo>
                  <a:pt x="719138" y="214313"/>
                </a:lnTo>
                <a:lnTo>
                  <a:pt x="828675" y="214313"/>
                </a:lnTo>
                <a:lnTo>
                  <a:pt x="828675" y="266700"/>
                </a:lnTo>
                <a:lnTo>
                  <a:pt x="871538" y="266700"/>
                </a:lnTo>
                <a:lnTo>
                  <a:pt x="871538" y="333375"/>
                </a:lnTo>
                <a:lnTo>
                  <a:pt x="1076325" y="333375"/>
                </a:lnTo>
                <a:lnTo>
                  <a:pt x="1076325" y="452438"/>
                </a:lnTo>
                <a:lnTo>
                  <a:pt x="1104900" y="452438"/>
                </a:lnTo>
                <a:lnTo>
                  <a:pt x="1104900" y="590550"/>
                </a:lnTo>
                <a:lnTo>
                  <a:pt x="1143000" y="590550"/>
                </a:lnTo>
                <a:lnTo>
                  <a:pt x="1143000" y="647700"/>
                </a:lnTo>
                <a:lnTo>
                  <a:pt x="1200150" y="647700"/>
                </a:lnTo>
                <a:lnTo>
                  <a:pt x="1200150" y="695325"/>
                </a:lnTo>
                <a:lnTo>
                  <a:pt x="1252538" y="695325"/>
                </a:lnTo>
                <a:lnTo>
                  <a:pt x="1252538" y="747713"/>
                </a:lnTo>
                <a:lnTo>
                  <a:pt x="1300163" y="747713"/>
                </a:lnTo>
                <a:lnTo>
                  <a:pt x="1300163" y="800100"/>
                </a:lnTo>
                <a:lnTo>
                  <a:pt x="1338263" y="800100"/>
                </a:lnTo>
                <a:lnTo>
                  <a:pt x="1338263" y="857250"/>
                </a:lnTo>
                <a:lnTo>
                  <a:pt x="1447800" y="857250"/>
                </a:lnTo>
                <a:lnTo>
                  <a:pt x="1447800" y="909638"/>
                </a:lnTo>
                <a:lnTo>
                  <a:pt x="1685925" y="909638"/>
                </a:lnTo>
                <a:lnTo>
                  <a:pt x="1685925" y="971550"/>
                </a:lnTo>
                <a:lnTo>
                  <a:pt x="1733550" y="971550"/>
                </a:lnTo>
                <a:lnTo>
                  <a:pt x="1733550" y="1014413"/>
                </a:lnTo>
                <a:lnTo>
                  <a:pt x="1914525" y="1014413"/>
                </a:lnTo>
                <a:lnTo>
                  <a:pt x="1914525" y="1066800"/>
                </a:lnTo>
                <a:lnTo>
                  <a:pt x="1938338" y="1066800"/>
                </a:lnTo>
                <a:lnTo>
                  <a:pt x="1938338" y="1133475"/>
                </a:lnTo>
                <a:lnTo>
                  <a:pt x="1971675" y="1133475"/>
                </a:lnTo>
                <a:lnTo>
                  <a:pt x="1971675" y="1133475"/>
                </a:lnTo>
                <a:lnTo>
                  <a:pt x="1971675" y="1176338"/>
                </a:lnTo>
                <a:lnTo>
                  <a:pt x="2047875" y="1176338"/>
                </a:lnTo>
                <a:lnTo>
                  <a:pt x="2047875" y="1238250"/>
                </a:lnTo>
                <a:lnTo>
                  <a:pt x="2076450" y="1238250"/>
                </a:lnTo>
                <a:lnTo>
                  <a:pt x="2076450" y="1285875"/>
                </a:lnTo>
                <a:lnTo>
                  <a:pt x="2114550" y="1285875"/>
                </a:lnTo>
                <a:lnTo>
                  <a:pt x="2114550" y="1338263"/>
                </a:lnTo>
                <a:lnTo>
                  <a:pt x="2205038" y="1338263"/>
                </a:lnTo>
                <a:lnTo>
                  <a:pt x="2205038" y="1443038"/>
                </a:lnTo>
                <a:lnTo>
                  <a:pt x="2295525" y="1443038"/>
                </a:lnTo>
                <a:lnTo>
                  <a:pt x="2295525" y="1504950"/>
                </a:lnTo>
                <a:lnTo>
                  <a:pt x="2481263" y="1504950"/>
                </a:lnTo>
                <a:lnTo>
                  <a:pt x="2481263" y="1600200"/>
                </a:lnTo>
                <a:lnTo>
                  <a:pt x="2605088" y="1600200"/>
                </a:lnTo>
                <a:lnTo>
                  <a:pt x="2605088" y="1600200"/>
                </a:lnTo>
                <a:lnTo>
                  <a:pt x="2647951" y="1643063"/>
                </a:lnTo>
                <a:lnTo>
                  <a:pt x="2647951" y="1671638"/>
                </a:lnTo>
                <a:lnTo>
                  <a:pt x="2786063" y="1671638"/>
                </a:lnTo>
                <a:lnTo>
                  <a:pt x="2786063" y="1724025"/>
                </a:lnTo>
                <a:lnTo>
                  <a:pt x="2843213" y="1724025"/>
                </a:lnTo>
                <a:lnTo>
                  <a:pt x="2843213" y="1885950"/>
                </a:lnTo>
                <a:lnTo>
                  <a:pt x="2881313" y="1885950"/>
                </a:lnTo>
                <a:lnTo>
                  <a:pt x="2881313" y="1928813"/>
                </a:lnTo>
                <a:lnTo>
                  <a:pt x="2914650" y="1928813"/>
                </a:lnTo>
                <a:lnTo>
                  <a:pt x="2914650" y="1995488"/>
                </a:lnTo>
                <a:lnTo>
                  <a:pt x="3605213" y="1995488"/>
                </a:lnTo>
                <a:lnTo>
                  <a:pt x="3605213" y="2076450"/>
                </a:lnTo>
                <a:lnTo>
                  <a:pt x="3686175" y="2076450"/>
                </a:lnTo>
                <a:lnTo>
                  <a:pt x="3686175" y="2157413"/>
                </a:lnTo>
                <a:lnTo>
                  <a:pt x="3743325" y="2157413"/>
                </a:lnTo>
                <a:lnTo>
                  <a:pt x="3743325" y="2228850"/>
                </a:lnTo>
                <a:lnTo>
                  <a:pt x="3786188" y="2228850"/>
                </a:lnTo>
                <a:lnTo>
                  <a:pt x="3786188" y="2328863"/>
                </a:lnTo>
                <a:lnTo>
                  <a:pt x="3910013" y="2328863"/>
                </a:lnTo>
                <a:lnTo>
                  <a:pt x="3910013" y="2390775"/>
                </a:lnTo>
                <a:lnTo>
                  <a:pt x="4243388" y="2390775"/>
                </a:lnTo>
                <a:lnTo>
                  <a:pt x="4243388" y="2481263"/>
                </a:lnTo>
                <a:lnTo>
                  <a:pt x="4271963" y="2481263"/>
                </a:lnTo>
                <a:lnTo>
                  <a:pt x="4271963" y="2557463"/>
                </a:lnTo>
                <a:lnTo>
                  <a:pt x="4876800" y="2557463"/>
                </a:lnTo>
                <a:lnTo>
                  <a:pt x="4876800" y="2643188"/>
                </a:lnTo>
                <a:lnTo>
                  <a:pt x="6696075" y="2643188"/>
                </a:lnTo>
                <a:lnTo>
                  <a:pt x="6696075" y="3019425"/>
                </a:lnTo>
                <a:lnTo>
                  <a:pt x="6986588" y="3019425"/>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11264" name="Group 11263">
            <a:extLst>
              <a:ext uri="{FF2B5EF4-FFF2-40B4-BE49-F238E27FC236}">
                <a16:creationId xmlns:a16="http://schemas.microsoft.com/office/drawing/2014/main" id="{660E6CDD-6C09-44ED-AB7A-9E48D8BB31FB}"/>
              </a:ext>
            </a:extLst>
          </p:cNvPr>
          <p:cNvGrpSpPr/>
          <p:nvPr/>
        </p:nvGrpSpPr>
        <p:grpSpPr>
          <a:xfrm>
            <a:off x="1571625" y="2383758"/>
            <a:ext cx="8797022" cy="2522086"/>
            <a:chOff x="1571625" y="1728788"/>
            <a:chExt cx="8797022" cy="2522086"/>
          </a:xfrm>
        </p:grpSpPr>
        <p:sp>
          <p:nvSpPr>
            <p:cNvPr id="17" name="Freeform: Shape 16">
              <a:extLst>
                <a:ext uri="{FF2B5EF4-FFF2-40B4-BE49-F238E27FC236}">
                  <a16:creationId xmlns:a16="http://schemas.microsoft.com/office/drawing/2014/main" id="{DE27B3AA-67D5-48CA-981D-758A30B0872E}"/>
                </a:ext>
              </a:extLst>
            </p:cNvPr>
            <p:cNvSpPr/>
            <p:nvPr/>
          </p:nvSpPr>
          <p:spPr bwMode="auto">
            <a:xfrm>
              <a:off x="4365175" y="3412674"/>
              <a:ext cx="6003472" cy="838200"/>
            </a:xfrm>
            <a:custGeom>
              <a:avLst/>
              <a:gdLst>
                <a:gd name="connsiteX0" fmla="*/ 6743700 w 6743700"/>
                <a:gd name="connsiteY0" fmla="*/ 1284514 h 1284514"/>
                <a:gd name="connsiteX1" fmla="*/ 4071257 w 6743700"/>
                <a:gd name="connsiteY1" fmla="*/ 1284514 h 1284514"/>
                <a:gd name="connsiteX2" fmla="*/ 4071257 w 6743700"/>
                <a:gd name="connsiteY2" fmla="*/ 1175657 h 1284514"/>
                <a:gd name="connsiteX3" fmla="*/ 3984171 w 6743700"/>
                <a:gd name="connsiteY3" fmla="*/ 1175657 h 1284514"/>
                <a:gd name="connsiteX4" fmla="*/ 3984171 w 6743700"/>
                <a:gd name="connsiteY4" fmla="*/ 1066800 h 1284514"/>
                <a:gd name="connsiteX5" fmla="*/ 3951514 w 6743700"/>
                <a:gd name="connsiteY5" fmla="*/ 1066800 h 1284514"/>
                <a:gd name="connsiteX6" fmla="*/ 3951514 w 6743700"/>
                <a:gd name="connsiteY6" fmla="*/ 979714 h 1284514"/>
                <a:gd name="connsiteX7" fmla="*/ 3020786 w 6743700"/>
                <a:gd name="connsiteY7" fmla="*/ 979714 h 1284514"/>
                <a:gd name="connsiteX8" fmla="*/ 3020786 w 6743700"/>
                <a:gd name="connsiteY8" fmla="*/ 903514 h 1284514"/>
                <a:gd name="connsiteX9" fmla="*/ 2552700 w 6743700"/>
                <a:gd name="connsiteY9" fmla="*/ 903514 h 1284514"/>
                <a:gd name="connsiteX10" fmla="*/ 2552700 w 6743700"/>
                <a:gd name="connsiteY10" fmla="*/ 838200 h 1284514"/>
                <a:gd name="connsiteX11" fmla="*/ 2432957 w 6743700"/>
                <a:gd name="connsiteY11" fmla="*/ 838200 h 1284514"/>
                <a:gd name="connsiteX12" fmla="*/ 2432957 w 6743700"/>
                <a:gd name="connsiteY12" fmla="*/ 767443 h 1284514"/>
                <a:gd name="connsiteX13" fmla="*/ 1676400 w 6743700"/>
                <a:gd name="connsiteY13" fmla="*/ 767443 h 1284514"/>
                <a:gd name="connsiteX14" fmla="*/ 1676400 w 6743700"/>
                <a:gd name="connsiteY14" fmla="*/ 718457 h 1284514"/>
                <a:gd name="connsiteX15" fmla="*/ 1583871 w 6743700"/>
                <a:gd name="connsiteY15" fmla="*/ 718457 h 1284514"/>
                <a:gd name="connsiteX16" fmla="*/ 1583871 w 6743700"/>
                <a:gd name="connsiteY16" fmla="*/ 680357 h 1284514"/>
                <a:gd name="connsiteX17" fmla="*/ 1583871 w 6743700"/>
                <a:gd name="connsiteY17" fmla="*/ 680357 h 1284514"/>
                <a:gd name="connsiteX18" fmla="*/ 1556657 w 6743700"/>
                <a:gd name="connsiteY18" fmla="*/ 680357 h 1284514"/>
                <a:gd name="connsiteX19" fmla="*/ 1556657 w 6743700"/>
                <a:gd name="connsiteY19" fmla="*/ 636814 h 1284514"/>
                <a:gd name="connsiteX20" fmla="*/ 1230086 w 6743700"/>
                <a:gd name="connsiteY20" fmla="*/ 636814 h 1284514"/>
                <a:gd name="connsiteX21" fmla="*/ 1230086 w 6743700"/>
                <a:gd name="connsiteY21" fmla="*/ 587829 h 1284514"/>
                <a:gd name="connsiteX22" fmla="*/ 1164771 w 6743700"/>
                <a:gd name="connsiteY22" fmla="*/ 587829 h 1284514"/>
                <a:gd name="connsiteX23" fmla="*/ 1164771 w 6743700"/>
                <a:gd name="connsiteY23" fmla="*/ 549729 h 1284514"/>
                <a:gd name="connsiteX24" fmla="*/ 914400 w 6743700"/>
                <a:gd name="connsiteY24" fmla="*/ 549729 h 1284514"/>
                <a:gd name="connsiteX25" fmla="*/ 914400 w 6743700"/>
                <a:gd name="connsiteY25" fmla="*/ 506186 h 1284514"/>
                <a:gd name="connsiteX26" fmla="*/ 832757 w 6743700"/>
                <a:gd name="connsiteY26" fmla="*/ 506186 h 1284514"/>
                <a:gd name="connsiteX27" fmla="*/ 832757 w 6743700"/>
                <a:gd name="connsiteY27" fmla="*/ 506186 h 1284514"/>
                <a:gd name="connsiteX28" fmla="*/ 832757 w 6743700"/>
                <a:gd name="connsiteY28" fmla="*/ 478972 h 1284514"/>
                <a:gd name="connsiteX29" fmla="*/ 740228 w 6743700"/>
                <a:gd name="connsiteY29" fmla="*/ 478972 h 1284514"/>
                <a:gd name="connsiteX30" fmla="*/ 740228 w 6743700"/>
                <a:gd name="connsiteY30" fmla="*/ 446314 h 1284514"/>
                <a:gd name="connsiteX31" fmla="*/ 593271 w 6743700"/>
                <a:gd name="connsiteY31" fmla="*/ 446314 h 1284514"/>
                <a:gd name="connsiteX32" fmla="*/ 593271 w 6743700"/>
                <a:gd name="connsiteY32" fmla="*/ 397329 h 1284514"/>
                <a:gd name="connsiteX33" fmla="*/ 560614 w 6743700"/>
                <a:gd name="connsiteY33" fmla="*/ 397329 h 1284514"/>
                <a:gd name="connsiteX34" fmla="*/ 576943 w 6743700"/>
                <a:gd name="connsiteY34" fmla="*/ 381000 h 1284514"/>
                <a:gd name="connsiteX35" fmla="*/ 549728 w 6743700"/>
                <a:gd name="connsiteY35" fmla="*/ 381000 h 1284514"/>
                <a:gd name="connsiteX36" fmla="*/ 549728 w 6743700"/>
                <a:gd name="connsiteY36" fmla="*/ 304800 h 1284514"/>
                <a:gd name="connsiteX37" fmla="*/ 527957 w 6743700"/>
                <a:gd name="connsiteY37" fmla="*/ 304800 h 1284514"/>
                <a:gd name="connsiteX38" fmla="*/ 527957 w 6743700"/>
                <a:gd name="connsiteY38" fmla="*/ 266700 h 1284514"/>
                <a:gd name="connsiteX39" fmla="*/ 359228 w 6743700"/>
                <a:gd name="connsiteY39" fmla="*/ 266700 h 1284514"/>
                <a:gd name="connsiteX40" fmla="*/ 359228 w 6743700"/>
                <a:gd name="connsiteY40" fmla="*/ 217714 h 1284514"/>
                <a:gd name="connsiteX41" fmla="*/ 359228 w 6743700"/>
                <a:gd name="connsiteY41" fmla="*/ 217714 h 1284514"/>
                <a:gd name="connsiteX42" fmla="*/ 337457 w 6743700"/>
                <a:gd name="connsiteY42" fmla="*/ 195943 h 1284514"/>
                <a:gd name="connsiteX43" fmla="*/ 310243 w 6743700"/>
                <a:gd name="connsiteY43" fmla="*/ 195943 h 1284514"/>
                <a:gd name="connsiteX44" fmla="*/ 310243 w 6743700"/>
                <a:gd name="connsiteY44" fmla="*/ 195943 h 1284514"/>
                <a:gd name="connsiteX45" fmla="*/ 283028 w 6743700"/>
                <a:gd name="connsiteY45" fmla="*/ 168728 h 1284514"/>
                <a:gd name="connsiteX46" fmla="*/ 283028 w 6743700"/>
                <a:gd name="connsiteY46" fmla="*/ 125186 h 1284514"/>
                <a:gd name="connsiteX47" fmla="*/ 146957 w 6743700"/>
                <a:gd name="connsiteY47" fmla="*/ 125186 h 1284514"/>
                <a:gd name="connsiteX48" fmla="*/ 146957 w 6743700"/>
                <a:gd name="connsiteY48" fmla="*/ 81643 h 1284514"/>
                <a:gd name="connsiteX49" fmla="*/ 48986 w 6743700"/>
                <a:gd name="connsiteY49" fmla="*/ 81643 h 1284514"/>
                <a:gd name="connsiteX50" fmla="*/ 48986 w 6743700"/>
                <a:gd name="connsiteY50" fmla="*/ 0 h 1284514"/>
                <a:gd name="connsiteX51" fmla="*/ 0 w 6743700"/>
                <a:gd name="connsiteY51" fmla="*/ 0 h 1284514"/>
                <a:gd name="connsiteX0" fmla="*/ 6694714 w 6694714"/>
                <a:gd name="connsiteY0" fmla="*/ 1284514 h 1284514"/>
                <a:gd name="connsiteX1" fmla="*/ 4022271 w 6694714"/>
                <a:gd name="connsiteY1" fmla="*/ 1284514 h 1284514"/>
                <a:gd name="connsiteX2" fmla="*/ 4022271 w 6694714"/>
                <a:gd name="connsiteY2" fmla="*/ 1175657 h 1284514"/>
                <a:gd name="connsiteX3" fmla="*/ 3935185 w 6694714"/>
                <a:gd name="connsiteY3" fmla="*/ 1175657 h 1284514"/>
                <a:gd name="connsiteX4" fmla="*/ 3935185 w 6694714"/>
                <a:gd name="connsiteY4" fmla="*/ 1066800 h 1284514"/>
                <a:gd name="connsiteX5" fmla="*/ 3902528 w 6694714"/>
                <a:gd name="connsiteY5" fmla="*/ 1066800 h 1284514"/>
                <a:gd name="connsiteX6" fmla="*/ 3902528 w 6694714"/>
                <a:gd name="connsiteY6" fmla="*/ 979714 h 1284514"/>
                <a:gd name="connsiteX7" fmla="*/ 2971800 w 6694714"/>
                <a:gd name="connsiteY7" fmla="*/ 979714 h 1284514"/>
                <a:gd name="connsiteX8" fmla="*/ 2971800 w 6694714"/>
                <a:gd name="connsiteY8" fmla="*/ 903514 h 1284514"/>
                <a:gd name="connsiteX9" fmla="*/ 2503714 w 6694714"/>
                <a:gd name="connsiteY9" fmla="*/ 903514 h 1284514"/>
                <a:gd name="connsiteX10" fmla="*/ 2503714 w 6694714"/>
                <a:gd name="connsiteY10" fmla="*/ 838200 h 1284514"/>
                <a:gd name="connsiteX11" fmla="*/ 2383971 w 6694714"/>
                <a:gd name="connsiteY11" fmla="*/ 838200 h 1284514"/>
                <a:gd name="connsiteX12" fmla="*/ 2383971 w 6694714"/>
                <a:gd name="connsiteY12" fmla="*/ 767443 h 1284514"/>
                <a:gd name="connsiteX13" fmla="*/ 1627414 w 6694714"/>
                <a:gd name="connsiteY13" fmla="*/ 767443 h 1284514"/>
                <a:gd name="connsiteX14" fmla="*/ 1627414 w 6694714"/>
                <a:gd name="connsiteY14" fmla="*/ 718457 h 1284514"/>
                <a:gd name="connsiteX15" fmla="*/ 1534885 w 6694714"/>
                <a:gd name="connsiteY15" fmla="*/ 718457 h 1284514"/>
                <a:gd name="connsiteX16" fmla="*/ 1534885 w 6694714"/>
                <a:gd name="connsiteY16" fmla="*/ 680357 h 1284514"/>
                <a:gd name="connsiteX17" fmla="*/ 1534885 w 6694714"/>
                <a:gd name="connsiteY17" fmla="*/ 680357 h 1284514"/>
                <a:gd name="connsiteX18" fmla="*/ 1507671 w 6694714"/>
                <a:gd name="connsiteY18" fmla="*/ 680357 h 1284514"/>
                <a:gd name="connsiteX19" fmla="*/ 1507671 w 6694714"/>
                <a:gd name="connsiteY19" fmla="*/ 636814 h 1284514"/>
                <a:gd name="connsiteX20" fmla="*/ 1181100 w 6694714"/>
                <a:gd name="connsiteY20" fmla="*/ 636814 h 1284514"/>
                <a:gd name="connsiteX21" fmla="*/ 1181100 w 6694714"/>
                <a:gd name="connsiteY21" fmla="*/ 587829 h 1284514"/>
                <a:gd name="connsiteX22" fmla="*/ 1115785 w 6694714"/>
                <a:gd name="connsiteY22" fmla="*/ 587829 h 1284514"/>
                <a:gd name="connsiteX23" fmla="*/ 1115785 w 6694714"/>
                <a:gd name="connsiteY23" fmla="*/ 549729 h 1284514"/>
                <a:gd name="connsiteX24" fmla="*/ 865414 w 6694714"/>
                <a:gd name="connsiteY24" fmla="*/ 549729 h 1284514"/>
                <a:gd name="connsiteX25" fmla="*/ 865414 w 6694714"/>
                <a:gd name="connsiteY25" fmla="*/ 506186 h 1284514"/>
                <a:gd name="connsiteX26" fmla="*/ 783771 w 6694714"/>
                <a:gd name="connsiteY26" fmla="*/ 506186 h 1284514"/>
                <a:gd name="connsiteX27" fmla="*/ 783771 w 6694714"/>
                <a:gd name="connsiteY27" fmla="*/ 506186 h 1284514"/>
                <a:gd name="connsiteX28" fmla="*/ 783771 w 6694714"/>
                <a:gd name="connsiteY28" fmla="*/ 478972 h 1284514"/>
                <a:gd name="connsiteX29" fmla="*/ 691242 w 6694714"/>
                <a:gd name="connsiteY29" fmla="*/ 478972 h 1284514"/>
                <a:gd name="connsiteX30" fmla="*/ 691242 w 6694714"/>
                <a:gd name="connsiteY30" fmla="*/ 446314 h 1284514"/>
                <a:gd name="connsiteX31" fmla="*/ 544285 w 6694714"/>
                <a:gd name="connsiteY31" fmla="*/ 446314 h 1284514"/>
                <a:gd name="connsiteX32" fmla="*/ 544285 w 6694714"/>
                <a:gd name="connsiteY32" fmla="*/ 397329 h 1284514"/>
                <a:gd name="connsiteX33" fmla="*/ 511628 w 6694714"/>
                <a:gd name="connsiteY33" fmla="*/ 397329 h 1284514"/>
                <a:gd name="connsiteX34" fmla="*/ 527957 w 6694714"/>
                <a:gd name="connsiteY34" fmla="*/ 381000 h 1284514"/>
                <a:gd name="connsiteX35" fmla="*/ 500742 w 6694714"/>
                <a:gd name="connsiteY35" fmla="*/ 381000 h 1284514"/>
                <a:gd name="connsiteX36" fmla="*/ 500742 w 6694714"/>
                <a:gd name="connsiteY36" fmla="*/ 304800 h 1284514"/>
                <a:gd name="connsiteX37" fmla="*/ 478971 w 6694714"/>
                <a:gd name="connsiteY37" fmla="*/ 304800 h 1284514"/>
                <a:gd name="connsiteX38" fmla="*/ 478971 w 6694714"/>
                <a:gd name="connsiteY38" fmla="*/ 266700 h 1284514"/>
                <a:gd name="connsiteX39" fmla="*/ 310242 w 6694714"/>
                <a:gd name="connsiteY39" fmla="*/ 266700 h 1284514"/>
                <a:gd name="connsiteX40" fmla="*/ 310242 w 6694714"/>
                <a:gd name="connsiteY40" fmla="*/ 217714 h 1284514"/>
                <a:gd name="connsiteX41" fmla="*/ 310242 w 6694714"/>
                <a:gd name="connsiteY41" fmla="*/ 217714 h 1284514"/>
                <a:gd name="connsiteX42" fmla="*/ 288471 w 6694714"/>
                <a:gd name="connsiteY42" fmla="*/ 195943 h 1284514"/>
                <a:gd name="connsiteX43" fmla="*/ 261257 w 6694714"/>
                <a:gd name="connsiteY43" fmla="*/ 195943 h 1284514"/>
                <a:gd name="connsiteX44" fmla="*/ 261257 w 6694714"/>
                <a:gd name="connsiteY44" fmla="*/ 195943 h 1284514"/>
                <a:gd name="connsiteX45" fmla="*/ 234042 w 6694714"/>
                <a:gd name="connsiteY45" fmla="*/ 168728 h 1284514"/>
                <a:gd name="connsiteX46" fmla="*/ 234042 w 6694714"/>
                <a:gd name="connsiteY46" fmla="*/ 125186 h 1284514"/>
                <a:gd name="connsiteX47" fmla="*/ 97971 w 6694714"/>
                <a:gd name="connsiteY47" fmla="*/ 125186 h 1284514"/>
                <a:gd name="connsiteX48" fmla="*/ 97971 w 6694714"/>
                <a:gd name="connsiteY48" fmla="*/ 81643 h 1284514"/>
                <a:gd name="connsiteX49" fmla="*/ 0 w 6694714"/>
                <a:gd name="connsiteY49" fmla="*/ 81643 h 1284514"/>
                <a:gd name="connsiteX50" fmla="*/ 0 w 6694714"/>
                <a:gd name="connsiteY50" fmla="*/ 0 h 1284514"/>
                <a:gd name="connsiteX0" fmla="*/ 6694714 w 6694714"/>
                <a:gd name="connsiteY0" fmla="*/ 1202871 h 1202871"/>
                <a:gd name="connsiteX1" fmla="*/ 4022271 w 6694714"/>
                <a:gd name="connsiteY1" fmla="*/ 1202871 h 1202871"/>
                <a:gd name="connsiteX2" fmla="*/ 4022271 w 6694714"/>
                <a:gd name="connsiteY2" fmla="*/ 1094014 h 1202871"/>
                <a:gd name="connsiteX3" fmla="*/ 3935185 w 6694714"/>
                <a:gd name="connsiteY3" fmla="*/ 1094014 h 1202871"/>
                <a:gd name="connsiteX4" fmla="*/ 3935185 w 6694714"/>
                <a:gd name="connsiteY4" fmla="*/ 985157 h 1202871"/>
                <a:gd name="connsiteX5" fmla="*/ 3902528 w 6694714"/>
                <a:gd name="connsiteY5" fmla="*/ 985157 h 1202871"/>
                <a:gd name="connsiteX6" fmla="*/ 3902528 w 6694714"/>
                <a:gd name="connsiteY6" fmla="*/ 898071 h 1202871"/>
                <a:gd name="connsiteX7" fmla="*/ 2971800 w 6694714"/>
                <a:gd name="connsiteY7" fmla="*/ 898071 h 1202871"/>
                <a:gd name="connsiteX8" fmla="*/ 2971800 w 6694714"/>
                <a:gd name="connsiteY8" fmla="*/ 821871 h 1202871"/>
                <a:gd name="connsiteX9" fmla="*/ 2503714 w 6694714"/>
                <a:gd name="connsiteY9" fmla="*/ 821871 h 1202871"/>
                <a:gd name="connsiteX10" fmla="*/ 2503714 w 6694714"/>
                <a:gd name="connsiteY10" fmla="*/ 756557 h 1202871"/>
                <a:gd name="connsiteX11" fmla="*/ 2383971 w 6694714"/>
                <a:gd name="connsiteY11" fmla="*/ 756557 h 1202871"/>
                <a:gd name="connsiteX12" fmla="*/ 2383971 w 6694714"/>
                <a:gd name="connsiteY12" fmla="*/ 685800 h 1202871"/>
                <a:gd name="connsiteX13" fmla="*/ 1627414 w 6694714"/>
                <a:gd name="connsiteY13" fmla="*/ 685800 h 1202871"/>
                <a:gd name="connsiteX14" fmla="*/ 1627414 w 6694714"/>
                <a:gd name="connsiteY14" fmla="*/ 636814 h 1202871"/>
                <a:gd name="connsiteX15" fmla="*/ 1534885 w 6694714"/>
                <a:gd name="connsiteY15" fmla="*/ 636814 h 1202871"/>
                <a:gd name="connsiteX16" fmla="*/ 1534885 w 6694714"/>
                <a:gd name="connsiteY16" fmla="*/ 598714 h 1202871"/>
                <a:gd name="connsiteX17" fmla="*/ 1534885 w 6694714"/>
                <a:gd name="connsiteY17" fmla="*/ 598714 h 1202871"/>
                <a:gd name="connsiteX18" fmla="*/ 1507671 w 6694714"/>
                <a:gd name="connsiteY18" fmla="*/ 598714 h 1202871"/>
                <a:gd name="connsiteX19" fmla="*/ 1507671 w 6694714"/>
                <a:gd name="connsiteY19" fmla="*/ 555171 h 1202871"/>
                <a:gd name="connsiteX20" fmla="*/ 1181100 w 6694714"/>
                <a:gd name="connsiteY20" fmla="*/ 555171 h 1202871"/>
                <a:gd name="connsiteX21" fmla="*/ 1181100 w 6694714"/>
                <a:gd name="connsiteY21" fmla="*/ 506186 h 1202871"/>
                <a:gd name="connsiteX22" fmla="*/ 1115785 w 6694714"/>
                <a:gd name="connsiteY22" fmla="*/ 506186 h 1202871"/>
                <a:gd name="connsiteX23" fmla="*/ 1115785 w 6694714"/>
                <a:gd name="connsiteY23" fmla="*/ 468086 h 1202871"/>
                <a:gd name="connsiteX24" fmla="*/ 865414 w 6694714"/>
                <a:gd name="connsiteY24" fmla="*/ 468086 h 1202871"/>
                <a:gd name="connsiteX25" fmla="*/ 865414 w 6694714"/>
                <a:gd name="connsiteY25" fmla="*/ 424543 h 1202871"/>
                <a:gd name="connsiteX26" fmla="*/ 783771 w 6694714"/>
                <a:gd name="connsiteY26" fmla="*/ 424543 h 1202871"/>
                <a:gd name="connsiteX27" fmla="*/ 783771 w 6694714"/>
                <a:gd name="connsiteY27" fmla="*/ 424543 h 1202871"/>
                <a:gd name="connsiteX28" fmla="*/ 783771 w 6694714"/>
                <a:gd name="connsiteY28" fmla="*/ 397329 h 1202871"/>
                <a:gd name="connsiteX29" fmla="*/ 691242 w 6694714"/>
                <a:gd name="connsiteY29" fmla="*/ 397329 h 1202871"/>
                <a:gd name="connsiteX30" fmla="*/ 691242 w 6694714"/>
                <a:gd name="connsiteY30" fmla="*/ 364671 h 1202871"/>
                <a:gd name="connsiteX31" fmla="*/ 544285 w 6694714"/>
                <a:gd name="connsiteY31" fmla="*/ 364671 h 1202871"/>
                <a:gd name="connsiteX32" fmla="*/ 544285 w 6694714"/>
                <a:gd name="connsiteY32" fmla="*/ 315686 h 1202871"/>
                <a:gd name="connsiteX33" fmla="*/ 511628 w 6694714"/>
                <a:gd name="connsiteY33" fmla="*/ 315686 h 1202871"/>
                <a:gd name="connsiteX34" fmla="*/ 527957 w 6694714"/>
                <a:gd name="connsiteY34" fmla="*/ 299357 h 1202871"/>
                <a:gd name="connsiteX35" fmla="*/ 500742 w 6694714"/>
                <a:gd name="connsiteY35" fmla="*/ 299357 h 1202871"/>
                <a:gd name="connsiteX36" fmla="*/ 500742 w 6694714"/>
                <a:gd name="connsiteY36" fmla="*/ 223157 h 1202871"/>
                <a:gd name="connsiteX37" fmla="*/ 478971 w 6694714"/>
                <a:gd name="connsiteY37" fmla="*/ 223157 h 1202871"/>
                <a:gd name="connsiteX38" fmla="*/ 478971 w 6694714"/>
                <a:gd name="connsiteY38" fmla="*/ 185057 h 1202871"/>
                <a:gd name="connsiteX39" fmla="*/ 310242 w 6694714"/>
                <a:gd name="connsiteY39" fmla="*/ 185057 h 1202871"/>
                <a:gd name="connsiteX40" fmla="*/ 310242 w 6694714"/>
                <a:gd name="connsiteY40" fmla="*/ 136071 h 1202871"/>
                <a:gd name="connsiteX41" fmla="*/ 310242 w 6694714"/>
                <a:gd name="connsiteY41" fmla="*/ 136071 h 1202871"/>
                <a:gd name="connsiteX42" fmla="*/ 288471 w 6694714"/>
                <a:gd name="connsiteY42" fmla="*/ 114300 h 1202871"/>
                <a:gd name="connsiteX43" fmla="*/ 261257 w 6694714"/>
                <a:gd name="connsiteY43" fmla="*/ 114300 h 1202871"/>
                <a:gd name="connsiteX44" fmla="*/ 261257 w 6694714"/>
                <a:gd name="connsiteY44" fmla="*/ 114300 h 1202871"/>
                <a:gd name="connsiteX45" fmla="*/ 234042 w 6694714"/>
                <a:gd name="connsiteY45" fmla="*/ 87085 h 1202871"/>
                <a:gd name="connsiteX46" fmla="*/ 234042 w 6694714"/>
                <a:gd name="connsiteY46" fmla="*/ 43543 h 1202871"/>
                <a:gd name="connsiteX47" fmla="*/ 97971 w 6694714"/>
                <a:gd name="connsiteY47" fmla="*/ 43543 h 1202871"/>
                <a:gd name="connsiteX48" fmla="*/ 97971 w 6694714"/>
                <a:gd name="connsiteY48" fmla="*/ 0 h 1202871"/>
                <a:gd name="connsiteX49" fmla="*/ 0 w 6694714"/>
                <a:gd name="connsiteY49" fmla="*/ 0 h 1202871"/>
                <a:gd name="connsiteX0" fmla="*/ 6596743 w 6596743"/>
                <a:gd name="connsiteY0" fmla="*/ 1202871 h 1202871"/>
                <a:gd name="connsiteX1" fmla="*/ 3924300 w 6596743"/>
                <a:gd name="connsiteY1" fmla="*/ 1202871 h 1202871"/>
                <a:gd name="connsiteX2" fmla="*/ 3924300 w 6596743"/>
                <a:gd name="connsiteY2" fmla="*/ 1094014 h 1202871"/>
                <a:gd name="connsiteX3" fmla="*/ 3837214 w 6596743"/>
                <a:gd name="connsiteY3" fmla="*/ 1094014 h 1202871"/>
                <a:gd name="connsiteX4" fmla="*/ 3837214 w 6596743"/>
                <a:gd name="connsiteY4" fmla="*/ 985157 h 1202871"/>
                <a:gd name="connsiteX5" fmla="*/ 3804557 w 6596743"/>
                <a:gd name="connsiteY5" fmla="*/ 985157 h 1202871"/>
                <a:gd name="connsiteX6" fmla="*/ 3804557 w 6596743"/>
                <a:gd name="connsiteY6" fmla="*/ 898071 h 1202871"/>
                <a:gd name="connsiteX7" fmla="*/ 2873829 w 6596743"/>
                <a:gd name="connsiteY7" fmla="*/ 898071 h 1202871"/>
                <a:gd name="connsiteX8" fmla="*/ 2873829 w 6596743"/>
                <a:gd name="connsiteY8" fmla="*/ 821871 h 1202871"/>
                <a:gd name="connsiteX9" fmla="*/ 2405743 w 6596743"/>
                <a:gd name="connsiteY9" fmla="*/ 821871 h 1202871"/>
                <a:gd name="connsiteX10" fmla="*/ 2405743 w 6596743"/>
                <a:gd name="connsiteY10" fmla="*/ 756557 h 1202871"/>
                <a:gd name="connsiteX11" fmla="*/ 2286000 w 6596743"/>
                <a:gd name="connsiteY11" fmla="*/ 756557 h 1202871"/>
                <a:gd name="connsiteX12" fmla="*/ 2286000 w 6596743"/>
                <a:gd name="connsiteY12" fmla="*/ 685800 h 1202871"/>
                <a:gd name="connsiteX13" fmla="*/ 1529443 w 6596743"/>
                <a:gd name="connsiteY13" fmla="*/ 685800 h 1202871"/>
                <a:gd name="connsiteX14" fmla="*/ 1529443 w 6596743"/>
                <a:gd name="connsiteY14" fmla="*/ 636814 h 1202871"/>
                <a:gd name="connsiteX15" fmla="*/ 1436914 w 6596743"/>
                <a:gd name="connsiteY15" fmla="*/ 636814 h 1202871"/>
                <a:gd name="connsiteX16" fmla="*/ 1436914 w 6596743"/>
                <a:gd name="connsiteY16" fmla="*/ 598714 h 1202871"/>
                <a:gd name="connsiteX17" fmla="*/ 1436914 w 6596743"/>
                <a:gd name="connsiteY17" fmla="*/ 598714 h 1202871"/>
                <a:gd name="connsiteX18" fmla="*/ 1409700 w 6596743"/>
                <a:gd name="connsiteY18" fmla="*/ 598714 h 1202871"/>
                <a:gd name="connsiteX19" fmla="*/ 1409700 w 6596743"/>
                <a:gd name="connsiteY19" fmla="*/ 555171 h 1202871"/>
                <a:gd name="connsiteX20" fmla="*/ 1083129 w 6596743"/>
                <a:gd name="connsiteY20" fmla="*/ 555171 h 1202871"/>
                <a:gd name="connsiteX21" fmla="*/ 1083129 w 6596743"/>
                <a:gd name="connsiteY21" fmla="*/ 506186 h 1202871"/>
                <a:gd name="connsiteX22" fmla="*/ 1017814 w 6596743"/>
                <a:gd name="connsiteY22" fmla="*/ 506186 h 1202871"/>
                <a:gd name="connsiteX23" fmla="*/ 1017814 w 6596743"/>
                <a:gd name="connsiteY23" fmla="*/ 468086 h 1202871"/>
                <a:gd name="connsiteX24" fmla="*/ 767443 w 6596743"/>
                <a:gd name="connsiteY24" fmla="*/ 468086 h 1202871"/>
                <a:gd name="connsiteX25" fmla="*/ 767443 w 6596743"/>
                <a:gd name="connsiteY25" fmla="*/ 424543 h 1202871"/>
                <a:gd name="connsiteX26" fmla="*/ 685800 w 6596743"/>
                <a:gd name="connsiteY26" fmla="*/ 424543 h 1202871"/>
                <a:gd name="connsiteX27" fmla="*/ 685800 w 6596743"/>
                <a:gd name="connsiteY27" fmla="*/ 424543 h 1202871"/>
                <a:gd name="connsiteX28" fmla="*/ 685800 w 6596743"/>
                <a:gd name="connsiteY28" fmla="*/ 397329 h 1202871"/>
                <a:gd name="connsiteX29" fmla="*/ 593271 w 6596743"/>
                <a:gd name="connsiteY29" fmla="*/ 397329 h 1202871"/>
                <a:gd name="connsiteX30" fmla="*/ 593271 w 6596743"/>
                <a:gd name="connsiteY30" fmla="*/ 364671 h 1202871"/>
                <a:gd name="connsiteX31" fmla="*/ 446314 w 6596743"/>
                <a:gd name="connsiteY31" fmla="*/ 364671 h 1202871"/>
                <a:gd name="connsiteX32" fmla="*/ 446314 w 6596743"/>
                <a:gd name="connsiteY32" fmla="*/ 315686 h 1202871"/>
                <a:gd name="connsiteX33" fmla="*/ 413657 w 6596743"/>
                <a:gd name="connsiteY33" fmla="*/ 315686 h 1202871"/>
                <a:gd name="connsiteX34" fmla="*/ 429986 w 6596743"/>
                <a:gd name="connsiteY34" fmla="*/ 299357 h 1202871"/>
                <a:gd name="connsiteX35" fmla="*/ 402771 w 6596743"/>
                <a:gd name="connsiteY35" fmla="*/ 299357 h 1202871"/>
                <a:gd name="connsiteX36" fmla="*/ 402771 w 6596743"/>
                <a:gd name="connsiteY36" fmla="*/ 223157 h 1202871"/>
                <a:gd name="connsiteX37" fmla="*/ 381000 w 6596743"/>
                <a:gd name="connsiteY37" fmla="*/ 223157 h 1202871"/>
                <a:gd name="connsiteX38" fmla="*/ 381000 w 6596743"/>
                <a:gd name="connsiteY38" fmla="*/ 185057 h 1202871"/>
                <a:gd name="connsiteX39" fmla="*/ 212271 w 6596743"/>
                <a:gd name="connsiteY39" fmla="*/ 185057 h 1202871"/>
                <a:gd name="connsiteX40" fmla="*/ 212271 w 6596743"/>
                <a:gd name="connsiteY40" fmla="*/ 136071 h 1202871"/>
                <a:gd name="connsiteX41" fmla="*/ 212271 w 6596743"/>
                <a:gd name="connsiteY41" fmla="*/ 136071 h 1202871"/>
                <a:gd name="connsiteX42" fmla="*/ 190500 w 6596743"/>
                <a:gd name="connsiteY42" fmla="*/ 114300 h 1202871"/>
                <a:gd name="connsiteX43" fmla="*/ 163286 w 6596743"/>
                <a:gd name="connsiteY43" fmla="*/ 114300 h 1202871"/>
                <a:gd name="connsiteX44" fmla="*/ 163286 w 6596743"/>
                <a:gd name="connsiteY44" fmla="*/ 114300 h 1202871"/>
                <a:gd name="connsiteX45" fmla="*/ 136071 w 6596743"/>
                <a:gd name="connsiteY45" fmla="*/ 87085 h 1202871"/>
                <a:gd name="connsiteX46" fmla="*/ 136071 w 6596743"/>
                <a:gd name="connsiteY46" fmla="*/ 43543 h 1202871"/>
                <a:gd name="connsiteX47" fmla="*/ 0 w 6596743"/>
                <a:gd name="connsiteY47" fmla="*/ 43543 h 1202871"/>
                <a:gd name="connsiteX48" fmla="*/ 0 w 6596743"/>
                <a:gd name="connsiteY48" fmla="*/ 0 h 1202871"/>
                <a:gd name="connsiteX0" fmla="*/ 6596743 w 6596743"/>
                <a:gd name="connsiteY0" fmla="*/ 1159328 h 1159328"/>
                <a:gd name="connsiteX1" fmla="*/ 3924300 w 6596743"/>
                <a:gd name="connsiteY1" fmla="*/ 1159328 h 1159328"/>
                <a:gd name="connsiteX2" fmla="*/ 3924300 w 6596743"/>
                <a:gd name="connsiteY2" fmla="*/ 1050471 h 1159328"/>
                <a:gd name="connsiteX3" fmla="*/ 3837214 w 6596743"/>
                <a:gd name="connsiteY3" fmla="*/ 1050471 h 1159328"/>
                <a:gd name="connsiteX4" fmla="*/ 3837214 w 6596743"/>
                <a:gd name="connsiteY4" fmla="*/ 941614 h 1159328"/>
                <a:gd name="connsiteX5" fmla="*/ 3804557 w 6596743"/>
                <a:gd name="connsiteY5" fmla="*/ 941614 h 1159328"/>
                <a:gd name="connsiteX6" fmla="*/ 3804557 w 6596743"/>
                <a:gd name="connsiteY6" fmla="*/ 854528 h 1159328"/>
                <a:gd name="connsiteX7" fmla="*/ 2873829 w 6596743"/>
                <a:gd name="connsiteY7" fmla="*/ 854528 h 1159328"/>
                <a:gd name="connsiteX8" fmla="*/ 2873829 w 6596743"/>
                <a:gd name="connsiteY8" fmla="*/ 778328 h 1159328"/>
                <a:gd name="connsiteX9" fmla="*/ 2405743 w 6596743"/>
                <a:gd name="connsiteY9" fmla="*/ 778328 h 1159328"/>
                <a:gd name="connsiteX10" fmla="*/ 2405743 w 6596743"/>
                <a:gd name="connsiteY10" fmla="*/ 713014 h 1159328"/>
                <a:gd name="connsiteX11" fmla="*/ 2286000 w 6596743"/>
                <a:gd name="connsiteY11" fmla="*/ 713014 h 1159328"/>
                <a:gd name="connsiteX12" fmla="*/ 2286000 w 6596743"/>
                <a:gd name="connsiteY12" fmla="*/ 642257 h 1159328"/>
                <a:gd name="connsiteX13" fmla="*/ 1529443 w 6596743"/>
                <a:gd name="connsiteY13" fmla="*/ 642257 h 1159328"/>
                <a:gd name="connsiteX14" fmla="*/ 1529443 w 6596743"/>
                <a:gd name="connsiteY14" fmla="*/ 593271 h 1159328"/>
                <a:gd name="connsiteX15" fmla="*/ 1436914 w 6596743"/>
                <a:gd name="connsiteY15" fmla="*/ 593271 h 1159328"/>
                <a:gd name="connsiteX16" fmla="*/ 1436914 w 6596743"/>
                <a:gd name="connsiteY16" fmla="*/ 555171 h 1159328"/>
                <a:gd name="connsiteX17" fmla="*/ 1436914 w 6596743"/>
                <a:gd name="connsiteY17" fmla="*/ 555171 h 1159328"/>
                <a:gd name="connsiteX18" fmla="*/ 1409700 w 6596743"/>
                <a:gd name="connsiteY18" fmla="*/ 555171 h 1159328"/>
                <a:gd name="connsiteX19" fmla="*/ 1409700 w 6596743"/>
                <a:gd name="connsiteY19" fmla="*/ 511628 h 1159328"/>
                <a:gd name="connsiteX20" fmla="*/ 1083129 w 6596743"/>
                <a:gd name="connsiteY20" fmla="*/ 511628 h 1159328"/>
                <a:gd name="connsiteX21" fmla="*/ 1083129 w 6596743"/>
                <a:gd name="connsiteY21" fmla="*/ 462643 h 1159328"/>
                <a:gd name="connsiteX22" fmla="*/ 1017814 w 6596743"/>
                <a:gd name="connsiteY22" fmla="*/ 462643 h 1159328"/>
                <a:gd name="connsiteX23" fmla="*/ 1017814 w 6596743"/>
                <a:gd name="connsiteY23" fmla="*/ 424543 h 1159328"/>
                <a:gd name="connsiteX24" fmla="*/ 767443 w 6596743"/>
                <a:gd name="connsiteY24" fmla="*/ 424543 h 1159328"/>
                <a:gd name="connsiteX25" fmla="*/ 767443 w 6596743"/>
                <a:gd name="connsiteY25" fmla="*/ 381000 h 1159328"/>
                <a:gd name="connsiteX26" fmla="*/ 685800 w 6596743"/>
                <a:gd name="connsiteY26" fmla="*/ 381000 h 1159328"/>
                <a:gd name="connsiteX27" fmla="*/ 685800 w 6596743"/>
                <a:gd name="connsiteY27" fmla="*/ 381000 h 1159328"/>
                <a:gd name="connsiteX28" fmla="*/ 685800 w 6596743"/>
                <a:gd name="connsiteY28" fmla="*/ 353786 h 1159328"/>
                <a:gd name="connsiteX29" fmla="*/ 593271 w 6596743"/>
                <a:gd name="connsiteY29" fmla="*/ 353786 h 1159328"/>
                <a:gd name="connsiteX30" fmla="*/ 593271 w 6596743"/>
                <a:gd name="connsiteY30" fmla="*/ 321128 h 1159328"/>
                <a:gd name="connsiteX31" fmla="*/ 446314 w 6596743"/>
                <a:gd name="connsiteY31" fmla="*/ 321128 h 1159328"/>
                <a:gd name="connsiteX32" fmla="*/ 446314 w 6596743"/>
                <a:gd name="connsiteY32" fmla="*/ 272143 h 1159328"/>
                <a:gd name="connsiteX33" fmla="*/ 413657 w 6596743"/>
                <a:gd name="connsiteY33" fmla="*/ 272143 h 1159328"/>
                <a:gd name="connsiteX34" fmla="*/ 429986 w 6596743"/>
                <a:gd name="connsiteY34" fmla="*/ 255814 h 1159328"/>
                <a:gd name="connsiteX35" fmla="*/ 402771 w 6596743"/>
                <a:gd name="connsiteY35" fmla="*/ 255814 h 1159328"/>
                <a:gd name="connsiteX36" fmla="*/ 402771 w 6596743"/>
                <a:gd name="connsiteY36" fmla="*/ 179614 h 1159328"/>
                <a:gd name="connsiteX37" fmla="*/ 381000 w 6596743"/>
                <a:gd name="connsiteY37" fmla="*/ 179614 h 1159328"/>
                <a:gd name="connsiteX38" fmla="*/ 381000 w 6596743"/>
                <a:gd name="connsiteY38" fmla="*/ 141514 h 1159328"/>
                <a:gd name="connsiteX39" fmla="*/ 212271 w 6596743"/>
                <a:gd name="connsiteY39" fmla="*/ 141514 h 1159328"/>
                <a:gd name="connsiteX40" fmla="*/ 212271 w 6596743"/>
                <a:gd name="connsiteY40" fmla="*/ 92528 h 1159328"/>
                <a:gd name="connsiteX41" fmla="*/ 212271 w 6596743"/>
                <a:gd name="connsiteY41" fmla="*/ 92528 h 1159328"/>
                <a:gd name="connsiteX42" fmla="*/ 190500 w 6596743"/>
                <a:gd name="connsiteY42" fmla="*/ 70757 h 1159328"/>
                <a:gd name="connsiteX43" fmla="*/ 163286 w 6596743"/>
                <a:gd name="connsiteY43" fmla="*/ 70757 h 1159328"/>
                <a:gd name="connsiteX44" fmla="*/ 163286 w 6596743"/>
                <a:gd name="connsiteY44" fmla="*/ 70757 h 1159328"/>
                <a:gd name="connsiteX45" fmla="*/ 136071 w 6596743"/>
                <a:gd name="connsiteY45" fmla="*/ 43542 h 1159328"/>
                <a:gd name="connsiteX46" fmla="*/ 136071 w 6596743"/>
                <a:gd name="connsiteY46" fmla="*/ 0 h 1159328"/>
                <a:gd name="connsiteX47" fmla="*/ 0 w 6596743"/>
                <a:gd name="connsiteY47" fmla="*/ 0 h 1159328"/>
                <a:gd name="connsiteX0" fmla="*/ 6460672 w 6460672"/>
                <a:gd name="connsiteY0" fmla="*/ 1159328 h 1159328"/>
                <a:gd name="connsiteX1" fmla="*/ 3788229 w 6460672"/>
                <a:gd name="connsiteY1" fmla="*/ 1159328 h 1159328"/>
                <a:gd name="connsiteX2" fmla="*/ 3788229 w 6460672"/>
                <a:gd name="connsiteY2" fmla="*/ 1050471 h 1159328"/>
                <a:gd name="connsiteX3" fmla="*/ 3701143 w 6460672"/>
                <a:gd name="connsiteY3" fmla="*/ 1050471 h 1159328"/>
                <a:gd name="connsiteX4" fmla="*/ 3701143 w 6460672"/>
                <a:gd name="connsiteY4" fmla="*/ 941614 h 1159328"/>
                <a:gd name="connsiteX5" fmla="*/ 3668486 w 6460672"/>
                <a:gd name="connsiteY5" fmla="*/ 941614 h 1159328"/>
                <a:gd name="connsiteX6" fmla="*/ 3668486 w 6460672"/>
                <a:gd name="connsiteY6" fmla="*/ 854528 h 1159328"/>
                <a:gd name="connsiteX7" fmla="*/ 2737758 w 6460672"/>
                <a:gd name="connsiteY7" fmla="*/ 854528 h 1159328"/>
                <a:gd name="connsiteX8" fmla="*/ 2737758 w 6460672"/>
                <a:gd name="connsiteY8" fmla="*/ 778328 h 1159328"/>
                <a:gd name="connsiteX9" fmla="*/ 2269672 w 6460672"/>
                <a:gd name="connsiteY9" fmla="*/ 778328 h 1159328"/>
                <a:gd name="connsiteX10" fmla="*/ 2269672 w 6460672"/>
                <a:gd name="connsiteY10" fmla="*/ 713014 h 1159328"/>
                <a:gd name="connsiteX11" fmla="*/ 2149929 w 6460672"/>
                <a:gd name="connsiteY11" fmla="*/ 713014 h 1159328"/>
                <a:gd name="connsiteX12" fmla="*/ 2149929 w 6460672"/>
                <a:gd name="connsiteY12" fmla="*/ 642257 h 1159328"/>
                <a:gd name="connsiteX13" fmla="*/ 1393372 w 6460672"/>
                <a:gd name="connsiteY13" fmla="*/ 642257 h 1159328"/>
                <a:gd name="connsiteX14" fmla="*/ 1393372 w 6460672"/>
                <a:gd name="connsiteY14" fmla="*/ 593271 h 1159328"/>
                <a:gd name="connsiteX15" fmla="*/ 1300843 w 6460672"/>
                <a:gd name="connsiteY15" fmla="*/ 593271 h 1159328"/>
                <a:gd name="connsiteX16" fmla="*/ 1300843 w 6460672"/>
                <a:gd name="connsiteY16" fmla="*/ 555171 h 1159328"/>
                <a:gd name="connsiteX17" fmla="*/ 1300843 w 6460672"/>
                <a:gd name="connsiteY17" fmla="*/ 555171 h 1159328"/>
                <a:gd name="connsiteX18" fmla="*/ 1273629 w 6460672"/>
                <a:gd name="connsiteY18" fmla="*/ 555171 h 1159328"/>
                <a:gd name="connsiteX19" fmla="*/ 1273629 w 6460672"/>
                <a:gd name="connsiteY19" fmla="*/ 511628 h 1159328"/>
                <a:gd name="connsiteX20" fmla="*/ 947058 w 6460672"/>
                <a:gd name="connsiteY20" fmla="*/ 511628 h 1159328"/>
                <a:gd name="connsiteX21" fmla="*/ 947058 w 6460672"/>
                <a:gd name="connsiteY21" fmla="*/ 462643 h 1159328"/>
                <a:gd name="connsiteX22" fmla="*/ 881743 w 6460672"/>
                <a:gd name="connsiteY22" fmla="*/ 462643 h 1159328"/>
                <a:gd name="connsiteX23" fmla="*/ 881743 w 6460672"/>
                <a:gd name="connsiteY23" fmla="*/ 424543 h 1159328"/>
                <a:gd name="connsiteX24" fmla="*/ 631372 w 6460672"/>
                <a:gd name="connsiteY24" fmla="*/ 424543 h 1159328"/>
                <a:gd name="connsiteX25" fmla="*/ 631372 w 6460672"/>
                <a:gd name="connsiteY25" fmla="*/ 381000 h 1159328"/>
                <a:gd name="connsiteX26" fmla="*/ 549729 w 6460672"/>
                <a:gd name="connsiteY26" fmla="*/ 381000 h 1159328"/>
                <a:gd name="connsiteX27" fmla="*/ 549729 w 6460672"/>
                <a:gd name="connsiteY27" fmla="*/ 381000 h 1159328"/>
                <a:gd name="connsiteX28" fmla="*/ 549729 w 6460672"/>
                <a:gd name="connsiteY28" fmla="*/ 353786 h 1159328"/>
                <a:gd name="connsiteX29" fmla="*/ 457200 w 6460672"/>
                <a:gd name="connsiteY29" fmla="*/ 353786 h 1159328"/>
                <a:gd name="connsiteX30" fmla="*/ 457200 w 6460672"/>
                <a:gd name="connsiteY30" fmla="*/ 321128 h 1159328"/>
                <a:gd name="connsiteX31" fmla="*/ 310243 w 6460672"/>
                <a:gd name="connsiteY31" fmla="*/ 321128 h 1159328"/>
                <a:gd name="connsiteX32" fmla="*/ 310243 w 6460672"/>
                <a:gd name="connsiteY32" fmla="*/ 272143 h 1159328"/>
                <a:gd name="connsiteX33" fmla="*/ 277586 w 6460672"/>
                <a:gd name="connsiteY33" fmla="*/ 272143 h 1159328"/>
                <a:gd name="connsiteX34" fmla="*/ 293915 w 6460672"/>
                <a:gd name="connsiteY34" fmla="*/ 255814 h 1159328"/>
                <a:gd name="connsiteX35" fmla="*/ 266700 w 6460672"/>
                <a:gd name="connsiteY35" fmla="*/ 255814 h 1159328"/>
                <a:gd name="connsiteX36" fmla="*/ 266700 w 6460672"/>
                <a:gd name="connsiteY36" fmla="*/ 179614 h 1159328"/>
                <a:gd name="connsiteX37" fmla="*/ 244929 w 6460672"/>
                <a:gd name="connsiteY37" fmla="*/ 179614 h 1159328"/>
                <a:gd name="connsiteX38" fmla="*/ 244929 w 6460672"/>
                <a:gd name="connsiteY38" fmla="*/ 141514 h 1159328"/>
                <a:gd name="connsiteX39" fmla="*/ 76200 w 6460672"/>
                <a:gd name="connsiteY39" fmla="*/ 141514 h 1159328"/>
                <a:gd name="connsiteX40" fmla="*/ 76200 w 6460672"/>
                <a:gd name="connsiteY40" fmla="*/ 92528 h 1159328"/>
                <a:gd name="connsiteX41" fmla="*/ 76200 w 6460672"/>
                <a:gd name="connsiteY41" fmla="*/ 92528 h 1159328"/>
                <a:gd name="connsiteX42" fmla="*/ 54429 w 6460672"/>
                <a:gd name="connsiteY42" fmla="*/ 70757 h 1159328"/>
                <a:gd name="connsiteX43" fmla="*/ 27215 w 6460672"/>
                <a:gd name="connsiteY43" fmla="*/ 70757 h 1159328"/>
                <a:gd name="connsiteX44" fmla="*/ 27215 w 6460672"/>
                <a:gd name="connsiteY44" fmla="*/ 70757 h 1159328"/>
                <a:gd name="connsiteX45" fmla="*/ 0 w 6460672"/>
                <a:gd name="connsiteY45" fmla="*/ 43542 h 1159328"/>
                <a:gd name="connsiteX46" fmla="*/ 0 w 6460672"/>
                <a:gd name="connsiteY46" fmla="*/ 0 h 1159328"/>
                <a:gd name="connsiteX0" fmla="*/ 6460672 w 6460672"/>
                <a:gd name="connsiteY0" fmla="*/ 1115786 h 1115786"/>
                <a:gd name="connsiteX1" fmla="*/ 3788229 w 6460672"/>
                <a:gd name="connsiteY1" fmla="*/ 1115786 h 1115786"/>
                <a:gd name="connsiteX2" fmla="*/ 3788229 w 6460672"/>
                <a:gd name="connsiteY2" fmla="*/ 1006929 h 1115786"/>
                <a:gd name="connsiteX3" fmla="*/ 3701143 w 6460672"/>
                <a:gd name="connsiteY3" fmla="*/ 1006929 h 1115786"/>
                <a:gd name="connsiteX4" fmla="*/ 3701143 w 6460672"/>
                <a:gd name="connsiteY4" fmla="*/ 898072 h 1115786"/>
                <a:gd name="connsiteX5" fmla="*/ 3668486 w 6460672"/>
                <a:gd name="connsiteY5" fmla="*/ 898072 h 1115786"/>
                <a:gd name="connsiteX6" fmla="*/ 3668486 w 6460672"/>
                <a:gd name="connsiteY6" fmla="*/ 810986 h 1115786"/>
                <a:gd name="connsiteX7" fmla="*/ 2737758 w 6460672"/>
                <a:gd name="connsiteY7" fmla="*/ 810986 h 1115786"/>
                <a:gd name="connsiteX8" fmla="*/ 2737758 w 6460672"/>
                <a:gd name="connsiteY8" fmla="*/ 734786 h 1115786"/>
                <a:gd name="connsiteX9" fmla="*/ 2269672 w 6460672"/>
                <a:gd name="connsiteY9" fmla="*/ 734786 h 1115786"/>
                <a:gd name="connsiteX10" fmla="*/ 2269672 w 6460672"/>
                <a:gd name="connsiteY10" fmla="*/ 669472 h 1115786"/>
                <a:gd name="connsiteX11" fmla="*/ 2149929 w 6460672"/>
                <a:gd name="connsiteY11" fmla="*/ 669472 h 1115786"/>
                <a:gd name="connsiteX12" fmla="*/ 2149929 w 6460672"/>
                <a:gd name="connsiteY12" fmla="*/ 598715 h 1115786"/>
                <a:gd name="connsiteX13" fmla="*/ 1393372 w 6460672"/>
                <a:gd name="connsiteY13" fmla="*/ 598715 h 1115786"/>
                <a:gd name="connsiteX14" fmla="*/ 1393372 w 6460672"/>
                <a:gd name="connsiteY14" fmla="*/ 549729 h 1115786"/>
                <a:gd name="connsiteX15" fmla="*/ 1300843 w 6460672"/>
                <a:gd name="connsiteY15" fmla="*/ 549729 h 1115786"/>
                <a:gd name="connsiteX16" fmla="*/ 1300843 w 6460672"/>
                <a:gd name="connsiteY16" fmla="*/ 511629 h 1115786"/>
                <a:gd name="connsiteX17" fmla="*/ 1300843 w 6460672"/>
                <a:gd name="connsiteY17" fmla="*/ 511629 h 1115786"/>
                <a:gd name="connsiteX18" fmla="*/ 1273629 w 6460672"/>
                <a:gd name="connsiteY18" fmla="*/ 511629 h 1115786"/>
                <a:gd name="connsiteX19" fmla="*/ 1273629 w 6460672"/>
                <a:gd name="connsiteY19" fmla="*/ 468086 h 1115786"/>
                <a:gd name="connsiteX20" fmla="*/ 947058 w 6460672"/>
                <a:gd name="connsiteY20" fmla="*/ 468086 h 1115786"/>
                <a:gd name="connsiteX21" fmla="*/ 947058 w 6460672"/>
                <a:gd name="connsiteY21" fmla="*/ 419101 h 1115786"/>
                <a:gd name="connsiteX22" fmla="*/ 881743 w 6460672"/>
                <a:gd name="connsiteY22" fmla="*/ 419101 h 1115786"/>
                <a:gd name="connsiteX23" fmla="*/ 881743 w 6460672"/>
                <a:gd name="connsiteY23" fmla="*/ 381001 h 1115786"/>
                <a:gd name="connsiteX24" fmla="*/ 631372 w 6460672"/>
                <a:gd name="connsiteY24" fmla="*/ 381001 h 1115786"/>
                <a:gd name="connsiteX25" fmla="*/ 631372 w 6460672"/>
                <a:gd name="connsiteY25" fmla="*/ 337458 h 1115786"/>
                <a:gd name="connsiteX26" fmla="*/ 549729 w 6460672"/>
                <a:gd name="connsiteY26" fmla="*/ 337458 h 1115786"/>
                <a:gd name="connsiteX27" fmla="*/ 549729 w 6460672"/>
                <a:gd name="connsiteY27" fmla="*/ 337458 h 1115786"/>
                <a:gd name="connsiteX28" fmla="*/ 549729 w 6460672"/>
                <a:gd name="connsiteY28" fmla="*/ 310244 h 1115786"/>
                <a:gd name="connsiteX29" fmla="*/ 457200 w 6460672"/>
                <a:gd name="connsiteY29" fmla="*/ 310244 h 1115786"/>
                <a:gd name="connsiteX30" fmla="*/ 457200 w 6460672"/>
                <a:gd name="connsiteY30" fmla="*/ 277586 h 1115786"/>
                <a:gd name="connsiteX31" fmla="*/ 310243 w 6460672"/>
                <a:gd name="connsiteY31" fmla="*/ 277586 h 1115786"/>
                <a:gd name="connsiteX32" fmla="*/ 310243 w 6460672"/>
                <a:gd name="connsiteY32" fmla="*/ 228601 h 1115786"/>
                <a:gd name="connsiteX33" fmla="*/ 277586 w 6460672"/>
                <a:gd name="connsiteY33" fmla="*/ 228601 h 1115786"/>
                <a:gd name="connsiteX34" fmla="*/ 293915 w 6460672"/>
                <a:gd name="connsiteY34" fmla="*/ 212272 h 1115786"/>
                <a:gd name="connsiteX35" fmla="*/ 266700 w 6460672"/>
                <a:gd name="connsiteY35" fmla="*/ 212272 h 1115786"/>
                <a:gd name="connsiteX36" fmla="*/ 266700 w 6460672"/>
                <a:gd name="connsiteY36" fmla="*/ 136072 h 1115786"/>
                <a:gd name="connsiteX37" fmla="*/ 244929 w 6460672"/>
                <a:gd name="connsiteY37" fmla="*/ 136072 h 1115786"/>
                <a:gd name="connsiteX38" fmla="*/ 244929 w 6460672"/>
                <a:gd name="connsiteY38" fmla="*/ 97972 h 1115786"/>
                <a:gd name="connsiteX39" fmla="*/ 76200 w 6460672"/>
                <a:gd name="connsiteY39" fmla="*/ 97972 h 1115786"/>
                <a:gd name="connsiteX40" fmla="*/ 76200 w 6460672"/>
                <a:gd name="connsiteY40" fmla="*/ 48986 h 1115786"/>
                <a:gd name="connsiteX41" fmla="*/ 76200 w 6460672"/>
                <a:gd name="connsiteY41" fmla="*/ 48986 h 1115786"/>
                <a:gd name="connsiteX42" fmla="*/ 54429 w 6460672"/>
                <a:gd name="connsiteY42" fmla="*/ 27215 h 1115786"/>
                <a:gd name="connsiteX43" fmla="*/ 27215 w 6460672"/>
                <a:gd name="connsiteY43" fmla="*/ 27215 h 1115786"/>
                <a:gd name="connsiteX44" fmla="*/ 27215 w 6460672"/>
                <a:gd name="connsiteY44" fmla="*/ 27215 h 1115786"/>
                <a:gd name="connsiteX45" fmla="*/ 0 w 6460672"/>
                <a:gd name="connsiteY45" fmla="*/ 0 h 1115786"/>
                <a:gd name="connsiteX0" fmla="*/ 6433457 w 6433457"/>
                <a:gd name="connsiteY0" fmla="*/ 1088571 h 1088571"/>
                <a:gd name="connsiteX1" fmla="*/ 3761014 w 6433457"/>
                <a:gd name="connsiteY1" fmla="*/ 1088571 h 1088571"/>
                <a:gd name="connsiteX2" fmla="*/ 3761014 w 6433457"/>
                <a:gd name="connsiteY2" fmla="*/ 979714 h 1088571"/>
                <a:gd name="connsiteX3" fmla="*/ 3673928 w 6433457"/>
                <a:gd name="connsiteY3" fmla="*/ 979714 h 1088571"/>
                <a:gd name="connsiteX4" fmla="*/ 3673928 w 6433457"/>
                <a:gd name="connsiteY4" fmla="*/ 870857 h 1088571"/>
                <a:gd name="connsiteX5" fmla="*/ 3641271 w 6433457"/>
                <a:gd name="connsiteY5" fmla="*/ 870857 h 1088571"/>
                <a:gd name="connsiteX6" fmla="*/ 3641271 w 6433457"/>
                <a:gd name="connsiteY6" fmla="*/ 783771 h 1088571"/>
                <a:gd name="connsiteX7" fmla="*/ 2710543 w 6433457"/>
                <a:gd name="connsiteY7" fmla="*/ 783771 h 1088571"/>
                <a:gd name="connsiteX8" fmla="*/ 2710543 w 6433457"/>
                <a:gd name="connsiteY8" fmla="*/ 707571 h 1088571"/>
                <a:gd name="connsiteX9" fmla="*/ 2242457 w 6433457"/>
                <a:gd name="connsiteY9" fmla="*/ 707571 h 1088571"/>
                <a:gd name="connsiteX10" fmla="*/ 2242457 w 6433457"/>
                <a:gd name="connsiteY10" fmla="*/ 642257 h 1088571"/>
                <a:gd name="connsiteX11" fmla="*/ 2122714 w 6433457"/>
                <a:gd name="connsiteY11" fmla="*/ 642257 h 1088571"/>
                <a:gd name="connsiteX12" fmla="*/ 2122714 w 6433457"/>
                <a:gd name="connsiteY12" fmla="*/ 571500 h 1088571"/>
                <a:gd name="connsiteX13" fmla="*/ 1366157 w 6433457"/>
                <a:gd name="connsiteY13" fmla="*/ 571500 h 1088571"/>
                <a:gd name="connsiteX14" fmla="*/ 1366157 w 6433457"/>
                <a:gd name="connsiteY14" fmla="*/ 522514 h 1088571"/>
                <a:gd name="connsiteX15" fmla="*/ 1273628 w 6433457"/>
                <a:gd name="connsiteY15" fmla="*/ 522514 h 1088571"/>
                <a:gd name="connsiteX16" fmla="*/ 1273628 w 6433457"/>
                <a:gd name="connsiteY16" fmla="*/ 484414 h 1088571"/>
                <a:gd name="connsiteX17" fmla="*/ 1273628 w 6433457"/>
                <a:gd name="connsiteY17" fmla="*/ 484414 h 1088571"/>
                <a:gd name="connsiteX18" fmla="*/ 1246414 w 6433457"/>
                <a:gd name="connsiteY18" fmla="*/ 484414 h 1088571"/>
                <a:gd name="connsiteX19" fmla="*/ 1246414 w 6433457"/>
                <a:gd name="connsiteY19" fmla="*/ 440871 h 1088571"/>
                <a:gd name="connsiteX20" fmla="*/ 919843 w 6433457"/>
                <a:gd name="connsiteY20" fmla="*/ 440871 h 1088571"/>
                <a:gd name="connsiteX21" fmla="*/ 919843 w 6433457"/>
                <a:gd name="connsiteY21" fmla="*/ 391886 h 1088571"/>
                <a:gd name="connsiteX22" fmla="*/ 854528 w 6433457"/>
                <a:gd name="connsiteY22" fmla="*/ 391886 h 1088571"/>
                <a:gd name="connsiteX23" fmla="*/ 854528 w 6433457"/>
                <a:gd name="connsiteY23" fmla="*/ 353786 h 1088571"/>
                <a:gd name="connsiteX24" fmla="*/ 604157 w 6433457"/>
                <a:gd name="connsiteY24" fmla="*/ 353786 h 1088571"/>
                <a:gd name="connsiteX25" fmla="*/ 604157 w 6433457"/>
                <a:gd name="connsiteY25" fmla="*/ 310243 h 1088571"/>
                <a:gd name="connsiteX26" fmla="*/ 522514 w 6433457"/>
                <a:gd name="connsiteY26" fmla="*/ 310243 h 1088571"/>
                <a:gd name="connsiteX27" fmla="*/ 522514 w 6433457"/>
                <a:gd name="connsiteY27" fmla="*/ 310243 h 1088571"/>
                <a:gd name="connsiteX28" fmla="*/ 522514 w 6433457"/>
                <a:gd name="connsiteY28" fmla="*/ 283029 h 1088571"/>
                <a:gd name="connsiteX29" fmla="*/ 429985 w 6433457"/>
                <a:gd name="connsiteY29" fmla="*/ 283029 h 1088571"/>
                <a:gd name="connsiteX30" fmla="*/ 429985 w 6433457"/>
                <a:gd name="connsiteY30" fmla="*/ 250371 h 1088571"/>
                <a:gd name="connsiteX31" fmla="*/ 283028 w 6433457"/>
                <a:gd name="connsiteY31" fmla="*/ 250371 h 1088571"/>
                <a:gd name="connsiteX32" fmla="*/ 283028 w 6433457"/>
                <a:gd name="connsiteY32" fmla="*/ 201386 h 1088571"/>
                <a:gd name="connsiteX33" fmla="*/ 250371 w 6433457"/>
                <a:gd name="connsiteY33" fmla="*/ 201386 h 1088571"/>
                <a:gd name="connsiteX34" fmla="*/ 266700 w 6433457"/>
                <a:gd name="connsiteY34" fmla="*/ 185057 h 1088571"/>
                <a:gd name="connsiteX35" fmla="*/ 239485 w 6433457"/>
                <a:gd name="connsiteY35" fmla="*/ 185057 h 1088571"/>
                <a:gd name="connsiteX36" fmla="*/ 239485 w 6433457"/>
                <a:gd name="connsiteY36" fmla="*/ 108857 h 1088571"/>
                <a:gd name="connsiteX37" fmla="*/ 217714 w 6433457"/>
                <a:gd name="connsiteY37" fmla="*/ 108857 h 1088571"/>
                <a:gd name="connsiteX38" fmla="*/ 217714 w 6433457"/>
                <a:gd name="connsiteY38" fmla="*/ 70757 h 1088571"/>
                <a:gd name="connsiteX39" fmla="*/ 48985 w 6433457"/>
                <a:gd name="connsiteY39" fmla="*/ 70757 h 1088571"/>
                <a:gd name="connsiteX40" fmla="*/ 48985 w 6433457"/>
                <a:gd name="connsiteY40" fmla="*/ 21771 h 1088571"/>
                <a:gd name="connsiteX41" fmla="*/ 48985 w 6433457"/>
                <a:gd name="connsiteY41" fmla="*/ 21771 h 1088571"/>
                <a:gd name="connsiteX42" fmla="*/ 27214 w 6433457"/>
                <a:gd name="connsiteY42" fmla="*/ 0 h 1088571"/>
                <a:gd name="connsiteX43" fmla="*/ 0 w 6433457"/>
                <a:gd name="connsiteY43" fmla="*/ 0 h 1088571"/>
                <a:gd name="connsiteX44" fmla="*/ 0 w 6433457"/>
                <a:gd name="connsiteY44" fmla="*/ 0 h 1088571"/>
                <a:gd name="connsiteX0" fmla="*/ 6433457 w 6433457"/>
                <a:gd name="connsiteY0" fmla="*/ 1088571 h 1088571"/>
                <a:gd name="connsiteX1" fmla="*/ 3761014 w 6433457"/>
                <a:gd name="connsiteY1" fmla="*/ 1088571 h 1088571"/>
                <a:gd name="connsiteX2" fmla="*/ 3761014 w 6433457"/>
                <a:gd name="connsiteY2" fmla="*/ 979714 h 1088571"/>
                <a:gd name="connsiteX3" fmla="*/ 3673928 w 6433457"/>
                <a:gd name="connsiteY3" fmla="*/ 979714 h 1088571"/>
                <a:gd name="connsiteX4" fmla="*/ 3673928 w 6433457"/>
                <a:gd name="connsiteY4" fmla="*/ 870857 h 1088571"/>
                <a:gd name="connsiteX5" fmla="*/ 3641271 w 6433457"/>
                <a:gd name="connsiteY5" fmla="*/ 870857 h 1088571"/>
                <a:gd name="connsiteX6" fmla="*/ 3641271 w 6433457"/>
                <a:gd name="connsiteY6" fmla="*/ 783771 h 1088571"/>
                <a:gd name="connsiteX7" fmla="*/ 2710543 w 6433457"/>
                <a:gd name="connsiteY7" fmla="*/ 783771 h 1088571"/>
                <a:gd name="connsiteX8" fmla="*/ 2710543 w 6433457"/>
                <a:gd name="connsiteY8" fmla="*/ 707571 h 1088571"/>
                <a:gd name="connsiteX9" fmla="*/ 2242457 w 6433457"/>
                <a:gd name="connsiteY9" fmla="*/ 707571 h 1088571"/>
                <a:gd name="connsiteX10" fmla="*/ 2242457 w 6433457"/>
                <a:gd name="connsiteY10" fmla="*/ 642257 h 1088571"/>
                <a:gd name="connsiteX11" fmla="*/ 2122714 w 6433457"/>
                <a:gd name="connsiteY11" fmla="*/ 642257 h 1088571"/>
                <a:gd name="connsiteX12" fmla="*/ 2122714 w 6433457"/>
                <a:gd name="connsiteY12" fmla="*/ 571500 h 1088571"/>
                <a:gd name="connsiteX13" fmla="*/ 1366157 w 6433457"/>
                <a:gd name="connsiteY13" fmla="*/ 571500 h 1088571"/>
                <a:gd name="connsiteX14" fmla="*/ 1366157 w 6433457"/>
                <a:gd name="connsiteY14" fmla="*/ 522514 h 1088571"/>
                <a:gd name="connsiteX15" fmla="*/ 1273628 w 6433457"/>
                <a:gd name="connsiteY15" fmla="*/ 522514 h 1088571"/>
                <a:gd name="connsiteX16" fmla="*/ 1273628 w 6433457"/>
                <a:gd name="connsiteY16" fmla="*/ 484414 h 1088571"/>
                <a:gd name="connsiteX17" fmla="*/ 1273628 w 6433457"/>
                <a:gd name="connsiteY17" fmla="*/ 484414 h 1088571"/>
                <a:gd name="connsiteX18" fmla="*/ 1246414 w 6433457"/>
                <a:gd name="connsiteY18" fmla="*/ 484414 h 1088571"/>
                <a:gd name="connsiteX19" fmla="*/ 1246414 w 6433457"/>
                <a:gd name="connsiteY19" fmla="*/ 440871 h 1088571"/>
                <a:gd name="connsiteX20" fmla="*/ 919843 w 6433457"/>
                <a:gd name="connsiteY20" fmla="*/ 440871 h 1088571"/>
                <a:gd name="connsiteX21" fmla="*/ 919843 w 6433457"/>
                <a:gd name="connsiteY21" fmla="*/ 391886 h 1088571"/>
                <a:gd name="connsiteX22" fmla="*/ 854528 w 6433457"/>
                <a:gd name="connsiteY22" fmla="*/ 391886 h 1088571"/>
                <a:gd name="connsiteX23" fmla="*/ 854528 w 6433457"/>
                <a:gd name="connsiteY23" fmla="*/ 353786 h 1088571"/>
                <a:gd name="connsiteX24" fmla="*/ 604157 w 6433457"/>
                <a:gd name="connsiteY24" fmla="*/ 353786 h 1088571"/>
                <a:gd name="connsiteX25" fmla="*/ 604157 w 6433457"/>
                <a:gd name="connsiteY25" fmla="*/ 310243 h 1088571"/>
                <a:gd name="connsiteX26" fmla="*/ 522514 w 6433457"/>
                <a:gd name="connsiteY26" fmla="*/ 310243 h 1088571"/>
                <a:gd name="connsiteX27" fmla="*/ 522514 w 6433457"/>
                <a:gd name="connsiteY27" fmla="*/ 310243 h 1088571"/>
                <a:gd name="connsiteX28" fmla="*/ 522514 w 6433457"/>
                <a:gd name="connsiteY28" fmla="*/ 283029 h 1088571"/>
                <a:gd name="connsiteX29" fmla="*/ 429985 w 6433457"/>
                <a:gd name="connsiteY29" fmla="*/ 283029 h 1088571"/>
                <a:gd name="connsiteX30" fmla="*/ 429985 w 6433457"/>
                <a:gd name="connsiteY30" fmla="*/ 250371 h 1088571"/>
                <a:gd name="connsiteX31" fmla="*/ 283028 w 6433457"/>
                <a:gd name="connsiteY31" fmla="*/ 250371 h 1088571"/>
                <a:gd name="connsiteX32" fmla="*/ 283028 w 6433457"/>
                <a:gd name="connsiteY32" fmla="*/ 201386 h 1088571"/>
                <a:gd name="connsiteX33" fmla="*/ 250371 w 6433457"/>
                <a:gd name="connsiteY33" fmla="*/ 201386 h 1088571"/>
                <a:gd name="connsiteX34" fmla="*/ 266700 w 6433457"/>
                <a:gd name="connsiteY34" fmla="*/ 185057 h 1088571"/>
                <a:gd name="connsiteX35" fmla="*/ 239485 w 6433457"/>
                <a:gd name="connsiteY35" fmla="*/ 185057 h 1088571"/>
                <a:gd name="connsiteX36" fmla="*/ 239485 w 6433457"/>
                <a:gd name="connsiteY36" fmla="*/ 108857 h 1088571"/>
                <a:gd name="connsiteX37" fmla="*/ 217714 w 6433457"/>
                <a:gd name="connsiteY37" fmla="*/ 108857 h 1088571"/>
                <a:gd name="connsiteX38" fmla="*/ 217714 w 6433457"/>
                <a:gd name="connsiteY38" fmla="*/ 70757 h 1088571"/>
                <a:gd name="connsiteX39" fmla="*/ 48985 w 6433457"/>
                <a:gd name="connsiteY39" fmla="*/ 70757 h 1088571"/>
                <a:gd name="connsiteX40" fmla="*/ 48985 w 6433457"/>
                <a:gd name="connsiteY40" fmla="*/ 21771 h 1088571"/>
                <a:gd name="connsiteX41" fmla="*/ 48985 w 6433457"/>
                <a:gd name="connsiteY41" fmla="*/ 21771 h 1088571"/>
                <a:gd name="connsiteX42" fmla="*/ 27214 w 6433457"/>
                <a:gd name="connsiteY42" fmla="*/ 0 h 1088571"/>
                <a:gd name="connsiteX43" fmla="*/ 0 w 6433457"/>
                <a:gd name="connsiteY43" fmla="*/ 0 h 1088571"/>
                <a:gd name="connsiteX0" fmla="*/ 6406243 w 6406243"/>
                <a:gd name="connsiteY0" fmla="*/ 1088571 h 1088571"/>
                <a:gd name="connsiteX1" fmla="*/ 3733800 w 6406243"/>
                <a:gd name="connsiteY1" fmla="*/ 1088571 h 1088571"/>
                <a:gd name="connsiteX2" fmla="*/ 3733800 w 6406243"/>
                <a:gd name="connsiteY2" fmla="*/ 979714 h 1088571"/>
                <a:gd name="connsiteX3" fmla="*/ 3646714 w 6406243"/>
                <a:gd name="connsiteY3" fmla="*/ 979714 h 1088571"/>
                <a:gd name="connsiteX4" fmla="*/ 3646714 w 6406243"/>
                <a:gd name="connsiteY4" fmla="*/ 870857 h 1088571"/>
                <a:gd name="connsiteX5" fmla="*/ 3614057 w 6406243"/>
                <a:gd name="connsiteY5" fmla="*/ 870857 h 1088571"/>
                <a:gd name="connsiteX6" fmla="*/ 3614057 w 6406243"/>
                <a:gd name="connsiteY6" fmla="*/ 783771 h 1088571"/>
                <a:gd name="connsiteX7" fmla="*/ 2683329 w 6406243"/>
                <a:gd name="connsiteY7" fmla="*/ 783771 h 1088571"/>
                <a:gd name="connsiteX8" fmla="*/ 2683329 w 6406243"/>
                <a:gd name="connsiteY8" fmla="*/ 707571 h 1088571"/>
                <a:gd name="connsiteX9" fmla="*/ 2215243 w 6406243"/>
                <a:gd name="connsiteY9" fmla="*/ 707571 h 1088571"/>
                <a:gd name="connsiteX10" fmla="*/ 2215243 w 6406243"/>
                <a:gd name="connsiteY10" fmla="*/ 642257 h 1088571"/>
                <a:gd name="connsiteX11" fmla="*/ 2095500 w 6406243"/>
                <a:gd name="connsiteY11" fmla="*/ 642257 h 1088571"/>
                <a:gd name="connsiteX12" fmla="*/ 2095500 w 6406243"/>
                <a:gd name="connsiteY12" fmla="*/ 571500 h 1088571"/>
                <a:gd name="connsiteX13" fmla="*/ 1338943 w 6406243"/>
                <a:gd name="connsiteY13" fmla="*/ 571500 h 1088571"/>
                <a:gd name="connsiteX14" fmla="*/ 1338943 w 6406243"/>
                <a:gd name="connsiteY14" fmla="*/ 522514 h 1088571"/>
                <a:gd name="connsiteX15" fmla="*/ 1246414 w 6406243"/>
                <a:gd name="connsiteY15" fmla="*/ 522514 h 1088571"/>
                <a:gd name="connsiteX16" fmla="*/ 1246414 w 6406243"/>
                <a:gd name="connsiteY16" fmla="*/ 484414 h 1088571"/>
                <a:gd name="connsiteX17" fmla="*/ 1246414 w 6406243"/>
                <a:gd name="connsiteY17" fmla="*/ 484414 h 1088571"/>
                <a:gd name="connsiteX18" fmla="*/ 1219200 w 6406243"/>
                <a:gd name="connsiteY18" fmla="*/ 484414 h 1088571"/>
                <a:gd name="connsiteX19" fmla="*/ 1219200 w 6406243"/>
                <a:gd name="connsiteY19" fmla="*/ 440871 h 1088571"/>
                <a:gd name="connsiteX20" fmla="*/ 892629 w 6406243"/>
                <a:gd name="connsiteY20" fmla="*/ 440871 h 1088571"/>
                <a:gd name="connsiteX21" fmla="*/ 892629 w 6406243"/>
                <a:gd name="connsiteY21" fmla="*/ 391886 h 1088571"/>
                <a:gd name="connsiteX22" fmla="*/ 827314 w 6406243"/>
                <a:gd name="connsiteY22" fmla="*/ 391886 h 1088571"/>
                <a:gd name="connsiteX23" fmla="*/ 827314 w 6406243"/>
                <a:gd name="connsiteY23" fmla="*/ 353786 h 1088571"/>
                <a:gd name="connsiteX24" fmla="*/ 576943 w 6406243"/>
                <a:gd name="connsiteY24" fmla="*/ 353786 h 1088571"/>
                <a:gd name="connsiteX25" fmla="*/ 576943 w 6406243"/>
                <a:gd name="connsiteY25" fmla="*/ 310243 h 1088571"/>
                <a:gd name="connsiteX26" fmla="*/ 495300 w 6406243"/>
                <a:gd name="connsiteY26" fmla="*/ 310243 h 1088571"/>
                <a:gd name="connsiteX27" fmla="*/ 495300 w 6406243"/>
                <a:gd name="connsiteY27" fmla="*/ 310243 h 1088571"/>
                <a:gd name="connsiteX28" fmla="*/ 495300 w 6406243"/>
                <a:gd name="connsiteY28" fmla="*/ 283029 h 1088571"/>
                <a:gd name="connsiteX29" fmla="*/ 402771 w 6406243"/>
                <a:gd name="connsiteY29" fmla="*/ 283029 h 1088571"/>
                <a:gd name="connsiteX30" fmla="*/ 402771 w 6406243"/>
                <a:gd name="connsiteY30" fmla="*/ 250371 h 1088571"/>
                <a:gd name="connsiteX31" fmla="*/ 255814 w 6406243"/>
                <a:gd name="connsiteY31" fmla="*/ 250371 h 1088571"/>
                <a:gd name="connsiteX32" fmla="*/ 255814 w 6406243"/>
                <a:gd name="connsiteY32" fmla="*/ 201386 h 1088571"/>
                <a:gd name="connsiteX33" fmla="*/ 223157 w 6406243"/>
                <a:gd name="connsiteY33" fmla="*/ 201386 h 1088571"/>
                <a:gd name="connsiteX34" fmla="*/ 239486 w 6406243"/>
                <a:gd name="connsiteY34" fmla="*/ 185057 h 1088571"/>
                <a:gd name="connsiteX35" fmla="*/ 212271 w 6406243"/>
                <a:gd name="connsiteY35" fmla="*/ 185057 h 1088571"/>
                <a:gd name="connsiteX36" fmla="*/ 212271 w 6406243"/>
                <a:gd name="connsiteY36" fmla="*/ 108857 h 1088571"/>
                <a:gd name="connsiteX37" fmla="*/ 190500 w 6406243"/>
                <a:gd name="connsiteY37" fmla="*/ 108857 h 1088571"/>
                <a:gd name="connsiteX38" fmla="*/ 190500 w 6406243"/>
                <a:gd name="connsiteY38" fmla="*/ 70757 h 1088571"/>
                <a:gd name="connsiteX39" fmla="*/ 21771 w 6406243"/>
                <a:gd name="connsiteY39" fmla="*/ 70757 h 1088571"/>
                <a:gd name="connsiteX40" fmla="*/ 21771 w 6406243"/>
                <a:gd name="connsiteY40" fmla="*/ 21771 h 1088571"/>
                <a:gd name="connsiteX41" fmla="*/ 21771 w 6406243"/>
                <a:gd name="connsiteY41" fmla="*/ 21771 h 1088571"/>
                <a:gd name="connsiteX42" fmla="*/ 0 w 6406243"/>
                <a:gd name="connsiteY42" fmla="*/ 0 h 1088571"/>
                <a:gd name="connsiteX0" fmla="*/ 6384472 w 6384472"/>
                <a:gd name="connsiteY0" fmla="*/ 1066800 h 1066800"/>
                <a:gd name="connsiteX1" fmla="*/ 3712029 w 6384472"/>
                <a:gd name="connsiteY1" fmla="*/ 1066800 h 1066800"/>
                <a:gd name="connsiteX2" fmla="*/ 3712029 w 6384472"/>
                <a:gd name="connsiteY2" fmla="*/ 957943 h 1066800"/>
                <a:gd name="connsiteX3" fmla="*/ 3624943 w 6384472"/>
                <a:gd name="connsiteY3" fmla="*/ 957943 h 1066800"/>
                <a:gd name="connsiteX4" fmla="*/ 3624943 w 6384472"/>
                <a:gd name="connsiteY4" fmla="*/ 849086 h 1066800"/>
                <a:gd name="connsiteX5" fmla="*/ 3592286 w 6384472"/>
                <a:gd name="connsiteY5" fmla="*/ 849086 h 1066800"/>
                <a:gd name="connsiteX6" fmla="*/ 3592286 w 6384472"/>
                <a:gd name="connsiteY6" fmla="*/ 762000 h 1066800"/>
                <a:gd name="connsiteX7" fmla="*/ 2661558 w 6384472"/>
                <a:gd name="connsiteY7" fmla="*/ 762000 h 1066800"/>
                <a:gd name="connsiteX8" fmla="*/ 2661558 w 6384472"/>
                <a:gd name="connsiteY8" fmla="*/ 685800 h 1066800"/>
                <a:gd name="connsiteX9" fmla="*/ 2193472 w 6384472"/>
                <a:gd name="connsiteY9" fmla="*/ 685800 h 1066800"/>
                <a:gd name="connsiteX10" fmla="*/ 2193472 w 6384472"/>
                <a:gd name="connsiteY10" fmla="*/ 620486 h 1066800"/>
                <a:gd name="connsiteX11" fmla="*/ 2073729 w 6384472"/>
                <a:gd name="connsiteY11" fmla="*/ 620486 h 1066800"/>
                <a:gd name="connsiteX12" fmla="*/ 2073729 w 6384472"/>
                <a:gd name="connsiteY12" fmla="*/ 549729 h 1066800"/>
                <a:gd name="connsiteX13" fmla="*/ 1317172 w 6384472"/>
                <a:gd name="connsiteY13" fmla="*/ 549729 h 1066800"/>
                <a:gd name="connsiteX14" fmla="*/ 1317172 w 6384472"/>
                <a:gd name="connsiteY14" fmla="*/ 500743 h 1066800"/>
                <a:gd name="connsiteX15" fmla="*/ 1224643 w 6384472"/>
                <a:gd name="connsiteY15" fmla="*/ 500743 h 1066800"/>
                <a:gd name="connsiteX16" fmla="*/ 1224643 w 6384472"/>
                <a:gd name="connsiteY16" fmla="*/ 462643 h 1066800"/>
                <a:gd name="connsiteX17" fmla="*/ 1224643 w 6384472"/>
                <a:gd name="connsiteY17" fmla="*/ 462643 h 1066800"/>
                <a:gd name="connsiteX18" fmla="*/ 1197429 w 6384472"/>
                <a:gd name="connsiteY18" fmla="*/ 462643 h 1066800"/>
                <a:gd name="connsiteX19" fmla="*/ 1197429 w 6384472"/>
                <a:gd name="connsiteY19" fmla="*/ 419100 h 1066800"/>
                <a:gd name="connsiteX20" fmla="*/ 870858 w 6384472"/>
                <a:gd name="connsiteY20" fmla="*/ 419100 h 1066800"/>
                <a:gd name="connsiteX21" fmla="*/ 870858 w 6384472"/>
                <a:gd name="connsiteY21" fmla="*/ 370115 h 1066800"/>
                <a:gd name="connsiteX22" fmla="*/ 805543 w 6384472"/>
                <a:gd name="connsiteY22" fmla="*/ 370115 h 1066800"/>
                <a:gd name="connsiteX23" fmla="*/ 805543 w 6384472"/>
                <a:gd name="connsiteY23" fmla="*/ 332015 h 1066800"/>
                <a:gd name="connsiteX24" fmla="*/ 555172 w 6384472"/>
                <a:gd name="connsiteY24" fmla="*/ 332015 h 1066800"/>
                <a:gd name="connsiteX25" fmla="*/ 555172 w 6384472"/>
                <a:gd name="connsiteY25" fmla="*/ 288472 h 1066800"/>
                <a:gd name="connsiteX26" fmla="*/ 473529 w 6384472"/>
                <a:gd name="connsiteY26" fmla="*/ 288472 h 1066800"/>
                <a:gd name="connsiteX27" fmla="*/ 473529 w 6384472"/>
                <a:gd name="connsiteY27" fmla="*/ 288472 h 1066800"/>
                <a:gd name="connsiteX28" fmla="*/ 473529 w 6384472"/>
                <a:gd name="connsiteY28" fmla="*/ 261258 h 1066800"/>
                <a:gd name="connsiteX29" fmla="*/ 381000 w 6384472"/>
                <a:gd name="connsiteY29" fmla="*/ 261258 h 1066800"/>
                <a:gd name="connsiteX30" fmla="*/ 381000 w 6384472"/>
                <a:gd name="connsiteY30" fmla="*/ 228600 h 1066800"/>
                <a:gd name="connsiteX31" fmla="*/ 234043 w 6384472"/>
                <a:gd name="connsiteY31" fmla="*/ 228600 h 1066800"/>
                <a:gd name="connsiteX32" fmla="*/ 234043 w 6384472"/>
                <a:gd name="connsiteY32" fmla="*/ 179615 h 1066800"/>
                <a:gd name="connsiteX33" fmla="*/ 201386 w 6384472"/>
                <a:gd name="connsiteY33" fmla="*/ 179615 h 1066800"/>
                <a:gd name="connsiteX34" fmla="*/ 217715 w 6384472"/>
                <a:gd name="connsiteY34" fmla="*/ 163286 h 1066800"/>
                <a:gd name="connsiteX35" fmla="*/ 190500 w 6384472"/>
                <a:gd name="connsiteY35" fmla="*/ 163286 h 1066800"/>
                <a:gd name="connsiteX36" fmla="*/ 190500 w 6384472"/>
                <a:gd name="connsiteY36" fmla="*/ 87086 h 1066800"/>
                <a:gd name="connsiteX37" fmla="*/ 168729 w 6384472"/>
                <a:gd name="connsiteY37" fmla="*/ 87086 h 1066800"/>
                <a:gd name="connsiteX38" fmla="*/ 168729 w 6384472"/>
                <a:gd name="connsiteY38" fmla="*/ 48986 h 1066800"/>
                <a:gd name="connsiteX39" fmla="*/ 0 w 6384472"/>
                <a:gd name="connsiteY39" fmla="*/ 48986 h 1066800"/>
                <a:gd name="connsiteX40" fmla="*/ 0 w 6384472"/>
                <a:gd name="connsiteY40" fmla="*/ 0 h 1066800"/>
                <a:gd name="connsiteX41" fmla="*/ 0 w 6384472"/>
                <a:gd name="connsiteY41" fmla="*/ 0 h 1066800"/>
                <a:gd name="connsiteX0" fmla="*/ 6384472 w 6384472"/>
                <a:gd name="connsiteY0" fmla="*/ 1066800 h 1066800"/>
                <a:gd name="connsiteX1" fmla="*/ 3712029 w 6384472"/>
                <a:gd name="connsiteY1" fmla="*/ 1066800 h 1066800"/>
                <a:gd name="connsiteX2" fmla="*/ 3712029 w 6384472"/>
                <a:gd name="connsiteY2" fmla="*/ 957943 h 1066800"/>
                <a:gd name="connsiteX3" fmla="*/ 3624943 w 6384472"/>
                <a:gd name="connsiteY3" fmla="*/ 957943 h 1066800"/>
                <a:gd name="connsiteX4" fmla="*/ 3624943 w 6384472"/>
                <a:gd name="connsiteY4" fmla="*/ 849086 h 1066800"/>
                <a:gd name="connsiteX5" fmla="*/ 3592286 w 6384472"/>
                <a:gd name="connsiteY5" fmla="*/ 849086 h 1066800"/>
                <a:gd name="connsiteX6" fmla="*/ 3592286 w 6384472"/>
                <a:gd name="connsiteY6" fmla="*/ 762000 h 1066800"/>
                <a:gd name="connsiteX7" fmla="*/ 2661558 w 6384472"/>
                <a:gd name="connsiteY7" fmla="*/ 762000 h 1066800"/>
                <a:gd name="connsiteX8" fmla="*/ 2661558 w 6384472"/>
                <a:gd name="connsiteY8" fmla="*/ 685800 h 1066800"/>
                <a:gd name="connsiteX9" fmla="*/ 2193472 w 6384472"/>
                <a:gd name="connsiteY9" fmla="*/ 685800 h 1066800"/>
                <a:gd name="connsiteX10" fmla="*/ 2193472 w 6384472"/>
                <a:gd name="connsiteY10" fmla="*/ 620486 h 1066800"/>
                <a:gd name="connsiteX11" fmla="*/ 2073729 w 6384472"/>
                <a:gd name="connsiteY11" fmla="*/ 620486 h 1066800"/>
                <a:gd name="connsiteX12" fmla="*/ 2073729 w 6384472"/>
                <a:gd name="connsiteY12" fmla="*/ 549729 h 1066800"/>
                <a:gd name="connsiteX13" fmla="*/ 1317172 w 6384472"/>
                <a:gd name="connsiteY13" fmla="*/ 549729 h 1066800"/>
                <a:gd name="connsiteX14" fmla="*/ 1317172 w 6384472"/>
                <a:gd name="connsiteY14" fmla="*/ 500743 h 1066800"/>
                <a:gd name="connsiteX15" fmla="*/ 1224643 w 6384472"/>
                <a:gd name="connsiteY15" fmla="*/ 500743 h 1066800"/>
                <a:gd name="connsiteX16" fmla="*/ 1224643 w 6384472"/>
                <a:gd name="connsiteY16" fmla="*/ 462643 h 1066800"/>
                <a:gd name="connsiteX17" fmla="*/ 1224643 w 6384472"/>
                <a:gd name="connsiteY17" fmla="*/ 462643 h 1066800"/>
                <a:gd name="connsiteX18" fmla="*/ 1197429 w 6384472"/>
                <a:gd name="connsiteY18" fmla="*/ 462643 h 1066800"/>
                <a:gd name="connsiteX19" fmla="*/ 1197429 w 6384472"/>
                <a:gd name="connsiteY19" fmla="*/ 419100 h 1066800"/>
                <a:gd name="connsiteX20" fmla="*/ 870858 w 6384472"/>
                <a:gd name="connsiteY20" fmla="*/ 419100 h 1066800"/>
                <a:gd name="connsiteX21" fmla="*/ 870858 w 6384472"/>
                <a:gd name="connsiteY21" fmla="*/ 370115 h 1066800"/>
                <a:gd name="connsiteX22" fmla="*/ 805543 w 6384472"/>
                <a:gd name="connsiteY22" fmla="*/ 370115 h 1066800"/>
                <a:gd name="connsiteX23" fmla="*/ 805543 w 6384472"/>
                <a:gd name="connsiteY23" fmla="*/ 332015 h 1066800"/>
                <a:gd name="connsiteX24" fmla="*/ 555172 w 6384472"/>
                <a:gd name="connsiteY24" fmla="*/ 332015 h 1066800"/>
                <a:gd name="connsiteX25" fmla="*/ 555172 w 6384472"/>
                <a:gd name="connsiteY25" fmla="*/ 288472 h 1066800"/>
                <a:gd name="connsiteX26" fmla="*/ 473529 w 6384472"/>
                <a:gd name="connsiteY26" fmla="*/ 288472 h 1066800"/>
                <a:gd name="connsiteX27" fmla="*/ 473529 w 6384472"/>
                <a:gd name="connsiteY27" fmla="*/ 288472 h 1066800"/>
                <a:gd name="connsiteX28" fmla="*/ 473529 w 6384472"/>
                <a:gd name="connsiteY28" fmla="*/ 261258 h 1066800"/>
                <a:gd name="connsiteX29" fmla="*/ 381000 w 6384472"/>
                <a:gd name="connsiteY29" fmla="*/ 261258 h 1066800"/>
                <a:gd name="connsiteX30" fmla="*/ 381000 w 6384472"/>
                <a:gd name="connsiteY30" fmla="*/ 228600 h 1066800"/>
                <a:gd name="connsiteX31" fmla="*/ 234043 w 6384472"/>
                <a:gd name="connsiteY31" fmla="*/ 228600 h 1066800"/>
                <a:gd name="connsiteX32" fmla="*/ 234043 w 6384472"/>
                <a:gd name="connsiteY32" fmla="*/ 179615 h 1066800"/>
                <a:gd name="connsiteX33" fmla="*/ 201386 w 6384472"/>
                <a:gd name="connsiteY33" fmla="*/ 179615 h 1066800"/>
                <a:gd name="connsiteX34" fmla="*/ 217715 w 6384472"/>
                <a:gd name="connsiteY34" fmla="*/ 163286 h 1066800"/>
                <a:gd name="connsiteX35" fmla="*/ 190500 w 6384472"/>
                <a:gd name="connsiteY35" fmla="*/ 163286 h 1066800"/>
                <a:gd name="connsiteX36" fmla="*/ 190500 w 6384472"/>
                <a:gd name="connsiteY36" fmla="*/ 87086 h 1066800"/>
                <a:gd name="connsiteX37" fmla="*/ 168729 w 6384472"/>
                <a:gd name="connsiteY37" fmla="*/ 87086 h 1066800"/>
                <a:gd name="connsiteX38" fmla="*/ 168729 w 6384472"/>
                <a:gd name="connsiteY38" fmla="*/ 48986 h 1066800"/>
                <a:gd name="connsiteX39" fmla="*/ 0 w 6384472"/>
                <a:gd name="connsiteY39" fmla="*/ 48986 h 1066800"/>
                <a:gd name="connsiteX40" fmla="*/ 0 w 6384472"/>
                <a:gd name="connsiteY40" fmla="*/ 0 h 1066800"/>
                <a:gd name="connsiteX0" fmla="*/ 6384472 w 6384472"/>
                <a:gd name="connsiteY0" fmla="*/ 1017814 h 1017814"/>
                <a:gd name="connsiteX1" fmla="*/ 3712029 w 6384472"/>
                <a:gd name="connsiteY1" fmla="*/ 1017814 h 1017814"/>
                <a:gd name="connsiteX2" fmla="*/ 3712029 w 6384472"/>
                <a:gd name="connsiteY2" fmla="*/ 908957 h 1017814"/>
                <a:gd name="connsiteX3" fmla="*/ 3624943 w 6384472"/>
                <a:gd name="connsiteY3" fmla="*/ 908957 h 1017814"/>
                <a:gd name="connsiteX4" fmla="*/ 3624943 w 6384472"/>
                <a:gd name="connsiteY4" fmla="*/ 800100 h 1017814"/>
                <a:gd name="connsiteX5" fmla="*/ 3592286 w 6384472"/>
                <a:gd name="connsiteY5" fmla="*/ 800100 h 1017814"/>
                <a:gd name="connsiteX6" fmla="*/ 3592286 w 6384472"/>
                <a:gd name="connsiteY6" fmla="*/ 713014 h 1017814"/>
                <a:gd name="connsiteX7" fmla="*/ 2661558 w 6384472"/>
                <a:gd name="connsiteY7" fmla="*/ 713014 h 1017814"/>
                <a:gd name="connsiteX8" fmla="*/ 2661558 w 6384472"/>
                <a:gd name="connsiteY8" fmla="*/ 636814 h 1017814"/>
                <a:gd name="connsiteX9" fmla="*/ 2193472 w 6384472"/>
                <a:gd name="connsiteY9" fmla="*/ 636814 h 1017814"/>
                <a:gd name="connsiteX10" fmla="*/ 2193472 w 6384472"/>
                <a:gd name="connsiteY10" fmla="*/ 571500 h 1017814"/>
                <a:gd name="connsiteX11" fmla="*/ 2073729 w 6384472"/>
                <a:gd name="connsiteY11" fmla="*/ 571500 h 1017814"/>
                <a:gd name="connsiteX12" fmla="*/ 2073729 w 6384472"/>
                <a:gd name="connsiteY12" fmla="*/ 500743 h 1017814"/>
                <a:gd name="connsiteX13" fmla="*/ 1317172 w 6384472"/>
                <a:gd name="connsiteY13" fmla="*/ 500743 h 1017814"/>
                <a:gd name="connsiteX14" fmla="*/ 1317172 w 6384472"/>
                <a:gd name="connsiteY14" fmla="*/ 451757 h 1017814"/>
                <a:gd name="connsiteX15" fmla="*/ 1224643 w 6384472"/>
                <a:gd name="connsiteY15" fmla="*/ 451757 h 1017814"/>
                <a:gd name="connsiteX16" fmla="*/ 1224643 w 6384472"/>
                <a:gd name="connsiteY16" fmla="*/ 413657 h 1017814"/>
                <a:gd name="connsiteX17" fmla="*/ 1224643 w 6384472"/>
                <a:gd name="connsiteY17" fmla="*/ 413657 h 1017814"/>
                <a:gd name="connsiteX18" fmla="*/ 1197429 w 6384472"/>
                <a:gd name="connsiteY18" fmla="*/ 413657 h 1017814"/>
                <a:gd name="connsiteX19" fmla="*/ 1197429 w 6384472"/>
                <a:gd name="connsiteY19" fmla="*/ 370114 h 1017814"/>
                <a:gd name="connsiteX20" fmla="*/ 870858 w 6384472"/>
                <a:gd name="connsiteY20" fmla="*/ 370114 h 1017814"/>
                <a:gd name="connsiteX21" fmla="*/ 870858 w 6384472"/>
                <a:gd name="connsiteY21" fmla="*/ 321129 h 1017814"/>
                <a:gd name="connsiteX22" fmla="*/ 805543 w 6384472"/>
                <a:gd name="connsiteY22" fmla="*/ 321129 h 1017814"/>
                <a:gd name="connsiteX23" fmla="*/ 805543 w 6384472"/>
                <a:gd name="connsiteY23" fmla="*/ 283029 h 1017814"/>
                <a:gd name="connsiteX24" fmla="*/ 555172 w 6384472"/>
                <a:gd name="connsiteY24" fmla="*/ 283029 h 1017814"/>
                <a:gd name="connsiteX25" fmla="*/ 555172 w 6384472"/>
                <a:gd name="connsiteY25" fmla="*/ 239486 h 1017814"/>
                <a:gd name="connsiteX26" fmla="*/ 473529 w 6384472"/>
                <a:gd name="connsiteY26" fmla="*/ 239486 h 1017814"/>
                <a:gd name="connsiteX27" fmla="*/ 473529 w 6384472"/>
                <a:gd name="connsiteY27" fmla="*/ 239486 h 1017814"/>
                <a:gd name="connsiteX28" fmla="*/ 473529 w 6384472"/>
                <a:gd name="connsiteY28" fmla="*/ 212272 h 1017814"/>
                <a:gd name="connsiteX29" fmla="*/ 381000 w 6384472"/>
                <a:gd name="connsiteY29" fmla="*/ 212272 h 1017814"/>
                <a:gd name="connsiteX30" fmla="*/ 381000 w 6384472"/>
                <a:gd name="connsiteY30" fmla="*/ 179614 h 1017814"/>
                <a:gd name="connsiteX31" fmla="*/ 234043 w 6384472"/>
                <a:gd name="connsiteY31" fmla="*/ 179614 h 1017814"/>
                <a:gd name="connsiteX32" fmla="*/ 234043 w 6384472"/>
                <a:gd name="connsiteY32" fmla="*/ 130629 h 1017814"/>
                <a:gd name="connsiteX33" fmla="*/ 201386 w 6384472"/>
                <a:gd name="connsiteY33" fmla="*/ 130629 h 1017814"/>
                <a:gd name="connsiteX34" fmla="*/ 217715 w 6384472"/>
                <a:gd name="connsiteY34" fmla="*/ 114300 h 1017814"/>
                <a:gd name="connsiteX35" fmla="*/ 190500 w 6384472"/>
                <a:gd name="connsiteY35" fmla="*/ 114300 h 1017814"/>
                <a:gd name="connsiteX36" fmla="*/ 190500 w 6384472"/>
                <a:gd name="connsiteY36" fmla="*/ 38100 h 1017814"/>
                <a:gd name="connsiteX37" fmla="*/ 168729 w 6384472"/>
                <a:gd name="connsiteY37" fmla="*/ 38100 h 1017814"/>
                <a:gd name="connsiteX38" fmla="*/ 168729 w 6384472"/>
                <a:gd name="connsiteY38" fmla="*/ 0 h 1017814"/>
                <a:gd name="connsiteX39" fmla="*/ 0 w 6384472"/>
                <a:gd name="connsiteY39" fmla="*/ 0 h 1017814"/>
                <a:gd name="connsiteX0" fmla="*/ 6215743 w 6215743"/>
                <a:gd name="connsiteY0" fmla="*/ 1017814 h 1017814"/>
                <a:gd name="connsiteX1" fmla="*/ 3543300 w 6215743"/>
                <a:gd name="connsiteY1" fmla="*/ 1017814 h 1017814"/>
                <a:gd name="connsiteX2" fmla="*/ 3543300 w 6215743"/>
                <a:gd name="connsiteY2" fmla="*/ 908957 h 1017814"/>
                <a:gd name="connsiteX3" fmla="*/ 3456214 w 6215743"/>
                <a:gd name="connsiteY3" fmla="*/ 908957 h 1017814"/>
                <a:gd name="connsiteX4" fmla="*/ 3456214 w 6215743"/>
                <a:gd name="connsiteY4" fmla="*/ 800100 h 1017814"/>
                <a:gd name="connsiteX5" fmla="*/ 3423557 w 6215743"/>
                <a:gd name="connsiteY5" fmla="*/ 800100 h 1017814"/>
                <a:gd name="connsiteX6" fmla="*/ 3423557 w 6215743"/>
                <a:gd name="connsiteY6" fmla="*/ 713014 h 1017814"/>
                <a:gd name="connsiteX7" fmla="*/ 2492829 w 6215743"/>
                <a:gd name="connsiteY7" fmla="*/ 713014 h 1017814"/>
                <a:gd name="connsiteX8" fmla="*/ 2492829 w 6215743"/>
                <a:gd name="connsiteY8" fmla="*/ 636814 h 1017814"/>
                <a:gd name="connsiteX9" fmla="*/ 2024743 w 6215743"/>
                <a:gd name="connsiteY9" fmla="*/ 636814 h 1017814"/>
                <a:gd name="connsiteX10" fmla="*/ 2024743 w 6215743"/>
                <a:gd name="connsiteY10" fmla="*/ 571500 h 1017814"/>
                <a:gd name="connsiteX11" fmla="*/ 1905000 w 6215743"/>
                <a:gd name="connsiteY11" fmla="*/ 571500 h 1017814"/>
                <a:gd name="connsiteX12" fmla="*/ 1905000 w 6215743"/>
                <a:gd name="connsiteY12" fmla="*/ 500743 h 1017814"/>
                <a:gd name="connsiteX13" fmla="*/ 1148443 w 6215743"/>
                <a:gd name="connsiteY13" fmla="*/ 500743 h 1017814"/>
                <a:gd name="connsiteX14" fmla="*/ 1148443 w 6215743"/>
                <a:gd name="connsiteY14" fmla="*/ 451757 h 1017814"/>
                <a:gd name="connsiteX15" fmla="*/ 1055914 w 6215743"/>
                <a:gd name="connsiteY15" fmla="*/ 451757 h 1017814"/>
                <a:gd name="connsiteX16" fmla="*/ 1055914 w 6215743"/>
                <a:gd name="connsiteY16" fmla="*/ 413657 h 1017814"/>
                <a:gd name="connsiteX17" fmla="*/ 1055914 w 6215743"/>
                <a:gd name="connsiteY17" fmla="*/ 413657 h 1017814"/>
                <a:gd name="connsiteX18" fmla="*/ 1028700 w 6215743"/>
                <a:gd name="connsiteY18" fmla="*/ 413657 h 1017814"/>
                <a:gd name="connsiteX19" fmla="*/ 1028700 w 6215743"/>
                <a:gd name="connsiteY19" fmla="*/ 370114 h 1017814"/>
                <a:gd name="connsiteX20" fmla="*/ 702129 w 6215743"/>
                <a:gd name="connsiteY20" fmla="*/ 370114 h 1017814"/>
                <a:gd name="connsiteX21" fmla="*/ 702129 w 6215743"/>
                <a:gd name="connsiteY21" fmla="*/ 321129 h 1017814"/>
                <a:gd name="connsiteX22" fmla="*/ 636814 w 6215743"/>
                <a:gd name="connsiteY22" fmla="*/ 321129 h 1017814"/>
                <a:gd name="connsiteX23" fmla="*/ 636814 w 6215743"/>
                <a:gd name="connsiteY23" fmla="*/ 283029 h 1017814"/>
                <a:gd name="connsiteX24" fmla="*/ 386443 w 6215743"/>
                <a:gd name="connsiteY24" fmla="*/ 283029 h 1017814"/>
                <a:gd name="connsiteX25" fmla="*/ 386443 w 6215743"/>
                <a:gd name="connsiteY25" fmla="*/ 239486 h 1017814"/>
                <a:gd name="connsiteX26" fmla="*/ 304800 w 6215743"/>
                <a:gd name="connsiteY26" fmla="*/ 239486 h 1017814"/>
                <a:gd name="connsiteX27" fmla="*/ 304800 w 6215743"/>
                <a:gd name="connsiteY27" fmla="*/ 239486 h 1017814"/>
                <a:gd name="connsiteX28" fmla="*/ 304800 w 6215743"/>
                <a:gd name="connsiteY28" fmla="*/ 212272 h 1017814"/>
                <a:gd name="connsiteX29" fmla="*/ 212271 w 6215743"/>
                <a:gd name="connsiteY29" fmla="*/ 212272 h 1017814"/>
                <a:gd name="connsiteX30" fmla="*/ 212271 w 6215743"/>
                <a:gd name="connsiteY30" fmla="*/ 179614 h 1017814"/>
                <a:gd name="connsiteX31" fmla="*/ 65314 w 6215743"/>
                <a:gd name="connsiteY31" fmla="*/ 179614 h 1017814"/>
                <a:gd name="connsiteX32" fmla="*/ 65314 w 6215743"/>
                <a:gd name="connsiteY32" fmla="*/ 130629 h 1017814"/>
                <a:gd name="connsiteX33" fmla="*/ 32657 w 6215743"/>
                <a:gd name="connsiteY33" fmla="*/ 130629 h 1017814"/>
                <a:gd name="connsiteX34" fmla="*/ 48986 w 6215743"/>
                <a:gd name="connsiteY34" fmla="*/ 114300 h 1017814"/>
                <a:gd name="connsiteX35" fmla="*/ 21771 w 6215743"/>
                <a:gd name="connsiteY35" fmla="*/ 114300 h 1017814"/>
                <a:gd name="connsiteX36" fmla="*/ 21771 w 6215743"/>
                <a:gd name="connsiteY36" fmla="*/ 38100 h 1017814"/>
                <a:gd name="connsiteX37" fmla="*/ 0 w 6215743"/>
                <a:gd name="connsiteY37" fmla="*/ 38100 h 1017814"/>
                <a:gd name="connsiteX38" fmla="*/ 0 w 6215743"/>
                <a:gd name="connsiteY38" fmla="*/ 0 h 1017814"/>
                <a:gd name="connsiteX0" fmla="*/ 6215743 w 6215743"/>
                <a:gd name="connsiteY0" fmla="*/ 979714 h 979714"/>
                <a:gd name="connsiteX1" fmla="*/ 3543300 w 6215743"/>
                <a:gd name="connsiteY1" fmla="*/ 979714 h 979714"/>
                <a:gd name="connsiteX2" fmla="*/ 3543300 w 6215743"/>
                <a:gd name="connsiteY2" fmla="*/ 870857 h 979714"/>
                <a:gd name="connsiteX3" fmla="*/ 3456214 w 6215743"/>
                <a:gd name="connsiteY3" fmla="*/ 870857 h 979714"/>
                <a:gd name="connsiteX4" fmla="*/ 3456214 w 6215743"/>
                <a:gd name="connsiteY4" fmla="*/ 762000 h 979714"/>
                <a:gd name="connsiteX5" fmla="*/ 3423557 w 6215743"/>
                <a:gd name="connsiteY5" fmla="*/ 762000 h 979714"/>
                <a:gd name="connsiteX6" fmla="*/ 3423557 w 6215743"/>
                <a:gd name="connsiteY6" fmla="*/ 674914 h 979714"/>
                <a:gd name="connsiteX7" fmla="*/ 2492829 w 6215743"/>
                <a:gd name="connsiteY7" fmla="*/ 674914 h 979714"/>
                <a:gd name="connsiteX8" fmla="*/ 2492829 w 6215743"/>
                <a:gd name="connsiteY8" fmla="*/ 598714 h 979714"/>
                <a:gd name="connsiteX9" fmla="*/ 2024743 w 6215743"/>
                <a:gd name="connsiteY9" fmla="*/ 598714 h 979714"/>
                <a:gd name="connsiteX10" fmla="*/ 2024743 w 6215743"/>
                <a:gd name="connsiteY10" fmla="*/ 533400 h 979714"/>
                <a:gd name="connsiteX11" fmla="*/ 1905000 w 6215743"/>
                <a:gd name="connsiteY11" fmla="*/ 533400 h 979714"/>
                <a:gd name="connsiteX12" fmla="*/ 1905000 w 6215743"/>
                <a:gd name="connsiteY12" fmla="*/ 462643 h 979714"/>
                <a:gd name="connsiteX13" fmla="*/ 1148443 w 6215743"/>
                <a:gd name="connsiteY13" fmla="*/ 462643 h 979714"/>
                <a:gd name="connsiteX14" fmla="*/ 1148443 w 6215743"/>
                <a:gd name="connsiteY14" fmla="*/ 413657 h 979714"/>
                <a:gd name="connsiteX15" fmla="*/ 1055914 w 6215743"/>
                <a:gd name="connsiteY15" fmla="*/ 413657 h 979714"/>
                <a:gd name="connsiteX16" fmla="*/ 1055914 w 6215743"/>
                <a:gd name="connsiteY16" fmla="*/ 375557 h 979714"/>
                <a:gd name="connsiteX17" fmla="*/ 1055914 w 6215743"/>
                <a:gd name="connsiteY17" fmla="*/ 375557 h 979714"/>
                <a:gd name="connsiteX18" fmla="*/ 1028700 w 6215743"/>
                <a:gd name="connsiteY18" fmla="*/ 375557 h 979714"/>
                <a:gd name="connsiteX19" fmla="*/ 1028700 w 6215743"/>
                <a:gd name="connsiteY19" fmla="*/ 332014 h 979714"/>
                <a:gd name="connsiteX20" fmla="*/ 702129 w 6215743"/>
                <a:gd name="connsiteY20" fmla="*/ 332014 h 979714"/>
                <a:gd name="connsiteX21" fmla="*/ 702129 w 6215743"/>
                <a:gd name="connsiteY21" fmla="*/ 283029 h 979714"/>
                <a:gd name="connsiteX22" fmla="*/ 636814 w 6215743"/>
                <a:gd name="connsiteY22" fmla="*/ 283029 h 979714"/>
                <a:gd name="connsiteX23" fmla="*/ 636814 w 6215743"/>
                <a:gd name="connsiteY23" fmla="*/ 244929 h 979714"/>
                <a:gd name="connsiteX24" fmla="*/ 386443 w 6215743"/>
                <a:gd name="connsiteY24" fmla="*/ 244929 h 979714"/>
                <a:gd name="connsiteX25" fmla="*/ 386443 w 6215743"/>
                <a:gd name="connsiteY25" fmla="*/ 201386 h 979714"/>
                <a:gd name="connsiteX26" fmla="*/ 304800 w 6215743"/>
                <a:gd name="connsiteY26" fmla="*/ 201386 h 979714"/>
                <a:gd name="connsiteX27" fmla="*/ 304800 w 6215743"/>
                <a:gd name="connsiteY27" fmla="*/ 201386 h 979714"/>
                <a:gd name="connsiteX28" fmla="*/ 304800 w 6215743"/>
                <a:gd name="connsiteY28" fmla="*/ 174172 h 979714"/>
                <a:gd name="connsiteX29" fmla="*/ 212271 w 6215743"/>
                <a:gd name="connsiteY29" fmla="*/ 174172 h 979714"/>
                <a:gd name="connsiteX30" fmla="*/ 212271 w 6215743"/>
                <a:gd name="connsiteY30" fmla="*/ 141514 h 979714"/>
                <a:gd name="connsiteX31" fmla="*/ 65314 w 6215743"/>
                <a:gd name="connsiteY31" fmla="*/ 141514 h 979714"/>
                <a:gd name="connsiteX32" fmla="*/ 65314 w 6215743"/>
                <a:gd name="connsiteY32" fmla="*/ 92529 h 979714"/>
                <a:gd name="connsiteX33" fmla="*/ 32657 w 6215743"/>
                <a:gd name="connsiteY33" fmla="*/ 92529 h 979714"/>
                <a:gd name="connsiteX34" fmla="*/ 48986 w 6215743"/>
                <a:gd name="connsiteY34" fmla="*/ 76200 h 979714"/>
                <a:gd name="connsiteX35" fmla="*/ 21771 w 6215743"/>
                <a:gd name="connsiteY35" fmla="*/ 76200 h 979714"/>
                <a:gd name="connsiteX36" fmla="*/ 21771 w 6215743"/>
                <a:gd name="connsiteY36" fmla="*/ 0 h 979714"/>
                <a:gd name="connsiteX37" fmla="*/ 0 w 6215743"/>
                <a:gd name="connsiteY37" fmla="*/ 0 h 979714"/>
                <a:gd name="connsiteX0" fmla="*/ 6193972 w 6193972"/>
                <a:gd name="connsiteY0" fmla="*/ 979714 h 979714"/>
                <a:gd name="connsiteX1" fmla="*/ 3521529 w 6193972"/>
                <a:gd name="connsiteY1" fmla="*/ 979714 h 979714"/>
                <a:gd name="connsiteX2" fmla="*/ 3521529 w 6193972"/>
                <a:gd name="connsiteY2" fmla="*/ 870857 h 979714"/>
                <a:gd name="connsiteX3" fmla="*/ 3434443 w 6193972"/>
                <a:gd name="connsiteY3" fmla="*/ 870857 h 979714"/>
                <a:gd name="connsiteX4" fmla="*/ 3434443 w 6193972"/>
                <a:gd name="connsiteY4" fmla="*/ 762000 h 979714"/>
                <a:gd name="connsiteX5" fmla="*/ 3401786 w 6193972"/>
                <a:gd name="connsiteY5" fmla="*/ 762000 h 979714"/>
                <a:gd name="connsiteX6" fmla="*/ 3401786 w 6193972"/>
                <a:gd name="connsiteY6" fmla="*/ 674914 h 979714"/>
                <a:gd name="connsiteX7" fmla="*/ 2471058 w 6193972"/>
                <a:gd name="connsiteY7" fmla="*/ 674914 h 979714"/>
                <a:gd name="connsiteX8" fmla="*/ 2471058 w 6193972"/>
                <a:gd name="connsiteY8" fmla="*/ 598714 h 979714"/>
                <a:gd name="connsiteX9" fmla="*/ 2002972 w 6193972"/>
                <a:gd name="connsiteY9" fmla="*/ 598714 h 979714"/>
                <a:gd name="connsiteX10" fmla="*/ 2002972 w 6193972"/>
                <a:gd name="connsiteY10" fmla="*/ 533400 h 979714"/>
                <a:gd name="connsiteX11" fmla="*/ 1883229 w 6193972"/>
                <a:gd name="connsiteY11" fmla="*/ 533400 h 979714"/>
                <a:gd name="connsiteX12" fmla="*/ 1883229 w 6193972"/>
                <a:gd name="connsiteY12" fmla="*/ 462643 h 979714"/>
                <a:gd name="connsiteX13" fmla="*/ 1126672 w 6193972"/>
                <a:gd name="connsiteY13" fmla="*/ 462643 h 979714"/>
                <a:gd name="connsiteX14" fmla="*/ 1126672 w 6193972"/>
                <a:gd name="connsiteY14" fmla="*/ 413657 h 979714"/>
                <a:gd name="connsiteX15" fmla="*/ 1034143 w 6193972"/>
                <a:gd name="connsiteY15" fmla="*/ 413657 h 979714"/>
                <a:gd name="connsiteX16" fmla="*/ 1034143 w 6193972"/>
                <a:gd name="connsiteY16" fmla="*/ 375557 h 979714"/>
                <a:gd name="connsiteX17" fmla="*/ 1034143 w 6193972"/>
                <a:gd name="connsiteY17" fmla="*/ 375557 h 979714"/>
                <a:gd name="connsiteX18" fmla="*/ 1006929 w 6193972"/>
                <a:gd name="connsiteY18" fmla="*/ 375557 h 979714"/>
                <a:gd name="connsiteX19" fmla="*/ 1006929 w 6193972"/>
                <a:gd name="connsiteY19" fmla="*/ 332014 h 979714"/>
                <a:gd name="connsiteX20" fmla="*/ 680358 w 6193972"/>
                <a:gd name="connsiteY20" fmla="*/ 332014 h 979714"/>
                <a:gd name="connsiteX21" fmla="*/ 680358 w 6193972"/>
                <a:gd name="connsiteY21" fmla="*/ 283029 h 979714"/>
                <a:gd name="connsiteX22" fmla="*/ 615043 w 6193972"/>
                <a:gd name="connsiteY22" fmla="*/ 283029 h 979714"/>
                <a:gd name="connsiteX23" fmla="*/ 615043 w 6193972"/>
                <a:gd name="connsiteY23" fmla="*/ 244929 h 979714"/>
                <a:gd name="connsiteX24" fmla="*/ 364672 w 6193972"/>
                <a:gd name="connsiteY24" fmla="*/ 244929 h 979714"/>
                <a:gd name="connsiteX25" fmla="*/ 364672 w 6193972"/>
                <a:gd name="connsiteY25" fmla="*/ 201386 h 979714"/>
                <a:gd name="connsiteX26" fmla="*/ 283029 w 6193972"/>
                <a:gd name="connsiteY26" fmla="*/ 201386 h 979714"/>
                <a:gd name="connsiteX27" fmla="*/ 283029 w 6193972"/>
                <a:gd name="connsiteY27" fmla="*/ 201386 h 979714"/>
                <a:gd name="connsiteX28" fmla="*/ 283029 w 6193972"/>
                <a:gd name="connsiteY28" fmla="*/ 174172 h 979714"/>
                <a:gd name="connsiteX29" fmla="*/ 190500 w 6193972"/>
                <a:gd name="connsiteY29" fmla="*/ 174172 h 979714"/>
                <a:gd name="connsiteX30" fmla="*/ 190500 w 6193972"/>
                <a:gd name="connsiteY30" fmla="*/ 141514 h 979714"/>
                <a:gd name="connsiteX31" fmla="*/ 43543 w 6193972"/>
                <a:gd name="connsiteY31" fmla="*/ 141514 h 979714"/>
                <a:gd name="connsiteX32" fmla="*/ 43543 w 6193972"/>
                <a:gd name="connsiteY32" fmla="*/ 92529 h 979714"/>
                <a:gd name="connsiteX33" fmla="*/ 10886 w 6193972"/>
                <a:gd name="connsiteY33" fmla="*/ 92529 h 979714"/>
                <a:gd name="connsiteX34" fmla="*/ 27215 w 6193972"/>
                <a:gd name="connsiteY34" fmla="*/ 76200 h 979714"/>
                <a:gd name="connsiteX35" fmla="*/ 0 w 6193972"/>
                <a:gd name="connsiteY35" fmla="*/ 76200 h 979714"/>
                <a:gd name="connsiteX36" fmla="*/ 0 w 6193972"/>
                <a:gd name="connsiteY36" fmla="*/ 0 h 979714"/>
                <a:gd name="connsiteX0" fmla="*/ 6193972 w 6193972"/>
                <a:gd name="connsiteY0" fmla="*/ 903514 h 903514"/>
                <a:gd name="connsiteX1" fmla="*/ 3521529 w 6193972"/>
                <a:gd name="connsiteY1" fmla="*/ 903514 h 903514"/>
                <a:gd name="connsiteX2" fmla="*/ 3521529 w 6193972"/>
                <a:gd name="connsiteY2" fmla="*/ 794657 h 903514"/>
                <a:gd name="connsiteX3" fmla="*/ 3434443 w 6193972"/>
                <a:gd name="connsiteY3" fmla="*/ 794657 h 903514"/>
                <a:gd name="connsiteX4" fmla="*/ 3434443 w 6193972"/>
                <a:gd name="connsiteY4" fmla="*/ 685800 h 903514"/>
                <a:gd name="connsiteX5" fmla="*/ 3401786 w 6193972"/>
                <a:gd name="connsiteY5" fmla="*/ 685800 h 903514"/>
                <a:gd name="connsiteX6" fmla="*/ 3401786 w 6193972"/>
                <a:gd name="connsiteY6" fmla="*/ 598714 h 903514"/>
                <a:gd name="connsiteX7" fmla="*/ 2471058 w 6193972"/>
                <a:gd name="connsiteY7" fmla="*/ 598714 h 903514"/>
                <a:gd name="connsiteX8" fmla="*/ 2471058 w 6193972"/>
                <a:gd name="connsiteY8" fmla="*/ 522514 h 903514"/>
                <a:gd name="connsiteX9" fmla="*/ 2002972 w 6193972"/>
                <a:gd name="connsiteY9" fmla="*/ 522514 h 903514"/>
                <a:gd name="connsiteX10" fmla="*/ 2002972 w 6193972"/>
                <a:gd name="connsiteY10" fmla="*/ 457200 h 903514"/>
                <a:gd name="connsiteX11" fmla="*/ 1883229 w 6193972"/>
                <a:gd name="connsiteY11" fmla="*/ 457200 h 903514"/>
                <a:gd name="connsiteX12" fmla="*/ 1883229 w 6193972"/>
                <a:gd name="connsiteY12" fmla="*/ 386443 h 903514"/>
                <a:gd name="connsiteX13" fmla="*/ 1126672 w 6193972"/>
                <a:gd name="connsiteY13" fmla="*/ 386443 h 903514"/>
                <a:gd name="connsiteX14" fmla="*/ 1126672 w 6193972"/>
                <a:gd name="connsiteY14" fmla="*/ 337457 h 903514"/>
                <a:gd name="connsiteX15" fmla="*/ 1034143 w 6193972"/>
                <a:gd name="connsiteY15" fmla="*/ 337457 h 903514"/>
                <a:gd name="connsiteX16" fmla="*/ 1034143 w 6193972"/>
                <a:gd name="connsiteY16" fmla="*/ 299357 h 903514"/>
                <a:gd name="connsiteX17" fmla="*/ 1034143 w 6193972"/>
                <a:gd name="connsiteY17" fmla="*/ 299357 h 903514"/>
                <a:gd name="connsiteX18" fmla="*/ 1006929 w 6193972"/>
                <a:gd name="connsiteY18" fmla="*/ 299357 h 903514"/>
                <a:gd name="connsiteX19" fmla="*/ 1006929 w 6193972"/>
                <a:gd name="connsiteY19" fmla="*/ 255814 h 903514"/>
                <a:gd name="connsiteX20" fmla="*/ 680358 w 6193972"/>
                <a:gd name="connsiteY20" fmla="*/ 255814 h 903514"/>
                <a:gd name="connsiteX21" fmla="*/ 680358 w 6193972"/>
                <a:gd name="connsiteY21" fmla="*/ 206829 h 903514"/>
                <a:gd name="connsiteX22" fmla="*/ 615043 w 6193972"/>
                <a:gd name="connsiteY22" fmla="*/ 206829 h 903514"/>
                <a:gd name="connsiteX23" fmla="*/ 615043 w 6193972"/>
                <a:gd name="connsiteY23" fmla="*/ 168729 h 903514"/>
                <a:gd name="connsiteX24" fmla="*/ 364672 w 6193972"/>
                <a:gd name="connsiteY24" fmla="*/ 168729 h 903514"/>
                <a:gd name="connsiteX25" fmla="*/ 364672 w 6193972"/>
                <a:gd name="connsiteY25" fmla="*/ 125186 h 903514"/>
                <a:gd name="connsiteX26" fmla="*/ 283029 w 6193972"/>
                <a:gd name="connsiteY26" fmla="*/ 125186 h 903514"/>
                <a:gd name="connsiteX27" fmla="*/ 283029 w 6193972"/>
                <a:gd name="connsiteY27" fmla="*/ 125186 h 903514"/>
                <a:gd name="connsiteX28" fmla="*/ 283029 w 6193972"/>
                <a:gd name="connsiteY28" fmla="*/ 97972 h 903514"/>
                <a:gd name="connsiteX29" fmla="*/ 190500 w 6193972"/>
                <a:gd name="connsiteY29" fmla="*/ 97972 h 903514"/>
                <a:gd name="connsiteX30" fmla="*/ 190500 w 6193972"/>
                <a:gd name="connsiteY30" fmla="*/ 65314 h 903514"/>
                <a:gd name="connsiteX31" fmla="*/ 43543 w 6193972"/>
                <a:gd name="connsiteY31" fmla="*/ 65314 h 903514"/>
                <a:gd name="connsiteX32" fmla="*/ 43543 w 6193972"/>
                <a:gd name="connsiteY32" fmla="*/ 16329 h 903514"/>
                <a:gd name="connsiteX33" fmla="*/ 10886 w 6193972"/>
                <a:gd name="connsiteY33" fmla="*/ 16329 h 903514"/>
                <a:gd name="connsiteX34" fmla="*/ 27215 w 6193972"/>
                <a:gd name="connsiteY34" fmla="*/ 0 h 903514"/>
                <a:gd name="connsiteX35" fmla="*/ 0 w 6193972"/>
                <a:gd name="connsiteY35" fmla="*/ 0 h 903514"/>
                <a:gd name="connsiteX0" fmla="*/ 6183086 w 6183086"/>
                <a:gd name="connsiteY0" fmla="*/ 903514 h 903514"/>
                <a:gd name="connsiteX1" fmla="*/ 3510643 w 6183086"/>
                <a:gd name="connsiteY1" fmla="*/ 903514 h 903514"/>
                <a:gd name="connsiteX2" fmla="*/ 3510643 w 6183086"/>
                <a:gd name="connsiteY2" fmla="*/ 794657 h 903514"/>
                <a:gd name="connsiteX3" fmla="*/ 3423557 w 6183086"/>
                <a:gd name="connsiteY3" fmla="*/ 794657 h 903514"/>
                <a:gd name="connsiteX4" fmla="*/ 3423557 w 6183086"/>
                <a:gd name="connsiteY4" fmla="*/ 685800 h 903514"/>
                <a:gd name="connsiteX5" fmla="*/ 3390900 w 6183086"/>
                <a:gd name="connsiteY5" fmla="*/ 685800 h 903514"/>
                <a:gd name="connsiteX6" fmla="*/ 3390900 w 6183086"/>
                <a:gd name="connsiteY6" fmla="*/ 598714 h 903514"/>
                <a:gd name="connsiteX7" fmla="*/ 2460172 w 6183086"/>
                <a:gd name="connsiteY7" fmla="*/ 598714 h 903514"/>
                <a:gd name="connsiteX8" fmla="*/ 2460172 w 6183086"/>
                <a:gd name="connsiteY8" fmla="*/ 522514 h 903514"/>
                <a:gd name="connsiteX9" fmla="*/ 1992086 w 6183086"/>
                <a:gd name="connsiteY9" fmla="*/ 522514 h 903514"/>
                <a:gd name="connsiteX10" fmla="*/ 1992086 w 6183086"/>
                <a:gd name="connsiteY10" fmla="*/ 457200 h 903514"/>
                <a:gd name="connsiteX11" fmla="*/ 1872343 w 6183086"/>
                <a:gd name="connsiteY11" fmla="*/ 457200 h 903514"/>
                <a:gd name="connsiteX12" fmla="*/ 1872343 w 6183086"/>
                <a:gd name="connsiteY12" fmla="*/ 386443 h 903514"/>
                <a:gd name="connsiteX13" fmla="*/ 1115786 w 6183086"/>
                <a:gd name="connsiteY13" fmla="*/ 386443 h 903514"/>
                <a:gd name="connsiteX14" fmla="*/ 1115786 w 6183086"/>
                <a:gd name="connsiteY14" fmla="*/ 337457 h 903514"/>
                <a:gd name="connsiteX15" fmla="*/ 1023257 w 6183086"/>
                <a:gd name="connsiteY15" fmla="*/ 337457 h 903514"/>
                <a:gd name="connsiteX16" fmla="*/ 1023257 w 6183086"/>
                <a:gd name="connsiteY16" fmla="*/ 299357 h 903514"/>
                <a:gd name="connsiteX17" fmla="*/ 1023257 w 6183086"/>
                <a:gd name="connsiteY17" fmla="*/ 299357 h 903514"/>
                <a:gd name="connsiteX18" fmla="*/ 996043 w 6183086"/>
                <a:gd name="connsiteY18" fmla="*/ 299357 h 903514"/>
                <a:gd name="connsiteX19" fmla="*/ 996043 w 6183086"/>
                <a:gd name="connsiteY19" fmla="*/ 255814 h 903514"/>
                <a:gd name="connsiteX20" fmla="*/ 669472 w 6183086"/>
                <a:gd name="connsiteY20" fmla="*/ 255814 h 903514"/>
                <a:gd name="connsiteX21" fmla="*/ 669472 w 6183086"/>
                <a:gd name="connsiteY21" fmla="*/ 206829 h 903514"/>
                <a:gd name="connsiteX22" fmla="*/ 604157 w 6183086"/>
                <a:gd name="connsiteY22" fmla="*/ 206829 h 903514"/>
                <a:gd name="connsiteX23" fmla="*/ 604157 w 6183086"/>
                <a:gd name="connsiteY23" fmla="*/ 168729 h 903514"/>
                <a:gd name="connsiteX24" fmla="*/ 353786 w 6183086"/>
                <a:gd name="connsiteY24" fmla="*/ 168729 h 903514"/>
                <a:gd name="connsiteX25" fmla="*/ 353786 w 6183086"/>
                <a:gd name="connsiteY25" fmla="*/ 125186 h 903514"/>
                <a:gd name="connsiteX26" fmla="*/ 272143 w 6183086"/>
                <a:gd name="connsiteY26" fmla="*/ 125186 h 903514"/>
                <a:gd name="connsiteX27" fmla="*/ 272143 w 6183086"/>
                <a:gd name="connsiteY27" fmla="*/ 125186 h 903514"/>
                <a:gd name="connsiteX28" fmla="*/ 272143 w 6183086"/>
                <a:gd name="connsiteY28" fmla="*/ 97972 h 903514"/>
                <a:gd name="connsiteX29" fmla="*/ 179614 w 6183086"/>
                <a:gd name="connsiteY29" fmla="*/ 97972 h 903514"/>
                <a:gd name="connsiteX30" fmla="*/ 179614 w 6183086"/>
                <a:gd name="connsiteY30" fmla="*/ 65314 h 903514"/>
                <a:gd name="connsiteX31" fmla="*/ 32657 w 6183086"/>
                <a:gd name="connsiteY31" fmla="*/ 65314 h 903514"/>
                <a:gd name="connsiteX32" fmla="*/ 32657 w 6183086"/>
                <a:gd name="connsiteY32" fmla="*/ 16329 h 903514"/>
                <a:gd name="connsiteX33" fmla="*/ 0 w 6183086"/>
                <a:gd name="connsiteY33" fmla="*/ 16329 h 903514"/>
                <a:gd name="connsiteX34" fmla="*/ 16329 w 6183086"/>
                <a:gd name="connsiteY34" fmla="*/ 0 h 903514"/>
                <a:gd name="connsiteX0" fmla="*/ 6183086 w 6183086"/>
                <a:gd name="connsiteY0" fmla="*/ 887185 h 887185"/>
                <a:gd name="connsiteX1" fmla="*/ 3510643 w 6183086"/>
                <a:gd name="connsiteY1" fmla="*/ 887185 h 887185"/>
                <a:gd name="connsiteX2" fmla="*/ 3510643 w 6183086"/>
                <a:gd name="connsiteY2" fmla="*/ 778328 h 887185"/>
                <a:gd name="connsiteX3" fmla="*/ 3423557 w 6183086"/>
                <a:gd name="connsiteY3" fmla="*/ 778328 h 887185"/>
                <a:gd name="connsiteX4" fmla="*/ 3423557 w 6183086"/>
                <a:gd name="connsiteY4" fmla="*/ 669471 h 887185"/>
                <a:gd name="connsiteX5" fmla="*/ 3390900 w 6183086"/>
                <a:gd name="connsiteY5" fmla="*/ 669471 h 887185"/>
                <a:gd name="connsiteX6" fmla="*/ 3390900 w 6183086"/>
                <a:gd name="connsiteY6" fmla="*/ 582385 h 887185"/>
                <a:gd name="connsiteX7" fmla="*/ 2460172 w 6183086"/>
                <a:gd name="connsiteY7" fmla="*/ 582385 h 887185"/>
                <a:gd name="connsiteX8" fmla="*/ 2460172 w 6183086"/>
                <a:gd name="connsiteY8" fmla="*/ 506185 h 887185"/>
                <a:gd name="connsiteX9" fmla="*/ 1992086 w 6183086"/>
                <a:gd name="connsiteY9" fmla="*/ 506185 h 887185"/>
                <a:gd name="connsiteX10" fmla="*/ 1992086 w 6183086"/>
                <a:gd name="connsiteY10" fmla="*/ 440871 h 887185"/>
                <a:gd name="connsiteX11" fmla="*/ 1872343 w 6183086"/>
                <a:gd name="connsiteY11" fmla="*/ 440871 h 887185"/>
                <a:gd name="connsiteX12" fmla="*/ 1872343 w 6183086"/>
                <a:gd name="connsiteY12" fmla="*/ 370114 h 887185"/>
                <a:gd name="connsiteX13" fmla="*/ 1115786 w 6183086"/>
                <a:gd name="connsiteY13" fmla="*/ 370114 h 887185"/>
                <a:gd name="connsiteX14" fmla="*/ 1115786 w 6183086"/>
                <a:gd name="connsiteY14" fmla="*/ 321128 h 887185"/>
                <a:gd name="connsiteX15" fmla="*/ 1023257 w 6183086"/>
                <a:gd name="connsiteY15" fmla="*/ 321128 h 887185"/>
                <a:gd name="connsiteX16" fmla="*/ 1023257 w 6183086"/>
                <a:gd name="connsiteY16" fmla="*/ 283028 h 887185"/>
                <a:gd name="connsiteX17" fmla="*/ 1023257 w 6183086"/>
                <a:gd name="connsiteY17" fmla="*/ 283028 h 887185"/>
                <a:gd name="connsiteX18" fmla="*/ 996043 w 6183086"/>
                <a:gd name="connsiteY18" fmla="*/ 283028 h 887185"/>
                <a:gd name="connsiteX19" fmla="*/ 996043 w 6183086"/>
                <a:gd name="connsiteY19" fmla="*/ 239485 h 887185"/>
                <a:gd name="connsiteX20" fmla="*/ 669472 w 6183086"/>
                <a:gd name="connsiteY20" fmla="*/ 239485 h 887185"/>
                <a:gd name="connsiteX21" fmla="*/ 669472 w 6183086"/>
                <a:gd name="connsiteY21" fmla="*/ 190500 h 887185"/>
                <a:gd name="connsiteX22" fmla="*/ 604157 w 6183086"/>
                <a:gd name="connsiteY22" fmla="*/ 190500 h 887185"/>
                <a:gd name="connsiteX23" fmla="*/ 604157 w 6183086"/>
                <a:gd name="connsiteY23" fmla="*/ 152400 h 887185"/>
                <a:gd name="connsiteX24" fmla="*/ 353786 w 6183086"/>
                <a:gd name="connsiteY24" fmla="*/ 152400 h 887185"/>
                <a:gd name="connsiteX25" fmla="*/ 353786 w 6183086"/>
                <a:gd name="connsiteY25" fmla="*/ 108857 h 887185"/>
                <a:gd name="connsiteX26" fmla="*/ 272143 w 6183086"/>
                <a:gd name="connsiteY26" fmla="*/ 108857 h 887185"/>
                <a:gd name="connsiteX27" fmla="*/ 272143 w 6183086"/>
                <a:gd name="connsiteY27" fmla="*/ 108857 h 887185"/>
                <a:gd name="connsiteX28" fmla="*/ 272143 w 6183086"/>
                <a:gd name="connsiteY28" fmla="*/ 81643 h 887185"/>
                <a:gd name="connsiteX29" fmla="*/ 179614 w 6183086"/>
                <a:gd name="connsiteY29" fmla="*/ 81643 h 887185"/>
                <a:gd name="connsiteX30" fmla="*/ 179614 w 6183086"/>
                <a:gd name="connsiteY30" fmla="*/ 48985 h 887185"/>
                <a:gd name="connsiteX31" fmla="*/ 32657 w 6183086"/>
                <a:gd name="connsiteY31" fmla="*/ 48985 h 887185"/>
                <a:gd name="connsiteX32" fmla="*/ 32657 w 6183086"/>
                <a:gd name="connsiteY32" fmla="*/ 0 h 887185"/>
                <a:gd name="connsiteX33" fmla="*/ 0 w 6183086"/>
                <a:gd name="connsiteY33" fmla="*/ 0 h 887185"/>
                <a:gd name="connsiteX0" fmla="*/ 6150429 w 6150429"/>
                <a:gd name="connsiteY0" fmla="*/ 887185 h 887185"/>
                <a:gd name="connsiteX1" fmla="*/ 3477986 w 6150429"/>
                <a:gd name="connsiteY1" fmla="*/ 887185 h 887185"/>
                <a:gd name="connsiteX2" fmla="*/ 3477986 w 6150429"/>
                <a:gd name="connsiteY2" fmla="*/ 778328 h 887185"/>
                <a:gd name="connsiteX3" fmla="*/ 3390900 w 6150429"/>
                <a:gd name="connsiteY3" fmla="*/ 778328 h 887185"/>
                <a:gd name="connsiteX4" fmla="*/ 3390900 w 6150429"/>
                <a:gd name="connsiteY4" fmla="*/ 669471 h 887185"/>
                <a:gd name="connsiteX5" fmla="*/ 3358243 w 6150429"/>
                <a:gd name="connsiteY5" fmla="*/ 669471 h 887185"/>
                <a:gd name="connsiteX6" fmla="*/ 3358243 w 6150429"/>
                <a:gd name="connsiteY6" fmla="*/ 582385 h 887185"/>
                <a:gd name="connsiteX7" fmla="*/ 2427515 w 6150429"/>
                <a:gd name="connsiteY7" fmla="*/ 582385 h 887185"/>
                <a:gd name="connsiteX8" fmla="*/ 2427515 w 6150429"/>
                <a:gd name="connsiteY8" fmla="*/ 506185 h 887185"/>
                <a:gd name="connsiteX9" fmla="*/ 1959429 w 6150429"/>
                <a:gd name="connsiteY9" fmla="*/ 506185 h 887185"/>
                <a:gd name="connsiteX10" fmla="*/ 1959429 w 6150429"/>
                <a:gd name="connsiteY10" fmla="*/ 440871 h 887185"/>
                <a:gd name="connsiteX11" fmla="*/ 1839686 w 6150429"/>
                <a:gd name="connsiteY11" fmla="*/ 440871 h 887185"/>
                <a:gd name="connsiteX12" fmla="*/ 1839686 w 6150429"/>
                <a:gd name="connsiteY12" fmla="*/ 370114 h 887185"/>
                <a:gd name="connsiteX13" fmla="*/ 1083129 w 6150429"/>
                <a:gd name="connsiteY13" fmla="*/ 370114 h 887185"/>
                <a:gd name="connsiteX14" fmla="*/ 1083129 w 6150429"/>
                <a:gd name="connsiteY14" fmla="*/ 321128 h 887185"/>
                <a:gd name="connsiteX15" fmla="*/ 990600 w 6150429"/>
                <a:gd name="connsiteY15" fmla="*/ 321128 h 887185"/>
                <a:gd name="connsiteX16" fmla="*/ 990600 w 6150429"/>
                <a:gd name="connsiteY16" fmla="*/ 283028 h 887185"/>
                <a:gd name="connsiteX17" fmla="*/ 990600 w 6150429"/>
                <a:gd name="connsiteY17" fmla="*/ 283028 h 887185"/>
                <a:gd name="connsiteX18" fmla="*/ 963386 w 6150429"/>
                <a:gd name="connsiteY18" fmla="*/ 283028 h 887185"/>
                <a:gd name="connsiteX19" fmla="*/ 963386 w 6150429"/>
                <a:gd name="connsiteY19" fmla="*/ 239485 h 887185"/>
                <a:gd name="connsiteX20" fmla="*/ 636815 w 6150429"/>
                <a:gd name="connsiteY20" fmla="*/ 239485 h 887185"/>
                <a:gd name="connsiteX21" fmla="*/ 636815 w 6150429"/>
                <a:gd name="connsiteY21" fmla="*/ 190500 h 887185"/>
                <a:gd name="connsiteX22" fmla="*/ 571500 w 6150429"/>
                <a:gd name="connsiteY22" fmla="*/ 190500 h 887185"/>
                <a:gd name="connsiteX23" fmla="*/ 571500 w 6150429"/>
                <a:gd name="connsiteY23" fmla="*/ 152400 h 887185"/>
                <a:gd name="connsiteX24" fmla="*/ 321129 w 6150429"/>
                <a:gd name="connsiteY24" fmla="*/ 152400 h 887185"/>
                <a:gd name="connsiteX25" fmla="*/ 321129 w 6150429"/>
                <a:gd name="connsiteY25" fmla="*/ 108857 h 887185"/>
                <a:gd name="connsiteX26" fmla="*/ 239486 w 6150429"/>
                <a:gd name="connsiteY26" fmla="*/ 108857 h 887185"/>
                <a:gd name="connsiteX27" fmla="*/ 239486 w 6150429"/>
                <a:gd name="connsiteY27" fmla="*/ 108857 h 887185"/>
                <a:gd name="connsiteX28" fmla="*/ 239486 w 6150429"/>
                <a:gd name="connsiteY28" fmla="*/ 81643 h 887185"/>
                <a:gd name="connsiteX29" fmla="*/ 146957 w 6150429"/>
                <a:gd name="connsiteY29" fmla="*/ 81643 h 887185"/>
                <a:gd name="connsiteX30" fmla="*/ 146957 w 6150429"/>
                <a:gd name="connsiteY30" fmla="*/ 48985 h 887185"/>
                <a:gd name="connsiteX31" fmla="*/ 0 w 6150429"/>
                <a:gd name="connsiteY31" fmla="*/ 48985 h 887185"/>
                <a:gd name="connsiteX32" fmla="*/ 0 w 6150429"/>
                <a:gd name="connsiteY32" fmla="*/ 0 h 887185"/>
                <a:gd name="connsiteX0" fmla="*/ 6150429 w 6150429"/>
                <a:gd name="connsiteY0" fmla="*/ 838200 h 838200"/>
                <a:gd name="connsiteX1" fmla="*/ 3477986 w 6150429"/>
                <a:gd name="connsiteY1" fmla="*/ 838200 h 838200"/>
                <a:gd name="connsiteX2" fmla="*/ 3477986 w 6150429"/>
                <a:gd name="connsiteY2" fmla="*/ 729343 h 838200"/>
                <a:gd name="connsiteX3" fmla="*/ 3390900 w 6150429"/>
                <a:gd name="connsiteY3" fmla="*/ 729343 h 838200"/>
                <a:gd name="connsiteX4" fmla="*/ 3390900 w 6150429"/>
                <a:gd name="connsiteY4" fmla="*/ 620486 h 838200"/>
                <a:gd name="connsiteX5" fmla="*/ 3358243 w 6150429"/>
                <a:gd name="connsiteY5" fmla="*/ 620486 h 838200"/>
                <a:gd name="connsiteX6" fmla="*/ 3358243 w 6150429"/>
                <a:gd name="connsiteY6" fmla="*/ 533400 h 838200"/>
                <a:gd name="connsiteX7" fmla="*/ 2427515 w 6150429"/>
                <a:gd name="connsiteY7" fmla="*/ 533400 h 838200"/>
                <a:gd name="connsiteX8" fmla="*/ 2427515 w 6150429"/>
                <a:gd name="connsiteY8" fmla="*/ 457200 h 838200"/>
                <a:gd name="connsiteX9" fmla="*/ 1959429 w 6150429"/>
                <a:gd name="connsiteY9" fmla="*/ 457200 h 838200"/>
                <a:gd name="connsiteX10" fmla="*/ 1959429 w 6150429"/>
                <a:gd name="connsiteY10" fmla="*/ 391886 h 838200"/>
                <a:gd name="connsiteX11" fmla="*/ 1839686 w 6150429"/>
                <a:gd name="connsiteY11" fmla="*/ 391886 h 838200"/>
                <a:gd name="connsiteX12" fmla="*/ 1839686 w 6150429"/>
                <a:gd name="connsiteY12" fmla="*/ 321129 h 838200"/>
                <a:gd name="connsiteX13" fmla="*/ 1083129 w 6150429"/>
                <a:gd name="connsiteY13" fmla="*/ 321129 h 838200"/>
                <a:gd name="connsiteX14" fmla="*/ 1083129 w 6150429"/>
                <a:gd name="connsiteY14" fmla="*/ 272143 h 838200"/>
                <a:gd name="connsiteX15" fmla="*/ 990600 w 6150429"/>
                <a:gd name="connsiteY15" fmla="*/ 272143 h 838200"/>
                <a:gd name="connsiteX16" fmla="*/ 990600 w 6150429"/>
                <a:gd name="connsiteY16" fmla="*/ 234043 h 838200"/>
                <a:gd name="connsiteX17" fmla="*/ 990600 w 6150429"/>
                <a:gd name="connsiteY17" fmla="*/ 234043 h 838200"/>
                <a:gd name="connsiteX18" fmla="*/ 963386 w 6150429"/>
                <a:gd name="connsiteY18" fmla="*/ 234043 h 838200"/>
                <a:gd name="connsiteX19" fmla="*/ 963386 w 6150429"/>
                <a:gd name="connsiteY19" fmla="*/ 190500 h 838200"/>
                <a:gd name="connsiteX20" fmla="*/ 636815 w 6150429"/>
                <a:gd name="connsiteY20" fmla="*/ 190500 h 838200"/>
                <a:gd name="connsiteX21" fmla="*/ 636815 w 6150429"/>
                <a:gd name="connsiteY21" fmla="*/ 141515 h 838200"/>
                <a:gd name="connsiteX22" fmla="*/ 571500 w 6150429"/>
                <a:gd name="connsiteY22" fmla="*/ 141515 h 838200"/>
                <a:gd name="connsiteX23" fmla="*/ 571500 w 6150429"/>
                <a:gd name="connsiteY23" fmla="*/ 103415 h 838200"/>
                <a:gd name="connsiteX24" fmla="*/ 321129 w 6150429"/>
                <a:gd name="connsiteY24" fmla="*/ 103415 h 838200"/>
                <a:gd name="connsiteX25" fmla="*/ 321129 w 6150429"/>
                <a:gd name="connsiteY25" fmla="*/ 59872 h 838200"/>
                <a:gd name="connsiteX26" fmla="*/ 239486 w 6150429"/>
                <a:gd name="connsiteY26" fmla="*/ 59872 h 838200"/>
                <a:gd name="connsiteX27" fmla="*/ 239486 w 6150429"/>
                <a:gd name="connsiteY27" fmla="*/ 59872 h 838200"/>
                <a:gd name="connsiteX28" fmla="*/ 239486 w 6150429"/>
                <a:gd name="connsiteY28" fmla="*/ 32658 h 838200"/>
                <a:gd name="connsiteX29" fmla="*/ 146957 w 6150429"/>
                <a:gd name="connsiteY29" fmla="*/ 32658 h 838200"/>
                <a:gd name="connsiteX30" fmla="*/ 146957 w 6150429"/>
                <a:gd name="connsiteY30" fmla="*/ 0 h 838200"/>
                <a:gd name="connsiteX31" fmla="*/ 0 w 6150429"/>
                <a:gd name="connsiteY31" fmla="*/ 0 h 838200"/>
                <a:gd name="connsiteX0" fmla="*/ 6003472 w 6003472"/>
                <a:gd name="connsiteY0" fmla="*/ 838200 h 838200"/>
                <a:gd name="connsiteX1" fmla="*/ 3331029 w 6003472"/>
                <a:gd name="connsiteY1" fmla="*/ 838200 h 838200"/>
                <a:gd name="connsiteX2" fmla="*/ 3331029 w 6003472"/>
                <a:gd name="connsiteY2" fmla="*/ 729343 h 838200"/>
                <a:gd name="connsiteX3" fmla="*/ 3243943 w 6003472"/>
                <a:gd name="connsiteY3" fmla="*/ 729343 h 838200"/>
                <a:gd name="connsiteX4" fmla="*/ 3243943 w 6003472"/>
                <a:gd name="connsiteY4" fmla="*/ 620486 h 838200"/>
                <a:gd name="connsiteX5" fmla="*/ 3211286 w 6003472"/>
                <a:gd name="connsiteY5" fmla="*/ 620486 h 838200"/>
                <a:gd name="connsiteX6" fmla="*/ 3211286 w 6003472"/>
                <a:gd name="connsiteY6" fmla="*/ 533400 h 838200"/>
                <a:gd name="connsiteX7" fmla="*/ 2280558 w 6003472"/>
                <a:gd name="connsiteY7" fmla="*/ 533400 h 838200"/>
                <a:gd name="connsiteX8" fmla="*/ 2280558 w 6003472"/>
                <a:gd name="connsiteY8" fmla="*/ 457200 h 838200"/>
                <a:gd name="connsiteX9" fmla="*/ 1812472 w 6003472"/>
                <a:gd name="connsiteY9" fmla="*/ 457200 h 838200"/>
                <a:gd name="connsiteX10" fmla="*/ 1812472 w 6003472"/>
                <a:gd name="connsiteY10" fmla="*/ 391886 h 838200"/>
                <a:gd name="connsiteX11" fmla="*/ 1692729 w 6003472"/>
                <a:gd name="connsiteY11" fmla="*/ 391886 h 838200"/>
                <a:gd name="connsiteX12" fmla="*/ 1692729 w 6003472"/>
                <a:gd name="connsiteY12" fmla="*/ 321129 h 838200"/>
                <a:gd name="connsiteX13" fmla="*/ 936172 w 6003472"/>
                <a:gd name="connsiteY13" fmla="*/ 321129 h 838200"/>
                <a:gd name="connsiteX14" fmla="*/ 936172 w 6003472"/>
                <a:gd name="connsiteY14" fmla="*/ 272143 h 838200"/>
                <a:gd name="connsiteX15" fmla="*/ 843643 w 6003472"/>
                <a:gd name="connsiteY15" fmla="*/ 272143 h 838200"/>
                <a:gd name="connsiteX16" fmla="*/ 843643 w 6003472"/>
                <a:gd name="connsiteY16" fmla="*/ 234043 h 838200"/>
                <a:gd name="connsiteX17" fmla="*/ 843643 w 6003472"/>
                <a:gd name="connsiteY17" fmla="*/ 234043 h 838200"/>
                <a:gd name="connsiteX18" fmla="*/ 816429 w 6003472"/>
                <a:gd name="connsiteY18" fmla="*/ 234043 h 838200"/>
                <a:gd name="connsiteX19" fmla="*/ 816429 w 6003472"/>
                <a:gd name="connsiteY19" fmla="*/ 190500 h 838200"/>
                <a:gd name="connsiteX20" fmla="*/ 489858 w 6003472"/>
                <a:gd name="connsiteY20" fmla="*/ 190500 h 838200"/>
                <a:gd name="connsiteX21" fmla="*/ 489858 w 6003472"/>
                <a:gd name="connsiteY21" fmla="*/ 141515 h 838200"/>
                <a:gd name="connsiteX22" fmla="*/ 424543 w 6003472"/>
                <a:gd name="connsiteY22" fmla="*/ 141515 h 838200"/>
                <a:gd name="connsiteX23" fmla="*/ 424543 w 6003472"/>
                <a:gd name="connsiteY23" fmla="*/ 103415 h 838200"/>
                <a:gd name="connsiteX24" fmla="*/ 174172 w 6003472"/>
                <a:gd name="connsiteY24" fmla="*/ 103415 h 838200"/>
                <a:gd name="connsiteX25" fmla="*/ 174172 w 6003472"/>
                <a:gd name="connsiteY25" fmla="*/ 59872 h 838200"/>
                <a:gd name="connsiteX26" fmla="*/ 92529 w 6003472"/>
                <a:gd name="connsiteY26" fmla="*/ 59872 h 838200"/>
                <a:gd name="connsiteX27" fmla="*/ 92529 w 6003472"/>
                <a:gd name="connsiteY27" fmla="*/ 59872 h 838200"/>
                <a:gd name="connsiteX28" fmla="*/ 92529 w 6003472"/>
                <a:gd name="connsiteY28" fmla="*/ 32658 h 838200"/>
                <a:gd name="connsiteX29" fmla="*/ 0 w 6003472"/>
                <a:gd name="connsiteY29" fmla="*/ 32658 h 838200"/>
                <a:gd name="connsiteX30" fmla="*/ 0 w 6003472"/>
                <a:gd name="connsiteY30"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003472" h="838200">
                  <a:moveTo>
                    <a:pt x="6003472" y="838200"/>
                  </a:moveTo>
                  <a:lnTo>
                    <a:pt x="3331029" y="838200"/>
                  </a:lnTo>
                  <a:lnTo>
                    <a:pt x="3331029" y="729343"/>
                  </a:lnTo>
                  <a:lnTo>
                    <a:pt x="3243943" y="729343"/>
                  </a:lnTo>
                  <a:lnTo>
                    <a:pt x="3243943" y="620486"/>
                  </a:lnTo>
                  <a:lnTo>
                    <a:pt x="3211286" y="620486"/>
                  </a:lnTo>
                  <a:lnTo>
                    <a:pt x="3211286" y="533400"/>
                  </a:lnTo>
                  <a:lnTo>
                    <a:pt x="2280558" y="533400"/>
                  </a:lnTo>
                  <a:lnTo>
                    <a:pt x="2280558" y="457200"/>
                  </a:lnTo>
                  <a:lnTo>
                    <a:pt x="1812472" y="457200"/>
                  </a:lnTo>
                  <a:lnTo>
                    <a:pt x="1812472" y="391886"/>
                  </a:lnTo>
                  <a:lnTo>
                    <a:pt x="1692729" y="391886"/>
                  </a:lnTo>
                  <a:lnTo>
                    <a:pt x="1692729" y="321129"/>
                  </a:lnTo>
                  <a:lnTo>
                    <a:pt x="936172" y="321129"/>
                  </a:lnTo>
                  <a:lnTo>
                    <a:pt x="936172" y="272143"/>
                  </a:lnTo>
                  <a:lnTo>
                    <a:pt x="843643" y="272143"/>
                  </a:lnTo>
                  <a:lnTo>
                    <a:pt x="843643" y="234043"/>
                  </a:lnTo>
                  <a:lnTo>
                    <a:pt x="843643" y="234043"/>
                  </a:lnTo>
                  <a:lnTo>
                    <a:pt x="816429" y="234043"/>
                  </a:lnTo>
                  <a:lnTo>
                    <a:pt x="816429" y="190500"/>
                  </a:lnTo>
                  <a:lnTo>
                    <a:pt x="489858" y="190500"/>
                  </a:lnTo>
                  <a:lnTo>
                    <a:pt x="489858" y="141515"/>
                  </a:lnTo>
                  <a:lnTo>
                    <a:pt x="424543" y="141515"/>
                  </a:lnTo>
                  <a:lnTo>
                    <a:pt x="424543" y="103415"/>
                  </a:lnTo>
                  <a:lnTo>
                    <a:pt x="174172" y="103415"/>
                  </a:lnTo>
                  <a:lnTo>
                    <a:pt x="174172" y="59872"/>
                  </a:lnTo>
                  <a:lnTo>
                    <a:pt x="92529" y="59872"/>
                  </a:lnTo>
                  <a:lnTo>
                    <a:pt x="92529" y="59872"/>
                  </a:lnTo>
                  <a:lnTo>
                    <a:pt x="92529" y="32658"/>
                  </a:lnTo>
                  <a:lnTo>
                    <a:pt x="0" y="32658"/>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0763B862-A445-42AE-AE6B-B762B7BA5AB0}"/>
                </a:ext>
              </a:extLst>
            </p:cNvPr>
            <p:cNvGrpSpPr/>
            <p:nvPr/>
          </p:nvGrpSpPr>
          <p:grpSpPr>
            <a:xfrm>
              <a:off x="1571625" y="1728788"/>
              <a:ext cx="947737" cy="581025"/>
              <a:chOff x="1571625" y="1728788"/>
              <a:chExt cx="947737" cy="581025"/>
            </a:xfrm>
          </p:grpSpPr>
          <p:sp>
            <p:nvSpPr>
              <p:cNvPr id="18" name="Freeform: Shape 17">
                <a:extLst>
                  <a:ext uri="{FF2B5EF4-FFF2-40B4-BE49-F238E27FC236}">
                    <a16:creationId xmlns:a16="http://schemas.microsoft.com/office/drawing/2014/main" id="{AE0E5C44-385B-4531-9DC9-CA56F354C7EB}"/>
                  </a:ext>
                </a:extLst>
              </p:cNvPr>
              <p:cNvSpPr/>
              <p:nvPr/>
            </p:nvSpPr>
            <p:spPr bwMode="auto">
              <a:xfrm>
                <a:off x="1571625" y="1728788"/>
                <a:ext cx="757238" cy="371475"/>
              </a:xfrm>
              <a:custGeom>
                <a:avLst/>
                <a:gdLst>
                  <a:gd name="connsiteX0" fmla="*/ 0 w 757238"/>
                  <a:gd name="connsiteY0" fmla="*/ 0 h 371475"/>
                  <a:gd name="connsiteX1" fmla="*/ 138113 w 757238"/>
                  <a:gd name="connsiteY1" fmla="*/ 0 h 371475"/>
                  <a:gd name="connsiteX2" fmla="*/ 138113 w 757238"/>
                  <a:gd name="connsiteY2" fmla="*/ 52387 h 371475"/>
                  <a:gd name="connsiteX3" fmla="*/ 166688 w 757238"/>
                  <a:gd name="connsiteY3" fmla="*/ 52387 h 371475"/>
                  <a:gd name="connsiteX4" fmla="*/ 166688 w 757238"/>
                  <a:gd name="connsiteY4" fmla="*/ 52387 h 371475"/>
                  <a:gd name="connsiteX5" fmla="*/ 166688 w 757238"/>
                  <a:gd name="connsiteY5" fmla="*/ 90487 h 371475"/>
                  <a:gd name="connsiteX6" fmla="*/ 185738 w 757238"/>
                  <a:gd name="connsiteY6" fmla="*/ 109537 h 371475"/>
                  <a:gd name="connsiteX7" fmla="*/ 328613 w 757238"/>
                  <a:gd name="connsiteY7" fmla="*/ 109537 h 371475"/>
                  <a:gd name="connsiteX8" fmla="*/ 328613 w 757238"/>
                  <a:gd name="connsiteY8" fmla="*/ 157162 h 371475"/>
                  <a:gd name="connsiteX9" fmla="*/ 376238 w 757238"/>
                  <a:gd name="connsiteY9" fmla="*/ 157162 h 371475"/>
                  <a:gd name="connsiteX10" fmla="*/ 376238 w 757238"/>
                  <a:gd name="connsiteY10" fmla="*/ 185737 h 371475"/>
                  <a:gd name="connsiteX11" fmla="*/ 395288 w 757238"/>
                  <a:gd name="connsiteY11" fmla="*/ 185737 h 371475"/>
                  <a:gd name="connsiteX12" fmla="*/ 395288 w 757238"/>
                  <a:gd name="connsiteY12" fmla="*/ 219075 h 371475"/>
                  <a:gd name="connsiteX13" fmla="*/ 519113 w 757238"/>
                  <a:gd name="connsiteY13" fmla="*/ 219075 h 371475"/>
                  <a:gd name="connsiteX14" fmla="*/ 519113 w 757238"/>
                  <a:gd name="connsiteY14" fmla="*/ 257175 h 371475"/>
                  <a:gd name="connsiteX15" fmla="*/ 614363 w 757238"/>
                  <a:gd name="connsiteY15" fmla="*/ 257175 h 371475"/>
                  <a:gd name="connsiteX16" fmla="*/ 614363 w 757238"/>
                  <a:gd name="connsiteY16" fmla="*/ 285750 h 371475"/>
                  <a:gd name="connsiteX17" fmla="*/ 690563 w 757238"/>
                  <a:gd name="connsiteY17" fmla="*/ 285750 h 371475"/>
                  <a:gd name="connsiteX18" fmla="*/ 690563 w 757238"/>
                  <a:gd name="connsiteY18" fmla="*/ 323850 h 371475"/>
                  <a:gd name="connsiteX19" fmla="*/ 757238 w 757238"/>
                  <a:gd name="connsiteY19" fmla="*/ 323850 h 371475"/>
                  <a:gd name="connsiteX20" fmla="*/ 757238 w 757238"/>
                  <a:gd name="connsiteY20" fmla="*/ 3714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7238" h="371475">
                    <a:moveTo>
                      <a:pt x="0" y="0"/>
                    </a:moveTo>
                    <a:lnTo>
                      <a:pt x="138113" y="0"/>
                    </a:lnTo>
                    <a:lnTo>
                      <a:pt x="138113" y="52387"/>
                    </a:lnTo>
                    <a:lnTo>
                      <a:pt x="166688" y="52387"/>
                    </a:lnTo>
                    <a:lnTo>
                      <a:pt x="166688" y="52387"/>
                    </a:lnTo>
                    <a:lnTo>
                      <a:pt x="166688" y="90487"/>
                    </a:lnTo>
                    <a:lnTo>
                      <a:pt x="185738" y="109537"/>
                    </a:lnTo>
                    <a:lnTo>
                      <a:pt x="328613" y="109537"/>
                    </a:lnTo>
                    <a:lnTo>
                      <a:pt x="328613" y="157162"/>
                    </a:lnTo>
                    <a:lnTo>
                      <a:pt x="376238" y="157162"/>
                    </a:lnTo>
                    <a:lnTo>
                      <a:pt x="376238" y="185737"/>
                    </a:lnTo>
                    <a:lnTo>
                      <a:pt x="395288" y="185737"/>
                    </a:lnTo>
                    <a:lnTo>
                      <a:pt x="395288" y="219075"/>
                    </a:lnTo>
                    <a:lnTo>
                      <a:pt x="519113" y="219075"/>
                    </a:lnTo>
                    <a:lnTo>
                      <a:pt x="519113" y="257175"/>
                    </a:lnTo>
                    <a:lnTo>
                      <a:pt x="614363" y="257175"/>
                    </a:lnTo>
                    <a:lnTo>
                      <a:pt x="614363" y="285750"/>
                    </a:lnTo>
                    <a:lnTo>
                      <a:pt x="690563" y="285750"/>
                    </a:lnTo>
                    <a:lnTo>
                      <a:pt x="690563" y="323850"/>
                    </a:lnTo>
                    <a:lnTo>
                      <a:pt x="757238" y="323850"/>
                    </a:lnTo>
                    <a:lnTo>
                      <a:pt x="757238" y="371475"/>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Freeform: Shape 18">
                <a:extLst>
                  <a:ext uri="{FF2B5EF4-FFF2-40B4-BE49-F238E27FC236}">
                    <a16:creationId xmlns:a16="http://schemas.microsoft.com/office/drawing/2014/main" id="{377A1164-9AFE-47BE-ABB0-85A4BE047A0E}"/>
                  </a:ext>
                </a:extLst>
              </p:cNvPr>
              <p:cNvSpPr/>
              <p:nvPr/>
            </p:nvSpPr>
            <p:spPr bwMode="auto">
              <a:xfrm>
                <a:off x="2328862" y="2081213"/>
                <a:ext cx="190500" cy="228600"/>
              </a:xfrm>
              <a:custGeom>
                <a:avLst/>
                <a:gdLst>
                  <a:gd name="connsiteX0" fmla="*/ 0 w 304800"/>
                  <a:gd name="connsiteY0" fmla="*/ 0 h 247650"/>
                  <a:gd name="connsiteX1" fmla="*/ 0 w 304800"/>
                  <a:gd name="connsiteY1" fmla="*/ 76200 h 247650"/>
                  <a:gd name="connsiteX2" fmla="*/ 71437 w 304800"/>
                  <a:gd name="connsiteY2" fmla="*/ 76200 h 247650"/>
                  <a:gd name="connsiteX3" fmla="*/ 71437 w 304800"/>
                  <a:gd name="connsiteY3" fmla="*/ 123825 h 247650"/>
                  <a:gd name="connsiteX4" fmla="*/ 147637 w 304800"/>
                  <a:gd name="connsiteY4" fmla="*/ 123825 h 247650"/>
                  <a:gd name="connsiteX5" fmla="*/ 147637 w 304800"/>
                  <a:gd name="connsiteY5" fmla="*/ 157162 h 247650"/>
                  <a:gd name="connsiteX6" fmla="*/ 180975 w 304800"/>
                  <a:gd name="connsiteY6" fmla="*/ 157162 h 247650"/>
                  <a:gd name="connsiteX7" fmla="*/ 180975 w 304800"/>
                  <a:gd name="connsiteY7" fmla="*/ 185737 h 247650"/>
                  <a:gd name="connsiteX8" fmla="*/ 190500 w 304800"/>
                  <a:gd name="connsiteY8" fmla="*/ 185737 h 247650"/>
                  <a:gd name="connsiteX9" fmla="*/ 190500 w 304800"/>
                  <a:gd name="connsiteY9" fmla="*/ 185737 h 247650"/>
                  <a:gd name="connsiteX10" fmla="*/ 190500 w 304800"/>
                  <a:gd name="connsiteY10" fmla="*/ 228600 h 247650"/>
                  <a:gd name="connsiteX11" fmla="*/ 261937 w 304800"/>
                  <a:gd name="connsiteY11" fmla="*/ 228600 h 247650"/>
                  <a:gd name="connsiteX12" fmla="*/ 261937 w 304800"/>
                  <a:gd name="connsiteY12" fmla="*/ 228600 h 247650"/>
                  <a:gd name="connsiteX13" fmla="*/ 280987 w 304800"/>
                  <a:gd name="connsiteY13" fmla="*/ 247650 h 247650"/>
                  <a:gd name="connsiteX14" fmla="*/ 304800 w 304800"/>
                  <a:gd name="connsiteY14" fmla="*/ 223837 h 247650"/>
                  <a:gd name="connsiteX0" fmla="*/ 0 w 280987"/>
                  <a:gd name="connsiteY0" fmla="*/ 0 h 247650"/>
                  <a:gd name="connsiteX1" fmla="*/ 0 w 280987"/>
                  <a:gd name="connsiteY1" fmla="*/ 76200 h 247650"/>
                  <a:gd name="connsiteX2" fmla="*/ 71437 w 280987"/>
                  <a:gd name="connsiteY2" fmla="*/ 76200 h 247650"/>
                  <a:gd name="connsiteX3" fmla="*/ 71437 w 280987"/>
                  <a:gd name="connsiteY3" fmla="*/ 123825 h 247650"/>
                  <a:gd name="connsiteX4" fmla="*/ 147637 w 280987"/>
                  <a:gd name="connsiteY4" fmla="*/ 123825 h 247650"/>
                  <a:gd name="connsiteX5" fmla="*/ 147637 w 280987"/>
                  <a:gd name="connsiteY5" fmla="*/ 157162 h 247650"/>
                  <a:gd name="connsiteX6" fmla="*/ 180975 w 280987"/>
                  <a:gd name="connsiteY6" fmla="*/ 157162 h 247650"/>
                  <a:gd name="connsiteX7" fmla="*/ 180975 w 280987"/>
                  <a:gd name="connsiteY7" fmla="*/ 185737 h 247650"/>
                  <a:gd name="connsiteX8" fmla="*/ 190500 w 280987"/>
                  <a:gd name="connsiteY8" fmla="*/ 185737 h 247650"/>
                  <a:gd name="connsiteX9" fmla="*/ 190500 w 280987"/>
                  <a:gd name="connsiteY9" fmla="*/ 185737 h 247650"/>
                  <a:gd name="connsiteX10" fmla="*/ 190500 w 280987"/>
                  <a:gd name="connsiteY10" fmla="*/ 228600 h 247650"/>
                  <a:gd name="connsiteX11" fmla="*/ 261937 w 280987"/>
                  <a:gd name="connsiteY11" fmla="*/ 228600 h 247650"/>
                  <a:gd name="connsiteX12" fmla="*/ 261937 w 280987"/>
                  <a:gd name="connsiteY12" fmla="*/ 228600 h 247650"/>
                  <a:gd name="connsiteX13" fmla="*/ 280987 w 280987"/>
                  <a:gd name="connsiteY13" fmla="*/ 247650 h 247650"/>
                  <a:gd name="connsiteX0" fmla="*/ 0 w 261937"/>
                  <a:gd name="connsiteY0" fmla="*/ 0 h 228600"/>
                  <a:gd name="connsiteX1" fmla="*/ 0 w 261937"/>
                  <a:gd name="connsiteY1" fmla="*/ 76200 h 228600"/>
                  <a:gd name="connsiteX2" fmla="*/ 71437 w 261937"/>
                  <a:gd name="connsiteY2" fmla="*/ 76200 h 228600"/>
                  <a:gd name="connsiteX3" fmla="*/ 71437 w 261937"/>
                  <a:gd name="connsiteY3" fmla="*/ 123825 h 228600"/>
                  <a:gd name="connsiteX4" fmla="*/ 147637 w 261937"/>
                  <a:gd name="connsiteY4" fmla="*/ 123825 h 228600"/>
                  <a:gd name="connsiteX5" fmla="*/ 147637 w 261937"/>
                  <a:gd name="connsiteY5" fmla="*/ 157162 h 228600"/>
                  <a:gd name="connsiteX6" fmla="*/ 180975 w 261937"/>
                  <a:gd name="connsiteY6" fmla="*/ 157162 h 228600"/>
                  <a:gd name="connsiteX7" fmla="*/ 180975 w 261937"/>
                  <a:gd name="connsiteY7" fmla="*/ 185737 h 228600"/>
                  <a:gd name="connsiteX8" fmla="*/ 190500 w 261937"/>
                  <a:gd name="connsiteY8" fmla="*/ 185737 h 228600"/>
                  <a:gd name="connsiteX9" fmla="*/ 190500 w 261937"/>
                  <a:gd name="connsiteY9" fmla="*/ 185737 h 228600"/>
                  <a:gd name="connsiteX10" fmla="*/ 190500 w 261937"/>
                  <a:gd name="connsiteY10" fmla="*/ 228600 h 228600"/>
                  <a:gd name="connsiteX11" fmla="*/ 261937 w 261937"/>
                  <a:gd name="connsiteY11" fmla="*/ 228600 h 228600"/>
                  <a:gd name="connsiteX12" fmla="*/ 261937 w 261937"/>
                  <a:gd name="connsiteY12" fmla="*/ 228600 h 228600"/>
                  <a:gd name="connsiteX0" fmla="*/ 0 w 261937"/>
                  <a:gd name="connsiteY0" fmla="*/ 0 h 228600"/>
                  <a:gd name="connsiteX1" fmla="*/ 0 w 261937"/>
                  <a:gd name="connsiteY1" fmla="*/ 76200 h 228600"/>
                  <a:gd name="connsiteX2" fmla="*/ 71437 w 261937"/>
                  <a:gd name="connsiteY2" fmla="*/ 76200 h 228600"/>
                  <a:gd name="connsiteX3" fmla="*/ 71437 w 261937"/>
                  <a:gd name="connsiteY3" fmla="*/ 123825 h 228600"/>
                  <a:gd name="connsiteX4" fmla="*/ 147637 w 261937"/>
                  <a:gd name="connsiteY4" fmla="*/ 123825 h 228600"/>
                  <a:gd name="connsiteX5" fmla="*/ 147637 w 261937"/>
                  <a:gd name="connsiteY5" fmla="*/ 157162 h 228600"/>
                  <a:gd name="connsiteX6" fmla="*/ 180975 w 261937"/>
                  <a:gd name="connsiteY6" fmla="*/ 157162 h 228600"/>
                  <a:gd name="connsiteX7" fmla="*/ 180975 w 261937"/>
                  <a:gd name="connsiteY7" fmla="*/ 185737 h 228600"/>
                  <a:gd name="connsiteX8" fmla="*/ 190500 w 261937"/>
                  <a:gd name="connsiteY8" fmla="*/ 185737 h 228600"/>
                  <a:gd name="connsiteX9" fmla="*/ 190500 w 261937"/>
                  <a:gd name="connsiteY9" fmla="*/ 185737 h 228600"/>
                  <a:gd name="connsiteX10" fmla="*/ 190500 w 261937"/>
                  <a:gd name="connsiteY10" fmla="*/ 228600 h 228600"/>
                  <a:gd name="connsiteX11" fmla="*/ 261937 w 261937"/>
                  <a:gd name="connsiteY11" fmla="*/ 228600 h 228600"/>
                  <a:gd name="connsiteX0" fmla="*/ 0 w 190500"/>
                  <a:gd name="connsiteY0" fmla="*/ 0 h 228600"/>
                  <a:gd name="connsiteX1" fmla="*/ 0 w 190500"/>
                  <a:gd name="connsiteY1" fmla="*/ 76200 h 228600"/>
                  <a:gd name="connsiteX2" fmla="*/ 71437 w 190500"/>
                  <a:gd name="connsiteY2" fmla="*/ 76200 h 228600"/>
                  <a:gd name="connsiteX3" fmla="*/ 71437 w 190500"/>
                  <a:gd name="connsiteY3" fmla="*/ 123825 h 228600"/>
                  <a:gd name="connsiteX4" fmla="*/ 147637 w 190500"/>
                  <a:gd name="connsiteY4" fmla="*/ 123825 h 228600"/>
                  <a:gd name="connsiteX5" fmla="*/ 147637 w 190500"/>
                  <a:gd name="connsiteY5" fmla="*/ 157162 h 228600"/>
                  <a:gd name="connsiteX6" fmla="*/ 180975 w 190500"/>
                  <a:gd name="connsiteY6" fmla="*/ 157162 h 228600"/>
                  <a:gd name="connsiteX7" fmla="*/ 180975 w 190500"/>
                  <a:gd name="connsiteY7" fmla="*/ 185737 h 228600"/>
                  <a:gd name="connsiteX8" fmla="*/ 190500 w 190500"/>
                  <a:gd name="connsiteY8" fmla="*/ 185737 h 228600"/>
                  <a:gd name="connsiteX9" fmla="*/ 190500 w 190500"/>
                  <a:gd name="connsiteY9" fmla="*/ 185737 h 228600"/>
                  <a:gd name="connsiteX10" fmla="*/ 190500 w 190500"/>
                  <a:gd name="connsiteY10" fmla="*/ 2286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 h="228600">
                    <a:moveTo>
                      <a:pt x="0" y="0"/>
                    </a:moveTo>
                    <a:lnTo>
                      <a:pt x="0" y="76200"/>
                    </a:lnTo>
                    <a:lnTo>
                      <a:pt x="71437" y="76200"/>
                    </a:lnTo>
                    <a:lnTo>
                      <a:pt x="71437" y="123825"/>
                    </a:lnTo>
                    <a:lnTo>
                      <a:pt x="147637" y="123825"/>
                    </a:lnTo>
                    <a:lnTo>
                      <a:pt x="147637" y="157162"/>
                    </a:lnTo>
                    <a:lnTo>
                      <a:pt x="180975" y="157162"/>
                    </a:lnTo>
                    <a:lnTo>
                      <a:pt x="180975" y="185737"/>
                    </a:lnTo>
                    <a:lnTo>
                      <a:pt x="190500" y="185737"/>
                    </a:lnTo>
                    <a:lnTo>
                      <a:pt x="190500" y="185737"/>
                    </a:lnTo>
                    <a:lnTo>
                      <a:pt x="190500" y="22860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1" name="Freeform: Shape 20">
              <a:extLst>
                <a:ext uri="{FF2B5EF4-FFF2-40B4-BE49-F238E27FC236}">
                  <a16:creationId xmlns:a16="http://schemas.microsoft.com/office/drawing/2014/main" id="{9C634C9B-91B6-481E-8E40-5C6208074D03}"/>
                </a:ext>
              </a:extLst>
            </p:cNvPr>
            <p:cNvSpPr/>
            <p:nvPr/>
          </p:nvSpPr>
          <p:spPr bwMode="auto">
            <a:xfrm>
              <a:off x="2520950" y="2308225"/>
              <a:ext cx="1854200" cy="1098550"/>
            </a:xfrm>
            <a:custGeom>
              <a:avLst/>
              <a:gdLst>
                <a:gd name="connsiteX0" fmla="*/ 0 w 1854200"/>
                <a:gd name="connsiteY0" fmla="*/ 0 h 1098550"/>
                <a:gd name="connsiteX1" fmla="*/ 66675 w 1854200"/>
                <a:gd name="connsiteY1" fmla="*/ 0 h 1098550"/>
                <a:gd name="connsiteX2" fmla="*/ 66675 w 1854200"/>
                <a:gd name="connsiteY2" fmla="*/ 28575 h 1098550"/>
                <a:gd name="connsiteX3" fmla="*/ 85725 w 1854200"/>
                <a:gd name="connsiteY3" fmla="*/ 28575 h 1098550"/>
                <a:gd name="connsiteX4" fmla="*/ 85725 w 1854200"/>
                <a:gd name="connsiteY4" fmla="*/ 60325 h 1098550"/>
                <a:gd name="connsiteX5" fmla="*/ 107950 w 1854200"/>
                <a:gd name="connsiteY5" fmla="*/ 60325 h 1098550"/>
                <a:gd name="connsiteX6" fmla="*/ 107950 w 1854200"/>
                <a:gd name="connsiteY6" fmla="*/ 104775 h 1098550"/>
                <a:gd name="connsiteX7" fmla="*/ 146050 w 1854200"/>
                <a:gd name="connsiteY7" fmla="*/ 104775 h 1098550"/>
                <a:gd name="connsiteX8" fmla="*/ 146050 w 1854200"/>
                <a:gd name="connsiteY8" fmla="*/ 133350 h 1098550"/>
                <a:gd name="connsiteX9" fmla="*/ 171450 w 1854200"/>
                <a:gd name="connsiteY9" fmla="*/ 133350 h 1098550"/>
                <a:gd name="connsiteX10" fmla="*/ 171450 w 1854200"/>
                <a:gd name="connsiteY10" fmla="*/ 180975 h 1098550"/>
                <a:gd name="connsiteX11" fmla="*/ 212725 w 1854200"/>
                <a:gd name="connsiteY11" fmla="*/ 180975 h 1098550"/>
                <a:gd name="connsiteX12" fmla="*/ 212725 w 1854200"/>
                <a:gd name="connsiteY12" fmla="*/ 203200 h 1098550"/>
                <a:gd name="connsiteX13" fmla="*/ 225425 w 1854200"/>
                <a:gd name="connsiteY13" fmla="*/ 203200 h 1098550"/>
                <a:gd name="connsiteX14" fmla="*/ 225425 w 1854200"/>
                <a:gd name="connsiteY14" fmla="*/ 241300 h 1098550"/>
                <a:gd name="connsiteX15" fmla="*/ 298450 w 1854200"/>
                <a:gd name="connsiteY15" fmla="*/ 241300 h 1098550"/>
                <a:gd name="connsiteX16" fmla="*/ 298450 w 1854200"/>
                <a:gd name="connsiteY16" fmla="*/ 273050 h 1098550"/>
                <a:gd name="connsiteX17" fmla="*/ 377825 w 1854200"/>
                <a:gd name="connsiteY17" fmla="*/ 273050 h 1098550"/>
                <a:gd name="connsiteX18" fmla="*/ 377825 w 1854200"/>
                <a:gd name="connsiteY18" fmla="*/ 304800 h 1098550"/>
                <a:gd name="connsiteX19" fmla="*/ 577850 w 1854200"/>
                <a:gd name="connsiteY19" fmla="*/ 304800 h 1098550"/>
                <a:gd name="connsiteX20" fmla="*/ 577850 w 1854200"/>
                <a:gd name="connsiteY20" fmla="*/ 342900 h 1098550"/>
                <a:gd name="connsiteX21" fmla="*/ 638175 w 1854200"/>
                <a:gd name="connsiteY21" fmla="*/ 342900 h 1098550"/>
                <a:gd name="connsiteX22" fmla="*/ 638175 w 1854200"/>
                <a:gd name="connsiteY22" fmla="*/ 425450 h 1098550"/>
                <a:gd name="connsiteX23" fmla="*/ 657225 w 1854200"/>
                <a:gd name="connsiteY23" fmla="*/ 425450 h 1098550"/>
                <a:gd name="connsiteX24" fmla="*/ 657225 w 1854200"/>
                <a:gd name="connsiteY24" fmla="*/ 454025 h 1098550"/>
                <a:gd name="connsiteX25" fmla="*/ 749300 w 1854200"/>
                <a:gd name="connsiteY25" fmla="*/ 454025 h 1098550"/>
                <a:gd name="connsiteX26" fmla="*/ 749300 w 1854200"/>
                <a:gd name="connsiteY26" fmla="*/ 488950 h 1098550"/>
                <a:gd name="connsiteX27" fmla="*/ 869950 w 1854200"/>
                <a:gd name="connsiteY27" fmla="*/ 488950 h 1098550"/>
                <a:gd name="connsiteX28" fmla="*/ 869950 w 1854200"/>
                <a:gd name="connsiteY28" fmla="*/ 523875 h 1098550"/>
                <a:gd name="connsiteX29" fmla="*/ 930275 w 1854200"/>
                <a:gd name="connsiteY29" fmla="*/ 523875 h 1098550"/>
                <a:gd name="connsiteX30" fmla="*/ 930275 w 1854200"/>
                <a:gd name="connsiteY30" fmla="*/ 558800 h 1098550"/>
                <a:gd name="connsiteX31" fmla="*/ 1044575 w 1854200"/>
                <a:gd name="connsiteY31" fmla="*/ 558800 h 1098550"/>
                <a:gd name="connsiteX32" fmla="*/ 1044575 w 1854200"/>
                <a:gd name="connsiteY32" fmla="*/ 600075 h 1098550"/>
                <a:gd name="connsiteX33" fmla="*/ 1073150 w 1854200"/>
                <a:gd name="connsiteY33" fmla="*/ 600075 h 1098550"/>
                <a:gd name="connsiteX34" fmla="*/ 1073150 w 1854200"/>
                <a:gd name="connsiteY34" fmla="*/ 638175 h 1098550"/>
                <a:gd name="connsiteX35" fmla="*/ 1095375 w 1854200"/>
                <a:gd name="connsiteY35" fmla="*/ 638175 h 1098550"/>
                <a:gd name="connsiteX36" fmla="*/ 1095375 w 1854200"/>
                <a:gd name="connsiteY36" fmla="*/ 676275 h 1098550"/>
                <a:gd name="connsiteX37" fmla="*/ 1162050 w 1854200"/>
                <a:gd name="connsiteY37" fmla="*/ 676275 h 1098550"/>
                <a:gd name="connsiteX38" fmla="*/ 1162050 w 1854200"/>
                <a:gd name="connsiteY38" fmla="*/ 736600 h 1098550"/>
                <a:gd name="connsiteX39" fmla="*/ 1235075 w 1854200"/>
                <a:gd name="connsiteY39" fmla="*/ 736600 h 1098550"/>
                <a:gd name="connsiteX40" fmla="*/ 1235075 w 1854200"/>
                <a:gd name="connsiteY40" fmla="*/ 774700 h 1098550"/>
                <a:gd name="connsiteX41" fmla="*/ 1393825 w 1854200"/>
                <a:gd name="connsiteY41" fmla="*/ 774700 h 1098550"/>
                <a:gd name="connsiteX42" fmla="*/ 1393825 w 1854200"/>
                <a:gd name="connsiteY42" fmla="*/ 822325 h 1098550"/>
                <a:gd name="connsiteX43" fmla="*/ 1419225 w 1854200"/>
                <a:gd name="connsiteY43" fmla="*/ 822325 h 1098550"/>
                <a:gd name="connsiteX44" fmla="*/ 1419225 w 1854200"/>
                <a:gd name="connsiteY44" fmla="*/ 844550 h 1098550"/>
                <a:gd name="connsiteX45" fmla="*/ 1431925 w 1854200"/>
                <a:gd name="connsiteY45" fmla="*/ 844550 h 1098550"/>
                <a:gd name="connsiteX46" fmla="*/ 1431925 w 1854200"/>
                <a:gd name="connsiteY46" fmla="*/ 885825 h 1098550"/>
                <a:gd name="connsiteX47" fmla="*/ 1460500 w 1854200"/>
                <a:gd name="connsiteY47" fmla="*/ 885825 h 1098550"/>
                <a:gd name="connsiteX48" fmla="*/ 1460500 w 1854200"/>
                <a:gd name="connsiteY48" fmla="*/ 920750 h 1098550"/>
                <a:gd name="connsiteX49" fmla="*/ 1628775 w 1854200"/>
                <a:gd name="connsiteY49" fmla="*/ 920750 h 1098550"/>
                <a:gd name="connsiteX50" fmla="*/ 1628775 w 1854200"/>
                <a:gd name="connsiteY50" fmla="*/ 962025 h 1098550"/>
                <a:gd name="connsiteX51" fmla="*/ 1651000 w 1854200"/>
                <a:gd name="connsiteY51" fmla="*/ 962025 h 1098550"/>
                <a:gd name="connsiteX52" fmla="*/ 1651000 w 1854200"/>
                <a:gd name="connsiteY52" fmla="*/ 1041400 h 1098550"/>
                <a:gd name="connsiteX53" fmla="*/ 1676400 w 1854200"/>
                <a:gd name="connsiteY53" fmla="*/ 1041400 h 1098550"/>
                <a:gd name="connsiteX54" fmla="*/ 1676400 w 1854200"/>
                <a:gd name="connsiteY54" fmla="*/ 1060450 h 1098550"/>
                <a:gd name="connsiteX55" fmla="*/ 1698625 w 1854200"/>
                <a:gd name="connsiteY55" fmla="*/ 1060450 h 1098550"/>
                <a:gd name="connsiteX56" fmla="*/ 1698625 w 1854200"/>
                <a:gd name="connsiteY56" fmla="*/ 1098550 h 1098550"/>
                <a:gd name="connsiteX57" fmla="*/ 1854200 w 1854200"/>
                <a:gd name="connsiteY57" fmla="*/ 1098550 h 109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54200" h="1098550">
                  <a:moveTo>
                    <a:pt x="0" y="0"/>
                  </a:moveTo>
                  <a:lnTo>
                    <a:pt x="66675" y="0"/>
                  </a:lnTo>
                  <a:lnTo>
                    <a:pt x="66675" y="28575"/>
                  </a:lnTo>
                  <a:lnTo>
                    <a:pt x="85725" y="28575"/>
                  </a:lnTo>
                  <a:lnTo>
                    <a:pt x="85725" y="60325"/>
                  </a:lnTo>
                  <a:lnTo>
                    <a:pt x="107950" y="60325"/>
                  </a:lnTo>
                  <a:lnTo>
                    <a:pt x="107950" y="104775"/>
                  </a:lnTo>
                  <a:lnTo>
                    <a:pt x="146050" y="104775"/>
                  </a:lnTo>
                  <a:lnTo>
                    <a:pt x="146050" y="133350"/>
                  </a:lnTo>
                  <a:lnTo>
                    <a:pt x="171450" y="133350"/>
                  </a:lnTo>
                  <a:lnTo>
                    <a:pt x="171450" y="180975"/>
                  </a:lnTo>
                  <a:lnTo>
                    <a:pt x="212725" y="180975"/>
                  </a:lnTo>
                  <a:lnTo>
                    <a:pt x="212725" y="203200"/>
                  </a:lnTo>
                  <a:lnTo>
                    <a:pt x="225425" y="203200"/>
                  </a:lnTo>
                  <a:lnTo>
                    <a:pt x="225425" y="241300"/>
                  </a:lnTo>
                  <a:lnTo>
                    <a:pt x="298450" y="241300"/>
                  </a:lnTo>
                  <a:lnTo>
                    <a:pt x="298450" y="273050"/>
                  </a:lnTo>
                  <a:lnTo>
                    <a:pt x="377825" y="273050"/>
                  </a:lnTo>
                  <a:lnTo>
                    <a:pt x="377825" y="304800"/>
                  </a:lnTo>
                  <a:lnTo>
                    <a:pt x="577850" y="304800"/>
                  </a:lnTo>
                  <a:lnTo>
                    <a:pt x="577850" y="342900"/>
                  </a:lnTo>
                  <a:lnTo>
                    <a:pt x="638175" y="342900"/>
                  </a:lnTo>
                  <a:lnTo>
                    <a:pt x="638175" y="425450"/>
                  </a:lnTo>
                  <a:lnTo>
                    <a:pt x="657225" y="425450"/>
                  </a:lnTo>
                  <a:lnTo>
                    <a:pt x="657225" y="454025"/>
                  </a:lnTo>
                  <a:lnTo>
                    <a:pt x="749300" y="454025"/>
                  </a:lnTo>
                  <a:lnTo>
                    <a:pt x="749300" y="488950"/>
                  </a:lnTo>
                  <a:lnTo>
                    <a:pt x="869950" y="488950"/>
                  </a:lnTo>
                  <a:lnTo>
                    <a:pt x="869950" y="523875"/>
                  </a:lnTo>
                  <a:lnTo>
                    <a:pt x="930275" y="523875"/>
                  </a:lnTo>
                  <a:lnTo>
                    <a:pt x="930275" y="558800"/>
                  </a:lnTo>
                  <a:lnTo>
                    <a:pt x="1044575" y="558800"/>
                  </a:lnTo>
                  <a:lnTo>
                    <a:pt x="1044575" y="600075"/>
                  </a:lnTo>
                  <a:lnTo>
                    <a:pt x="1073150" y="600075"/>
                  </a:lnTo>
                  <a:lnTo>
                    <a:pt x="1073150" y="638175"/>
                  </a:lnTo>
                  <a:lnTo>
                    <a:pt x="1095375" y="638175"/>
                  </a:lnTo>
                  <a:lnTo>
                    <a:pt x="1095375" y="676275"/>
                  </a:lnTo>
                  <a:lnTo>
                    <a:pt x="1162050" y="676275"/>
                  </a:lnTo>
                  <a:lnTo>
                    <a:pt x="1162050" y="736600"/>
                  </a:lnTo>
                  <a:lnTo>
                    <a:pt x="1235075" y="736600"/>
                  </a:lnTo>
                  <a:lnTo>
                    <a:pt x="1235075" y="774700"/>
                  </a:lnTo>
                  <a:lnTo>
                    <a:pt x="1393825" y="774700"/>
                  </a:lnTo>
                  <a:lnTo>
                    <a:pt x="1393825" y="822325"/>
                  </a:lnTo>
                  <a:lnTo>
                    <a:pt x="1419225" y="822325"/>
                  </a:lnTo>
                  <a:lnTo>
                    <a:pt x="1419225" y="844550"/>
                  </a:lnTo>
                  <a:lnTo>
                    <a:pt x="1431925" y="844550"/>
                  </a:lnTo>
                  <a:lnTo>
                    <a:pt x="1431925" y="885825"/>
                  </a:lnTo>
                  <a:lnTo>
                    <a:pt x="1460500" y="885825"/>
                  </a:lnTo>
                  <a:lnTo>
                    <a:pt x="1460500" y="920750"/>
                  </a:lnTo>
                  <a:lnTo>
                    <a:pt x="1628775" y="920750"/>
                  </a:lnTo>
                  <a:lnTo>
                    <a:pt x="1628775" y="962025"/>
                  </a:lnTo>
                  <a:lnTo>
                    <a:pt x="1651000" y="962025"/>
                  </a:lnTo>
                  <a:lnTo>
                    <a:pt x="1651000" y="1041400"/>
                  </a:lnTo>
                  <a:lnTo>
                    <a:pt x="1676400" y="1041400"/>
                  </a:lnTo>
                  <a:lnTo>
                    <a:pt x="1676400" y="1060450"/>
                  </a:lnTo>
                  <a:lnTo>
                    <a:pt x="1698625" y="1060450"/>
                  </a:lnTo>
                  <a:lnTo>
                    <a:pt x="1698625" y="1098550"/>
                  </a:lnTo>
                  <a:lnTo>
                    <a:pt x="1854200" y="109855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cxnSp>
        <p:nvCxnSpPr>
          <p:cNvPr id="26" name="Straight Connector 25">
            <a:extLst>
              <a:ext uri="{FF2B5EF4-FFF2-40B4-BE49-F238E27FC236}">
                <a16:creationId xmlns:a16="http://schemas.microsoft.com/office/drawing/2014/main" id="{F00D1476-85D4-43BD-8C40-DD16F77F298C}"/>
              </a:ext>
            </a:extLst>
          </p:cNvPr>
          <p:cNvCxnSpPr>
            <a:cxnSpLocks/>
          </p:cNvCxnSpPr>
          <p:nvPr/>
        </p:nvCxnSpPr>
        <p:spPr>
          <a:xfrm>
            <a:off x="6532895" y="4530500"/>
            <a:ext cx="0" cy="1072391"/>
          </a:xfrm>
          <a:prstGeom prst="line">
            <a:avLst/>
          </a:prstGeom>
          <a:noFill/>
          <a:ln w="28575" cap="flat" cmpd="sng" algn="ctr">
            <a:solidFill>
              <a:schemeClr val="bg1"/>
            </a:solidFill>
            <a:prstDash val="dash"/>
            <a:miter lim="800000"/>
          </a:ln>
          <a:effectLst/>
        </p:spPr>
      </p:cxnSp>
      <p:sp>
        <p:nvSpPr>
          <p:cNvPr id="31" name="TextBox 30">
            <a:extLst>
              <a:ext uri="{FF2B5EF4-FFF2-40B4-BE49-F238E27FC236}">
                <a16:creationId xmlns:a16="http://schemas.microsoft.com/office/drawing/2014/main" id="{40F80344-7A55-4004-BC81-CE5A5F908B60}"/>
              </a:ext>
            </a:extLst>
          </p:cNvPr>
          <p:cNvSpPr txBox="1"/>
          <p:nvPr/>
        </p:nvSpPr>
        <p:spPr>
          <a:xfrm>
            <a:off x="6550147" y="4180605"/>
            <a:ext cx="8381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015873"/>
                </a:solidFill>
                <a:effectLst/>
                <a:uLnTx/>
                <a:uFillTx/>
                <a:latin typeface="Calibri" panose="020F0502020204030204" pitchFamily="34" charset="0"/>
                <a:ea typeface="+mn-ea"/>
                <a:cs typeface="Calibri" panose="020F0502020204030204" pitchFamily="34" charset="0"/>
              </a:rPr>
              <a:t>33.9%</a:t>
            </a:r>
          </a:p>
        </p:txBody>
      </p:sp>
      <p:sp>
        <p:nvSpPr>
          <p:cNvPr id="32" name="TextBox 31">
            <a:extLst>
              <a:ext uri="{FF2B5EF4-FFF2-40B4-BE49-F238E27FC236}">
                <a16:creationId xmlns:a16="http://schemas.microsoft.com/office/drawing/2014/main" id="{34330741-5E81-40C0-8BBF-3176A46846AF}"/>
              </a:ext>
            </a:extLst>
          </p:cNvPr>
          <p:cNvSpPr txBox="1"/>
          <p:nvPr/>
        </p:nvSpPr>
        <p:spPr>
          <a:xfrm>
            <a:off x="6550147" y="5068958"/>
            <a:ext cx="8381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17.8%</a:t>
            </a:r>
          </a:p>
        </p:txBody>
      </p:sp>
      <p:sp>
        <p:nvSpPr>
          <p:cNvPr id="2" name="TextBox 1">
            <a:extLst>
              <a:ext uri="{FF2B5EF4-FFF2-40B4-BE49-F238E27FC236}">
                <a16:creationId xmlns:a16="http://schemas.microsoft.com/office/drawing/2014/main" id="{6ED3734A-AC48-4B61-8576-2C4024743B71}"/>
              </a:ext>
            </a:extLst>
          </p:cNvPr>
          <p:cNvSpPr txBox="1"/>
          <p:nvPr/>
        </p:nvSpPr>
        <p:spPr bwMode="auto">
          <a:xfrm rot="16200000">
            <a:off x="-728804" y="3888384"/>
            <a:ext cx="3264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a:t>
            </a:r>
          </a:p>
        </p:txBody>
      </p:sp>
      <p:sp>
        <p:nvSpPr>
          <p:cNvPr id="3" name="TextBox 2">
            <a:extLst>
              <a:ext uri="{FF2B5EF4-FFF2-40B4-BE49-F238E27FC236}">
                <a16:creationId xmlns:a16="http://schemas.microsoft.com/office/drawing/2014/main" id="{A500C48A-E410-4B63-9876-9F9AB04C7072}"/>
              </a:ext>
            </a:extLst>
          </p:cNvPr>
          <p:cNvSpPr txBox="1"/>
          <p:nvPr/>
        </p:nvSpPr>
        <p:spPr bwMode="auto">
          <a:xfrm>
            <a:off x="1561387" y="5522184"/>
            <a:ext cx="9376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Mo</a:t>
            </a:r>
          </a:p>
        </p:txBody>
      </p:sp>
      <p:sp>
        <p:nvSpPr>
          <p:cNvPr id="11266" name="Rectangle 2">
            <a:extLst>
              <a:ext uri="{FF2B5EF4-FFF2-40B4-BE49-F238E27FC236}">
                <a16:creationId xmlns:a16="http://schemas.microsoft.com/office/drawing/2014/main" id="{0F405F07-858B-4D64-8259-E23940A631EF}"/>
              </a:ext>
            </a:extLst>
          </p:cNvPr>
          <p:cNvSpPr>
            <a:spLocks noGrp="1"/>
          </p:cNvSpPr>
          <p:nvPr>
            <p:ph type="title"/>
          </p:nvPr>
        </p:nvSpPr>
        <p:spPr>
          <a:xfrm>
            <a:off x="1281773" y="817830"/>
            <a:ext cx="4431281" cy="603073"/>
          </a:xfrm>
        </p:spPr>
        <p:txBody>
          <a:bodyPr/>
          <a:lstStyle/>
          <a:p>
            <a:r>
              <a:rPr lang="en-US" altLang="en-US" sz="4400" b="0" dirty="0">
                <a:solidFill>
                  <a:srgbClr val="252171"/>
                </a:solidFill>
              </a:rPr>
              <a:t>POLO: Final OS</a:t>
            </a:r>
          </a:p>
        </p:txBody>
      </p:sp>
      <p:sp>
        <p:nvSpPr>
          <p:cNvPr id="27" name="Text Box 11">
            <a:extLst>
              <a:ext uri="{FF2B5EF4-FFF2-40B4-BE49-F238E27FC236}">
                <a16:creationId xmlns:a16="http://schemas.microsoft.com/office/drawing/2014/main" id="{2AA25B51-26CB-4176-AEC6-A96A244195E2}"/>
              </a:ext>
            </a:extLst>
          </p:cNvPr>
          <p:cNvSpPr txBox="1">
            <a:spLocks noChangeArrowheads="1"/>
          </p:cNvSpPr>
          <p:nvPr/>
        </p:nvSpPr>
        <p:spPr bwMode="auto">
          <a:xfrm>
            <a:off x="409997" y="6331065"/>
            <a:ext cx="25133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455560"/>
                </a:solidFill>
                <a:effectLst/>
                <a:uLnTx/>
                <a:uFillTx/>
                <a:latin typeface="Calibri" panose="020F0502020204030204" pitchFamily="34" charset="0"/>
                <a:ea typeface="+mn-ea"/>
                <a:cs typeface="Calibri" panose="020F0502020204030204" pitchFamily="34" charset="0"/>
              </a:rPr>
              <a:t> Golan. ASCO GI 2021. Abstr 378. </a:t>
            </a:r>
          </a:p>
        </p:txBody>
      </p:sp>
      <p:graphicFrame>
        <p:nvGraphicFramePr>
          <p:cNvPr id="33" name="Table 32">
            <a:extLst>
              <a:ext uri="{FF2B5EF4-FFF2-40B4-BE49-F238E27FC236}">
                <a16:creationId xmlns:a16="http://schemas.microsoft.com/office/drawing/2014/main" id="{219B3116-2D26-4851-BC3A-7886919CAD48}"/>
              </a:ext>
            </a:extLst>
          </p:cNvPr>
          <p:cNvGraphicFramePr>
            <a:graphicFrameLocks noGrp="1"/>
          </p:cNvGraphicFramePr>
          <p:nvPr>
            <p:extLst>
              <p:ext uri="{D42A27DB-BD31-4B8C-83A1-F6EECF244321}">
                <p14:modId xmlns:p14="http://schemas.microsoft.com/office/powerpoint/2010/main" val="4054306451"/>
              </p:ext>
            </p:extLst>
          </p:nvPr>
        </p:nvGraphicFramePr>
        <p:xfrm>
          <a:off x="5244343" y="1876048"/>
          <a:ext cx="6223759" cy="1981200"/>
        </p:xfrm>
        <a:graphic>
          <a:graphicData uri="http://schemas.openxmlformats.org/drawingml/2006/table">
            <a:tbl>
              <a:tblPr firstRow="1" bandRow="1">
                <a:tableStyleId>{93296810-A885-4BE3-A3E7-6D5BEEA58F35}</a:tableStyleId>
              </a:tblPr>
              <a:tblGrid>
                <a:gridCol w="2707855">
                  <a:extLst>
                    <a:ext uri="{9D8B030D-6E8A-4147-A177-3AD203B41FA5}">
                      <a16:colId xmlns:a16="http://schemas.microsoft.com/office/drawing/2014/main" val="2244434444"/>
                    </a:ext>
                  </a:extLst>
                </a:gridCol>
                <a:gridCol w="1757952">
                  <a:extLst>
                    <a:ext uri="{9D8B030D-6E8A-4147-A177-3AD203B41FA5}">
                      <a16:colId xmlns:a16="http://schemas.microsoft.com/office/drawing/2014/main" val="3804996999"/>
                    </a:ext>
                  </a:extLst>
                </a:gridCol>
                <a:gridCol w="1757952">
                  <a:extLst>
                    <a:ext uri="{9D8B030D-6E8A-4147-A177-3AD203B41FA5}">
                      <a16:colId xmlns:a16="http://schemas.microsoft.com/office/drawing/2014/main" val="805593460"/>
                    </a:ext>
                  </a:extLst>
                </a:gridCol>
              </a:tblGrid>
              <a:tr h="173045">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l">
                        <a:lnSpc>
                          <a:spcPct val="100000"/>
                        </a:lnSpc>
                      </a:pPr>
                      <a:endParaRPr lang="en-US" sz="1600" b="1" dirty="0">
                        <a:solidFill>
                          <a:schemeClr val="bg1"/>
                        </a:solidFill>
                        <a:latin typeface="Calibri" panose="020F0502020204030204" pitchFamily="34" charset="0"/>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lumMod val="50000"/>
                      </a:schemeClr>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marL="0" algn="ctr" defTabSz="914400" rtl="0" eaLnBrk="1" latinLnBrk="0" hangingPunct="1">
                        <a:lnSpc>
                          <a:spcPct val="100000"/>
                        </a:lnSpc>
                      </a:pPr>
                      <a:r>
                        <a:rPr lang="en-US" sz="1600" kern="1200" dirty="0">
                          <a:solidFill>
                            <a:schemeClr val="tx1"/>
                          </a:solidFill>
                          <a:latin typeface="Calibri" panose="020F0502020204030204" pitchFamily="34" charset="0"/>
                          <a:cs typeface="Calibri" panose="020F0502020204030204" pitchFamily="34" charset="0"/>
                        </a:rPr>
                        <a:t>Olaparib</a:t>
                      </a:r>
                    </a:p>
                    <a:p>
                      <a:pPr marL="0" algn="ctr" defTabSz="914400" rtl="0" eaLnBrk="1" latinLnBrk="0" hangingPunct="1">
                        <a:lnSpc>
                          <a:spcPct val="100000"/>
                        </a:lnSpc>
                      </a:pPr>
                      <a:r>
                        <a:rPr lang="en-US" sz="1600" kern="1200" dirty="0">
                          <a:solidFill>
                            <a:schemeClr val="tx1"/>
                          </a:solidFill>
                          <a:latin typeface="Calibri" panose="020F0502020204030204" pitchFamily="34" charset="0"/>
                          <a:cs typeface="Calibri" panose="020F0502020204030204" pitchFamily="34" charset="0"/>
                        </a:rPr>
                        <a:t>(n = 92)</a:t>
                      </a:r>
                      <a:endParaRPr lang="en-US" sz="1600" b="1" kern="1200" dirty="0">
                        <a:solidFill>
                          <a:schemeClr val="tx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tx1"/>
                          </a:solidFill>
                          <a:latin typeface="Arial" panose="020B0604020202020204"/>
                        </a:defRPr>
                      </a:lvl1pPr>
                      <a:lvl2pPr marL="457200" algn="l" defTabSz="914400" rtl="0" eaLnBrk="1" latinLnBrk="0" hangingPunct="1">
                        <a:defRPr sz="1800" b="1" kern="1200">
                          <a:solidFill>
                            <a:schemeClr val="tx1"/>
                          </a:solidFill>
                          <a:latin typeface="Arial" panose="020B0604020202020204"/>
                        </a:defRPr>
                      </a:lvl2pPr>
                      <a:lvl3pPr marL="914400" algn="l" defTabSz="914400" rtl="0" eaLnBrk="1" latinLnBrk="0" hangingPunct="1">
                        <a:defRPr sz="1800" b="1" kern="1200">
                          <a:solidFill>
                            <a:schemeClr val="tx1"/>
                          </a:solidFill>
                          <a:latin typeface="Arial" panose="020B0604020202020204"/>
                        </a:defRPr>
                      </a:lvl3pPr>
                      <a:lvl4pPr marL="1371600" algn="l" defTabSz="914400" rtl="0" eaLnBrk="1" latinLnBrk="0" hangingPunct="1">
                        <a:defRPr sz="1800" b="1" kern="1200">
                          <a:solidFill>
                            <a:schemeClr val="tx1"/>
                          </a:solidFill>
                          <a:latin typeface="Arial" panose="020B0604020202020204"/>
                        </a:defRPr>
                      </a:lvl4pPr>
                      <a:lvl5pPr marL="1828800" algn="l" defTabSz="914400" rtl="0" eaLnBrk="1" latinLnBrk="0" hangingPunct="1">
                        <a:defRPr sz="1800" b="1" kern="1200">
                          <a:solidFill>
                            <a:schemeClr val="tx1"/>
                          </a:solidFill>
                          <a:latin typeface="Arial" panose="020B0604020202020204"/>
                        </a:defRPr>
                      </a:lvl5pPr>
                      <a:lvl6pPr marL="2286000" algn="l" defTabSz="914400" rtl="0" eaLnBrk="1" latinLnBrk="0" hangingPunct="1">
                        <a:defRPr sz="1800" b="1" kern="1200">
                          <a:solidFill>
                            <a:schemeClr val="tx1"/>
                          </a:solidFill>
                          <a:latin typeface="Arial" panose="020B0604020202020204"/>
                        </a:defRPr>
                      </a:lvl6pPr>
                      <a:lvl7pPr marL="2743200" algn="l" defTabSz="914400" rtl="0" eaLnBrk="1" latinLnBrk="0" hangingPunct="1">
                        <a:defRPr sz="1800" b="1" kern="1200">
                          <a:solidFill>
                            <a:schemeClr val="tx1"/>
                          </a:solidFill>
                          <a:latin typeface="Arial" panose="020B0604020202020204"/>
                        </a:defRPr>
                      </a:lvl7pPr>
                      <a:lvl8pPr marL="3200400" algn="l" defTabSz="914400" rtl="0" eaLnBrk="1" latinLnBrk="0" hangingPunct="1">
                        <a:defRPr sz="1800" b="1" kern="1200">
                          <a:solidFill>
                            <a:schemeClr val="tx1"/>
                          </a:solidFill>
                          <a:latin typeface="Arial" panose="020B0604020202020204"/>
                        </a:defRPr>
                      </a:lvl8pPr>
                      <a:lvl9pPr marL="3657600" algn="l" defTabSz="914400" rtl="0" eaLnBrk="1" latinLnBrk="0" hangingPunct="1">
                        <a:defRPr sz="1800" b="1" kern="1200">
                          <a:solidFill>
                            <a:schemeClr val="tx1"/>
                          </a:solidFill>
                          <a:latin typeface="Arial" panose="020B0604020202020204"/>
                        </a:defRPr>
                      </a:lvl9pPr>
                    </a:lstStyle>
                    <a:p>
                      <a:pPr algn="ctr">
                        <a:lnSpc>
                          <a:spcPct val="100000"/>
                        </a:lnSpc>
                      </a:pPr>
                      <a:r>
                        <a:rPr lang="en-US" sz="1600" dirty="0">
                          <a:solidFill>
                            <a:schemeClr val="tx1"/>
                          </a:solidFill>
                          <a:effectLst/>
                          <a:latin typeface="Calibri" panose="020F0502020204030204" pitchFamily="34" charset="0"/>
                          <a:cs typeface="Calibri" panose="020F0502020204030204" pitchFamily="34" charset="0"/>
                        </a:rPr>
                        <a:t>Placebo</a:t>
                      </a:r>
                    </a:p>
                    <a:p>
                      <a:pPr algn="ctr">
                        <a:lnSpc>
                          <a:spcPct val="100000"/>
                        </a:lnSpc>
                      </a:pPr>
                      <a:r>
                        <a:rPr lang="en-US" sz="1600" dirty="0">
                          <a:solidFill>
                            <a:schemeClr val="tx1"/>
                          </a:solidFill>
                          <a:effectLst/>
                          <a:latin typeface="Calibri" panose="020F0502020204030204" pitchFamily="34" charset="0"/>
                          <a:cs typeface="Calibri" panose="020F0502020204030204" pitchFamily="34" charset="0"/>
                        </a:rPr>
                        <a:t>(n = 62)</a:t>
                      </a:r>
                      <a:endParaRPr lang="en-US" sz="1600" b="1" kern="1200" dirty="0">
                        <a:solidFill>
                          <a:schemeClr val="tx1"/>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251691"/>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457200" rtl="0" eaLnBrk="1" latinLnBrk="0" hangingPunct="1">
                        <a:lnSpc>
                          <a:spcPct val="100000"/>
                        </a:lnSpc>
                      </a:pPr>
                      <a:r>
                        <a:rPr lang="en-US" sz="1600" b="0" kern="1200" dirty="0">
                          <a:solidFill>
                            <a:srgbClr val="000000"/>
                          </a:solidFill>
                          <a:latin typeface="Calibri" panose="020F0502020204030204" pitchFamily="34" charset="0"/>
                          <a:cs typeface="Calibri" panose="020F0502020204030204" pitchFamily="34" charset="0"/>
                        </a:rPr>
                        <a:t>Events, n (%)</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457200" rtl="0" eaLnBrk="1" latinLnBrk="0" hangingPunct="1">
                        <a:lnSpc>
                          <a:spcPct val="100000"/>
                        </a:lnSpc>
                      </a:pPr>
                      <a:r>
                        <a:rPr lang="en-US" sz="1600" b="0" kern="1200" dirty="0">
                          <a:solidFill>
                            <a:srgbClr val="000000"/>
                          </a:solidFill>
                          <a:latin typeface="Calibri" panose="020F0502020204030204" pitchFamily="34" charset="0"/>
                          <a:cs typeface="Calibri" panose="020F0502020204030204" pitchFamily="34" charset="0"/>
                        </a:rPr>
                        <a:t>61 (66.3)</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457200" rtl="0" eaLnBrk="1" latinLnBrk="0" hangingPunct="1">
                        <a:lnSpc>
                          <a:spcPct val="100000"/>
                        </a:lnSpc>
                      </a:pPr>
                      <a:r>
                        <a:rPr lang="en-US" sz="1600" b="0" kern="1200" dirty="0">
                          <a:solidFill>
                            <a:srgbClr val="000000"/>
                          </a:solidFill>
                          <a:latin typeface="Calibri" panose="020F0502020204030204" pitchFamily="34" charset="0"/>
                          <a:cs typeface="Calibri" panose="020F0502020204030204" pitchFamily="34" charset="0"/>
                        </a:rPr>
                        <a:t>47 (75.8)</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33095991"/>
                  </a:ext>
                </a:extLst>
              </a:tr>
              <a:tr h="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l" defTabSz="457200" rtl="0" eaLnBrk="1" latinLnBrk="0" hangingPunct="1">
                        <a:lnSpc>
                          <a:spcPct val="100000"/>
                        </a:lnSpc>
                      </a:pPr>
                      <a:r>
                        <a:rPr lang="en-NZ" sz="1600" b="0" kern="1200" dirty="0">
                          <a:solidFill>
                            <a:srgbClr val="000000"/>
                          </a:solidFill>
                          <a:latin typeface="Calibri" panose="020F0502020204030204" pitchFamily="34" charset="0"/>
                          <a:cs typeface="Calibri" panose="020F0502020204030204" pitchFamily="34" charset="0"/>
                        </a:rPr>
                        <a:t>Median OS, mo</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457200" rtl="0" eaLnBrk="1" latinLnBrk="0" hangingPunct="1">
                        <a:lnSpc>
                          <a:spcPct val="100000"/>
                        </a:lnSpc>
                      </a:pPr>
                      <a:r>
                        <a:rPr lang="en-NZ" sz="1600" b="0" kern="1200" dirty="0">
                          <a:solidFill>
                            <a:srgbClr val="000000"/>
                          </a:solidFill>
                          <a:latin typeface="Calibri" panose="020F0502020204030204" pitchFamily="34" charset="0"/>
                          <a:cs typeface="Calibri" panose="020F0502020204030204" pitchFamily="34" charset="0"/>
                        </a:rPr>
                        <a:t>19.0</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457200" rtl="0" eaLnBrk="1" latinLnBrk="0" hangingPunct="1">
                        <a:lnSpc>
                          <a:spcPct val="100000"/>
                        </a:lnSpc>
                      </a:pPr>
                      <a:r>
                        <a:rPr lang="en-NZ" sz="1600" b="0" kern="1200" dirty="0">
                          <a:solidFill>
                            <a:srgbClr val="000000"/>
                          </a:solidFill>
                          <a:latin typeface="Calibri" panose="020F0502020204030204" pitchFamily="34" charset="0"/>
                          <a:cs typeface="Calibri" panose="020F0502020204030204" pitchFamily="34" charset="0"/>
                        </a:rPr>
                        <a:t>19.2</a:t>
                      </a:r>
                      <a:endParaRPr lang="en-US" sz="1600" b="0" kern="1200" dirty="0">
                        <a:solidFill>
                          <a:srgbClr val="000000"/>
                        </a:solidFill>
                        <a:latin typeface="Calibri" panose="020F0502020204030204" pitchFamily="34" charset="0"/>
                        <a:ea typeface="+mn-ea"/>
                        <a:cs typeface="Calibri" panose="020F050202020403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458861866"/>
                  </a:ext>
                </a:extLst>
              </a:tr>
              <a:tr h="71254">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indent="-166688" algn="l">
                        <a:lnSpc>
                          <a:spcPct val="100000"/>
                        </a:lnSpc>
                        <a:spcBef>
                          <a:spcPts val="0"/>
                        </a:spcBef>
                        <a:spcAft>
                          <a:spcPts val="0"/>
                        </a:spcAft>
                        <a:buFont typeface="Wingdings" panose="05000000000000000000" pitchFamily="2" charset="2"/>
                        <a:buChar char="§"/>
                      </a:pPr>
                      <a:r>
                        <a:rPr lang="en-US" sz="1600" b="0" dirty="0">
                          <a:solidFill>
                            <a:srgbClr val="000000"/>
                          </a:solidFill>
                          <a:effectLst/>
                          <a:latin typeface="Calibri" panose="020F0502020204030204" pitchFamily="34" charset="0"/>
                          <a:cs typeface="Calibri" panose="020F0502020204030204" pitchFamily="34" charset="0"/>
                        </a:rPr>
                        <a:t>HR (95% CI)</a:t>
                      </a:r>
                      <a:endParaRPr lang="en-US" sz="1600" b="0" dirty="0">
                        <a:solidFill>
                          <a:srgbClr val="000000"/>
                        </a:solidFill>
                        <a:effectLst/>
                        <a:latin typeface="Calibri" panose="020F0502020204030204" pitchFamily="34" charset="0"/>
                        <a:ea typeface="Arial"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gridSpan="2">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kern="1200" noProof="0" dirty="0">
                          <a:solidFill>
                            <a:srgbClr val="000000"/>
                          </a:solidFill>
                          <a:latin typeface="Calibri" panose="020F0502020204030204" pitchFamily="34" charset="0"/>
                          <a:cs typeface="Calibri" panose="020F0502020204030204" pitchFamily="34" charset="0"/>
                        </a:rPr>
                        <a:t>0.83 (0.56-1.22); </a:t>
                      </a:r>
                      <a:r>
                        <a:rPr lang="en-GB" sz="1600" i="1" kern="1200" noProof="0" dirty="0">
                          <a:solidFill>
                            <a:srgbClr val="000000"/>
                          </a:solidFill>
                          <a:latin typeface="Calibri" panose="020F0502020204030204" pitchFamily="34" charset="0"/>
                          <a:cs typeface="Calibri" panose="020F0502020204030204" pitchFamily="34" charset="0"/>
                        </a:rPr>
                        <a:t>P</a:t>
                      </a:r>
                      <a:r>
                        <a:rPr lang="en-GB" sz="1600" kern="1200" noProof="0" dirty="0">
                          <a:solidFill>
                            <a:srgbClr val="000000"/>
                          </a:solidFill>
                          <a:latin typeface="Calibri" panose="020F0502020204030204" pitchFamily="34" charset="0"/>
                          <a:cs typeface="Calibri" panose="020F0502020204030204" pitchFamily="34" charset="0"/>
                        </a:rPr>
                        <a:t> = .3487</a:t>
                      </a:r>
                      <a:endParaRPr lang="en-GB" sz="1600" kern="1200" noProof="0" dirty="0">
                        <a:solidFill>
                          <a:srgbClr val="000000"/>
                        </a:solidFill>
                        <a:latin typeface="Calibri" panose="020F0502020204030204" pitchFamily="34" charset="0"/>
                        <a:ea typeface="+mn-ea"/>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2"/>
                    </a:solidFill>
                  </a:tcPr>
                </a:tc>
                <a:tc hMerge="1">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endParaRPr lang="en-GB" sz="1400" kern="1200" noProof="0" dirty="0">
                        <a:solidFill>
                          <a:schemeClr val="tx1"/>
                        </a:solidFill>
                        <a:latin typeface="+mn-lt"/>
                        <a:ea typeface="+mn-ea"/>
                        <a:cs typeface="Arial" charset="0"/>
                      </a:endParaRPr>
                    </a:p>
                  </a:txBody>
                  <a:tcPr marL="68580" marR="68580" marT="0" marB="0" anchor="ctr"/>
                </a:tc>
                <a:extLst>
                  <a:ext uri="{0D108BD9-81ED-4DB2-BD59-A6C34878D82A}">
                    <a16:rowId xmlns:a16="http://schemas.microsoft.com/office/drawing/2014/main" val="2188095165"/>
                  </a:ext>
                </a:extLst>
              </a:tr>
              <a:tr h="14250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u="none" strike="noStrike" cap="none" normalizeH="0" baseline="0" dirty="0">
                          <a:ln>
                            <a:noFill/>
                          </a:ln>
                          <a:solidFill>
                            <a:srgbClr val="000000"/>
                          </a:solidFill>
                          <a:effectLst/>
                          <a:latin typeface="Calibri" panose="020F0502020204030204" pitchFamily="34" charset="0"/>
                          <a:cs typeface="Calibri" panose="020F0502020204030204" pitchFamily="34" charset="0"/>
                        </a:rPr>
                        <a:t>Ongoing assigned treatment at data cutoff, n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cap="none" normalizeH="0" baseline="0" dirty="0">
                          <a:ln>
                            <a:noFill/>
                          </a:ln>
                          <a:solidFill>
                            <a:srgbClr val="000000"/>
                          </a:solidFill>
                          <a:effectLst/>
                          <a:latin typeface="Calibri" panose="020F0502020204030204" pitchFamily="34" charset="0"/>
                          <a:cs typeface="Calibri" panose="020F0502020204030204" pitchFamily="34" charset="0"/>
                        </a:rPr>
                        <a:t>13 (14.1)</a:t>
                      </a:r>
                      <a:endParaRPr kumimoji="0" lang="en-US" sz="16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cap="none" normalizeH="0" baseline="0" dirty="0">
                          <a:ln>
                            <a:noFill/>
                          </a:ln>
                          <a:solidFill>
                            <a:srgbClr val="000000"/>
                          </a:solidFill>
                          <a:effectLst/>
                          <a:latin typeface="Calibri" panose="020F0502020204030204" pitchFamily="34" charset="0"/>
                          <a:cs typeface="Calibri" panose="020F0502020204030204" pitchFamily="34" charset="0"/>
                        </a:rPr>
                        <a:t>2 (3.2)</a:t>
                      </a:r>
                      <a:endParaRPr kumimoji="0" lang="en-US" sz="16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249572070"/>
                  </a:ext>
                </a:extLst>
              </a:tr>
            </a:tbl>
          </a:graphicData>
        </a:graphic>
      </p:graphicFrame>
      <p:cxnSp>
        <p:nvCxnSpPr>
          <p:cNvPr id="6" name="Straight Connector 5">
            <a:extLst>
              <a:ext uri="{FF2B5EF4-FFF2-40B4-BE49-F238E27FC236}">
                <a16:creationId xmlns:a16="http://schemas.microsoft.com/office/drawing/2014/main" id="{BC23FB67-2A82-40ED-A927-1D3F0949F4DF}"/>
              </a:ext>
            </a:extLst>
          </p:cNvPr>
          <p:cNvCxnSpPr/>
          <p:nvPr/>
        </p:nvCxnSpPr>
        <p:spPr bwMode="auto">
          <a:xfrm flipV="1">
            <a:off x="1535510" y="2397508"/>
            <a:ext cx="0" cy="3264823"/>
          </a:xfrm>
          <a:prstGeom prst="line">
            <a:avLst/>
          </a:prstGeom>
          <a:noFill/>
          <a:ln w="28575" cap="flat" cmpd="sng" algn="ctr">
            <a:solidFill>
              <a:schemeClr val="bg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FAB993C1-D9C6-4B81-8D2F-F4BCC165801F}"/>
              </a:ext>
            </a:extLst>
          </p:cNvPr>
          <p:cNvCxnSpPr>
            <a:cxnSpLocks/>
          </p:cNvCxnSpPr>
          <p:nvPr/>
        </p:nvCxnSpPr>
        <p:spPr bwMode="auto">
          <a:xfrm>
            <a:off x="1535509" y="5610575"/>
            <a:ext cx="9437292" cy="0"/>
          </a:xfrm>
          <a:prstGeom prst="line">
            <a:avLst/>
          </a:prstGeom>
          <a:noFill/>
          <a:ln w="28575" cap="flat" cmpd="sng" algn="ctr">
            <a:solidFill>
              <a:schemeClr val="bg1"/>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64FB8A54-76E2-4DB0-9FE8-F78E458638A8}"/>
              </a:ext>
            </a:extLst>
          </p:cNvPr>
          <p:cNvCxnSpPr>
            <a:cxnSpLocks/>
          </p:cNvCxnSpPr>
          <p:nvPr/>
        </p:nvCxnSpPr>
        <p:spPr bwMode="auto">
          <a:xfrm>
            <a:off x="1535509"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1C2F8E5C-C8A0-4D1A-BEBA-2B7C41C00C11}"/>
              </a:ext>
            </a:extLst>
          </p:cNvPr>
          <p:cNvCxnSpPr>
            <a:cxnSpLocks/>
          </p:cNvCxnSpPr>
          <p:nvPr/>
        </p:nvCxnSpPr>
        <p:spPr bwMode="auto">
          <a:xfrm>
            <a:off x="1813076"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3646EB73-8195-434F-B51C-D2BA2B07D4B8}"/>
              </a:ext>
            </a:extLst>
          </p:cNvPr>
          <p:cNvCxnSpPr>
            <a:cxnSpLocks/>
          </p:cNvCxnSpPr>
          <p:nvPr/>
        </p:nvCxnSpPr>
        <p:spPr bwMode="auto">
          <a:xfrm>
            <a:off x="2090643"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C95F7C0C-A918-48DB-9E19-D6CB6D1B364A}"/>
              </a:ext>
            </a:extLst>
          </p:cNvPr>
          <p:cNvCxnSpPr>
            <a:cxnSpLocks/>
          </p:cNvCxnSpPr>
          <p:nvPr/>
        </p:nvCxnSpPr>
        <p:spPr bwMode="auto">
          <a:xfrm>
            <a:off x="2368210"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0D30D1B9-3EC6-495F-81ED-4894F9A0C134}"/>
              </a:ext>
            </a:extLst>
          </p:cNvPr>
          <p:cNvCxnSpPr>
            <a:cxnSpLocks/>
          </p:cNvCxnSpPr>
          <p:nvPr/>
        </p:nvCxnSpPr>
        <p:spPr bwMode="auto">
          <a:xfrm>
            <a:off x="2645777"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34D2D5F2-8ECB-4A5E-A7B2-33FB5A4595BD}"/>
              </a:ext>
            </a:extLst>
          </p:cNvPr>
          <p:cNvCxnSpPr>
            <a:cxnSpLocks/>
          </p:cNvCxnSpPr>
          <p:nvPr/>
        </p:nvCxnSpPr>
        <p:spPr bwMode="auto">
          <a:xfrm>
            <a:off x="2923344"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C39CC73-6226-45D7-A904-5F835CF93D2C}"/>
              </a:ext>
            </a:extLst>
          </p:cNvPr>
          <p:cNvCxnSpPr>
            <a:cxnSpLocks/>
          </p:cNvCxnSpPr>
          <p:nvPr/>
        </p:nvCxnSpPr>
        <p:spPr bwMode="auto">
          <a:xfrm>
            <a:off x="3200911"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21E39B0B-F5E4-499D-B1CF-0E746C577046}"/>
              </a:ext>
            </a:extLst>
          </p:cNvPr>
          <p:cNvCxnSpPr>
            <a:cxnSpLocks/>
          </p:cNvCxnSpPr>
          <p:nvPr/>
        </p:nvCxnSpPr>
        <p:spPr bwMode="auto">
          <a:xfrm>
            <a:off x="3478478"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DB2B9F0E-3FC1-42E0-940C-89D57A6BE90A}"/>
              </a:ext>
            </a:extLst>
          </p:cNvPr>
          <p:cNvCxnSpPr>
            <a:cxnSpLocks/>
          </p:cNvCxnSpPr>
          <p:nvPr/>
        </p:nvCxnSpPr>
        <p:spPr bwMode="auto">
          <a:xfrm>
            <a:off x="3756045"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6B5A2F7C-E2B2-47BE-BCC5-A5E7EDF0D115}"/>
              </a:ext>
            </a:extLst>
          </p:cNvPr>
          <p:cNvCxnSpPr>
            <a:cxnSpLocks/>
          </p:cNvCxnSpPr>
          <p:nvPr/>
        </p:nvCxnSpPr>
        <p:spPr bwMode="auto">
          <a:xfrm>
            <a:off x="4033612"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7A106845-236B-4BA8-80E9-A8520FBC5DAE}"/>
              </a:ext>
            </a:extLst>
          </p:cNvPr>
          <p:cNvCxnSpPr>
            <a:cxnSpLocks/>
          </p:cNvCxnSpPr>
          <p:nvPr/>
        </p:nvCxnSpPr>
        <p:spPr bwMode="auto">
          <a:xfrm>
            <a:off x="4311179"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CE70BD21-D049-4D6A-B7CE-61582E80561F}"/>
              </a:ext>
            </a:extLst>
          </p:cNvPr>
          <p:cNvCxnSpPr>
            <a:cxnSpLocks/>
          </p:cNvCxnSpPr>
          <p:nvPr/>
        </p:nvCxnSpPr>
        <p:spPr bwMode="auto">
          <a:xfrm>
            <a:off x="4588746"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AAB77BF9-ED9F-46BE-A3F0-A70DA6A7C3A2}"/>
              </a:ext>
            </a:extLst>
          </p:cNvPr>
          <p:cNvCxnSpPr>
            <a:cxnSpLocks/>
          </p:cNvCxnSpPr>
          <p:nvPr/>
        </p:nvCxnSpPr>
        <p:spPr bwMode="auto">
          <a:xfrm>
            <a:off x="4866313"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D27DA086-068B-4F1F-B345-5516E5E3D108}"/>
              </a:ext>
            </a:extLst>
          </p:cNvPr>
          <p:cNvCxnSpPr>
            <a:cxnSpLocks/>
          </p:cNvCxnSpPr>
          <p:nvPr/>
        </p:nvCxnSpPr>
        <p:spPr bwMode="auto">
          <a:xfrm>
            <a:off x="5143880"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81B52090-191A-4975-8FC0-DA95E0FC1580}"/>
              </a:ext>
            </a:extLst>
          </p:cNvPr>
          <p:cNvCxnSpPr>
            <a:cxnSpLocks/>
          </p:cNvCxnSpPr>
          <p:nvPr/>
        </p:nvCxnSpPr>
        <p:spPr bwMode="auto">
          <a:xfrm>
            <a:off x="5421447"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620B4CDE-288F-45BA-B69C-5DA9F1015ABF}"/>
              </a:ext>
            </a:extLst>
          </p:cNvPr>
          <p:cNvCxnSpPr>
            <a:cxnSpLocks/>
          </p:cNvCxnSpPr>
          <p:nvPr/>
        </p:nvCxnSpPr>
        <p:spPr bwMode="auto">
          <a:xfrm>
            <a:off x="5699014"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30EAFE34-6430-4FF7-82D7-E47C6FA9FF72}"/>
              </a:ext>
            </a:extLst>
          </p:cNvPr>
          <p:cNvCxnSpPr>
            <a:cxnSpLocks/>
          </p:cNvCxnSpPr>
          <p:nvPr/>
        </p:nvCxnSpPr>
        <p:spPr bwMode="auto">
          <a:xfrm>
            <a:off x="5976581"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FF2A01F9-9A88-4B31-B45B-74F113D44687}"/>
              </a:ext>
            </a:extLst>
          </p:cNvPr>
          <p:cNvCxnSpPr>
            <a:cxnSpLocks/>
          </p:cNvCxnSpPr>
          <p:nvPr/>
        </p:nvCxnSpPr>
        <p:spPr bwMode="auto">
          <a:xfrm>
            <a:off x="6254148"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B90BFA0E-8DB5-4BE2-9B11-0BA3D1133AD4}"/>
              </a:ext>
            </a:extLst>
          </p:cNvPr>
          <p:cNvCxnSpPr>
            <a:cxnSpLocks/>
          </p:cNvCxnSpPr>
          <p:nvPr/>
        </p:nvCxnSpPr>
        <p:spPr bwMode="auto">
          <a:xfrm>
            <a:off x="6531715"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4598AAB9-AA17-4687-9B9B-193E4A196A15}"/>
              </a:ext>
            </a:extLst>
          </p:cNvPr>
          <p:cNvCxnSpPr>
            <a:cxnSpLocks/>
          </p:cNvCxnSpPr>
          <p:nvPr/>
        </p:nvCxnSpPr>
        <p:spPr bwMode="auto">
          <a:xfrm>
            <a:off x="6809282"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C86D9216-80A1-457E-A80D-74F103F307FF}"/>
              </a:ext>
            </a:extLst>
          </p:cNvPr>
          <p:cNvCxnSpPr>
            <a:cxnSpLocks/>
          </p:cNvCxnSpPr>
          <p:nvPr/>
        </p:nvCxnSpPr>
        <p:spPr bwMode="auto">
          <a:xfrm>
            <a:off x="7086849"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9A42B84E-B356-45BD-8B4A-6CA47BBF1833}"/>
              </a:ext>
            </a:extLst>
          </p:cNvPr>
          <p:cNvCxnSpPr>
            <a:cxnSpLocks/>
          </p:cNvCxnSpPr>
          <p:nvPr/>
        </p:nvCxnSpPr>
        <p:spPr bwMode="auto">
          <a:xfrm>
            <a:off x="7364416"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10418A78-43E8-46C0-82A9-7FD660377631}"/>
              </a:ext>
            </a:extLst>
          </p:cNvPr>
          <p:cNvCxnSpPr>
            <a:cxnSpLocks/>
          </p:cNvCxnSpPr>
          <p:nvPr/>
        </p:nvCxnSpPr>
        <p:spPr bwMode="auto">
          <a:xfrm>
            <a:off x="7641983"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95F785CF-E0E0-4F2D-A4D7-B672AE6BC72A}"/>
              </a:ext>
            </a:extLst>
          </p:cNvPr>
          <p:cNvCxnSpPr>
            <a:cxnSpLocks/>
          </p:cNvCxnSpPr>
          <p:nvPr/>
        </p:nvCxnSpPr>
        <p:spPr bwMode="auto">
          <a:xfrm>
            <a:off x="7919550"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EB5ABA6B-85CF-4FAC-AF9F-AAACEDF694B3}"/>
              </a:ext>
            </a:extLst>
          </p:cNvPr>
          <p:cNvCxnSpPr>
            <a:cxnSpLocks/>
          </p:cNvCxnSpPr>
          <p:nvPr/>
        </p:nvCxnSpPr>
        <p:spPr bwMode="auto">
          <a:xfrm>
            <a:off x="8197117"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248BEEB5-1642-4A01-B41D-C26474E34247}"/>
              </a:ext>
            </a:extLst>
          </p:cNvPr>
          <p:cNvCxnSpPr>
            <a:cxnSpLocks/>
          </p:cNvCxnSpPr>
          <p:nvPr/>
        </p:nvCxnSpPr>
        <p:spPr bwMode="auto">
          <a:xfrm>
            <a:off x="8474684"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CBA919B8-D09D-43F5-A93F-D05C1C2CE085}"/>
              </a:ext>
            </a:extLst>
          </p:cNvPr>
          <p:cNvCxnSpPr>
            <a:cxnSpLocks/>
          </p:cNvCxnSpPr>
          <p:nvPr/>
        </p:nvCxnSpPr>
        <p:spPr bwMode="auto">
          <a:xfrm>
            <a:off x="8752251"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38DA2627-87AF-4E38-B129-B73F36690D5B}"/>
              </a:ext>
            </a:extLst>
          </p:cNvPr>
          <p:cNvCxnSpPr>
            <a:cxnSpLocks/>
          </p:cNvCxnSpPr>
          <p:nvPr/>
        </p:nvCxnSpPr>
        <p:spPr bwMode="auto">
          <a:xfrm>
            <a:off x="9029818"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375608DC-FAAB-4AC6-89B4-C6434F821DDD}"/>
              </a:ext>
            </a:extLst>
          </p:cNvPr>
          <p:cNvCxnSpPr>
            <a:cxnSpLocks/>
          </p:cNvCxnSpPr>
          <p:nvPr/>
        </p:nvCxnSpPr>
        <p:spPr bwMode="auto">
          <a:xfrm>
            <a:off x="9307385"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8A63ECC-4087-4914-82D0-3D2C613CA001}"/>
              </a:ext>
            </a:extLst>
          </p:cNvPr>
          <p:cNvCxnSpPr>
            <a:cxnSpLocks/>
          </p:cNvCxnSpPr>
          <p:nvPr/>
        </p:nvCxnSpPr>
        <p:spPr bwMode="auto">
          <a:xfrm>
            <a:off x="9584952"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B112857D-6F10-46AF-BCC9-24DC02FF33E3}"/>
              </a:ext>
            </a:extLst>
          </p:cNvPr>
          <p:cNvCxnSpPr>
            <a:cxnSpLocks/>
          </p:cNvCxnSpPr>
          <p:nvPr/>
        </p:nvCxnSpPr>
        <p:spPr bwMode="auto">
          <a:xfrm>
            <a:off x="9862519"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69724C3E-FA34-404C-ACEA-DA50EF7E3474}"/>
              </a:ext>
            </a:extLst>
          </p:cNvPr>
          <p:cNvCxnSpPr>
            <a:cxnSpLocks/>
          </p:cNvCxnSpPr>
          <p:nvPr/>
        </p:nvCxnSpPr>
        <p:spPr bwMode="auto">
          <a:xfrm>
            <a:off x="10140086"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58B77B5E-BEEC-47D8-80C3-F79299046B76}"/>
              </a:ext>
            </a:extLst>
          </p:cNvPr>
          <p:cNvCxnSpPr>
            <a:cxnSpLocks/>
          </p:cNvCxnSpPr>
          <p:nvPr/>
        </p:nvCxnSpPr>
        <p:spPr bwMode="auto">
          <a:xfrm>
            <a:off x="10417653"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7E95A23D-4B51-46AA-A979-568AD2B434D0}"/>
              </a:ext>
            </a:extLst>
          </p:cNvPr>
          <p:cNvCxnSpPr>
            <a:cxnSpLocks/>
          </p:cNvCxnSpPr>
          <p:nvPr/>
        </p:nvCxnSpPr>
        <p:spPr bwMode="auto">
          <a:xfrm>
            <a:off x="10695220"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15C35D84-E70C-46E2-833B-0FF7DCEBDCA6}"/>
              </a:ext>
            </a:extLst>
          </p:cNvPr>
          <p:cNvCxnSpPr>
            <a:cxnSpLocks/>
          </p:cNvCxnSpPr>
          <p:nvPr/>
        </p:nvCxnSpPr>
        <p:spPr bwMode="auto">
          <a:xfrm>
            <a:off x="10972801" y="5610575"/>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F431CDF0-3BDA-4156-9CF8-78BBAB00BBB5}"/>
              </a:ext>
            </a:extLst>
          </p:cNvPr>
          <p:cNvCxnSpPr>
            <a:cxnSpLocks/>
          </p:cNvCxnSpPr>
          <p:nvPr/>
        </p:nvCxnSpPr>
        <p:spPr bwMode="auto">
          <a:xfrm flipH="1">
            <a:off x="1466490" y="240613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05F48376-F43D-4FFE-877A-8570190F879C}"/>
              </a:ext>
            </a:extLst>
          </p:cNvPr>
          <p:cNvCxnSpPr>
            <a:cxnSpLocks/>
          </p:cNvCxnSpPr>
          <p:nvPr/>
        </p:nvCxnSpPr>
        <p:spPr bwMode="auto">
          <a:xfrm flipH="1">
            <a:off x="1466490" y="304702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6CDD66CF-B891-45A8-9EFD-760EED44CB87}"/>
              </a:ext>
            </a:extLst>
          </p:cNvPr>
          <p:cNvCxnSpPr>
            <a:cxnSpLocks/>
          </p:cNvCxnSpPr>
          <p:nvPr/>
        </p:nvCxnSpPr>
        <p:spPr bwMode="auto">
          <a:xfrm flipH="1">
            <a:off x="1466490" y="368791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C182B6C6-6FE6-427A-B05D-53CB3D4B6BEA}"/>
              </a:ext>
            </a:extLst>
          </p:cNvPr>
          <p:cNvCxnSpPr>
            <a:cxnSpLocks/>
          </p:cNvCxnSpPr>
          <p:nvPr/>
        </p:nvCxnSpPr>
        <p:spPr bwMode="auto">
          <a:xfrm flipH="1">
            <a:off x="1466490" y="432879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28E557FE-2B47-4570-9450-985EE7694E30}"/>
              </a:ext>
            </a:extLst>
          </p:cNvPr>
          <p:cNvCxnSpPr>
            <a:cxnSpLocks/>
          </p:cNvCxnSpPr>
          <p:nvPr/>
        </p:nvCxnSpPr>
        <p:spPr bwMode="auto">
          <a:xfrm flipH="1">
            <a:off x="1466490" y="496968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90720CBD-4277-4F24-B4AC-B89BCA11BF15}"/>
              </a:ext>
            </a:extLst>
          </p:cNvPr>
          <p:cNvCxnSpPr>
            <a:cxnSpLocks/>
          </p:cNvCxnSpPr>
          <p:nvPr/>
        </p:nvCxnSpPr>
        <p:spPr bwMode="auto">
          <a:xfrm flipH="1">
            <a:off x="1466490" y="5610575"/>
            <a:ext cx="64008" cy="0"/>
          </a:xfrm>
          <a:prstGeom prst="line">
            <a:avLst/>
          </a:prstGeom>
          <a:noFill/>
          <a:ln w="28575" cap="flat" cmpd="sng" algn="ctr">
            <a:solidFill>
              <a:schemeClr val="bg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96645E7F-B365-4D84-9F77-DCC5383DF020}"/>
              </a:ext>
            </a:extLst>
          </p:cNvPr>
          <p:cNvSpPr txBox="1"/>
          <p:nvPr/>
        </p:nvSpPr>
        <p:spPr bwMode="auto">
          <a:xfrm>
            <a:off x="965225" y="2216329"/>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71" name="TextBox 70">
            <a:extLst>
              <a:ext uri="{FF2B5EF4-FFF2-40B4-BE49-F238E27FC236}">
                <a16:creationId xmlns:a16="http://schemas.microsoft.com/office/drawing/2014/main" id="{BD1381BA-C016-43F8-A926-74DEEFD77CC6}"/>
              </a:ext>
            </a:extLst>
          </p:cNvPr>
          <p:cNvSpPr txBox="1"/>
          <p:nvPr/>
        </p:nvSpPr>
        <p:spPr bwMode="auto">
          <a:xfrm>
            <a:off x="965225" y="2856708"/>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72" name="TextBox 71">
            <a:extLst>
              <a:ext uri="{FF2B5EF4-FFF2-40B4-BE49-F238E27FC236}">
                <a16:creationId xmlns:a16="http://schemas.microsoft.com/office/drawing/2014/main" id="{BED31CB0-78F0-4459-A539-455827B4D395}"/>
              </a:ext>
            </a:extLst>
          </p:cNvPr>
          <p:cNvSpPr txBox="1"/>
          <p:nvPr/>
        </p:nvSpPr>
        <p:spPr bwMode="auto">
          <a:xfrm>
            <a:off x="965225" y="3497087"/>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73" name="TextBox 72">
            <a:extLst>
              <a:ext uri="{FF2B5EF4-FFF2-40B4-BE49-F238E27FC236}">
                <a16:creationId xmlns:a16="http://schemas.microsoft.com/office/drawing/2014/main" id="{D11F3E80-3419-45D3-8AF9-4142F452CA03}"/>
              </a:ext>
            </a:extLst>
          </p:cNvPr>
          <p:cNvSpPr txBox="1"/>
          <p:nvPr/>
        </p:nvSpPr>
        <p:spPr bwMode="auto">
          <a:xfrm>
            <a:off x="965225" y="4137466"/>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74" name="TextBox 73">
            <a:extLst>
              <a:ext uri="{FF2B5EF4-FFF2-40B4-BE49-F238E27FC236}">
                <a16:creationId xmlns:a16="http://schemas.microsoft.com/office/drawing/2014/main" id="{D88BA94A-FA1F-4F05-AB84-A8F0A68F5614}"/>
              </a:ext>
            </a:extLst>
          </p:cNvPr>
          <p:cNvSpPr txBox="1"/>
          <p:nvPr/>
        </p:nvSpPr>
        <p:spPr bwMode="auto">
          <a:xfrm>
            <a:off x="965225" y="4777845"/>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75" name="TextBox 74">
            <a:extLst>
              <a:ext uri="{FF2B5EF4-FFF2-40B4-BE49-F238E27FC236}">
                <a16:creationId xmlns:a16="http://schemas.microsoft.com/office/drawing/2014/main" id="{7835E585-76C0-4C11-BDC7-5BBC92D0E64A}"/>
              </a:ext>
            </a:extLst>
          </p:cNvPr>
          <p:cNvSpPr txBox="1"/>
          <p:nvPr/>
        </p:nvSpPr>
        <p:spPr bwMode="auto">
          <a:xfrm>
            <a:off x="965225" y="5418225"/>
            <a:ext cx="553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6" name="TextBox 75">
            <a:extLst>
              <a:ext uri="{FF2B5EF4-FFF2-40B4-BE49-F238E27FC236}">
                <a16:creationId xmlns:a16="http://schemas.microsoft.com/office/drawing/2014/main" id="{C796DE02-A7AF-4E21-96CD-6045BE3CA23E}"/>
              </a:ext>
            </a:extLst>
          </p:cNvPr>
          <p:cNvSpPr txBox="1"/>
          <p:nvPr/>
        </p:nvSpPr>
        <p:spPr bwMode="auto">
          <a:xfrm>
            <a:off x="2243834" y="4924601"/>
            <a:ext cx="3461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Olaparib (n = 92)</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Placebo (n = 62)</a:t>
            </a:r>
          </a:p>
        </p:txBody>
      </p:sp>
      <p:cxnSp>
        <p:nvCxnSpPr>
          <p:cNvPr id="15" name="Straight Connector 14">
            <a:extLst>
              <a:ext uri="{FF2B5EF4-FFF2-40B4-BE49-F238E27FC236}">
                <a16:creationId xmlns:a16="http://schemas.microsoft.com/office/drawing/2014/main" id="{2A6C8B3B-5366-4F0F-AF35-B3643B71691D}"/>
              </a:ext>
            </a:extLst>
          </p:cNvPr>
          <p:cNvCxnSpPr>
            <a:cxnSpLocks/>
          </p:cNvCxnSpPr>
          <p:nvPr/>
        </p:nvCxnSpPr>
        <p:spPr bwMode="auto">
          <a:xfrm flipH="1">
            <a:off x="1977734" y="5115227"/>
            <a:ext cx="304888" cy="0"/>
          </a:xfrm>
          <a:prstGeom prst="line">
            <a:avLst/>
          </a:prstGeom>
          <a:noFill/>
          <a:ln w="28575" cap="flat" cmpd="sng" algn="ctr">
            <a:solidFill>
              <a:schemeClr val="accent1"/>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CD090F33-365F-48B0-B5F6-21CB974DE197}"/>
              </a:ext>
            </a:extLst>
          </p:cNvPr>
          <p:cNvCxnSpPr>
            <a:cxnSpLocks/>
          </p:cNvCxnSpPr>
          <p:nvPr/>
        </p:nvCxnSpPr>
        <p:spPr bwMode="auto">
          <a:xfrm flipH="1">
            <a:off x="1977734" y="5400973"/>
            <a:ext cx="304888" cy="0"/>
          </a:xfrm>
          <a:prstGeom prst="line">
            <a:avLst/>
          </a:prstGeom>
          <a:noFill/>
          <a:ln w="28575" cap="flat" cmpd="sng" algn="ctr">
            <a:solidFill>
              <a:schemeClr val="accent3"/>
            </a:solidFill>
            <a:prstDash val="solid"/>
            <a:round/>
            <a:headEnd type="none" w="med" len="med"/>
            <a:tailEnd type="none" w="med" len="med"/>
          </a:ln>
          <a:effectLst/>
        </p:spPr>
      </p:cxnSp>
      <p:sp>
        <p:nvSpPr>
          <p:cNvPr id="78" name="TextBox 77">
            <a:extLst>
              <a:ext uri="{FF2B5EF4-FFF2-40B4-BE49-F238E27FC236}">
                <a16:creationId xmlns:a16="http://schemas.microsoft.com/office/drawing/2014/main" id="{132167F2-4070-48F8-A0C1-597F572E1FAD}"/>
              </a:ext>
            </a:extLst>
          </p:cNvPr>
          <p:cNvSpPr txBox="1"/>
          <p:nvPr/>
        </p:nvSpPr>
        <p:spPr bwMode="auto">
          <a:xfrm>
            <a:off x="10710103"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68</a:t>
            </a:r>
          </a:p>
        </p:txBody>
      </p:sp>
      <p:sp>
        <p:nvSpPr>
          <p:cNvPr id="79" name="TextBox 78">
            <a:extLst>
              <a:ext uri="{FF2B5EF4-FFF2-40B4-BE49-F238E27FC236}">
                <a16:creationId xmlns:a16="http://schemas.microsoft.com/office/drawing/2014/main" id="{F0ED35D8-0B5B-4793-8F71-55D1D587D138}"/>
              </a:ext>
            </a:extLst>
          </p:cNvPr>
          <p:cNvSpPr txBox="1"/>
          <p:nvPr/>
        </p:nvSpPr>
        <p:spPr bwMode="auto">
          <a:xfrm>
            <a:off x="127123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80" name="TextBox 79">
            <a:extLst>
              <a:ext uri="{FF2B5EF4-FFF2-40B4-BE49-F238E27FC236}">
                <a16:creationId xmlns:a16="http://schemas.microsoft.com/office/drawing/2014/main" id="{B5C356A8-5688-4E7B-B634-20801DB2A0D5}"/>
              </a:ext>
            </a:extLst>
          </p:cNvPr>
          <p:cNvSpPr txBox="1"/>
          <p:nvPr/>
        </p:nvSpPr>
        <p:spPr bwMode="auto">
          <a:xfrm>
            <a:off x="154884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81" name="TextBox 80">
            <a:extLst>
              <a:ext uri="{FF2B5EF4-FFF2-40B4-BE49-F238E27FC236}">
                <a16:creationId xmlns:a16="http://schemas.microsoft.com/office/drawing/2014/main" id="{0F0C6900-5CE3-42BC-A1DA-E5EE18B8960F}"/>
              </a:ext>
            </a:extLst>
          </p:cNvPr>
          <p:cNvSpPr txBox="1"/>
          <p:nvPr/>
        </p:nvSpPr>
        <p:spPr bwMode="auto">
          <a:xfrm>
            <a:off x="182645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82" name="TextBox 81">
            <a:extLst>
              <a:ext uri="{FF2B5EF4-FFF2-40B4-BE49-F238E27FC236}">
                <a16:creationId xmlns:a16="http://schemas.microsoft.com/office/drawing/2014/main" id="{9704C919-D7EE-4F5F-9170-73D000D5220E}"/>
              </a:ext>
            </a:extLst>
          </p:cNvPr>
          <p:cNvSpPr txBox="1"/>
          <p:nvPr/>
        </p:nvSpPr>
        <p:spPr bwMode="auto">
          <a:xfrm>
            <a:off x="210407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83" name="TextBox 82">
            <a:extLst>
              <a:ext uri="{FF2B5EF4-FFF2-40B4-BE49-F238E27FC236}">
                <a16:creationId xmlns:a16="http://schemas.microsoft.com/office/drawing/2014/main" id="{377B108B-D5CC-4B80-A342-406568BC8315}"/>
              </a:ext>
            </a:extLst>
          </p:cNvPr>
          <p:cNvSpPr txBox="1"/>
          <p:nvPr/>
        </p:nvSpPr>
        <p:spPr bwMode="auto">
          <a:xfrm>
            <a:off x="238168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84" name="TextBox 83">
            <a:extLst>
              <a:ext uri="{FF2B5EF4-FFF2-40B4-BE49-F238E27FC236}">
                <a16:creationId xmlns:a16="http://schemas.microsoft.com/office/drawing/2014/main" id="{9F0A5567-9684-4083-87AB-E3BDB1A60CCB}"/>
              </a:ext>
            </a:extLst>
          </p:cNvPr>
          <p:cNvSpPr txBox="1"/>
          <p:nvPr/>
        </p:nvSpPr>
        <p:spPr bwMode="auto">
          <a:xfrm>
            <a:off x="265930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85" name="TextBox 84">
            <a:extLst>
              <a:ext uri="{FF2B5EF4-FFF2-40B4-BE49-F238E27FC236}">
                <a16:creationId xmlns:a16="http://schemas.microsoft.com/office/drawing/2014/main" id="{577402C5-BE86-480B-9A4B-BAD1884BE4CD}"/>
              </a:ext>
            </a:extLst>
          </p:cNvPr>
          <p:cNvSpPr txBox="1"/>
          <p:nvPr/>
        </p:nvSpPr>
        <p:spPr bwMode="auto">
          <a:xfrm>
            <a:off x="293691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86" name="TextBox 85">
            <a:extLst>
              <a:ext uri="{FF2B5EF4-FFF2-40B4-BE49-F238E27FC236}">
                <a16:creationId xmlns:a16="http://schemas.microsoft.com/office/drawing/2014/main" id="{FF7B985C-0F19-467D-A04B-E692BE58C47C}"/>
              </a:ext>
            </a:extLst>
          </p:cNvPr>
          <p:cNvSpPr txBox="1"/>
          <p:nvPr/>
        </p:nvSpPr>
        <p:spPr bwMode="auto">
          <a:xfrm>
            <a:off x="321452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87" name="TextBox 86">
            <a:extLst>
              <a:ext uri="{FF2B5EF4-FFF2-40B4-BE49-F238E27FC236}">
                <a16:creationId xmlns:a16="http://schemas.microsoft.com/office/drawing/2014/main" id="{0D24D32B-531B-45F8-BDBA-EEFA81459E44}"/>
              </a:ext>
            </a:extLst>
          </p:cNvPr>
          <p:cNvSpPr txBox="1"/>
          <p:nvPr/>
        </p:nvSpPr>
        <p:spPr bwMode="auto">
          <a:xfrm>
            <a:off x="349214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88" name="TextBox 87">
            <a:extLst>
              <a:ext uri="{FF2B5EF4-FFF2-40B4-BE49-F238E27FC236}">
                <a16:creationId xmlns:a16="http://schemas.microsoft.com/office/drawing/2014/main" id="{659681C9-7036-407E-AA9A-AEECF0AC0F18}"/>
              </a:ext>
            </a:extLst>
          </p:cNvPr>
          <p:cNvSpPr txBox="1"/>
          <p:nvPr/>
        </p:nvSpPr>
        <p:spPr bwMode="auto">
          <a:xfrm>
            <a:off x="376975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89" name="TextBox 88">
            <a:extLst>
              <a:ext uri="{FF2B5EF4-FFF2-40B4-BE49-F238E27FC236}">
                <a16:creationId xmlns:a16="http://schemas.microsoft.com/office/drawing/2014/main" id="{99404814-79AC-4348-B23B-CD9C262190C1}"/>
              </a:ext>
            </a:extLst>
          </p:cNvPr>
          <p:cNvSpPr txBox="1"/>
          <p:nvPr/>
        </p:nvSpPr>
        <p:spPr bwMode="auto">
          <a:xfrm>
            <a:off x="404737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90" name="TextBox 89">
            <a:extLst>
              <a:ext uri="{FF2B5EF4-FFF2-40B4-BE49-F238E27FC236}">
                <a16:creationId xmlns:a16="http://schemas.microsoft.com/office/drawing/2014/main" id="{8753A5C9-11A6-4E0F-B044-5D7A380BB3FB}"/>
              </a:ext>
            </a:extLst>
          </p:cNvPr>
          <p:cNvSpPr txBox="1"/>
          <p:nvPr/>
        </p:nvSpPr>
        <p:spPr bwMode="auto">
          <a:xfrm>
            <a:off x="432498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91" name="TextBox 90">
            <a:extLst>
              <a:ext uri="{FF2B5EF4-FFF2-40B4-BE49-F238E27FC236}">
                <a16:creationId xmlns:a16="http://schemas.microsoft.com/office/drawing/2014/main" id="{09A80A4A-5648-4BD9-B77B-6A85D2F3E628}"/>
              </a:ext>
            </a:extLst>
          </p:cNvPr>
          <p:cNvSpPr txBox="1"/>
          <p:nvPr/>
        </p:nvSpPr>
        <p:spPr bwMode="auto">
          <a:xfrm>
            <a:off x="460259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92" name="TextBox 91">
            <a:extLst>
              <a:ext uri="{FF2B5EF4-FFF2-40B4-BE49-F238E27FC236}">
                <a16:creationId xmlns:a16="http://schemas.microsoft.com/office/drawing/2014/main" id="{502D07D1-F0A2-40ED-8CE2-DB68AE144C7C}"/>
              </a:ext>
            </a:extLst>
          </p:cNvPr>
          <p:cNvSpPr txBox="1"/>
          <p:nvPr/>
        </p:nvSpPr>
        <p:spPr bwMode="auto">
          <a:xfrm>
            <a:off x="488021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93" name="TextBox 92">
            <a:extLst>
              <a:ext uri="{FF2B5EF4-FFF2-40B4-BE49-F238E27FC236}">
                <a16:creationId xmlns:a16="http://schemas.microsoft.com/office/drawing/2014/main" id="{D0BA9729-C253-4AFB-927F-5726FDB6E9D7}"/>
              </a:ext>
            </a:extLst>
          </p:cNvPr>
          <p:cNvSpPr txBox="1"/>
          <p:nvPr/>
        </p:nvSpPr>
        <p:spPr bwMode="auto">
          <a:xfrm>
            <a:off x="515782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sp>
        <p:nvSpPr>
          <p:cNvPr id="94" name="TextBox 93">
            <a:extLst>
              <a:ext uri="{FF2B5EF4-FFF2-40B4-BE49-F238E27FC236}">
                <a16:creationId xmlns:a16="http://schemas.microsoft.com/office/drawing/2014/main" id="{B25EB3E8-5DC1-49AF-98DC-914F08A4D4A6}"/>
              </a:ext>
            </a:extLst>
          </p:cNvPr>
          <p:cNvSpPr txBox="1"/>
          <p:nvPr/>
        </p:nvSpPr>
        <p:spPr bwMode="auto">
          <a:xfrm>
            <a:off x="543544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95" name="TextBox 94">
            <a:extLst>
              <a:ext uri="{FF2B5EF4-FFF2-40B4-BE49-F238E27FC236}">
                <a16:creationId xmlns:a16="http://schemas.microsoft.com/office/drawing/2014/main" id="{190B91BB-CC7D-4AF7-8301-74940A3AB6A7}"/>
              </a:ext>
            </a:extLst>
          </p:cNvPr>
          <p:cNvSpPr txBox="1"/>
          <p:nvPr/>
        </p:nvSpPr>
        <p:spPr bwMode="auto">
          <a:xfrm>
            <a:off x="571305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a:t>
            </a:r>
          </a:p>
        </p:txBody>
      </p:sp>
      <p:sp>
        <p:nvSpPr>
          <p:cNvPr id="96" name="TextBox 95">
            <a:extLst>
              <a:ext uri="{FF2B5EF4-FFF2-40B4-BE49-F238E27FC236}">
                <a16:creationId xmlns:a16="http://schemas.microsoft.com/office/drawing/2014/main" id="{8F6CFEDF-1B9D-485F-A566-9735CCE9A5BC}"/>
              </a:ext>
            </a:extLst>
          </p:cNvPr>
          <p:cNvSpPr txBox="1"/>
          <p:nvPr/>
        </p:nvSpPr>
        <p:spPr bwMode="auto">
          <a:xfrm>
            <a:off x="599066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a:t>
            </a:r>
          </a:p>
        </p:txBody>
      </p:sp>
      <p:sp>
        <p:nvSpPr>
          <p:cNvPr id="97" name="TextBox 96">
            <a:extLst>
              <a:ext uri="{FF2B5EF4-FFF2-40B4-BE49-F238E27FC236}">
                <a16:creationId xmlns:a16="http://schemas.microsoft.com/office/drawing/2014/main" id="{89C44BBD-3341-43AC-BF76-8E921F5FAF03}"/>
              </a:ext>
            </a:extLst>
          </p:cNvPr>
          <p:cNvSpPr txBox="1"/>
          <p:nvPr/>
        </p:nvSpPr>
        <p:spPr bwMode="auto">
          <a:xfrm>
            <a:off x="626828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98" name="TextBox 97">
            <a:extLst>
              <a:ext uri="{FF2B5EF4-FFF2-40B4-BE49-F238E27FC236}">
                <a16:creationId xmlns:a16="http://schemas.microsoft.com/office/drawing/2014/main" id="{BD3E7ECB-E5F0-4D25-B59F-F6790E21B494}"/>
              </a:ext>
            </a:extLst>
          </p:cNvPr>
          <p:cNvSpPr txBox="1"/>
          <p:nvPr/>
        </p:nvSpPr>
        <p:spPr bwMode="auto">
          <a:xfrm>
            <a:off x="654589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a:t>
            </a:r>
          </a:p>
        </p:txBody>
      </p:sp>
      <p:sp>
        <p:nvSpPr>
          <p:cNvPr id="99" name="TextBox 98">
            <a:extLst>
              <a:ext uri="{FF2B5EF4-FFF2-40B4-BE49-F238E27FC236}">
                <a16:creationId xmlns:a16="http://schemas.microsoft.com/office/drawing/2014/main" id="{DFD69974-8037-4F58-AB62-79086581492E}"/>
              </a:ext>
            </a:extLst>
          </p:cNvPr>
          <p:cNvSpPr txBox="1"/>
          <p:nvPr/>
        </p:nvSpPr>
        <p:spPr bwMode="auto">
          <a:xfrm>
            <a:off x="682351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100" name="TextBox 99">
            <a:extLst>
              <a:ext uri="{FF2B5EF4-FFF2-40B4-BE49-F238E27FC236}">
                <a16:creationId xmlns:a16="http://schemas.microsoft.com/office/drawing/2014/main" id="{07BA8718-FF37-4838-8E7B-CD883A7345C8}"/>
              </a:ext>
            </a:extLst>
          </p:cNvPr>
          <p:cNvSpPr txBox="1"/>
          <p:nvPr/>
        </p:nvSpPr>
        <p:spPr bwMode="auto">
          <a:xfrm>
            <a:off x="710112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101" name="TextBox 100">
            <a:extLst>
              <a:ext uri="{FF2B5EF4-FFF2-40B4-BE49-F238E27FC236}">
                <a16:creationId xmlns:a16="http://schemas.microsoft.com/office/drawing/2014/main" id="{DD49A17B-9788-460E-9CFF-24CEEEC47104}"/>
              </a:ext>
            </a:extLst>
          </p:cNvPr>
          <p:cNvSpPr txBox="1"/>
          <p:nvPr/>
        </p:nvSpPr>
        <p:spPr bwMode="auto">
          <a:xfrm>
            <a:off x="737873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a:t>
            </a:r>
          </a:p>
        </p:txBody>
      </p:sp>
      <p:sp>
        <p:nvSpPr>
          <p:cNvPr id="102" name="TextBox 101">
            <a:extLst>
              <a:ext uri="{FF2B5EF4-FFF2-40B4-BE49-F238E27FC236}">
                <a16:creationId xmlns:a16="http://schemas.microsoft.com/office/drawing/2014/main" id="{3F4F6990-9FD5-4874-8008-99BAD89A5018}"/>
              </a:ext>
            </a:extLst>
          </p:cNvPr>
          <p:cNvSpPr txBox="1"/>
          <p:nvPr/>
        </p:nvSpPr>
        <p:spPr bwMode="auto">
          <a:xfrm>
            <a:off x="765635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46</a:t>
            </a:r>
          </a:p>
        </p:txBody>
      </p:sp>
      <p:sp>
        <p:nvSpPr>
          <p:cNvPr id="103" name="TextBox 102">
            <a:extLst>
              <a:ext uri="{FF2B5EF4-FFF2-40B4-BE49-F238E27FC236}">
                <a16:creationId xmlns:a16="http://schemas.microsoft.com/office/drawing/2014/main" id="{85F8AB4B-A0BA-4EA5-B388-92E2774972D4}"/>
              </a:ext>
            </a:extLst>
          </p:cNvPr>
          <p:cNvSpPr txBox="1"/>
          <p:nvPr/>
        </p:nvSpPr>
        <p:spPr bwMode="auto">
          <a:xfrm>
            <a:off x="793396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p>
        </p:txBody>
      </p:sp>
      <p:sp>
        <p:nvSpPr>
          <p:cNvPr id="104" name="TextBox 103">
            <a:extLst>
              <a:ext uri="{FF2B5EF4-FFF2-40B4-BE49-F238E27FC236}">
                <a16:creationId xmlns:a16="http://schemas.microsoft.com/office/drawing/2014/main" id="{F8C9D35A-BF4B-453E-A54C-71D3E7EAEE0E}"/>
              </a:ext>
            </a:extLst>
          </p:cNvPr>
          <p:cNvSpPr txBox="1"/>
          <p:nvPr/>
        </p:nvSpPr>
        <p:spPr bwMode="auto">
          <a:xfrm>
            <a:off x="821158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105" name="TextBox 104">
            <a:extLst>
              <a:ext uri="{FF2B5EF4-FFF2-40B4-BE49-F238E27FC236}">
                <a16:creationId xmlns:a16="http://schemas.microsoft.com/office/drawing/2014/main" id="{649C8E11-4E48-4775-A585-93B8192D9C54}"/>
              </a:ext>
            </a:extLst>
          </p:cNvPr>
          <p:cNvSpPr txBox="1"/>
          <p:nvPr/>
        </p:nvSpPr>
        <p:spPr bwMode="auto">
          <a:xfrm>
            <a:off x="848919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52</a:t>
            </a:r>
          </a:p>
        </p:txBody>
      </p:sp>
      <p:sp>
        <p:nvSpPr>
          <p:cNvPr id="106" name="TextBox 105">
            <a:extLst>
              <a:ext uri="{FF2B5EF4-FFF2-40B4-BE49-F238E27FC236}">
                <a16:creationId xmlns:a16="http://schemas.microsoft.com/office/drawing/2014/main" id="{F66479B1-128C-4C02-B88C-808A7C3A7414}"/>
              </a:ext>
            </a:extLst>
          </p:cNvPr>
          <p:cNvSpPr txBox="1"/>
          <p:nvPr/>
        </p:nvSpPr>
        <p:spPr bwMode="auto">
          <a:xfrm>
            <a:off x="876680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54</a:t>
            </a:r>
          </a:p>
        </p:txBody>
      </p:sp>
      <p:sp>
        <p:nvSpPr>
          <p:cNvPr id="107" name="TextBox 106">
            <a:extLst>
              <a:ext uri="{FF2B5EF4-FFF2-40B4-BE49-F238E27FC236}">
                <a16:creationId xmlns:a16="http://schemas.microsoft.com/office/drawing/2014/main" id="{FD529393-03F8-4744-88F2-118CD293526B}"/>
              </a:ext>
            </a:extLst>
          </p:cNvPr>
          <p:cNvSpPr txBox="1"/>
          <p:nvPr/>
        </p:nvSpPr>
        <p:spPr bwMode="auto">
          <a:xfrm>
            <a:off x="904442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56</a:t>
            </a:r>
          </a:p>
        </p:txBody>
      </p:sp>
      <p:sp>
        <p:nvSpPr>
          <p:cNvPr id="108" name="TextBox 107">
            <a:extLst>
              <a:ext uri="{FF2B5EF4-FFF2-40B4-BE49-F238E27FC236}">
                <a16:creationId xmlns:a16="http://schemas.microsoft.com/office/drawing/2014/main" id="{0CB39DCA-9A6E-4A1F-ADD4-306E7E0DDA79}"/>
              </a:ext>
            </a:extLst>
          </p:cNvPr>
          <p:cNvSpPr txBox="1"/>
          <p:nvPr/>
        </p:nvSpPr>
        <p:spPr bwMode="auto">
          <a:xfrm>
            <a:off x="9322036"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58</a:t>
            </a:r>
          </a:p>
        </p:txBody>
      </p:sp>
      <p:sp>
        <p:nvSpPr>
          <p:cNvPr id="109" name="TextBox 108">
            <a:extLst>
              <a:ext uri="{FF2B5EF4-FFF2-40B4-BE49-F238E27FC236}">
                <a16:creationId xmlns:a16="http://schemas.microsoft.com/office/drawing/2014/main" id="{04C9EE5B-2220-44B5-B146-3C2BBD7ADBA7}"/>
              </a:ext>
            </a:extLst>
          </p:cNvPr>
          <p:cNvSpPr txBox="1"/>
          <p:nvPr/>
        </p:nvSpPr>
        <p:spPr bwMode="auto">
          <a:xfrm>
            <a:off x="9599650"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110" name="TextBox 109">
            <a:extLst>
              <a:ext uri="{FF2B5EF4-FFF2-40B4-BE49-F238E27FC236}">
                <a16:creationId xmlns:a16="http://schemas.microsoft.com/office/drawing/2014/main" id="{48CC0553-A3BA-4D2E-8676-3F94E08BFE97}"/>
              </a:ext>
            </a:extLst>
          </p:cNvPr>
          <p:cNvSpPr txBox="1"/>
          <p:nvPr/>
        </p:nvSpPr>
        <p:spPr bwMode="auto">
          <a:xfrm>
            <a:off x="9877264"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62</a:t>
            </a:r>
          </a:p>
        </p:txBody>
      </p:sp>
      <p:sp>
        <p:nvSpPr>
          <p:cNvPr id="111" name="TextBox 110">
            <a:extLst>
              <a:ext uri="{FF2B5EF4-FFF2-40B4-BE49-F238E27FC236}">
                <a16:creationId xmlns:a16="http://schemas.microsoft.com/office/drawing/2014/main" id="{134F7CF6-3729-4ACD-9A56-110EFFE41B0C}"/>
              </a:ext>
            </a:extLst>
          </p:cNvPr>
          <p:cNvSpPr txBox="1"/>
          <p:nvPr/>
        </p:nvSpPr>
        <p:spPr bwMode="auto">
          <a:xfrm>
            <a:off x="10154878"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64</a:t>
            </a:r>
          </a:p>
        </p:txBody>
      </p:sp>
      <p:sp>
        <p:nvSpPr>
          <p:cNvPr id="112" name="TextBox 111">
            <a:extLst>
              <a:ext uri="{FF2B5EF4-FFF2-40B4-BE49-F238E27FC236}">
                <a16:creationId xmlns:a16="http://schemas.microsoft.com/office/drawing/2014/main" id="{AE364607-2966-45E0-8908-6C5C3F2DDD14}"/>
              </a:ext>
            </a:extLst>
          </p:cNvPr>
          <p:cNvSpPr txBox="1"/>
          <p:nvPr/>
        </p:nvSpPr>
        <p:spPr bwMode="auto">
          <a:xfrm>
            <a:off x="10432492" y="5627890"/>
            <a:ext cx="5249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66</a:t>
            </a:r>
          </a:p>
        </p:txBody>
      </p:sp>
      <p:sp>
        <p:nvSpPr>
          <p:cNvPr id="11267" name="Oval 11266">
            <a:extLst>
              <a:ext uri="{FF2B5EF4-FFF2-40B4-BE49-F238E27FC236}">
                <a16:creationId xmlns:a16="http://schemas.microsoft.com/office/drawing/2014/main" id="{39D13E92-285A-4B81-8886-D44D546009C0}"/>
              </a:ext>
            </a:extLst>
          </p:cNvPr>
          <p:cNvSpPr/>
          <p:nvPr/>
        </p:nvSpPr>
        <p:spPr bwMode="auto">
          <a:xfrm>
            <a:off x="1561094" y="234919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2" name="Oval 151">
            <a:extLst>
              <a:ext uri="{FF2B5EF4-FFF2-40B4-BE49-F238E27FC236}">
                <a16:creationId xmlns:a16="http://schemas.microsoft.com/office/drawing/2014/main" id="{99E3E77B-BE95-4E96-8D1B-44EDBC0CFE1C}"/>
              </a:ext>
            </a:extLst>
          </p:cNvPr>
          <p:cNvSpPr/>
          <p:nvPr/>
        </p:nvSpPr>
        <p:spPr bwMode="auto">
          <a:xfrm>
            <a:off x="3151541" y="3368854"/>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3" name="Oval 152">
            <a:extLst>
              <a:ext uri="{FF2B5EF4-FFF2-40B4-BE49-F238E27FC236}">
                <a16:creationId xmlns:a16="http://schemas.microsoft.com/office/drawing/2014/main" id="{9008E87A-1C4D-4158-AF50-1B781E9AAB5D}"/>
              </a:ext>
            </a:extLst>
          </p:cNvPr>
          <p:cNvSpPr/>
          <p:nvPr/>
        </p:nvSpPr>
        <p:spPr bwMode="auto">
          <a:xfrm>
            <a:off x="4287996" y="4025404"/>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4" name="Oval 153">
            <a:extLst>
              <a:ext uri="{FF2B5EF4-FFF2-40B4-BE49-F238E27FC236}">
                <a16:creationId xmlns:a16="http://schemas.microsoft.com/office/drawing/2014/main" id="{094A9524-AA7E-4720-945A-FFBD25C34351}"/>
              </a:ext>
            </a:extLst>
          </p:cNvPr>
          <p:cNvSpPr/>
          <p:nvPr/>
        </p:nvSpPr>
        <p:spPr bwMode="auto">
          <a:xfrm>
            <a:off x="4416047" y="4061745"/>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5" name="Oval 154">
            <a:extLst>
              <a:ext uri="{FF2B5EF4-FFF2-40B4-BE49-F238E27FC236}">
                <a16:creationId xmlns:a16="http://schemas.microsoft.com/office/drawing/2014/main" id="{2F38EC8B-61E3-4069-83A6-FE511E8668EE}"/>
              </a:ext>
            </a:extLst>
          </p:cNvPr>
          <p:cNvSpPr/>
          <p:nvPr/>
        </p:nvSpPr>
        <p:spPr bwMode="auto">
          <a:xfrm>
            <a:off x="4799588" y="416985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6" name="Oval 155">
            <a:extLst>
              <a:ext uri="{FF2B5EF4-FFF2-40B4-BE49-F238E27FC236}">
                <a16:creationId xmlns:a16="http://schemas.microsoft.com/office/drawing/2014/main" id="{BC0DCEDB-D2CF-4D4C-9ED1-0E9090EC3B4C}"/>
              </a:ext>
            </a:extLst>
          </p:cNvPr>
          <p:cNvSpPr/>
          <p:nvPr/>
        </p:nvSpPr>
        <p:spPr bwMode="auto">
          <a:xfrm>
            <a:off x="4667232" y="4120057"/>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7" name="Oval 156">
            <a:extLst>
              <a:ext uri="{FF2B5EF4-FFF2-40B4-BE49-F238E27FC236}">
                <a16:creationId xmlns:a16="http://schemas.microsoft.com/office/drawing/2014/main" id="{E1F5462C-256D-4B99-8458-8678050DCBD5}"/>
              </a:ext>
            </a:extLst>
          </p:cNvPr>
          <p:cNvSpPr/>
          <p:nvPr/>
        </p:nvSpPr>
        <p:spPr bwMode="auto">
          <a:xfrm>
            <a:off x="4851916" y="421209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8" name="Oval 157">
            <a:extLst>
              <a:ext uri="{FF2B5EF4-FFF2-40B4-BE49-F238E27FC236}">
                <a16:creationId xmlns:a16="http://schemas.microsoft.com/office/drawing/2014/main" id="{F133438A-11FE-4192-8710-70499473DBA8}"/>
              </a:ext>
            </a:extLst>
          </p:cNvPr>
          <p:cNvSpPr/>
          <p:nvPr/>
        </p:nvSpPr>
        <p:spPr bwMode="auto">
          <a:xfrm>
            <a:off x="4904244" y="421895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59" name="Oval 158">
            <a:extLst>
              <a:ext uri="{FF2B5EF4-FFF2-40B4-BE49-F238E27FC236}">
                <a16:creationId xmlns:a16="http://schemas.microsoft.com/office/drawing/2014/main" id="{56A8363C-0647-457F-9706-4E465F5F2494}"/>
              </a:ext>
            </a:extLst>
          </p:cNvPr>
          <p:cNvSpPr/>
          <p:nvPr/>
        </p:nvSpPr>
        <p:spPr bwMode="auto">
          <a:xfrm>
            <a:off x="5310026" y="4344390"/>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0" name="Oval 159">
            <a:extLst>
              <a:ext uri="{FF2B5EF4-FFF2-40B4-BE49-F238E27FC236}">
                <a16:creationId xmlns:a16="http://schemas.microsoft.com/office/drawing/2014/main" id="{9023BC5D-735B-49C9-99E8-7B21427EF180}"/>
              </a:ext>
            </a:extLst>
          </p:cNvPr>
          <p:cNvSpPr/>
          <p:nvPr/>
        </p:nvSpPr>
        <p:spPr bwMode="auto">
          <a:xfrm>
            <a:off x="4963106" y="422444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1" name="Oval 160">
            <a:extLst>
              <a:ext uri="{FF2B5EF4-FFF2-40B4-BE49-F238E27FC236}">
                <a16:creationId xmlns:a16="http://schemas.microsoft.com/office/drawing/2014/main" id="{27829F8C-432A-4051-B275-E95781B0FC82}"/>
              </a:ext>
            </a:extLst>
          </p:cNvPr>
          <p:cNvSpPr/>
          <p:nvPr/>
        </p:nvSpPr>
        <p:spPr bwMode="auto">
          <a:xfrm>
            <a:off x="5128955" y="4226086"/>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2" name="Oval 161">
            <a:extLst>
              <a:ext uri="{FF2B5EF4-FFF2-40B4-BE49-F238E27FC236}">
                <a16:creationId xmlns:a16="http://schemas.microsoft.com/office/drawing/2014/main" id="{C94F3B43-3E65-43CA-88F3-A9D59B633568}"/>
              </a:ext>
            </a:extLst>
          </p:cNvPr>
          <p:cNvSpPr/>
          <p:nvPr/>
        </p:nvSpPr>
        <p:spPr bwMode="auto">
          <a:xfrm>
            <a:off x="5174079" y="4298670"/>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3" name="Oval 162">
            <a:extLst>
              <a:ext uri="{FF2B5EF4-FFF2-40B4-BE49-F238E27FC236}">
                <a16:creationId xmlns:a16="http://schemas.microsoft.com/office/drawing/2014/main" id="{21B7C4E9-7183-4078-827A-01318016C0BD}"/>
              </a:ext>
            </a:extLst>
          </p:cNvPr>
          <p:cNvSpPr/>
          <p:nvPr/>
        </p:nvSpPr>
        <p:spPr bwMode="auto">
          <a:xfrm>
            <a:off x="5605967" y="4348470"/>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4" name="Oval 163">
            <a:extLst>
              <a:ext uri="{FF2B5EF4-FFF2-40B4-BE49-F238E27FC236}">
                <a16:creationId xmlns:a16="http://schemas.microsoft.com/office/drawing/2014/main" id="{5431BF96-2A53-488C-9C22-4642B85BD2B7}"/>
              </a:ext>
            </a:extLst>
          </p:cNvPr>
          <p:cNvSpPr/>
          <p:nvPr/>
        </p:nvSpPr>
        <p:spPr bwMode="auto">
          <a:xfrm>
            <a:off x="5364608" y="4348433"/>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5" name="Oval 164">
            <a:extLst>
              <a:ext uri="{FF2B5EF4-FFF2-40B4-BE49-F238E27FC236}">
                <a16:creationId xmlns:a16="http://schemas.microsoft.com/office/drawing/2014/main" id="{7FA21796-9E5F-4E1C-928B-EDA03B749CAB}"/>
              </a:ext>
            </a:extLst>
          </p:cNvPr>
          <p:cNvSpPr/>
          <p:nvPr/>
        </p:nvSpPr>
        <p:spPr bwMode="auto">
          <a:xfrm>
            <a:off x="5854160" y="4348433"/>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6" name="Oval 165">
            <a:extLst>
              <a:ext uri="{FF2B5EF4-FFF2-40B4-BE49-F238E27FC236}">
                <a16:creationId xmlns:a16="http://schemas.microsoft.com/office/drawing/2014/main" id="{6725D1EF-AB5C-4844-AC96-6C4F398E9DA6}"/>
              </a:ext>
            </a:extLst>
          </p:cNvPr>
          <p:cNvSpPr/>
          <p:nvPr/>
        </p:nvSpPr>
        <p:spPr bwMode="auto">
          <a:xfrm>
            <a:off x="5908240" y="4348432"/>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7" name="Oval 166">
            <a:extLst>
              <a:ext uri="{FF2B5EF4-FFF2-40B4-BE49-F238E27FC236}">
                <a16:creationId xmlns:a16="http://schemas.microsoft.com/office/drawing/2014/main" id="{A62FBC89-20B6-487D-A47E-9CBD5CB96783}"/>
              </a:ext>
            </a:extLst>
          </p:cNvPr>
          <p:cNvSpPr/>
          <p:nvPr/>
        </p:nvSpPr>
        <p:spPr bwMode="auto">
          <a:xfrm>
            <a:off x="6354127" y="4473439"/>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8" name="Oval 167">
            <a:extLst>
              <a:ext uri="{FF2B5EF4-FFF2-40B4-BE49-F238E27FC236}">
                <a16:creationId xmlns:a16="http://schemas.microsoft.com/office/drawing/2014/main" id="{839BBCBF-4A0C-49FE-83F1-55E7A3D64ED1}"/>
              </a:ext>
            </a:extLst>
          </p:cNvPr>
          <p:cNvSpPr/>
          <p:nvPr/>
        </p:nvSpPr>
        <p:spPr bwMode="auto">
          <a:xfrm>
            <a:off x="6464109" y="4471128"/>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9" name="Oval 168">
            <a:extLst>
              <a:ext uri="{FF2B5EF4-FFF2-40B4-BE49-F238E27FC236}">
                <a16:creationId xmlns:a16="http://schemas.microsoft.com/office/drawing/2014/main" id="{22121AC4-345C-45C3-9B58-18AE5319A68F}"/>
              </a:ext>
            </a:extLst>
          </p:cNvPr>
          <p:cNvSpPr/>
          <p:nvPr/>
        </p:nvSpPr>
        <p:spPr bwMode="auto">
          <a:xfrm>
            <a:off x="6573812" y="4476399"/>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0" name="Oval 169">
            <a:extLst>
              <a:ext uri="{FF2B5EF4-FFF2-40B4-BE49-F238E27FC236}">
                <a16:creationId xmlns:a16="http://schemas.microsoft.com/office/drawing/2014/main" id="{3B6AE845-4FA8-4E2D-83E7-F1FE31A4E7A7}"/>
              </a:ext>
            </a:extLst>
          </p:cNvPr>
          <p:cNvSpPr/>
          <p:nvPr/>
        </p:nvSpPr>
        <p:spPr bwMode="auto">
          <a:xfrm>
            <a:off x="6625924" y="4567839"/>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1" name="Oval 170">
            <a:extLst>
              <a:ext uri="{FF2B5EF4-FFF2-40B4-BE49-F238E27FC236}">
                <a16:creationId xmlns:a16="http://schemas.microsoft.com/office/drawing/2014/main" id="{989BF25E-24EB-401B-8C23-01EFC78603E6}"/>
              </a:ext>
            </a:extLst>
          </p:cNvPr>
          <p:cNvSpPr/>
          <p:nvPr/>
        </p:nvSpPr>
        <p:spPr bwMode="auto">
          <a:xfrm>
            <a:off x="6825626" y="4561399"/>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2" name="Oval 171">
            <a:extLst>
              <a:ext uri="{FF2B5EF4-FFF2-40B4-BE49-F238E27FC236}">
                <a16:creationId xmlns:a16="http://schemas.microsoft.com/office/drawing/2014/main" id="{092F8A79-CD12-4FC7-A417-0B94C67EBE6B}"/>
              </a:ext>
            </a:extLst>
          </p:cNvPr>
          <p:cNvSpPr/>
          <p:nvPr/>
        </p:nvSpPr>
        <p:spPr bwMode="auto">
          <a:xfrm>
            <a:off x="7179463" y="4557803"/>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3" name="Oval 172">
            <a:extLst>
              <a:ext uri="{FF2B5EF4-FFF2-40B4-BE49-F238E27FC236}">
                <a16:creationId xmlns:a16="http://schemas.microsoft.com/office/drawing/2014/main" id="{D98579A1-68C8-4E14-BEDB-0F9EC2F56A5A}"/>
              </a:ext>
            </a:extLst>
          </p:cNvPr>
          <p:cNvSpPr/>
          <p:nvPr/>
        </p:nvSpPr>
        <p:spPr bwMode="auto">
          <a:xfrm>
            <a:off x="7590943" y="4747751"/>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4" name="Oval 173">
            <a:extLst>
              <a:ext uri="{FF2B5EF4-FFF2-40B4-BE49-F238E27FC236}">
                <a16:creationId xmlns:a16="http://schemas.microsoft.com/office/drawing/2014/main" id="{214444AE-7ABD-4DE2-B2C7-B1B7E7AC4E00}"/>
              </a:ext>
            </a:extLst>
          </p:cNvPr>
          <p:cNvSpPr/>
          <p:nvPr/>
        </p:nvSpPr>
        <p:spPr bwMode="auto">
          <a:xfrm>
            <a:off x="7923904" y="4862470"/>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5" name="Oval 174">
            <a:extLst>
              <a:ext uri="{FF2B5EF4-FFF2-40B4-BE49-F238E27FC236}">
                <a16:creationId xmlns:a16="http://schemas.microsoft.com/office/drawing/2014/main" id="{E71D56A4-5BFA-4B7E-8135-6DC47FEF3B0A}"/>
              </a:ext>
            </a:extLst>
          </p:cNvPr>
          <p:cNvSpPr/>
          <p:nvPr/>
        </p:nvSpPr>
        <p:spPr bwMode="auto">
          <a:xfrm>
            <a:off x="8196439" y="4866984"/>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6" name="Oval 175">
            <a:extLst>
              <a:ext uri="{FF2B5EF4-FFF2-40B4-BE49-F238E27FC236}">
                <a16:creationId xmlns:a16="http://schemas.microsoft.com/office/drawing/2014/main" id="{3D9F8DCF-C4F1-4324-83A6-794B7C91370D}"/>
              </a:ext>
            </a:extLst>
          </p:cNvPr>
          <p:cNvSpPr/>
          <p:nvPr/>
        </p:nvSpPr>
        <p:spPr bwMode="auto">
          <a:xfrm>
            <a:off x="8600121" y="4862470"/>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7" name="Oval 176">
            <a:extLst>
              <a:ext uri="{FF2B5EF4-FFF2-40B4-BE49-F238E27FC236}">
                <a16:creationId xmlns:a16="http://schemas.microsoft.com/office/drawing/2014/main" id="{4058A456-F368-4B2F-84F3-3FECFF9778E6}"/>
              </a:ext>
            </a:extLst>
          </p:cNvPr>
          <p:cNvSpPr/>
          <p:nvPr/>
        </p:nvSpPr>
        <p:spPr bwMode="auto">
          <a:xfrm>
            <a:off x="9484384" y="4871536"/>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8" name="Oval 177">
            <a:extLst>
              <a:ext uri="{FF2B5EF4-FFF2-40B4-BE49-F238E27FC236}">
                <a16:creationId xmlns:a16="http://schemas.microsoft.com/office/drawing/2014/main" id="{1AFFEB02-D206-453C-BEFB-BF3B2E74CA61}"/>
              </a:ext>
            </a:extLst>
          </p:cNvPr>
          <p:cNvSpPr/>
          <p:nvPr/>
        </p:nvSpPr>
        <p:spPr bwMode="auto">
          <a:xfrm>
            <a:off x="9650391" y="4866984"/>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9" name="Oval 178">
            <a:extLst>
              <a:ext uri="{FF2B5EF4-FFF2-40B4-BE49-F238E27FC236}">
                <a16:creationId xmlns:a16="http://schemas.microsoft.com/office/drawing/2014/main" id="{80E7062D-6E0A-46B9-B82A-BAC122A21B91}"/>
              </a:ext>
            </a:extLst>
          </p:cNvPr>
          <p:cNvSpPr/>
          <p:nvPr/>
        </p:nvSpPr>
        <p:spPr bwMode="auto">
          <a:xfrm>
            <a:off x="10325911" y="4862819"/>
            <a:ext cx="91440" cy="91440"/>
          </a:xfrm>
          <a:prstGeom prst="ellipse">
            <a:avLst/>
          </a:prstGeom>
          <a:noFill/>
          <a:ln w="19050">
            <a:solidFill>
              <a:schemeClr val="accent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0" name="Oval 179">
            <a:extLst>
              <a:ext uri="{FF2B5EF4-FFF2-40B4-BE49-F238E27FC236}">
                <a16:creationId xmlns:a16="http://schemas.microsoft.com/office/drawing/2014/main" id="{A3471E7A-B60F-4A18-994C-FD2563B294FD}"/>
              </a:ext>
            </a:extLst>
          </p:cNvPr>
          <p:cNvSpPr/>
          <p:nvPr/>
        </p:nvSpPr>
        <p:spPr bwMode="auto">
          <a:xfrm>
            <a:off x="2057489" y="2415660"/>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1" name="Oval 180">
            <a:extLst>
              <a:ext uri="{FF2B5EF4-FFF2-40B4-BE49-F238E27FC236}">
                <a16:creationId xmlns:a16="http://schemas.microsoft.com/office/drawing/2014/main" id="{9F6DCAFA-BF32-42D7-9CBC-1DDB1F115C94}"/>
              </a:ext>
            </a:extLst>
          </p:cNvPr>
          <p:cNvSpPr/>
          <p:nvPr/>
        </p:nvSpPr>
        <p:spPr bwMode="auto">
          <a:xfrm>
            <a:off x="2368877" y="2601926"/>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C9A0C3FF-9C3E-40EB-992C-CA628998D97D}"/>
              </a:ext>
            </a:extLst>
          </p:cNvPr>
          <p:cNvSpPr/>
          <p:nvPr/>
        </p:nvSpPr>
        <p:spPr bwMode="auto">
          <a:xfrm>
            <a:off x="4089009" y="3940718"/>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3" name="Oval 182">
            <a:extLst>
              <a:ext uri="{FF2B5EF4-FFF2-40B4-BE49-F238E27FC236}">
                <a16:creationId xmlns:a16="http://schemas.microsoft.com/office/drawing/2014/main" id="{FA096BB8-9AA8-4967-9ABA-FA4F9C7012AA}"/>
              </a:ext>
            </a:extLst>
          </p:cNvPr>
          <p:cNvSpPr/>
          <p:nvPr/>
        </p:nvSpPr>
        <p:spPr bwMode="auto">
          <a:xfrm>
            <a:off x="4492294" y="4333586"/>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4" name="Oval 183">
            <a:extLst>
              <a:ext uri="{FF2B5EF4-FFF2-40B4-BE49-F238E27FC236}">
                <a16:creationId xmlns:a16="http://schemas.microsoft.com/office/drawing/2014/main" id="{D3AE200D-654B-45B0-A1FF-F61D0B1E4AE9}"/>
              </a:ext>
            </a:extLst>
          </p:cNvPr>
          <p:cNvSpPr/>
          <p:nvPr/>
        </p:nvSpPr>
        <p:spPr bwMode="auto">
          <a:xfrm>
            <a:off x="4645630" y="4344390"/>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5" name="Oval 184">
            <a:extLst>
              <a:ext uri="{FF2B5EF4-FFF2-40B4-BE49-F238E27FC236}">
                <a16:creationId xmlns:a16="http://schemas.microsoft.com/office/drawing/2014/main" id="{CAD79C88-7FBC-4904-A202-9B51D6218A6B}"/>
              </a:ext>
            </a:extLst>
          </p:cNvPr>
          <p:cNvSpPr/>
          <p:nvPr/>
        </p:nvSpPr>
        <p:spPr bwMode="auto">
          <a:xfrm>
            <a:off x="4735852" y="4348608"/>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6" name="Oval 185">
            <a:extLst>
              <a:ext uri="{FF2B5EF4-FFF2-40B4-BE49-F238E27FC236}">
                <a16:creationId xmlns:a16="http://schemas.microsoft.com/office/drawing/2014/main" id="{ED50DD37-EDAD-44A3-BF92-6A58081F1FD3}"/>
              </a:ext>
            </a:extLst>
          </p:cNvPr>
          <p:cNvSpPr/>
          <p:nvPr/>
        </p:nvSpPr>
        <p:spPr bwMode="auto">
          <a:xfrm>
            <a:off x="4835493" y="4348570"/>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7" name="Oval 186">
            <a:extLst>
              <a:ext uri="{FF2B5EF4-FFF2-40B4-BE49-F238E27FC236}">
                <a16:creationId xmlns:a16="http://schemas.microsoft.com/office/drawing/2014/main" id="{A4C3379A-611D-4AA7-B90C-71A6419719EC}"/>
              </a:ext>
            </a:extLst>
          </p:cNvPr>
          <p:cNvSpPr/>
          <p:nvPr/>
        </p:nvSpPr>
        <p:spPr bwMode="auto">
          <a:xfrm>
            <a:off x="4949600" y="4345778"/>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8" name="Oval 187">
            <a:extLst>
              <a:ext uri="{FF2B5EF4-FFF2-40B4-BE49-F238E27FC236}">
                <a16:creationId xmlns:a16="http://schemas.microsoft.com/office/drawing/2014/main" id="{0504930E-8178-42E0-8555-7609A75715EB}"/>
              </a:ext>
            </a:extLst>
          </p:cNvPr>
          <p:cNvSpPr/>
          <p:nvPr/>
        </p:nvSpPr>
        <p:spPr bwMode="auto">
          <a:xfrm>
            <a:off x="5159108" y="4414887"/>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89" name="Oval 188">
            <a:extLst>
              <a:ext uri="{FF2B5EF4-FFF2-40B4-BE49-F238E27FC236}">
                <a16:creationId xmlns:a16="http://schemas.microsoft.com/office/drawing/2014/main" id="{778DEC1D-9086-4A27-9FDE-E82A7F841659}"/>
              </a:ext>
            </a:extLst>
          </p:cNvPr>
          <p:cNvSpPr/>
          <p:nvPr/>
        </p:nvSpPr>
        <p:spPr bwMode="auto">
          <a:xfrm>
            <a:off x="7287298" y="4987363"/>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0" name="Oval 189">
            <a:extLst>
              <a:ext uri="{FF2B5EF4-FFF2-40B4-BE49-F238E27FC236}">
                <a16:creationId xmlns:a16="http://schemas.microsoft.com/office/drawing/2014/main" id="{9F6A8BFD-6F8B-4169-A3B7-490E4C13D279}"/>
              </a:ext>
            </a:extLst>
          </p:cNvPr>
          <p:cNvSpPr/>
          <p:nvPr/>
        </p:nvSpPr>
        <p:spPr bwMode="auto">
          <a:xfrm>
            <a:off x="6555549" y="4977917"/>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1" name="Oval 190">
            <a:extLst>
              <a:ext uri="{FF2B5EF4-FFF2-40B4-BE49-F238E27FC236}">
                <a16:creationId xmlns:a16="http://schemas.microsoft.com/office/drawing/2014/main" id="{07C532D9-64D2-43C6-AE74-5780E89EBF8F}"/>
              </a:ext>
            </a:extLst>
          </p:cNvPr>
          <p:cNvSpPr/>
          <p:nvPr/>
        </p:nvSpPr>
        <p:spPr bwMode="auto">
          <a:xfrm>
            <a:off x="7857964" y="4987363"/>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2" name="Oval 191">
            <a:extLst>
              <a:ext uri="{FF2B5EF4-FFF2-40B4-BE49-F238E27FC236}">
                <a16:creationId xmlns:a16="http://schemas.microsoft.com/office/drawing/2014/main" id="{D275B508-E9BD-4AE2-9DF2-715CE86AEEA1}"/>
              </a:ext>
            </a:extLst>
          </p:cNvPr>
          <p:cNvSpPr/>
          <p:nvPr/>
        </p:nvSpPr>
        <p:spPr bwMode="auto">
          <a:xfrm>
            <a:off x="8211580" y="4985960"/>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93" name="Oval 192">
            <a:extLst>
              <a:ext uri="{FF2B5EF4-FFF2-40B4-BE49-F238E27FC236}">
                <a16:creationId xmlns:a16="http://schemas.microsoft.com/office/drawing/2014/main" id="{2EFD1FDB-CD42-4036-B83E-6752A693E259}"/>
              </a:ext>
            </a:extLst>
          </p:cNvPr>
          <p:cNvSpPr/>
          <p:nvPr/>
        </p:nvSpPr>
        <p:spPr bwMode="auto">
          <a:xfrm>
            <a:off x="8531543" y="5352542"/>
            <a:ext cx="91440" cy="91440"/>
          </a:xfrm>
          <a:prstGeom prst="ellipse">
            <a:avLst/>
          </a:prstGeom>
          <a:noFill/>
          <a:ln w="19050">
            <a:solidFill>
              <a:schemeClr val="accent3"/>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grpSp>
        <p:nvGrpSpPr>
          <p:cNvPr id="150" name="Group 149">
            <a:extLst>
              <a:ext uri="{FF2B5EF4-FFF2-40B4-BE49-F238E27FC236}">
                <a16:creationId xmlns:a16="http://schemas.microsoft.com/office/drawing/2014/main" id="{DD753A24-A66B-4271-827C-8EEAC8C43DC8}"/>
              </a:ext>
            </a:extLst>
          </p:cNvPr>
          <p:cNvGrpSpPr/>
          <p:nvPr/>
        </p:nvGrpSpPr>
        <p:grpSpPr>
          <a:xfrm>
            <a:off x="9392911" y="6207927"/>
            <a:ext cx="2488502" cy="454909"/>
            <a:chOff x="9392911" y="6207927"/>
            <a:chExt cx="2488502" cy="454909"/>
          </a:xfrm>
        </p:grpSpPr>
        <p:pic>
          <p:nvPicPr>
            <p:cNvPr id="151" name="Picture 150" descr="A picture containing text, ax, wheel&#10;&#10;Description automatically generated">
              <a:extLst>
                <a:ext uri="{FF2B5EF4-FFF2-40B4-BE49-F238E27FC236}">
                  <a16:creationId xmlns:a16="http://schemas.microsoft.com/office/drawing/2014/main" id="{05CFB5C3-1F22-4D6D-BE96-34EF023004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194" name="Rectangle 193">
              <a:extLst>
                <a:ext uri="{FF2B5EF4-FFF2-40B4-BE49-F238E27FC236}">
                  <a16:creationId xmlns:a16="http://schemas.microsoft.com/office/drawing/2014/main" id="{4CC63E83-01B3-4415-8DA8-E614034E29D2}"/>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400" b="0" dirty="0">
                  <a:solidFill>
                    <a:srgbClr val="455560"/>
                  </a:solidFill>
                  <a:latin typeface="Calibri" panose="020F0502020204030204" pitchFamily="34" charset="0"/>
                </a:rPr>
                <a:t>Slide credit: </a:t>
              </a:r>
              <a:r>
                <a:rPr lang="en-US" altLang="en-US" sz="1400" b="0" dirty="0">
                  <a:solidFill>
                    <a:schemeClr val="bg2"/>
                  </a:solidFill>
                  <a:latin typeface="Calibri" panose="020F0502020204030204" pitchFamily="34" charset="0"/>
                  <a:hlinkClick r:id="rId5"/>
                </a:rPr>
                <a:t>clinicaloptions.com</a:t>
              </a:r>
              <a:endParaRPr lang="en-US" altLang="en-US" sz="1400" b="0" dirty="0">
                <a:solidFill>
                  <a:schemeClr val="bg2"/>
                </a:solidFill>
                <a:latin typeface="Calibri" panose="020F0502020204030204" pitchFamily="34" charset="0"/>
              </a:endParaRPr>
            </a:p>
          </p:txBody>
        </p:sp>
      </p:grpSp>
    </p:spTree>
    <p:custDataLst>
      <p:tags r:id="rId1"/>
    </p:custDataLst>
    <p:extLst>
      <p:ext uri="{BB962C8B-B14F-4D97-AF65-F5344CB8AC3E}">
        <p14:creationId xmlns:p14="http://schemas.microsoft.com/office/powerpoint/2010/main" val="343396031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17751" y="570380"/>
            <a:ext cx="12023305" cy="7589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0" dirty="0">
                <a:solidFill>
                  <a:srgbClr val="252171"/>
                </a:solidFill>
                <a:latin typeface="Calibri" panose="020F0502020204030204" pitchFamily="34" charset="0"/>
                <a:cs typeface="Calibri" panose="020F0502020204030204" pitchFamily="34" charset="0"/>
              </a:rPr>
              <a:t>Therapy Based on Predictive </a:t>
            </a:r>
            <a:r>
              <a:rPr lang="en-US" sz="3600" b="0">
                <a:solidFill>
                  <a:srgbClr val="252171"/>
                </a:solidFill>
                <a:latin typeface="Calibri" panose="020F0502020204030204" pitchFamily="34" charset="0"/>
                <a:cs typeface="Calibri" panose="020F0502020204030204" pitchFamily="34" charset="0"/>
              </a:rPr>
              <a:t>Biomarkers in </a:t>
            </a:r>
            <a:r>
              <a:rPr lang="en-US" sz="3600" b="0" dirty="0">
                <a:solidFill>
                  <a:srgbClr val="252171"/>
                </a:solidFill>
                <a:latin typeface="Calibri" panose="020F0502020204030204" pitchFamily="34" charset="0"/>
                <a:cs typeface="Calibri" panose="020F0502020204030204" pitchFamily="34" charset="0"/>
              </a:rPr>
              <a:t>GI Oncology</a:t>
            </a:r>
          </a:p>
        </p:txBody>
      </p:sp>
      <p:sp>
        <p:nvSpPr>
          <p:cNvPr id="7" name="Content Placeholder 1"/>
          <p:cNvSpPr txBox="1">
            <a:spLocks/>
          </p:cNvSpPr>
          <p:nvPr/>
        </p:nvSpPr>
        <p:spPr>
          <a:xfrm>
            <a:off x="338457" y="1504949"/>
            <a:ext cx="11008212" cy="497993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Immune checkpoint inhibitor therapy (ICI) </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Biomarkers Tested: PD-L1 (IHC) (Gastric/GEJ cancers), MMR-IHC/MSI (tumor </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agnostic), TMB (Tumor agnostic)</a:t>
            </a:r>
          </a:p>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Anti-EGFR therapy (CRC)</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Biomarkers Tested: </a:t>
            </a:r>
            <a:r>
              <a:rPr lang="en-US" sz="2000" b="0" i="1" dirty="0">
                <a:solidFill>
                  <a:schemeClr val="bg1"/>
                </a:solidFill>
                <a:latin typeface="Calibri" panose="020F0502020204030204" pitchFamily="34" charset="0"/>
                <a:cs typeface="Calibri" panose="020F0502020204030204" pitchFamily="34" charset="0"/>
              </a:rPr>
              <a:t>KRAS, NRAS, BRAF </a:t>
            </a:r>
            <a:r>
              <a:rPr lang="en-US" sz="2000" b="0" dirty="0">
                <a:solidFill>
                  <a:schemeClr val="bg1"/>
                </a:solidFill>
                <a:latin typeface="Calibri" panose="020F0502020204030204" pitchFamily="34" charset="0"/>
                <a:cs typeface="Calibri" panose="020F0502020204030204" pitchFamily="34" charset="0"/>
              </a:rPr>
              <a:t>(wild type) </a:t>
            </a:r>
          </a:p>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Anti-BRAF and anti-EGFR therapy in BRAF V600 mutation CRC</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Biomarkers Tested: </a:t>
            </a:r>
            <a:r>
              <a:rPr lang="en-US" sz="2000" b="0" i="1" dirty="0">
                <a:solidFill>
                  <a:schemeClr val="bg1"/>
                </a:solidFill>
                <a:latin typeface="Calibri" panose="020F0502020204030204" pitchFamily="34" charset="0"/>
                <a:cs typeface="Calibri" panose="020F0502020204030204" pitchFamily="34" charset="0"/>
              </a:rPr>
              <a:t>BRAF V600 </a:t>
            </a:r>
            <a:r>
              <a:rPr lang="en-US" sz="2000" b="0" dirty="0" err="1">
                <a:solidFill>
                  <a:schemeClr val="bg1"/>
                </a:solidFill>
                <a:latin typeface="Calibri" panose="020F0502020204030204" pitchFamily="34" charset="0"/>
                <a:cs typeface="Calibri" panose="020F0502020204030204" pitchFamily="34" charset="0"/>
              </a:rPr>
              <a:t>mut</a:t>
            </a:r>
            <a:endParaRPr lang="en-US" sz="2000" b="0" dirty="0">
              <a:solidFill>
                <a:schemeClr val="bg1"/>
              </a:solidFill>
              <a:latin typeface="Calibri" panose="020F0502020204030204" pitchFamily="34" charset="0"/>
              <a:cs typeface="Calibri" panose="020F0502020204030204" pitchFamily="34" charset="0"/>
            </a:endParaRPr>
          </a:p>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Anti-Her2 therapy (Gastric/GEJ adenocarcinoma, CRC)</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Biomarkers Tested: </a:t>
            </a:r>
            <a:r>
              <a:rPr lang="en-US" sz="2000" b="0" i="1" dirty="0">
                <a:solidFill>
                  <a:schemeClr val="bg1"/>
                </a:solidFill>
                <a:latin typeface="Calibri" panose="020F0502020204030204" pitchFamily="34" charset="0"/>
                <a:cs typeface="Calibri" panose="020F0502020204030204" pitchFamily="34" charset="0"/>
              </a:rPr>
              <a:t>HER2</a:t>
            </a:r>
            <a:r>
              <a:rPr lang="en-US" sz="2000" b="0" dirty="0">
                <a:solidFill>
                  <a:schemeClr val="bg1"/>
                </a:solidFill>
                <a:latin typeface="Calibri" panose="020F0502020204030204" pitchFamily="34" charset="0"/>
                <a:cs typeface="Calibri" panose="020F0502020204030204" pitchFamily="34" charset="0"/>
              </a:rPr>
              <a:t> amplification or overexpression</a:t>
            </a:r>
          </a:p>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Other TKI (Tyrosine Kinase Inhibitor) therapy </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 tested: </a:t>
            </a:r>
            <a:r>
              <a:rPr lang="en-US" sz="2000" b="0" i="1" dirty="0">
                <a:solidFill>
                  <a:schemeClr val="bg1"/>
                </a:solidFill>
                <a:latin typeface="Calibri" panose="020F0502020204030204" pitchFamily="34" charset="0"/>
                <a:cs typeface="Calibri" panose="020F0502020204030204" pitchFamily="34" charset="0"/>
              </a:rPr>
              <a:t>NTRK1/2/3</a:t>
            </a:r>
            <a:r>
              <a:rPr lang="en-US" sz="2000" b="0" dirty="0">
                <a:solidFill>
                  <a:schemeClr val="bg1"/>
                </a:solidFill>
                <a:latin typeface="Calibri" panose="020F0502020204030204" pitchFamily="34" charset="0"/>
                <a:cs typeface="Calibri" panose="020F0502020204030204" pitchFamily="34" charset="0"/>
              </a:rPr>
              <a:t> fusion (tumor agnostic)</a:t>
            </a:r>
          </a:p>
          <a:p>
            <a:pPr algn="l">
              <a:spcBef>
                <a:spcPts val="0"/>
              </a:spcBef>
              <a:buClr>
                <a:srgbClr val="FF0000"/>
              </a:buClr>
            </a:pPr>
            <a:r>
              <a:rPr lang="en-US" sz="2000" b="0" i="1" dirty="0">
                <a:solidFill>
                  <a:schemeClr val="bg1"/>
                </a:solidFill>
                <a:latin typeface="Calibri" panose="020F0502020204030204" pitchFamily="34" charset="0"/>
                <a:cs typeface="Calibri" panose="020F0502020204030204" pitchFamily="34" charset="0"/>
              </a:rPr>
              <a:t>                                      FGFR2</a:t>
            </a:r>
            <a:r>
              <a:rPr lang="en-US" sz="2000" b="0" dirty="0">
                <a:solidFill>
                  <a:schemeClr val="bg1"/>
                </a:solidFill>
                <a:latin typeface="Calibri" panose="020F0502020204030204" pitchFamily="34" charset="0"/>
                <a:cs typeface="Calibri" panose="020F0502020204030204" pitchFamily="34" charset="0"/>
              </a:rPr>
              <a:t> fusion or rearrangement (BTC)</a:t>
            </a:r>
            <a:r>
              <a:rPr lang="en-US" sz="2000" b="0" i="1" dirty="0">
                <a:solidFill>
                  <a:schemeClr val="bg1"/>
                </a:solidFill>
                <a:latin typeface="Calibri" panose="020F0502020204030204" pitchFamily="34" charset="0"/>
                <a:cs typeface="Calibri" panose="020F0502020204030204" pitchFamily="34" charset="0"/>
              </a:rPr>
              <a:t> </a:t>
            </a:r>
          </a:p>
          <a:p>
            <a:pPr algn="l">
              <a:spcBef>
                <a:spcPts val="0"/>
              </a:spcBef>
              <a:buClr>
                <a:srgbClr val="FF0000"/>
              </a:buClr>
            </a:pPr>
            <a:r>
              <a:rPr lang="en-US" sz="2000" b="0" i="1" dirty="0">
                <a:solidFill>
                  <a:schemeClr val="bg1"/>
                </a:solidFill>
                <a:latin typeface="Calibri" panose="020F0502020204030204" pitchFamily="34" charset="0"/>
                <a:cs typeface="Calibri" panose="020F0502020204030204" pitchFamily="34" charset="0"/>
              </a:rPr>
              <a:t>                                      KIT</a:t>
            </a:r>
            <a:r>
              <a:rPr lang="en-US" sz="2000" b="0" dirty="0">
                <a:solidFill>
                  <a:schemeClr val="bg1"/>
                </a:solidFill>
                <a:latin typeface="Calibri" panose="020F0502020204030204" pitchFamily="34" charset="0"/>
                <a:cs typeface="Calibri" panose="020F0502020204030204" pitchFamily="34" charset="0"/>
              </a:rPr>
              <a:t>, </a:t>
            </a:r>
            <a:r>
              <a:rPr lang="en-US" sz="2000" b="0" i="1" dirty="0">
                <a:solidFill>
                  <a:schemeClr val="bg1"/>
                </a:solidFill>
                <a:latin typeface="Calibri" panose="020F0502020204030204" pitchFamily="34" charset="0"/>
                <a:cs typeface="Calibri" panose="020F0502020204030204" pitchFamily="34" charset="0"/>
              </a:rPr>
              <a:t>PDGFRA</a:t>
            </a:r>
            <a:r>
              <a:rPr lang="en-US" sz="2000" b="0" dirty="0">
                <a:solidFill>
                  <a:schemeClr val="bg1"/>
                </a:solidFill>
                <a:latin typeface="Calibri" panose="020F0502020204030204" pitchFamily="34" charset="0"/>
                <a:cs typeface="Calibri" panose="020F0502020204030204" pitchFamily="34" charset="0"/>
              </a:rPr>
              <a:t> mutations (GIST)</a:t>
            </a:r>
          </a:p>
          <a:p>
            <a:pPr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PARP inhibitors</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 tested: </a:t>
            </a:r>
            <a:r>
              <a:rPr lang="en-US" sz="2000" b="0" i="1" dirty="0">
                <a:solidFill>
                  <a:schemeClr val="bg1"/>
                </a:solidFill>
                <a:latin typeface="Calibri" panose="020F0502020204030204" pitchFamily="34" charset="0"/>
                <a:cs typeface="Calibri" panose="020F0502020204030204" pitchFamily="34" charset="0"/>
              </a:rPr>
              <a:t>BRCA1/2</a:t>
            </a:r>
          </a:p>
          <a:p>
            <a:pPr marL="342900" indent="-342900" algn="l">
              <a:spcBef>
                <a:spcPts val="0"/>
              </a:spcBef>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IDH inhibitor for</a:t>
            </a:r>
            <a:r>
              <a:rPr lang="en-US" sz="2000" b="0" i="1" dirty="0">
                <a:solidFill>
                  <a:schemeClr val="bg1"/>
                </a:solidFill>
                <a:latin typeface="Calibri" panose="020F0502020204030204" pitchFamily="34" charset="0"/>
                <a:cs typeface="Calibri" panose="020F0502020204030204" pitchFamily="34" charset="0"/>
              </a:rPr>
              <a:t> IDH </a:t>
            </a:r>
            <a:r>
              <a:rPr lang="en-US" sz="2000" b="0" dirty="0" err="1">
                <a:solidFill>
                  <a:schemeClr val="bg1"/>
                </a:solidFill>
                <a:latin typeface="Calibri" panose="020F0502020204030204" pitchFamily="34" charset="0"/>
                <a:cs typeface="Calibri" panose="020F0502020204030204" pitchFamily="34" charset="0"/>
              </a:rPr>
              <a:t>mut</a:t>
            </a:r>
            <a:r>
              <a:rPr lang="en-US" sz="2000" b="0" dirty="0">
                <a:solidFill>
                  <a:schemeClr val="bg1"/>
                </a:solidFill>
                <a:latin typeface="Calibri" panose="020F0502020204030204" pitchFamily="34" charset="0"/>
                <a:cs typeface="Calibri" panose="020F0502020204030204" pitchFamily="34" charset="0"/>
              </a:rPr>
              <a:t> BTC</a:t>
            </a:r>
          </a:p>
          <a:p>
            <a:pPr algn="l">
              <a:spcBef>
                <a:spcPts val="0"/>
              </a:spcBef>
              <a:buClr>
                <a:srgbClr val="FF0000"/>
              </a:buClr>
            </a:pPr>
            <a:r>
              <a:rPr lang="en-US" sz="2000" b="0" dirty="0">
                <a:solidFill>
                  <a:schemeClr val="bg1"/>
                </a:solidFill>
                <a:latin typeface="Calibri" panose="020F0502020204030204" pitchFamily="34" charset="0"/>
                <a:cs typeface="Calibri" panose="020F0502020204030204" pitchFamily="34" charset="0"/>
              </a:rPr>
              <a:t>     Biomarker tested: </a:t>
            </a:r>
            <a:r>
              <a:rPr lang="en-US" sz="2000" b="0" i="1" dirty="0">
                <a:solidFill>
                  <a:schemeClr val="bg1"/>
                </a:solidFill>
                <a:latin typeface="Calibri" panose="020F0502020204030204" pitchFamily="34" charset="0"/>
                <a:cs typeface="Calibri" panose="020F0502020204030204" pitchFamily="34" charset="0"/>
              </a:rPr>
              <a:t>IDH1</a:t>
            </a:r>
            <a:r>
              <a:rPr lang="en-US" sz="2000" b="0" dirty="0">
                <a:solidFill>
                  <a:schemeClr val="bg1"/>
                </a:solidFill>
                <a:latin typeface="Calibri" panose="020F0502020204030204" pitchFamily="34" charset="0"/>
                <a:cs typeface="Calibri" panose="020F0502020204030204" pitchFamily="34" charset="0"/>
              </a:rPr>
              <a:t> mutation</a:t>
            </a:r>
          </a:p>
          <a:p>
            <a:pPr algn="l">
              <a:spcBef>
                <a:spcPts val="0"/>
              </a:spcBef>
              <a:buClr>
                <a:srgbClr val="FF0000"/>
              </a:buClr>
            </a:pPr>
            <a:endParaRPr lang="en-US" b="0" i="1"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44075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4675" y="169993"/>
            <a:ext cx="7876708" cy="769441"/>
          </a:xfrm>
          <a:prstGeom prst="rect">
            <a:avLst/>
          </a:prstGeom>
          <a:noFill/>
        </p:spPr>
        <p:txBody>
          <a:bodyPr wrap="none" rtlCol="0">
            <a:spAutoFit/>
          </a:bodyPr>
          <a:lstStyle/>
          <a:p>
            <a:r>
              <a:rPr lang="en-US" sz="4400" b="0" dirty="0">
                <a:solidFill>
                  <a:srgbClr val="252171"/>
                </a:solidFill>
                <a:latin typeface="Calibri" panose="020F0502020204030204" pitchFamily="34" charset="0"/>
                <a:cs typeface="Calibri" panose="020F0502020204030204" pitchFamily="34" charset="0"/>
              </a:rPr>
              <a:t>Biomarker Testing Methodologies</a:t>
            </a:r>
          </a:p>
        </p:txBody>
      </p:sp>
      <p:sp>
        <p:nvSpPr>
          <p:cNvPr id="7" name="TextBox 6"/>
          <p:cNvSpPr txBox="1"/>
          <p:nvPr/>
        </p:nvSpPr>
        <p:spPr>
          <a:xfrm>
            <a:off x="604675" y="1076960"/>
            <a:ext cx="8021165" cy="5139869"/>
          </a:xfrm>
          <a:prstGeom prst="rect">
            <a:avLst/>
          </a:prstGeom>
          <a:noFill/>
        </p:spPr>
        <p:txBody>
          <a:bodyPr wrap="square" rtlCol="0">
            <a:spAutoFit/>
          </a:bodyPr>
          <a:lstStyle/>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Immunohistochemistry (IHC)</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Mismatch repair proteins (MMR)</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PD-L1</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Her2</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Fluorescence in situ hybridization (FISH)</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HER2</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PCR</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Microsatellite instability (MSI)</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Gene mutations</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Next generation sequencing (NGS)</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Gene mutational panel</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Gene fusion panel</a:t>
            </a:r>
          </a:p>
          <a:p>
            <a:pPr marL="457200" indent="-4572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Tumor mutational burden (TMB)</a:t>
            </a:r>
          </a:p>
        </p:txBody>
      </p:sp>
    </p:spTree>
    <p:custDataLst>
      <p:tags r:id="rId1"/>
    </p:custDataLst>
    <p:extLst>
      <p:ext uri="{BB962C8B-B14F-4D97-AF65-F5344CB8AC3E}">
        <p14:creationId xmlns:p14="http://schemas.microsoft.com/office/powerpoint/2010/main" val="71478250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txBox="1">
            <a:spLocks/>
          </p:cNvSpPr>
          <p:nvPr/>
        </p:nvSpPr>
        <p:spPr>
          <a:xfrm>
            <a:off x="604675" y="1175572"/>
            <a:ext cx="10877529" cy="465068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New biomarkers</a:t>
            </a:r>
          </a:p>
          <a:p>
            <a:pPr lvl="1"/>
            <a:r>
              <a:rPr lang="en-US" b="0" kern="0" dirty="0"/>
              <a:t>NRG1 Fusion</a:t>
            </a:r>
          </a:p>
          <a:p>
            <a:pPr lvl="1"/>
            <a:r>
              <a:rPr lang="en-US" b="0" kern="0" dirty="0"/>
              <a:t>ARID1A Loss</a:t>
            </a:r>
          </a:p>
          <a:p>
            <a:pPr lvl="1"/>
            <a:r>
              <a:rPr lang="en-US" b="0" kern="0" dirty="0"/>
              <a:t>KRAS G12C</a:t>
            </a:r>
          </a:p>
          <a:p>
            <a:pPr lvl="1"/>
            <a:r>
              <a:rPr lang="en-US" b="0" kern="0" dirty="0"/>
              <a:t>AKT/MTOR pathway –PIK3,STK11, AKT,TSC1,2</a:t>
            </a:r>
          </a:p>
          <a:p>
            <a:pPr lvl="1"/>
            <a:endParaRPr lang="en-US" b="0" kern="0" dirty="0"/>
          </a:p>
          <a:p>
            <a:pPr>
              <a:buClr>
                <a:srgbClr val="FF0000"/>
              </a:buClr>
            </a:pPr>
            <a:r>
              <a:rPr lang="en-US" b="0" kern="0" dirty="0"/>
              <a:t>New testing methods</a:t>
            </a:r>
          </a:p>
          <a:p>
            <a:pPr lvl="1"/>
            <a:r>
              <a:rPr lang="en-US" b="0" kern="0" dirty="0"/>
              <a:t> Liquid biopsy ( more frequent use)</a:t>
            </a:r>
          </a:p>
          <a:p>
            <a:endParaRPr lang="en-US" b="0" kern="0" dirty="0"/>
          </a:p>
        </p:txBody>
      </p:sp>
      <p:sp>
        <p:nvSpPr>
          <p:cNvPr id="2" name="Rectangle 1"/>
          <p:cNvSpPr/>
          <p:nvPr/>
        </p:nvSpPr>
        <p:spPr>
          <a:xfrm>
            <a:off x="604675" y="220936"/>
            <a:ext cx="4169859"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Future directions</a:t>
            </a:r>
          </a:p>
        </p:txBody>
      </p:sp>
    </p:spTree>
    <p:custDataLst>
      <p:tags r:id="rId1"/>
    </p:custDataLst>
    <p:extLst>
      <p:ext uri="{BB962C8B-B14F-4D97-AF65-F5344CB8AC3E}">
        <p14:creationId xmlns:p14="http://schemas.microsoft.com/office/powerpoint/2010/main" val="388318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61EBF38-C049-4E3D-A537-AF6DA43CFC30}"/>
              </a:ext>
            </a:extLst>
          </p:cNvPr>
          <p:cNvCxnSpPr>
            <a:cxnSpLocks/>
          </p:cNvCxnSpPr>
          <p:nvPr/>
        </p:nvCxnSpPr>
        <p:spPr bwMode="auto">
          <a:xfrm>
            <a:off x="1510073" y="4116422"/>
            <a:ext cx="9861562" cy="0"/>
          </a:xfrm>
          <a:prstGeom prst="line">
            <a:avLst/>
          </a:prstGeom>
          <a:noFill/>
          <a:ln w="28575" cap="flat" cmpd="sng" algn="ctr">
            <a:solidFill>
              <a:schemeClr val="tx2">
                <a:lumMod val="75000"/>
              </a:schemeClr>
            </a:solidFill>
            <a:prstDash val="sysDot"/>
            <a:round/>
            <a:headEnd type="none" w="med" len="med"/>
            <a:tailEnd type="none" w="med" len="med"/>
          </a:ln>
          <a:effectLst/>
        </p:spPr>
      </p:cxnSp>
      <p:cxnSp>
        <p:nvCxnSpPr>
          <p:cNvPr id="33" name="Straight Connector 32">
            <a:extLst>
              <a:ext uri="{FF2B5EF4-FFF2-40B4-BE49-F238E27FC236}">
                <a16:creationId xmlns:a16="http://schemas.microsoft.com/office/drawing/2014/main" id="{4D32B754-9689-4720-B2AA-4B884AFEB503}"/>
              </a:ext>
            </a:extLst>
          </p:cNvPr>
          <p:cNvCxnSpPr>
            <a:cxnSpLocks/>
          </p:cNvCxnSpPr>
          <p:nvPr/>
        </p:nvCxnSpPr>
        <p:spPr bwMode="auto">
          <a:xfrm>
            <a:off x="1510073" y="2993396"/>
            <a:ext cx="9861562" cy="0"/>
          </a:xfrm>
          <a:prstGeom prst="line">
            <a:avLst/>
          </a:prstGeom>
          <a:noFill/>
          <a:ln w="28575" cap="flat" cmpd="sng" algn="ctr">
            <a:solidFill>
              <a:schemeClr val="tx2">
                <a:lumMod val="75000"/>
              </a:schemeClr>
            </a:solidFill>
            <a:prstDash val="sysDot"/>
            <a:round/>
            <a:headEnd type="none" w="med" len="med"/>
            <a:tailEnd type="none" w="med" len="med"/>
          </a:ln>
          <a:effectLst/>
        </p:spPr>
      </p:cxnSp>
      <p:sp>
        <p:nvSpPr>
          <p:cNvPr id="2" name="Title 1">
            <a:extLst>
              <a:ext uri="{FF2B5EF4-FFF2-40B4-BE49-F238E27FC236}">
                <a16:creationId xmlns:a16="http://schemas.microsoft.com/office/drawing/2014/main" id="{416ADD52-65BF-4747-A895-85C0B45E05F6}"/>
              </a:ext>
            </a:extLst>
          </p:cNvPr>
          <p:cNvSpPr>
            <a:spLocks noGrp="1"/>
          </p:cNvSpPr>
          <p:nvPr>
            <p:ph type="title"/>
          </p:nvPr>
        </p:nvSpPr>
        <p:spPr/>
        <p:txBody>
          <a:bodyPr/>
          <a:lstStyle/>
          <a:p>
            <a:r>
              <a:rPr lang="en-US" b="0" noProof="0" dirty="0">
                <a:solidFill>
                  <a:srgbClr val="252171"/>
                </a:solidFill>
              </a:rPr>
              <a:t>CodeBreaK100 (</a:t>
            </a:r>
            <a:r>
              <a:rPr lang="en-US" b="0" noProof="0" dirty="0" err="1">
                <a:solidFill>
                  <a:srgbClr val="252171"/>
                </a:solidFill>
              </a:rPr>
              <a:t>Sotorasib</a:t>
            </a:r>
            <a:r>
              <a:rPr lang="en-US" b="0" noProof="0">
                <a:solidFill>
                  <a:srgbClr val="252171"/>
                </a:solidFill>
              </a:rPr>
              <a:t>): Tumor Burden Change </a:t>
            </a:r>
            <a:r>
              <a:rPr lang="en-US" b="0" dirty="0">
                <a:solidFill>
                  <a:srgbClr val="252171"/>
                </a:solidFill>
              </a:rPr>
              <a:t>f</a:t>
            </a:r>
            <a:r>
              <a:rPr lang="en-US" b="0" noProof="0">
                <a:solidFill>
                  <a:srgbClr val="252171"/>
                </a:solidFill>
              </a:rPr>
              <a:t>rom </a:t>
            </a:r>
            <a:r>
              <a:rPr lang="en-US" b="0" noProof="0" dirty="0">
                <a:solidFill>
                  <a:srgbClr val="252171"/>
                </a:solidFill>
              </a:rPr>
              <a:t>Baseline in CRC Cohort</a:t>
            </a:r>
            <a:endParaRPr lang="en-US" b="0" dirty="0">
              <a:solidFill>
                <a:srgbClr val="252171"/>
              </a:solidFill>
            </a:endParaRPr>
          </a:p>
        </p:txBody>
      </p:sp>
      <p:sp>
        <p:nvSpPr>
          <p:cNvPr id="12" name="Content Placeholder 11">
            <a:extLst>
              <a:ext uri="{FF2B5EF4-FFF2-40B4-BE49-F238E27FC236}">
                <a16:creationId xmlns:a16="http://schemas.microsoft.com/office/drawing/2014/main" id="{2AA61243-8F24-4F5E-811F-5B3B54656DB3}"/>
              </a:ext>
            </a:extLst>
          </p:cNvPr>
          <p:cNvSpPr>
            <a:spLocks noGrp="1"/>
          </p:cNvSpPr>
          <p:nvPr>
            <p:ph idx="1"/>
          </p:nvPr>
        </p:nvSpPr>
        <p:spPr>
          <a:xfrm>
            <a:off x="604675" y="6053874"/>
            <a:ext cx="10877529" cy="338548"/>
          </a:xfrm>
        </p:spPr>
        <p:txBody>
          <a:bodyPr/>
          <a:lstStyle/>
          <a:p>
            <a:r>
              <a:rPr kumimoji="0" lang="en-US" sz="1800" b="0" i="0" u="none" strike="noStrike" kern="1200" cap="none" spc="0" normalizeH="0" baseline="0" noProof="0" dirty="0">
                <a:ln>
                  <a:noFill/>
                </a:ln>
                <a:solidFill>
                  <a:srgbClr val="000000"/>
                </a:solidFill>
                <a:effectLst/>
                <a:uLnTx/>
                <a:uFillTx/>
                <a:cs typeface="Arial" panose="020B0604020202020204" pitchFamily="34" charset="0"/>
              </a:rPr>
              <a:t>3 patients missing postbaseline tumor data not included (1 PD, 1 SD, 1 not done with clinical progression) </a:t>
            </a:r>
          </a:p>
          <a:p>
            <a:endParaRPr lang="en-US" sz="1800" dirty="0"/>
          </a:p>
        </p:txBody>
      </p:sp>
      <p:sp>
        <p:nvSpPr>
          <p:cNvPr id="5" name="TextBox 4">
            <a:extLst>
              <a:ext uri="{FF2B5EF4-FFF2-40B4-BE49-F238E27FC236}">
                <a16:creationId xmlns:a16="http://schemas.microsoft.com/office/drawing/2014/main" id="{0E6A5868-EDD4-4EB3-A40A-AD874A351F9E}"/>
              </a:ext>
            </a:extLst>
          </p:cNvPr>
          <p:cNvSpPr txBox="1"/>
          <p:nvPr/>
        </p:nvSpPr>
        <p:spPr bwMode="auto">
          <a:xfrm>
            <a:off x="1471161" y="5413248"/>
            <a:ext cx="9861562" cy="369332"/>
          </a:xfrm>
          <a:prstGeom prst="rect">
            <a:avLst/>
          </a:prstGeom>
          <a:noFill/>
          <a:ln>
            <a:noFill/>
          </a:ln>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Evaluable Patients With CRC (n = 39)</a:t>
            </a:r>
          </a:p>
        </p:txBody>
      </p:sp>
      <p:sp>
        <p:nvSpPr>
          <p:cNvPr id="3" name="TextBox 2">
            <a:extLst>
              <a:ext uri="{FF2B5EF4-FFF2-40B4-BE49-F238E27FC236}">
                <a16:creationId xmlns:a16="http://schemas.microsoft.com/office/drawing/2014/main" id="{C7241C28-1410-4681-A5C2-7A6B89996D10}"/>
              </a:ext>
            </a:extLst>
          </p:cNvPr>
          <p:cNvSpPr txBox="1"/>
          <p:nvPr/>
        </p:nvSpPr>
        <p:spPr>
          <a:xfrm>
            <a:off x="1529529" y="5732174"/>
            <a:ext cx="6350699" cy="338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7" tIns="60957" rIns="60957" bIns="60957" numCol="1" spcCol="38100" rtlCol="0" anchor="t">
            <a:spAutoFit/>
          </a:bodyPr>
          <a:lstStyle/>
          <a:p>
            <a:pPr marL="0" marR="0" lvl="0" indent="0" algn="l" defTabSz="121917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Helvetica"/>
              </a:rPr>
              <a:t>*</a:t>
            </a:r>
            <a:r>
              <a:rPr kumimoji="0" lang="en-US" sz="1400" b="0" i="0" u="none" strike="noStrike" kern="1200" cap="none" spc="0" normalizeH="0" baseline="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sym typeface="Helvetica"/>
              </a:rPr>
              <a:t>Change in tumor size from baseline was taken from longest diameter.</a:t>
            </a:r>
            <a:endParaRPr kumimoji="0" lang="en-US" sz="1400" b="0" i="0" u="none" strike="noStrike" kern="1200" cap="none" spc="0" normalizeH="0" baseline="30000" noProof="0" dirty="0">
              <a:ln>
                <a:noFill/>
              </a:ln>
              <a:solidFill>
                <a:srgbClr val="455560">
                  <a:lumMod val="10000"/>
                </a:srgbClr>
              </a:solidFill>
              <a:effectLst/>
              <a:uLnTx/>
              <a:uFillTx/>
              <a:latin typeface="Calibri" panose="020F0502020204030204" pitchFamily="34" charset="0"/>
              <a:ea typeface="+mn-ea"/>
              <a:cs typeface="Arial" panose="020B0604020202020204" pitchFamily="34" charset="0"/>
              <a:sym typeface="Helvetica"/>
            </a:endParaRPr>
          </a:p>
        </p:txBody>
      </p:sp>
      <p:sp>
        <p:nvSpPr>
          <p:cNvPr id="8" name="Text Box 15">
            <a:extLst>
              <a:ext uri="{FF2B5EF4-FFF2-40B4-BE49-F238E27FC236}">
                <a16:creationId xmlns:a16="http://schemas.microsoft.com/office/drawing/2014/main" id="{2DC64F95-242C-49E2-99F6-8BAEC5DCA377}"/>
              </a:ext>
            </a:extLst>
          </p:cNvPr>
          <p:cNvSpPr txBox="1">
            <a:spLocks noChangeArrowheads="1"/>
          </p:cNvSpPr>
          <p:nvPr/>
        </p:nvSpPr>
        <p:spPr bwMode="auto">
          <a:xfrm>
            <a:off x="412751" y="6369076"/>
            <a:ext cx="2269055" cy="261610"/>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Hong. NEJM. 2020;383:1207. </a:t>
            </a:r>
          </a:p>
        </p:txBody>
      </p:sp>
      <p:grpSp>
        <p:nvGrpSpPr>
          <p:cNvPr id="144" name="Group 143">
            <a:extLst>
              <a:ext uri="{FF2B5EF4-FFF2-40B4-BE49-F238E27FC236}">
                <a16:creationId xmlns:a16="http://schemas.microsoft.com/office/drawing/2014/main" id="{84EC3BA8-0AAB-43A9-866C-E7C94CF4C2AD}"/>
              </a:ext>
            </a:extLst>
          </p:cNvPr>
          <p:cNvGrpSpPr/>
          <p:nvPr/>
        </p:nvGrpSpPr>
        <p:grpSpPr>
          <a:xfrm>
            <a:off x="5126401" y="1924579"/>
            <a:ext cx="6267174" cy="369332"/>
            <a:chOff x="5474212" y="1506810"/>
            <a:chExt cx="6267174" cy="369332"/>
          </a:xfrm>
        </p:grpSpPr>
        <p:sp>
          <p:nvSpPr>
            <p:cNvPr id="13" name="TextBox 12">
              <a:extLst>
                <a:ext uri="{FF2B5EF4-FFF2-40B4-BE49-F238E27FC236}">
                  <a16:creationId xmlns:a16="http://schemas.microsoft.com/office/drawing/2014/main" id="{BB384D5F-B939-472B-9A54-F303FD42C97F}"/>
                </a:ext>
              </a:extLst>
            </p:cNvPr>
            <p:cNvSpPr txBox="1"/>
            <p:nvPr/>
          </p:nvSpPr>
          <p:spPr bwMode="auto">
            <a:xfrm>
              <a:off x="5474212" y="1506810"/>
              <a:ext cx="6267174" cy="369332"/>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rtlCol="0">
              <a:spAutoFit/>
            </a:bodyPr>
            <a:lstStyle/>
            <a:p>
              <a:pPr marL="0" marR="0" lvl="0" indent="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Planned Dose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180 mg	    360 mg	        720 mg         960 mg</a:t>
              </a:r>
            </a:p>
          </p:txBody>
        </p:sp>
        <p:sp>
          <p:nvSpPr>
            <p:cNvPr id="14" name="Rectangle 13">
              <a:extLst>
                <a:ext uri="{FF2B5EF4-FFF2-40B4-BE49-F238E27FC236}">
                  <a16:creationId xmlns:a16="http://schemas.microsoft.com/office/drawing/2014/main" id="{96E5E796-153A-4392-B6AE-5208431FDD47}"/>
                </a:ext>
              </a:extLst>
            </p:cNvPr>
            <p:cNvSpPr/>
            <p:nvPr/>
          </p:nvSpPr>
          <p:spPr bwMode="auto">
            <a:xfrm>
              <a:off x="7191982" y="1629381"/>
              <a:ext cx="142672" cy="142672"/>
            </a:xfrm>
            <a:prstGeom prst="rect">
              <a:avLst/>
            </a:prstGeom>
            <a:solidFill>
              <a:schemeClr val="accent1"/>
            </a:solidFill>
            <a:ln w="9525">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Rectangle 14">
              <a:extLst>
                <a:ext uri="{FF2B5EF4-FFF2-40B4-BE49-F238E27FC236}">
                  <a16:creationId xmlns:a16="http://schemas.microsoft.com/office/drawing/2014/main" id="{FA44C5B0-1B0D-45C3-8C93-BDFDBD1A523E}"/>
                </a:ext>
              </a:extLst>
            </p:cNvPr>
            <p:cNvSpPr/>
            <p:nvPr/>
          </p:nvSpPr>
          <p:spPr bwMode="auto">
            <a:xfrm>
              <a:off x="8326291" y="1629381"/>
              <a:ext cx="142672" cy="142672"/>
            </a:xfrm>
            <a:prstGeom prst="rect">
              <a:avLst/>
            </a:prstGeom>
            <a:solidFill>
              <a:schemeClr val="accent3"/>
            </a:solidFill>
            <a:ln w="9525">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6" name="Rectangle 15">
              <a:extLst>
                <a:ext uri="{FF2B5EF4-FFF2-40B4-BE49-F238E27FC236}">
                  <a16:creationId xmlns:a16="http://schemas.microsoft.com/office/drawing/2014/main" id="{684767E5-6E34-455A-8FC8-BDD033595035}"/>
                </a:ext>
              </a:extLst>
            </p:cNvPr>
            <p:cNvSpPr/>
            <p:nvPr/>
          </p:nvSpPr>
          <p:spPr bwMode="auto">
            <a:xfrm>
              <a:off x="9450873" y="1629381"/>
              <a:ext cx="142672" cy="142672"/>
            </a:xfrm>
            <a:prstGeom prst="rect">
              <a:avLst/>
            </a:prstGeom>
            <a:solidFill>
              <a:schemeClr val="accent4"/>
            </a:solidFill>
            <a:ln w="9525">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Rectangle 16">
              <a:extLst>
                <a:ext uri="{FF2B5EF4-FFF2-40B4-BE49-F238E27FC236}">
                  <a16:creationId xmlns:a16="http://schemas.microsoft.com/office/drawing/2014/main" id="{DCE5D15B-0DA3-49D8-9514-CC602D9AA8FA}"/>
                </a:ext>
              </a:extLst>
            </p:cNvPr>
            <p:cNvSpPr/>
            <p:nvPr/>
          </p:nvSpPr>
          <p:spPr bwMode="auto">
            <a:xfrm>
              <a:off x="10624092" y="1629381"/>
              <a:ext cx="142672" cy="142672"/>
            </a:xfrm>
            <a:prstGeom prst="rect">
              <a:avLst/>
            </a:prstGeom>
            <a:solidFill>
              <a:schemeClr val="accent6"/>
            </a:solidFill>
            <a:ln w="9525">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grpSp>
      <p:sp>
        <p:nvSpPr>
          <p:cNvPr id="60" name="TextBox 59">
            <a:extLst>
              <a:ext uri="{FF2B5EF4-FFF2-40B4-BE49-F238E27FC236}">
                <a16:creationId xmlns:a16="http://schemas.microsoft.com/office/drawing/2014/main" id="{3BEECC48-2679-4FCE-B98B-88A212C98E2F}"/>
              </a:ext>
            </a:extLst>
          </p:cNvPr>
          <p:cNvSpPr txBox="1"/>
          <p:nvPr/>
        </p:nvSpPr>
        <p:spPr bwMode="auto">
          <a:xfrm>
            <a:off x="1713290" y="202972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62" name="TextBox 61">
            <a:extLst>
              <a:ext uri="{FF2B5EF4-FFF2-40B4-BE49-F238E27FC236}">
                <a16:creationId xmlns:a16="http://schemas.microsoft.com/office/drawing/2014/main" id="{30504E94-6D62-4AEA-8872-F349BC216974}"/>
              </a:ext>
            </a:extLst>
          </p:cNvPr>
          <p:cNvSpPr txBox="1"/>
          <p:nvPr/>
        </p:nvSpPr>
        <p:spPr bwMode="auto">
          <a:xfrm>
            <a:off x="1955419" y="2616888"/>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64" name="TextBox 63">
            <a:extLst>
              <a:ext uri="{FF2B5EF4-FFF2-40B4-BE49-F238E27FC236}">
                <a16:creationId xmlns:a16="http://schemas.microsoft.com/office/drawing/2014/main" id="{F9A45819-E30C-42F4-BD3E-CC74F2DFAE3A}"/>
              </a:ext>
            </a:extLst>
          </p:cNvPr>
          <p:cNvSpPr txBox="1"/>
          <p:nvPr/>
        </p:nvSpPr>
        <p:spPr bwMode="auto">
          <a:xfrm>
            <a:off x="2197548" y="268065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66" name="TextBox 65">
            <a:extLst>
              <a:ext uri="{FF2B5EF4-FFF2-40B4-BE49-F238E27FC236}">
                <a16:creationId xmlns:a16="http://schemas.microsoft.com/office/drawing/2014/main" id="{A254DBAF-329F-4EE3-8F49-A3C6D5C9BD51}"/>
              </a:ext>
            </a:extLst>
          </p:cNvPr>
          <p:cNvSpPr txBox="1"/>
          <p:nvPr/>
        </p:nvSpPr>
        <p:spPr bwMode="auto">
          <a:xfrm>
            <a:off x="2439677" y="2711347"/>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68" name="TextBox 67">
            <a:extLst>
              <a:ext uri="{FF2B5EF4-FFF2-40B4-BE49-F238E27FC236}">
                <a16:creationId xmlns:a16="http://schemas.microsoft.com/office/drawing/2014/main" id="{C89BDBB5-0FF5-46CB-92D2-35EC0BB9B0F1}"/>
              </a:ext>
            </a:extLst>
          </p:cNvPr>
          <p:cNvSpPr txBox="1"/>
          <p:nvPr/>
        </p:nvSpPr>
        <p:spPr bwMode="auto">
          <a:xfrm>
            <a:off x="2681806" y="2752235"/>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70" name="TextBox 69">
            <a:extLst>
              <a:ext uri="{FF2B5EF4-FFF2-40B4-BE49-F238E27FC236}">
                <a16:creationId xmlns:a16="http://schemas.microsoft.com/office/drawing/2014/main" id="{F491E2F6-AC45-43CB-BCB0-461E3C3247C5}"/>
              </a:ext>
            </a:extLst>
          </p:cNvPr>
          <p:cNvSpPr txBox="1"/>
          <p:nvPr/>
        </p:nvSpPr>
        <p:spPr bwMode="auto">
          <a:xfrm>
            <a:off x="2923935" y="280917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72" name="TextBox 71">
            <a:extLst>
              <a:ext uri="{FF2B5EF4-FFF2-40B4-BE49-F238E27FC236}">
                <a16:creationId xmlns:a16="http://schemas.microsoft.com/office/drawing/2014/main" id="{D292BEAC-533D-46EA-905A-F63785F9CC6B}"/>
              </a:ext>
            </a:extLst>
          </p:cNvPr>
          <p:cNvSpPr txBox="1"/>
          <p:nvPr/>
        </p:nvSpPr>
        <p:spPr bwMode="auto">
          <a:xfrm>
            <a:off x="3166064" y="280917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74" name="TextBox 73">
            <a:extLst>
              <a:ext uri="{FF2B5EF4-FFF2-40B4-BE49-F238E27FC236}">
                <a16:creationId xmlns:a16="http://schemas.microsoft.com/office/drawing/2014/main" id="{147CF7E2-9B37-4BE6-B52B-33E38CB70D3C}"/>
              </a:ext>
            </a:extLst>
          </p:cNvPr>
          <p:cNvSpPr txBox="1"/>
          <p:nvPr/>
        </p:nvSpPr>
        <p:spPr bwMode="auto">
          <a:xfrm>
            <a:off x="3408193" y="2860982"/>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76" name="TextBox 75">
            <a:extLst>
              <a:ext uri="{FF2B5EF4-FFF2-40B4-BE49-F238E27FC236}">
                <a16:creationId xmlns:a16="http://schemas.microsoft.com/office/drawing/2014/main" id="{FBDBD71C-9E0D-4AEE-B04D-F2FF786C7BDD}"/>
              </a:ext>
            </a:extLst>
          </p:cNvPr>
          <p:cNvSpPr txBox="1"/>
          <p:nvPr/>
        </p:nvSpPr>
        <p:spPr bwMode="auto">
          <a:xfrm>
            <a:off x="3650322" y="2966163"/>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78" name="TextBox 77">
            <a:extLst>
              <a:ext uri="{FF2B5EF4-FFF2-40B4-BE49-F238E27FC236}">
                <a16:creationId xmlns:a16="http://schemas.microsoft.com/office/drawing/2014/main" id="{53893200-265E-4F42-BDF9-414FAB032259}"/>
              </a:ext>
            </a:extLst>
          </p:cNvPr>
          <p:cNvSpPr txBox="1"/>
          <p:nvPr/>
        </p:nvSpPr>
        <p:spPr bwMode="auto">
          <a:xfrm>
            <a:off x="3892451" y="302165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80" name="TextBox 79">
            <a:extLst>
              <a:ext uri="{FF2B5EF4-FFF2-40B4-BE49-F238E27FC236}">
                <a16:creationId xmlns:a16="http://schemas.microsoft.com/office/drawing/2014/main" id="{11C3F7D5-D504-4D95-A909-E0F5097BA453}"/>
              </a:ext>
            </a:extLst>
          </p:cNvPr>
          <p:cNvSpPr txBox="1"/>
          <p:nvPr/>
        </p:nvSpPr>
        <p:spPr bwMode="auto">
          <a:xfrm>
            <a:off x="4134580" y="3033712"/>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82" name="TextBox 81">
            <a:extLst>
              <a:ext uri="{FF2B5EF4-FFF2-40B4-BE49-F238E27FC236}">
                <a16:creationId xmlns:a16="http://schemas.microsoft.com/office/drawing/2014/main" id="{1E3BD1FB-FFEA-4C99-94BA-39BC3684D0B2}"/>
              </a:ext>
            </a:extLst>
          </p:cNvPr>
          <p:cNvSpPr txBox="1"/>
          <p:nvPr/>
        </p:nvSpPr>
        <p:spPr bwMode="auto">
          <a:xfrm>
            <a:off x="4376709" y="3101444"/>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84" name="TextBox 83">
            <a:extLst>
              <a:ext uri="{FF2B5EF4-FFF2-40B4-BE49-F238E27FC236}">
                <a16:creationId xmlns:a16="http://schemas.microsoft.com/office/drawing/2014/main" id="{8C07E913-55D8-4195-8862-5F3766D81AB5}"/>
              </a:ext>
            </a:extLst>
          </p:cNvPr>
          <p:cNvSpPr txBox="1"/>
          <p:nvPr/>
        </p:nvSpPr>
        <p:spPr bwMode="auto">
          <a:xfrm>
            <a:off x="4618838" y="3108044"/>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86" name="TextBox 85">
            <a:extLst>
              <a:ext uri="{FF2B5EF4-FFF2-40B4-BE49-F238E27FC236}">
                <a16:creationId xmlns:a16="http://schemas.microsoft.com/office/drawing/2014/main" id="{4DD968CA-864F-45FA-840B-B5F996ACBD9F}"/>
              </a:ext>
            </a:extLst>
          </p:cNvPr>
          <p:cNvSpPr txBox="1"/>
          <p:nvPr/>
        </p:nvSpPr>
        <p:spPr bwMode="auto">
          <a:xfrm>
            <a:off x="4860967" y="3110074"/>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88" name="TextBox 87">
            <a:extLst>
              <a:ext uri="{FF2B5EF4-FFF2-40B4-BE49-F238E27FC236}">
                <a16:creationId xmlns:a16="http://schemas.microsoft.com/office/drawing/2014/main" id="{645A70DE-4CE1-4549-BC63-014C8838678F}"/>
              </a:ext>
            </a:extLst>
          </p:cNvPr>
          <p:cNvSpPr txBox="1"/>
          <p:nvPr/>
        </p:nvSpPr>
        <p:spPr bwMode="auto">
          <a:xfrm>
            <a:off x="5103096" y="3126967"/>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90" name="TextBox 89">
            <a:extLst>
              <a:ext uri="{FF2B5EF4-FFF2-40B4-BE49-F238E27FC236}">
                <a16:creationId xmlns:a16="http://schemas.microsoft.com/office/drawing/2014/main" id="{83213143-6969-4FDD-9DE9-4E9E74CAA028}"/>
              </a:ext>
            </a:extLst>
          </p:cNvPr>
          <p:cNvSpPr txBox="1"/>
          <p:nvPr/>
        </p:nvSpPr>
        <p:spPr bwMode="auto">
          <a:xfrm>
            <a:off x="5345225" y="314134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92" name="TextBox 91">
            <a:extLst>
              <a:ext uri="{FF2B5EF4-FFF2-40B4-BE49-F238E27FC236}">
                <a16:creationId xmlns:a16="http://schemas.microsoft.com/office/drawing/2014/main" id="{0C176E0B-D53F-4446-8D3D-12AF5E337A54}"/>
              </a:ext>
            </a:extLst>
          </p:cNvPr>
          <p:cNvSpPr txBox="1"/>
          <p:nvPr/>
        </p:nvSpPr>
        <p:spPr bwMode="auto">
          <a:xfrm>
            <a:off x="5587354" y="3151464"/>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94" name="TextBox 93">
            <a:extLst>
              <a:ext uri="{FF2B5EF4-FFF2-40B4-BE49-F238E27FC236}">
                <a16:creationId xmlns:a16="http://schemas.microsoft.com/office/drawing/2014/main" id="{53AE0931-632B-4886-AB11-0458B4280A6B}"/>
              </a:ext>
            </a:extLst>
          </p:cNvPr>
          <p:cNvSpPr txBox="1"/>
          <p:nvPr/>
        </p:nvSpPr>
        <p:spPr bwMode="auto">
          <a:xfrm>
            <a:off x="5829483" y="3149760"/>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96" name="TextBox 95">
            <a:extLst>
              <a:ext uri="{FF2B5EF4-FFF2-40B4-BE49-F238E27FC236}">
                <a16:creationId xmlns:a16="http://schemas.microsoft.com/office/drawing/2014/main" id="{9928E900-7451-4E32-829E-7802BB4AA447}"/>
              </a:ext>
            </a:extLst>
          </p:cNvPr>
          <p:cNvSpPr txBox="1"/>
          <p:nvPr/>
        </p:nvSpPr>
        <p:spPr bwMode="auto">
          <a:xfrm>
            <a:off x="6071612" y="314337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98" name="TextBox 97">
            <a:extLst>
              <a:ext uri="{FF2B5EF4-FFF2-40B4-BE49-F238E27FC236}">
                <a16:creationId xmlns:a16="http://schemas.microsoft.com/office/drawing/2014/main" id="{44E860BA-9BFB-4D7A-B893-F3E85D562E60}"/>
              </a:ext>
            </a:extLst>
          </p:cNvPr>
          <p:cNvSpPr txBox="1"/>
          <p:nvPr/>
        </p:nvSpPr>
        <p:spPr bwMode="auto">
          <a:xfrm>
            <a:off x="6313741" y="314540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00" name="TextBox 99">
            <a:extLst>
              <a:ext uri="{FF2B5EF4-FFF2-40B4-BE49-F238E27FC236}">
                <a16:creationId xmlns:a16="http://schemas.microsoft.com/office/drawing/2014/main" id="{AD755052-D28F-4C86-AFEB-AA4065F5D7BB}"/>
              </a:ext>
            </a:extLst>
          </p:cNvPr>
          <p:cNvSpPr txBox="1"/>
          <p:nvPr/>
        </p:nvSpPr>
        <p:spPr bwMode="auto">
          <a:xfrm>
            <a:off x="6555870" y="3155972"/>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102" name="TextBox 101">
            <a:extLst>
              <a:ext uri="{FF2B5EF4-FFF2-40B4-BE49-F238E27FC236}">
                <a16:creationId xmlns:a16="http://schemas.microsoft.com/office/drawing/2014/main" id="{1446D4B2-72F0-43F3-A9F3-4E207D26B3E4}"/>
              </a:ext>
            </a:extLst>
          </p:cNvPr>
          <p:cNvSpPr txBox="1"/>
          <p:nvPr/>
        </p:nvSpPr>
        <p:spPr bwMode="auto">
          <a:xfrm>
            <a:off x="6797999" y="3428489"/>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104" name="TextBox 103">
            <a:extLst>
              <a:ext uri="{FF2B5EF4-FFF2-40B4-BE49-F238E27FC236}">
                <a16:creationId xmlns:a16="http://schemas.microsoft.com/office/drawing/2014/main" id="{01835163-4368-433D-AC78-709F0451FB24}"/>
              </a:ext>
            </a:extLst>
          </p:cNvPr>
          <p:cNvSpPr txBox="1"/>
          <p:nvPr/>
        </p:nvSpPr>
        <p:spPr bwMode="auto">
          <a:xfrm>
            <a:off x="7040128" y="3433578"/>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06" name="TextBox 105">
            <a:extLst>
              <a:ext uri="{FF2B5EF4-FFF2-40B4-BE49-F238E27FC236}">
                <a16:creationId xmlns:a16="http://schemas.microsoft.com/office/drawing/2014/main" id="{60B7B477-D165-4EAA-BF6B-9A0D5074112C}"/>
              </a:ext>
            </a:extLst>
          </p:cNvPr>
          <p:cNvSpPr txBox="1"/>
          <p:nvPr/>
        </p:nvSpPr>
        <p:spPr bwMode="auto">
          <a:xfrm>
            <a:off x="7282257" y="344822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08" name="TextBox 107">
            <a:extLst>
              <a:ext uri="{FF2B5EF4-FFF2-40B4-BE49-F238E27FC236}">
                <a16:creationId xmlns:a16="http://schemas.microsoft.com/office/drawing/2014/main" id="{DFA7316E-AAB1-4FDC-A3A0-F6E59D0C71D7}"/>
              </a:ext>
            </a:extLst>
          </p:cNvPr>
          <p:cNvSpPr txBox="1"/>
          <p:nvPr/>
        </p:nvSpPr>
        <p:spPr bwMode="auto">
          <a:xfrm>
            <a:off x="7524386" y="3538967"/>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10" name="TextBox 109">
            <a:extLst>
              <a:ext uri="{FF2B5EF4-FFF2-40B4-BE49-F238E27FC236}">
                <a16:creationId xmlns:a16="http://schemas.microsoft.com/office/drawing/2014/main" id="{633FE41D-454C-4D67-B52D-8ED782853546}"/>
              </a:ext>
            </a:extLst>
          </p:cNvPr>
          <p:cNvSpPr txBox="1"/>
          <p:nvPr/>
        </p:nvSpPr>
        <p:spPr bwMode="auto">
          <a:xfrm>
            <a:off x="7766515" y="3544049"/>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12" name="TextBox 111">
            <a:extLst>
              <a:ext uri="{FF2B5EF4-FFF2-40B4-BE49-F238E27FC236}">
                <a16:creationId xmlns:a16="http://schemas.microsoft.com/office/drawing/2014/main" id="{1A04F914-A3A4-48D5-ACD3-ECB019684245}"/>
              </a:ext>
            </a:extLst>
          </p:cNvPr>
          <p:cNvSpPr txBox="1"/>
          <p:nvPr/>
        </p:nvSpPr>
        <p:spPr bwMode="auto">
          <a:xfrm>
            <a:off x="8008644" y="3682249"/>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14" name="TextBox 113">
            <a:extLst>
              <a:ext uri="{FF2B5EF4-FFF2-40B4-BE49-F238E27FC236}">
                <a16:creationId xmlns:a16="http://schemas.microsoft.com/office/drawing/2014/main" id="{00751B6B-D207-48E7-807C-F9668A2B06D5}"/>
              </a:ext>
            </a:extLst>
          </p:cNvPr>
          <p:cNvSpPr txBox="1"/>
          <p:nvPr/>
        </p:nvSpPr>
        <p:spPr bwMode="auto">
          <a:xfrm>
            <a:off x="8250773" y="374388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16" name="TextBox 115">
            <a:extLst>
              <a:ext uri="{FF2B5EF4-FFF2-40B4-BE49-F238E27FC236}">
                <a16:creationId xmlns:a16="http://schemas.microsoft.com/office/drawing/2014/main" id="{9627E58F-485C-4E92-B9B8-F7A9C3D12A03}"/>
              </a:ext>
            </a:extLst>
          </p:cNvPr>
          <p:cNvSpPr txBox="1"/>
          <p:nvPr/>
        </p:nvSpPr>
        <p:spPr bwMode="auto">
          <a:xfrm>
            <a:off x="8492902" y="3757740"/>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18" name="TextBox 117">
            <a:extLst>
              <a:ext uri="{FF2B5EF4-FFF2-40B4-BE49-F238E27FC236}">
                <a16:creationId xmlns:a16="http://schemas.microsoft.com/office/drawing/2014/main" id="{0CC22627-7335-44E9-B383-C44E7E66F554}"/>
              </a:ext>
            </a:extLst>
          </p:cNvPr>
          <p:cNvSpPr txBox="1"/>
          <p:nvPr/>
        </p:nvSpPr>
        <p:spPr bwMode="auto">
          <a:xfrm>
            <a:off x="8735031" y="3766582"/>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20" name="TextBox 119">
            <a:extLst>
              <a:ext uri="{FF2B5EF4-FFF2-40B4-BE49-F238E27FC236}">
                <a16:creationId xmlns:a16="http://schemas.microsoft.com/office/drawing/2014/main" id="{F2556F34-9E19-40DC-9613-C62F69C1F695}"/>
              </a:ext>
            </a:extLst>
          </p:cNvPr>
          <p:cNvSpPr txBox="1"/>
          <p:nvPr/>
        </p:nvSpPr>
        <p:spPr bwMode="auto">
          <a:xfrm>
            <a:off x="8977160" y="3790382"/>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22" name="TextBox 121">
            <a:extLst>
              <a:ext uri="{FF2B5EF4-FFF2-40B4-BE49-F238E27FC236}">
                <a16:creationId xmlns:a16="http://schemas.microsoft.com/office/drawing/2014/main" id="{6AE9364B-9B8F-4915-B8A2-5F5AFC7E4AAE}"/>
              </a:ext>
            </a:extLst>
          </p:cNvPr>
          <p:cNvSpPr txBox="1"/>
          <p:nvPr/>
        </p:nvSpPr>
        <p:spPr bwMode="auto">
          <a:xfrm>
            <a:off x="9219289" y="3814117"/>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24" name="TextBox 123">
            <a:extLst>
              <a:ext uri="{FF2B5EF4-FFF2-40B4-BE49-F238E27FC236}">
                <a16:creationId xmlns:a16="http://schemas.microsoft.com/office/drawing/2014/main" id="{1738EFE5-E033-4AB1-B121-9C34D0B84E5D}"/>
              </a:ext>
            </a:extLst>
          </p:cNvPr>
          <p:cNvSpPr txBox="1"/>
          <p:nvPr/>
        </p:nvSpPr>
        <p:spPr bwMode="auto">
          <a:xfrm>
            <a:off x="9461418" y="3828424"/>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126" name="TextBox 125">
            <a:extLst>
              <a:ext uri="{FF2B5EF4-FFF2-40B4-BE49-F238E27FC236}">
                <a16:creationId xmlns:a16="http://schemas.microsoft.com/office/drawing/2014/main" id="{A7C8E88A-CC4B-438C-BB2E-8CBB96AE1093}"/>
              </a:ext>
            </a:extLst>
          </p:cNvPr>
          <p:cNvSpPr txBox="1"/>
          <p:nvPr/>
        </p:nvSpPr>
        <p:spPr bwMode="auto">
          <a:xfrm>
            <a:off x="9703547" y="3851526"/>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576" name="TextBox 575">
            <a:extLst>
              <a:ext uri="{FF2B5EF4-FFF2-40B4-BE49-F238E27FC236}">
                <a16:creationId xmlns:a16="http://schemas.microsoft.com/office/drawing/2014/main" id="{9B57A677-B67F-44AE-9DB1-DC0E5092F737}"/>
              </a:ext>
            </a:extLst>
          </p:cNvPr>
          <p:cNvSpPr txBox="1"/>
          <p:nvPr/>
        </p:nvSpPr>
        <p:spPr bwMode="auto">
          <a:xfrm>
            <a:off x="9945676" y="391530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577" name="TextBox 576">
            <a:extLst>
              <a:ext uri="{FF2B5EF4-FFF2-40B4-BE49-F238E27FC236}">
                <a16:creationId xmlns:a16="http://schemas.microsoft.com/office/drawing/2014/main" id="{764048C2-A62B-431E-A4D3-3AA02B825A81}"/>
              </a:ext>
            </a:extLst>
          </p:cNvPr>
          <p:cNvSpPr txBox="1"/>
          <p:nvPr/>
        </p:nvSpPr>
        <p:spPr bwMode="auto">
          <a:xfrm>
            <a:off x="10187805" y="3904563"/>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SD</a:t>
            </a:r>
          </a:p>
        </p:txBody>
      </p:sp>
      <p:sp>
        <p:nvSpPr>
          <p:cNvPr id="578" name="TextBox 577">
            <a:extLst>
              <a:ext uri="{FF2B5EF4-FFF2-40B4-BE49-F238E27FC236}">
                <a16:creationId xmlns:a16="http://schemas.microsoft.com/office/drawing/2014/main" id="{095A8232-93FF-4098-9CF5-7F0BCA3728A3}"/>
              </a:ext>
            </a:extLst>
          </p:cNvPr>
          <p:cNvSpPr txBox="1"/>
          <p:nvPr/>
        </p:nvSpPr>
        <p:spPr bwMode="auto">
          <a:xfrm>
            <a:off x="10420408" y="418277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a:t>
            </a:r>
          </a:p>
        </p:txBody>
      </p:sp>
      <p:sp>
        <p:nvSpPr>
          <p:cNvPr id="579" name="TextBox 578">
            <a:extLst>
              <a:ext uri="{FF2B5EF4-FFF2-40B4-BE49-F238E27FC236}">
                <a16:creationId xmlns:a16="http://schemas.microsoft.com/office/drawing/2014/main" id="{FA032F65-1110-4004-88AF-613B21BD1E3B}"/>
              </a:ext>
            </a:extLst>
          </p:cNvPr>
          <p:cNvSpPr txBox="1"/>
          <p:nvPr/>
        </p:nvSpPr>
        <p:spPr bwMode="auto">
          <a:xfrm>
            <a:off x="10672063" y="4226588"/>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a:t>
            </a:r>
          </a:p>
        </p:txBody>
      </p:sp>
      <p:sp>
        <p:nvSpPr>
          <p:cNvPr id="580" name="TextBox 579">
            <a:extLst>
              <a:ext uri="{FF2B5EF4-FFF2-40B4-BE49-F238E27FC236}">
                <a16:creationId xmlns:a16="http://schemas.microsoft.com/office/drawing/2014/main" id="{37E5303C-3654-4BC9-B2ED-A3DF456AA7CE}"/>
              </a:ext>
            </a:extLst>
          </p:cNvPr>
          <p:cNvSpPr txBox="1"/>
          <p:nvPr/>
        </p:nvSpPr>
        <p:spPr bwMode="auto">
          <a:xfrm>
            <a:off x="10914208" y="4276957"/>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a:t>
            </a:r>
          </a:p>
        </p:txBody>
      </p:sp>
      <p:grpSp>
        <p:nvGrpSpPr>
          <p:cNvPr id="148" name="Group 147">
            <a:extLst>
              <a:ext uri="{FF2B5EF4-FFF2-40B4-BE49-F238E27FC236}">
                <a16:creationId xmlns:a16="http://schemas.microsoft.com/office/drawing/2014/main" id="{041352CD-9255-4839-8BA5-BFB7F1048FCA}"/>
              </a:ext>
            </a:extLst>
          </p:cNvPr>
          <p:cNvGrpSpPr/>
          <p:nvPr/>
        </p:nvGrpSpPr>
        <p:grpSpPr>
          <a:xfrm>
            <a:off x="1471161" y="2031987"/>
            <a:ext cx="493473" cy="1403666"/>
            <a:chOff x="1471161" y="2023361"/>
            <a:chExt cx="493473" cy="1403666"/>
          </a:xfrm>
        </p:grpSpPr>
        <p:sp>
          <p:nvSpPr>
            <p:cNvPr id="58" name="TextBox 57">
              <a:extLst>
                <a:ext uri="{FF2B5EF4-FFF2-40B4-BE49-F238E27FC236}">
                  <a16:creationId xmlns:a16="http://schemas.microsoft.com/office/drawing/2014/main" id="{007C30C1-FFA1-4310-8C6F-6485652CC126}"/>
                </a:ext>
              </a:extLst>
            </p:cNvPr>
            <p:cNvSpPr txBox="1"/>
            <p:nvPr/>
          </p:nvSpPr>
          <p:spPr bwMode="auto">
            <a:xfrm>
              <a:off x="1471161" y="2023361"/>
              <a:ext cx="4934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PD</a:t>
              </a:r>
            </a:p>
          </p:txBody>
        </p:sp>
        <p:sp>
          <p:nvSpPr>
            <p:cNvPr id="581" name="Rectangle 580">
              <a:extLst>
                <a:ext uri="{FF2B5EF4-FFF2-40B4-BE49-F238E27FC236}">
                  <a16:creationId xmlns:a16="http://schemas.microsoft.com/office/drawing/2014/main" id="{449A1881-AF57-4E44-97C0-175C58AB7384}"/>
                </a:ext>
              </a:extLst>
            </p:cNvPr>
            <p:cNvSpPr/>
            <p:nvPr/>
          </p:nvSpPr>
          <p:spPr bwMode="auto">
            <a:xfrm>
              <a:off x="1625108" y="2302561"/>
              <a:ext cx="167885" cy="1124466"/>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grpSp>
      <p:sp>
        <p:nvSpPr>
          <p:cNvPr id="582" name="Rectangle 581">
            <a:extLst>
              <a:ext uri="{FF2B5EF4-FFF2-40B4-BE49-F238E27FC236}">
                <a16:creationId xmlns:a16="http://schemas.microsoft.com/office/drawing/2014/main" id="{C0F3739B-025A-4F42-A310-37C5B9F8367B}"/>
              </a:ext>
            </a:extLst>
          </p:cNvPr>
          <p:cNvSpPr/>
          <p:nvPr/>
        </p:nvSpPr>
        <p:spPr bwMode="auto">
          <a:xfrm>
            <a:off x="1868041" y="2330238"/>
            <a:ext cx="167885" cy="110541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3" name="Rectangle 582">
            <a:extLst>
              <a:ext uri="{FF2B5EF4-FFF2-40B4-BE49-F238E27FC236}">
                <a16:creationId xmlns:a16="http://schemas.microsoft.com/office/drawing/2014/main" id="{AFF36B43-5462-478C-96EA-B09CBD99DF81}"/>
              </a:ext>
            </a:extLst>
          </p:cNvPr>
          <p:cNvSpPr/>
          <p:nvPr/>
        </p:nvSpPr>
        <p:spPr bwMode="auto">
          <a:xfrm>
            <a:off x="2110974" y="2917347"/>
            <a:ext cx="167885" cy="51830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4" name="Rectangle 583">
            <a:extLst>
              <a:ext uri="{FF2B5EF4-FFF2-40B4-BE49-F238E27FC236}">
                <a16:creationId xmlns:a16="http://schemas.microsoft.com/office/drawing/2014/main" id="{BA7194D5-F7BB-4218-AFB3-A3DAC4FAF8DA}"/>
              </a:ext>
            </a:extLst>
          </p:cNvPr>
          <p:cNvSpPr/>
          <p:nvPr/>
        </p:nvSpPr>
        <p:spPr bwMode="auto">
          <a:xfrm>
            <a:off x="2353907" y="2978453"/>
            <a:ext cx="167885" cy="461543"/>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5" name="Rectangle 584">
            <a:extLst>
              <a:ext uri="{FF2B5EF4-FFF2-40B4-BE49-F238E27FC236}">
                <a16:creationId xmlns:a16="http://schemas.microsoft.com/office/drawing/2014/main" id="{E04A0E6F-BD5B-4EF8-A949-FE02E0B9A256}"/>
              </a:ext>
            </a:extLst>
          </p:cNvPr>
          <p:cNvSpPr/>
          <p:nvPr/>
        </p:nvSpPr>
        <p:spPr bwMode="auto">
          <a:xfrm>
            <a:off x="2596840" y="2989412"/>
            <a:ext cx="167885" cy="448271"/>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6" name="Rectangle 585">
            <a:extLst>
              <a:ext uri="{FF2B5EF4-FFF2-40B4-BE49-F238E27FC236}">
                <a16:creationId xmlns:a16="http://schemas.microsoft.com/office/drawing/2014/main" id="{8086EB8E-E348-40D1-A773-F4088FDDCF87}"/>
              </a:ext>
            </a:extLst>
          </p:cNvPr>
          <p:cNvSpPr/>
          <p:nvPr/>
        </p:nvSpPr>
        <p:spPr bwMode="auto">
          <a:xfrm>
            <a:off x="2839773" y="3061135"/>
            <a:ext cx="167885" cy="365891"/>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7" name="Rectangle 586">
            <a:extLst>
              <a:ext uri="{FF2B5EF4-FFF2-40B4-BE49-F238E27FC236}">
                <a16:creationId xmlns:a16="http://schemas.microsoft.com/office/drawing/2014/main" id="{938CD270-BCA4-4E8C-ABF1-B92C1808AEA5}"/>
              </a:ext>
            </a:extLst>
          </p:cNvPr>
          <p:cNvSpPr/>
          <p:nvPr/>
        </p:nvSpPr>
        <p:spPr bwMode="auto">
          <a:xfrm>
            <a:off x="3082706" y="3101443"/>
            <a:ext cx="167885" cy="325583"/>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8" name="Rectangle 587">
            <a:extLst>
              <a:ext uri="{FF2B5EF4-FFF2-40B4-BE49-F238E27FC236}">
                <a16:creationId xmlns:a16="http://schemas.microsoft.com/office/drawing/2014/main" id="{2C502CD1-D528-4663-BD23-BC1E56CBE184}"/>
              </a:ext>
            </a:extLst>
          </p:cNvPr>
          <p:cNvSpPr/>
          <p:nvPr/>
        </p:nvSpPr>
        <p:spPr bwMode="auto">
          <a:xfrm>
            <a:off x="3325639" y="3084871"/>
            <a:ext cx="167885" cy="342156"/>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89" name="Rectangle 588">
            <a:extLst>
              <a:ext uri="{FF2B5EF4-FFF2-40B4-BE49-F238E27FC236}">
                <a16:creationId xmlns:a16="http://schemas.microsoft.com/office/drawing/2014/main" id="{F156BBC9-CBD0-4A3A-8F5A-64AD17747A27}"/>
              </a:ext>
            </a:extLst>
          </p:cNvPr>
          <p:cNvSpPr/>
          <p:nvPr/>
        </p:nvSpPr>
        <p:spPr bwMode="auto">
          <a:xfrm>
            <a:off x="3568572" y="3177297"/>
            <a:ext cx="167885" cy="258355"/>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0" name="Rectangle 589">
            <a:extLst>
              <a:ext uri="{FF2B5EF4-FFF2-40B4-BE49-F238E27FC236}">
                <a16:creationId xmlns:a16="http://schemas.microsoft.com/office/drawing/2014/main" id="{8719FD7B-8FDA-4D4F-873E-A5C894B27AFB}"/>
              </a:ext>
            </a:extLst>
          </p:cNvPr>
          <p:cNvSpPr/>
          <p:nvPr/>
        </p:nvSpPr>
        <p:spPr bwMode="auto">
          <a:xfrm>
            <a:off x="3811505" y="3253725"/>
            <a:ext cx="167885" cy="181928"/>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1" name="Rectangle 590">
            <a:extLst>
              <a:ext uri="{FF2B5EF4-FFF2-40B4-BE49-F238E27FC236}">
                <a16:creationId xmlns:a16="http://schemas.microsoft.com/office/drawing/2014/main" id="{69BD8010-2200-4966-A249-1F504E46A658}"/>
              </a:ext>
            </a:extLst>
          </p:cNvPr>
          <p:cNvSpPr/>
          <p:nvPr/>
        </p:nvSpPr>
        <p:spPr bwMode="auto">
          <a:xfrm>
            <a:off x="4054438" y="3319659"/>
            <a:ext cx="167885" cy="115993"/>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2" name="Rectangle 591">
            <a:extLst>
              <a:ext uri="{FF2B5EF4-FFF2-40B4-BE49-F238E27FC236}">
                <a16:creationId xmlns:a16="http://schemas.microsoft.com/office/drawing/2014/main" id="{7F4FC1F9-36D0-4952-ABA4-46CC394D492B}"/>
              </a:ext>
            </a:extLst>
          </p:cNvPr>
          <p:cNvSpPr/>
          <p:nvPr/>
        </p:nvSpPr>
        <p:spPr bwMode="auto">
          <a:xfrm>
            <a:off x="4297374" y="3319659"/>
            <a:ext cx="167885" cy="115994"/>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3" name="Rectangle 592">
            <a:extLst>
              <a:ext uri="{FF2B5EF4-FFF2-40B4-BE49-F238E27FC236}">
                <a16:creationId xmlns:a16="http://schemas.microsoft.com/office/drawing/2014/main" id="{DA904D41-C9F0-4188-8228-07758DDAF87A}"/>
              </a:ext>
            </a:extLst>
          </p:cNvPr>
          <p:cNvSpPr/>
          <p:nvPr/>
        </p:nvSpPr>
        <p:spPr bwMode="auto">
          <a:xfrm>
            <a:off x="4519150" y="3382443"/>
            <a:ext cx="167885" cy="48531"/>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4" name="Rectangle 593">
            <a:extLst>
              <a:ext uri="{FF2B5EF4-FFF2-40B4-BE49-F238E27FC236}">
                <a16:creationId xmlns:a16="http://schemas.microsoft.com/office/drawing/2014/main" id="{3BA1BCCB-7AB6-4402-B83C-BB506D81D455}"/>
              </a:ext>
            </a:extLst>
          </p:cNvPr>
          <p:cNvSpPr/>
          <p:nvPr/>
        </p:nvSpPr>
        <p:spPr bwMode="auto">
          <a:xfrm>
            <a:off x="4766747" y="3401586"/>
            <a:ext cx="167885" cy="27432"/>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5" name="Rectangle 594">
            <a:extLst>
              <a:ext uri="{FF2B5EF4-FFF2-40B4-BE49-F238E27FC236}">
                <a16:creationId xmlns:a16="http://schemas.microsoft.com/office/drawing/2014/main" id="{07F1658D-29DE-4F1F-8E1A-D11364542231}"/>
              </a:ext>
            </a:extLst>
          </p:cNvPr>
          <p:cNvSpPr/>
          <p:nvPr/>
        </p:nvSpPr>
        <p:spPr bwMode="auto">
          <a:xfrm>
            <a:off x="5019153" y="3402830"/>
            <a:ext cx="167885" cy="18288"/>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6" name="Rectangle 595">
            <a:extLst>
              <a:ext uri="{FF2B5EF4-FFF2-40B4-BE49-F238E27FC236}">
                <a16:creationId xmlns:a16="http://schemas.microsoft.com/office/drawing/2014/main" id="{4AB001ED-8CD3-4ADD-B8FF-9D4A95AE83AE}"/>
              </a:ext>
            </a:extLst>
          </p:cNvPr>
          <p:cNvSpPr/>
          <p:nvPr/>
        </p:nvSpPr>
        <p:spPr bwMode="auto">
          <a:xfrm>
            <a:off x="6942858" y="3433835"/>
            <a:ext cx="167885" cy="63318"/>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7" name="Rectangle 596">
            <a:extLst>
              <a:ext uri="{FF2B5EF4-FFF2-40B4-BE49-F238E27FC236}">
                <a16:creationId xmlns:a16="http://schemas.microsoft.com/office/drawing/2014/main" id="{90BA54D7-969B-498E-955B-2263D0D330AF}"/>
              </a:ext>
            </a:extLst>
          </p:cNvPr>
          <p:cNvSpPr/>
          <p:nvPr/>
        </p:nvSpPr>
        <p:spPr bwMode="auto">
          <a:xfrm>
            <a:off x="7184304" y="3433835"/>
            <a:ext cx="167885" cy="71732"/>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8" name="Rectangle 597">
            <a:extLst>
              <a:ext uri="{FF2B5EF4-FFF2-40B4-BE49-F238E27FC236}">
                <a16:creationId xmlns:a16="http://schemas.microsoft.com/office/drawing/2014/main" id="{3E0BE67D-8723-4B37-B3BB-6B6CEA123B2D}"/>
              </a:ext>
            </a:extLst>
          </p:cNvPr>
          <p:cNvSpPr/>
          <p:nvPr/>
        </p:nvSpPr>
        <p:spPr bwMode="auto">
          <a:xfrm>
            <a:off x="7425750" y="3443508"/>
            <a:ext cx="167885" cy="80529"/>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599" name="Rectangle 598">
            <a:extLst>
              <a:ext uri="{FF2B5EF4-FFF2-40B4-BE49-F238E27FC236}">
                <a16:creationId xmlns:a16="http://schemas.microsoft.com/office/drawing/2014/main" id="{2C9A57B8-FA65-4B4E-99B1-994010D7C751}"/>
              </a:ext>
            </a:extLst>
          </p:cNvPr>
          <p:cNvSpPr/>
          <p:nvPr/>
        </p:nvSpPr>
        <p:spPr bwMode="auto">
          <a:xfrm>
            <a:off x="7667196" y="3433835"/>
            <a:ext cx="167885" cy="178556"/>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0" name="Rectangle 599">
            <a:extLst>
              <a:ext uri="{FF2B5EF4-FFF2-40B4-BE49-F238E27FC236}">
                <a16:creationId xmlns:a16="http://schemas.microsoft.com/office/drawing/2014/main" id="{B1D1FC75-DC20-40C5-BE4E-B90E7095FBCD}"/>
              </a:ext>
            </a:extLst>
          </p:cNvPr>
          <p:cNvSpPr/>
          <p:nvPr/>
        </p:nvSpPr>
        <p:spPr bwMode="auto">
          <a:xfrm>
            <a:off x="7908642" y="3433835"/>
            <a:ext cx="167885" cy="178556"/>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1" name="Rectangle 600">
            <a:extLst>
              <a:ext uri="{FF2B5EF4-FFF2-40B4-BE49-F238E27FC236}">
                <a16:creationId xmlns:a16="http://schemas.microsoft.com/office/drawing/2014/main" id="{771E72F1-7FD8-43E5-8B78-9696957AFD48}"/>
              </a:ext>
            </a:extLst>
          </p:cNvPr>
          <p:cNvSpPr/>
          <p:nvPr/>
        </p:nvSpPr>
        <p:spPr bwMode="auto">
          <a:xfrm>
            <a:off x="8150088" y="3433834"/>
            <a:ext cx="167885" cy="317668"/>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2" name="Rectangle 601">
            <a:extLst>
              <a:ext uri="{FF2B5EF4-FFF2-40B4-BE49-F238E27FC236}">
                <a16:creationId xmlns:a16="http://schemas.microsoft.com/office/drawing/2014/main" id="{50380D78-566B-43C8-949D-AA624255F0B0}"/>
              </a:ext>
            </a:extLst>
          </p:cNvPr>
          <p:cNvSpPr/>
          <p:nvPr/>
        </p:nvSpPr>
        <p:spPr bwMode="auto">
          <a:xfrm>
            <a:off x="8391534" y="3433834"/>
            <a:ext cx="167885" cy="373754"/>
          </a:xfrm>
          <a:prstGeom prst="rect">
            <a:avLst/>
          </a:prstGeom>
          <a:solidFill>
            <a:schemeClr val="accent1"/>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3" name="Rectangle 602">
            <a:extLst>
              <a:ext uri="{FF2B5EF4-FFF2-40B4-BE49-F238E27FC236}">
                <a16:creationId xmlns:a16="http://schemas.microsoft.com/office/drawing/2014/main" id="{0B4787A7-B43B-4405-99E4-268FAF41197D}"/>
              </a:ext>
            </a:extLst>
          </p:cNvPr>
          <p:cNvSpPr/>
          <p:nvPr/>
        </p:nvSpPr>
        <p:spPr bwMode="auto">
          <a:xfrm>
            <a:off x="8632980" y="3433834"/>
            <a:ext cx="167885" cy="373754"/>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4" name="Rectangle 603">
            <a:extLst>
              <a:ext uri="{FF2B5EF4-FFF2-40B4-BE49-F238E27FC236}">
                <a16:creationId xmlns:a16="http://schemas.microsoft.com/office/drawing/2014/main" id="{DB0B658B-090A-4F74-84D7-325F52FE9A5D}"/>
              </a:ext>
            </a:extLst>
          </p:cNvPr>
          <p:cNvSpPr/>
          <p:nvPr/>
        </p:nvSpPr>
        <p:spPr bwMode="auto">
          <a:xfrm>
            <a:off x="8874426" y="3433834"/>
            <a:ext cx="167885" cy="380283"/>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5" name="Rectangle 604">
            <a:extLst>
              <a:ext uri="{FF2B5EF4-FFF2-40B4-BE49-F238E27FC236}">
                <a16:creationId xmlns:a16="http://schemas.microsoft.com/office/drawing/2014/main" id="{7C5F5E8D-13E3-49C6-9023-663C2FE69C60}"/>
              </a:ext>
            </a:extLst>
          </p:cNvPr>
          <p:cNvSpPr/>
          <p:nvPr/>
        </p:nvSpPr>
        <p:spPr bwMode="auto">
          <a:xfrm>
            <a:off x="9115872" y="3433834"/>
            <a:ext cx="167885" cy="40445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607" name="Rectangle 606">
            <a:extLst>
              <a:ext uri="{FF2B5EF4-FFF2-40B4-BE49-F238E27FC236}">
                <a16:creationId xmlns:a16="http://schemas.microsoft.com/office/drawing/2014/main" id="{839D6191-A7FC-4B51-A17C-B2E6A1B2F706}"/>
              </a:ext>
            </a:extLst>
          </p:cNvPr>
          <p:cNvSpPr/>
          <p:nvPr/>
        </p:nvSpPr>
        <p:spPr bwMode="auto">
          <a:xfrm>
            <a:off x="9357318" y="3433834"/>
            <a:ext cx="167885" cy="440859"/>
          </a:xfrm>
          <a:prstGeom prst="rect">
            <a:avLst/>
          </a:prstGeom>
          <a:solidFill>
            <a:schemeClr val="accent3"/>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28" name="Rectangle 127">
            <a:extLst>
              <a:ext uri="{FF2B5EF4-FFF2-40B4-BE49-F238E27FC236}">
                <a16:creationId xmlns:a16="http://schemas.microsoft.com/office/drawing/2014/main" id="{70D33556-DAE7-4B6B-B079-B332D64916DD}"/>
              </a:ext>
            </a:extLst>
          </p:cNvPr>
          <p:cNvSpPr/>
          <p:nvPr/>
        </p:nvSpPr>
        <p:spPr bwMode="auto">
          <a:xfrm>
            <a:off x="9598764" y="3433834"/>
            <a:ext cx="167885" cy="470726"/>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0" name="Rectangle 129">
            <a:extLst>
              <a:ext uri="{FF2B5EF4-FFF2-40B4-BE49-F238E27FC236}">
                <a16:creationId xmlns:a16="http://schemas.microsoft.com/office/drawing/2014/main" id="{91188828-C1D2-4C3E-AE1C-1D02DCE333DF}"/>
              </a:ext>
            </a:extLst>
          </p:cNvPr>
          <p:cNvSpPr/>
          <p:nvPr/>
        </p:nvSpPr>
        <p:spPr bwMode="auto">
          <a:xfrm>
            <a:off x="9840210" y="3443360"/>
            <a:ext cx="167885" cy="481467"/>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2" name="Rectangle 131">
            <a:extLst>
              <a:ext uri="{FF2B5EF4-FFF2-40B4-BE49-F238E27FC236}">
                <a16:creationId xmlns:a16="http://schemas.microsoft.com/office/drawing/2014/main" id="{61DA712E-F7EE-4847-AF64-910F89AA14D7}"/>
              </a:ext>
            </a:extLst>
          </p:cNvPr>
          <p:cNvSpPr/>
          <p:nvPr/>
        </p:nvSpPr>
        <p:spPr bwMode="auto">
          <a:xfrm>
            <a:off x="10081656" y="3433834"/>
            <a:ext cx="167885" cy="526528"/>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4" name="Rectangle 133">
            <a:extLst>
              <a:ext uri="{FF2B5EF4-FFF2-40B4-BE49-F238E27FC236}">
                <a16:creationId xmlns:a16="http://schemas.microsoft.com/office/drawing/2014/main" id="{C377630F-0F4D-4DC0-8D16-CC14A56F11C2}"/>
              </a:ext>
            </a:extLst>
          </p:cNvPr>
          <p:cNvSpPr/>
          <p:nvPr/>
        </p:nvSpPr>
        <p:spPr bwMode="auto">
          <a:xfrm>
            <a:off x="10323102" y="3443360"/>
            <a:ext cx="167885" cy="522922"/>
          </a:xfrm>
          <a:prstGeom prst="rect">
            <a:avLst/>
          </a:prstGeom>
          <a:solidFill>
            <a:schemeClr val="accent4"/>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6" name="Rectangle 135">
            <a:extLst>
              <a:ext uri="{FF2B5EF4-FFF2-40B4-BE49-F238E27FC236}">
                <a16:creationId xmlns:a16="http://schemas.microsoft.com/office/drawing/2014/main" id="{A233E334-3D58-4FFE-9673-AD7CC6E2B0E3}"/>
              </a:ext>
            </a:extLst>
          </p:cNvPr>
          <p:cNvSpPr/>
          <p:nvPr/>
        </p:nvSpPr>
        <p:spPr bwMode="auto">
          <a:xfrm>
            <a:off x="10564548" y="3443360"/>
            <a:ext cx="167885" cy="808609"/>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38" name="Rectangle 137">
            <a:extLst>
              <a:ext uri="{FF2B5EF4-FFF2-40B4-BE49-F238E27FC236}">
                <a16:creationId xmlns:a16="http://schemas.microsoft.com/office/drawing/2014/main" id="{4D869DCD-7E72-4AFD-9292-CEB25982640B}"/>
              </a:ext>
            </a:extLst>
          </p:cNvPr>
          <p:cNvSpPr/>
          <p:nvPr/>
        </p:nvSpPr>
        <p:spPr bwMode="auto">
          <a:xfrm>
            <a:off x="10805994" y="3433834"/>
            <a:ext cx="167885" cy="84312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40" name="Rectangle 139">
            <a:extLst>
              <a:ext uri="{FF2B5EF4-FFF2-40B4-BE49-F238E27FC236}">
                <a16:creationId xmlns:a16="http://schemas.microsoft.com/office/drawing/2014/main" id="{D5E974F4-D7B1-400D-BC13-E21DB84EAA6F}"/>
              </a:ext>
            </a:extLst>
          </p:cNvPr>
          <p:cNvSpPr/>
          <p:nvPr/>
        </p:nvSpPr>
        <p:spPr bwMode="auto">
          <a:xfrm>
            <a:off x="11047443" y="3433834"/>
            <a:ext cx="167885" cy="903830"/>
          </a:xfrm>
          <a:prstGeom prst="rect">
            <a:avLst/>
          </a:prstGeom>
          <a:solidFill>
            <a:schemeClr val="accent6"/>
          </a:solidFill>
          <a:ln w="0">
            <a:solidFill>
              <a:schemeClr val="bg1"/>
            </a:solidFill>
            <a:miter lim="800000"/>
            <a:headEnd/>
            <a:tailEnd/>
          </a:ln>
        </p:spPr>
        <p:txBody>
          <a:bodyPr rtlCol="0" anchor="b"/>
          <a:lstStyle/>
          <a:p>
            <a:pPr marL="0" marR="0" lvl="0" indent="0" algn="ctr" defTabSz="914400"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cxnSp>
        <p:nvCxnSpPr>
          <p:cNvPr id="20" name="Straight Connector 19">
            <a:extLst>
              <a:ext uri="{FF2B5EF4-FFF2-40B4-BE49-F238E27FC236}">
                <a16:creationId xmlns:a16="http://schemas.microsoft.com/office/drawing/2014/main" id="{15B04C4F-D2A2-4E17-8E74-FCC05F5DFA47}"/>
              </a:ext>
            </a:extLst>
          </p:cNvPr>
          <p:cNvCxnSpPr>
            <a:cxnSpLocks/>
          </p:cNvCxnSpPr>
          <p:nvPr/>
        </p:nvCxnSpPr>
        <p:spPr bwMode="auto">
          <a:xfrm flipV="1">
            <a:off x="1510073" y="1629381"/>
            <a:ext cx="0" cy="4055165"/>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3D8170A7-2469-4CD6-95B5-34B20B25B604}"/>
              </a:ext>
            </a:extLst>
          </p:cNvPr>
          <p:cNvCxnSpPr>
            <a:cxnSpLocks/>
          </p:cNvCxnSpPr>
          <p:nvPr/>
        </p:nvCxnSpPr>
        <p:spPr bwMode="auto">
          <a:xfrm flipH="1">
            <a:off x="1441977" y="163713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D6CE0E2D-2CE9-4D1D-B60B-E59F7B59DD9C}"/>
              </a:ext>
            </a:extLst>
          </p:cNvPr>
          <p:cNvCxnSpPr>
            <a:cxnSpLocks/>
          </p:cNvCxnSpPr>
          <p:nvPr/>
        </p:nvCxnSpPr>
        <p:spPr bwMode="auto">
          <a:xfrm flipH="1">
            <a:off x="1441977" y="208785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39B32101-3845-46DA-B191-5EAE9A0DCABA}"/>
              </a:ext>
            </a:extLst>
          </p:cNvPr>
          <p:cNvCxnSpPr>
            <a:cxnSpLocks/>
          </p:cNvCxnSpPr>
          <p:nvPr/>
        </p:nvCxnSpPr>
        <p:spPr bwMode="auto">
          <a:xfrm flipH="1">
            <a:off x="1441977" y="253856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9914F37-A9F5-43A3-881A-D89F8026D0A9}"/>
              </a:ext>
            </a:extLst>
          </p:cNvPr>
          <p:cNvCxnSpPr>
            <a:cxnSpLocks/>
          </p:cNvCxnSpPr>
          <p:nvPr/>
        </p:nvCxnSpPr>
        <p:spPr bwMode="auto">
          <a:xfrm flipH="1">
            <a:off x="1441977" y="298928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06E0CC36-9448-42CD-9C6C-F6B634C7257C}"/>
              </a:ext>
            </a:extLst>
          </p:cNvPr>
          <p:cNvCxnSpPr>
            <a:cxnSpLocks/>
          </p:cNvCxnSpPr>
          <p:nvPr/>
        </p:nvCxnSpPr>
        <p:spPr bwMode="auto">
          <a:xfrm flipH="1">
            <a:off x="1441977" y="343999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8485494E-0B43-43D2-A0EE-20D6E49D741F}"/>
              </a:ext>
            </a:extLst>
          </p:cNvPr>
          <p:cNvCxnSpPr>
            <a:cxnSpLocks/>
          </p:cNvCxnSpPr>
          <p:nvPr/>
        </p:nvCxnSpPr>
        <p:spPr bwMode="auto">
          <a:xfrm flipH="1">
            <a:off x="1441977" y="389071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8FA32B15-1681-4CBC-85BF-E95976DC733C}"/>
              </a:ext>
            </a:extLst>
          </p:cNvPr>
          <p:cNvCxnSpPr>
            <a:cxnSpLocks/>
          </p:cNvCxnSpPr>
          <p:nvPr/>
        </p:nvCxnSpPr>
        <p:spPr bwMode="auto">
          <a:xfrm flipH="1">
            <a:off x="1441977" y="43414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98A15653-64C0-40C8-953D-1EFF58F1A9BA}"/>
              </a:ext>
            </a:extLst>
          </p:cNvPr>
          <p:cNvCxnSpPr>
            <a:cxnSpLocks/>
          </p:cNvCxnSpPr>
          <p:nvPr/>
        </p:nvCxnSpPr>
        <p:spPr bwMode="auto">
          <a:xfrm flipH="1">
            <a:off x="1441977" y="479214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85103236-F44F-42F5-948E-37063BA426FC}"/>
              </a:ext>
            </a:extLst>
          </p:cNvPr>
          <p:cNvCxnSpPr>
            <a:cxnSpLocks/>
          </p:cNvCxnSpPr>
          <p:nvPr/>
        </p:nvCxnSpPr>
        <p:spPr bwMode="auto">
          <a:xfrm flipH="1">
            <a:off x="1441977" y="524286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0030CA26-7818-4D52-9E3D-BA6ABE5016E5}"/>
              </a:ext>
            </a:extLst>
          </p:cNvPr>
          <p:cNvCxnSpPr>
            <a:cxnSpLocks/>
          </p:cNvCxnSpPr>
          <p:nvPr/>
        </p:nvCxnSpPr>
        <p:spPr bwMode="auto">
          <a:xfrm flipH="1">
            <a:off x="1441977" y="5693575"/>
            <a:ext cx="64008" cy="0"/>
          </a:xfrm>
          <a:prstGeom prst="line">
            <a:avLst/>
          </a:prstGeom>
          <a:noFill/>
          <a:ln w="28575" cap="flat" cmpd="sng" algn="ctr">
            <a:solidFill>
              <a:schemeClr val="bg1"/>
            </a:solidFill>
            <a:prstDash val="solid"/>
            <a:round/>
            <a:headEnd type="none" w="med" len="med"/>
            <a:tailEnd type="none" w="med" len="med"/>
          </a:ln>
          <a:effectLst/>
        </p:spPr>
      </p:cxnSp>
      <p:sp>
        <p:nvSpPr>
          <p:cNvPr id="29" name="TextBox 28">
            <a:extLst>
              <a:ext uri="{FF2B5EF4-FFF2-40B4-BE49-F238E27FC236}">
                <a16:creationId xmlns:a16="http://schemas.microsoft.com/office/drawing/2014/main" id="{7DEF9D81-86B8-473B-87E3-940D03612B02}"/>
              </a:ext>
            </a:extLst>
          </p:cNvPr>
          <p:cNvSpPr txBox="1"/>
          <p:nvPr/>
        </p:nvSpPr>
        <p:spPr bwMode="auto">
          <a:xfrm rot="16200000">
            <a:off x="-1274550" y="3506724"/>
            <a:ext cx="41823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Change in Tumor Size From Baseline* (%)</a:t>
            </a:r>
          </a:p>
        </p:txBody>
      </p:sp>
      <p:sp>
        <p:nvSpPr>
          <p:cNvPr id="30" name="TextBox 29">
            <a:extLst>
              <a:ext uri="{FF2B5EF4-FFF2-40B4-BE49-F238E27FC236}">
                <a16:creationId xmlns:a16="http://schemas.microsoft.com/office/drawing/2014/main" id="{7488FAD8-D1D0-4304-94B4-070FA287A80F}"/>
              </a:ext>
            </a:extLst>
          </p:cNvPr>
          <p:cNvSpPr txBox="1"/>
          <p:nvPr/>
        </p:nvSpPr>
        <p:spPr bwMode="auto">
          <a:xfrm>
            <a:off x="772945" y="1451359"/>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a:t>
            </a:r>
          </a:p>
        </p:txBody>
      </p:sp>
      <p:sp>
        <p:nvSpPr>
          <p:cNvPr id="34" name="TextBox 33">
            <a:extLst>
              <a:ext uri="{FF2B5EF4-FFF2-40B4-BE49-F238E27FC236}">
                <a16:creationId xmlns:a16="http://schemas.microsoft.com/office/drawing/2014/main" id="{B449F232-B9A1-4D60-9CA6-B83F99B772D6}"/>
              </a:ext>
            </a:extLst>
          </p:cNvPr>
          <p:cNvSpPr txBox="1"/>
          <p:nvPr/>
        </p:nvSpPr>
        <p:spPr bwMode="auto">
          <a:xfrm>
            <a:off x="772945" y="1899794"/>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35" name="TextBox 34">
            <a:extLst>
              <a:ext uri="{FF2B5EF4-FFF2-40B4-BE49-F238E27FC236}">
                <a16:creationId xmlns:a16="http://schemas.microsoft.com/office/drawing/2014/main" id="{5A9C6E59-86C6-43E0-906F-02BA5707EDD5}"/>
              </a:ext>
            </a:extLst>
          </p:cNvPr>
          <p:cNvSpPr txBox="1"/>
          <p:nvPr/>
        </p:nvSpPr>
        <p:spPr bwMode="auto">
          <a:xfrm>
            <a:off x="772945" y="2348229"/>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45" name="TextBox 44">
            <a:extLst>
              <a:ext uri="{FF2B5EF4-FFF2-40B4-BE49-F238E27FC236}">
                <a16:creationId xmlns:a16="http://schemas.microsoft.com/office/drawing/2014/main" id="{E126D1AE-6E58-4F3B-9BB3-5B2495491773}"/>
              </a:ext>
            </a:extLst>
          </p:cNvPr>
          <p:cNvSpPr txBox="1"/>
          <p:nvPr/>
        </p:nvSpPr>
        <p:spPr bwMode="auto">
          <a:xfrm>
            <a:off x="772945" y="2796664"/>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46" name="TextBox 45">
            <a:extLst>
              <a:ext uri="{FF2B5EF4-FFF2-40B4-BE49-F238E27FC236}">
                <a16:creationId xmlns:a16="http://schemas.microsoft.com/office/drawing/2014/main" id="{F544BCE8-249D-4766-9ED6-DDF6CE3E6DCC}"/>
              </a:ext>
            </a:extLst>
          </p:cNvPr>
          <p:cNvSpPr txBox="1"/>
          <p:nvPr/>
        </p:nvSpPr>
        <p:spPr bwMode="auto">
          <a:xfrm>
            <a:off x="772945" y="3245099"/>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a:t>
            </a:r>
          </a:p>
        </p:txBody>
      </p:sp>
      <p:sp>
        <p:nvSpPr>
          <p:cNvPr id="48" name="TextBox 47">
            <a:extLst>
              <a:ext uri="{FF2B5EF4-FFF2-40B4-BE49-F238E27FC236}">
                <a16:creationId xmlns:a16="http://schemas.microsoft.com/office/drawing/2014/main" id="{CCE48168-18F2-45F7-8942-DF2DBE945B01}"/>
              </a:ext>
            </a:extLst>
          </p:cNvPr>
          <p:cNvSpPr txBox="1"/>
          <p:nvPr/>
        </p:nvSpPr>
        <p:spPr bwMode="auto">
          <a:xfrm>
            <a:off x="772945" y="3693534"/>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-20</a:t>
            </a:r>
          </a:p>
        </p:txBody>
      </p:sp>
      <p:sp>
        <p:nvSpPr>
          <p:cNvPr id="50" name="TextBox 49">
            <a:extLst>
              <a:ext uri="{FF2B5EF4-FFF2-40B4-BE49-F238E27FC236}">
                <a16:creationId xmlns:a16="http://schemas.microsoft.com/office/drawing/2014/main" id="{8C672990-EEFB-4D2B-BC58-DB4E02E5CB90}"/>
              </a:ext>
            </a:extLst>
          </p:cNvPr>
          <p:cNvSpPr txBox="1"/>
          <p:nvPr/>
        </p:nvSpPr>
        <p:spPr bwMode="auto">
          <a:xfrm>
            <a:off x="772945" y="4141969"/>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-40</a:t>
            </a:r>
          </a:p>
        </p:txBody>
      </p:sp>
      <p:sp>
        <p:nvSpPr>
          <p:cNvPr id="52" name="TextBox 51">
            <a:extLst>
              <a:ext uri="{FF2B5EF4-FFF2-40B4-BE49-F238E27FC236}">
                <a16:creationId xmlns:a16="http://schemas.microsoft.com/office/drawing/2014/main" id="{DDA428FE-A6CE-49FB-91FC-3309028ADDBD}"/>
              </a:ext>
            </a:extLst>
          </p:cNvPr>
          <p:cNvSpPr txBox="1"/>
          <p:nvPr/>
        </p:nvSpPr>
        <p:spPr bwMode="auto">
          <a:xfrm>
            <a:off x="772945" y="4590404"/>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-60</a:t>
            </a:r>
          </a:p>
        </p:txBody>
      </p:sp>
      <p:sp>
        <p:nvSpPr>
          <p:cNvPr id="54" name="TextBox 53">
            <a:extLst>
              <a:ext uri="{FF2B5EF4-FFF2-40B4-BE49-F238E27FC236}">
                <a16:creationId xmlns:a16="http://schemas.microsoft.com/office/drawing/2014/main" id="{F88880A8-F600-48E0-8E0B-6AF819596A67}"/>
              </a:ext>
            </a:extLst>
          </p:cNvPr>
          <p:cNvSpPr txBox="1"/>
          <p:nvPr/>
        </p:nvSpPr>
        <p:spPr bwMode="auto">
          <a:xfrm>
            <a:off x="772945" y="5038839"/>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-80</a:t>
            </a:r>
          </a:p>
        </p:txBody>
      </p:sp>
      <p:sp>
        <p:nvSpPr>
          <p:cNvPr id="56" name="TextBox 55">
            <a:extLst>
              <a:ext uri="{FF2B5EF4-FFF2-40B4-BE49-F238E27FC236}">
                <a16:creationId xmlns:a16="http://schemas.microsoft.com/office/drawing/2014/main" id="{B126E8E8-6B2B-47EF-A11E-9A985101A611}"/>
              </a:ext>
            </a:extLst>
          </p:cNvPr>
          <p:cNvSpPr txBox="1"/>
          <p:nvPr/>
        </p:nvSpPr>
        <p:spPr bwMode="auto">
          <a:xfrm>
            <a:off x="772945" y="5487271"/>
            <a:ext cx="717672" cy="369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1" fontAlgn="auto" latinLnBrk="0" hangingPunct="1">
              <a:lnSpc>
                <a:spcPct val="100000"/>
              </a:lnSpc>
              <a:spcBef>
                <a:spcPct val="5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-100</a:t>
            </a:r>
          </a:p>
        </p:txBody>
      </p:sp>
      <p:cxnSp>
        <p:nvCxnSpPr>
          <p:cNvPr id="26" name="Straight Connector 25">
            <a:extLst>
              <a:ext uri="{FF2B5EF4-FFF2-40B4-BE49-F238E27FC236}">
                <a16:creationId xmlns:a16="http://schemas.microsoft.com/office/drawing/2014/main" id="{C09D1441-7B8F-4C5A-BD5F-6ED8571B4112}"/>
              </a:ext>
            </a:extLst>
          </p:cNvPr>
          <p:cNvCxnSpPr>
            <a:cxnSpLocks/>
          </p:cNvCxnSpPr>
          <p:nvPr/>
        </p:nvCxnSpPr>
        <p:spPr bwMode="auto">
          <a:xfrm flipV="1">
            <a:off x="1471161" y="3445741"/>
            <a:ext cx="9861562" cy="0"/>
          </a:xfrm>
          <a:prstGeom prst="line">
            <a:avLst/>
          </a:prstGeom>
          <a:noFill/>
          <a:ln w="28575" cap="flat" cmpd="sng" algn="ctr">
            <a:solidFill>
              <a:schemeClr val="bg1"/>
            </a:solidFill>
            <a:prstDash val="solid"/>
            <a:round/>
            <a:headEnd type="none" w="med" len="med"/>
            <a:tailEnd type="none" w="med" len="med"/>
          </a:ln>
          <a:effectLst/>
        </p:spPr>
      </p:cxnSp>
      <p:grpSp>
        <p:nvGrpSpPr>
          <p:cNvPr id="115" name="Group 7">
            <a:extLst>
              <a:ext uri="{FF2B5EF4-FFF2-40B4-BE49-F238E27FC236}">
                <a16:creationId xmlns:a16="http://schemas.microsoft.com/office/drawing/2014/main" id="{3F2C9987-D774-44F8-9C03-1900388A9395}"/>
              </a:ext>
            </a:extLst>
          </p:cNvPr>
          <p:cNvGrpSpPr>
            <a:grpSpLocks/>
          </p:cNvGrpSpPr>
          <p:nvPr/>
        </p:nvGrpSpPr>
        <p:grpSpPr bwMode="auto">
          <a:xfrm>
            <a:off x="9389569" y="6216652"/>
            <a:ext cx="2488502" cy="447822"/>
            <a:chOff x="9527309" y="3551529"/>
            <a:chExt cx="2488502" cy="448324"/>
          </a:xfrm>
        </p:grpSpPr>
        <p:pic>
          <p:nvPicPr>
            <p:cNvPr id="117" name="Picture 9">
              <a:extLst>
                <a:ext uri="{FF2B5EF4-FFF2-40B4-BE49-F238E27FC236}">
                  <a16:creationId xmlns:a16="http://schemas.microsoft.com/office/drawing/2014/main" id="{1AB9D3B8-412F-4462-9767-9D03FBD442F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1327791" y="3551529"/>
              <a:ext cx="551335" cy="179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9" name="Rectangle 8">
              <a:extLst>
                <a:ext uri="{FF2B5EF4-FFF2-40B4-BE49-F238E27FC236}">
                  <a16:creationId xmlns:a16="http://schemas.microsoft.com/office/drawing/2014/main" id="{523D54BE-FDE0-4991-A0A0-DAF538AFCA49}"/>
                </a:ext>
              </a:extLst>
            </p:cNvPr>
            <p:cNvSpPr>
              <a:spLocks noChangeArrowheads="1"/>
            </p:cNvSpPr>
            <p:nvPr/>
          </p:nvSpPr>
          <p:spPr bwMode="auto">
            <a:xfrm>
              <a:off x="9527309" y="3691731"/>
              <a:ext cx="2488502" cy="308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1249497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1989" y="699247"/>
            <a:ext cx="10083722" cy="4424169"/>
          </a:xfrm>
          <a:prstGeom prst="rect">
            <a:avLst/>
          </a:prstGeom>
        </p:spPr>
      </p:pic>
      <p:sp>
        <p:nvSpPr>
          <p:cNvPr id="7" name="Text Box 15">
            <a:extLst>
              <a:ext uri="{FF2B5EF4-FFF2-40B4-BE49-F238E27FC236}">
                <a16:creationId xmlns:a16="http://schemas.microsoft.com/office/drawing/2014/main" id="{2DC64F95-242C-49E2-99F6-8BAEC5DCA377}"/>
              </a:ext>
            </a:extLst>
          </p:cNvPr>
          <p:cNvSpPr txBox="1">
            <a:spLocks noChangeArrowheads="1"/>
          </p:cNvSpPr>
          <p:nvPr/>
        </p:nvSpPr>
        <p:spPr bwMode="auto">
          <a:xfrm>
            <a:off x="366452" y="5674595"/>
            <a:ext cx="3175401" cy="261610"/>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100" b="0" i="1"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Weiss J. et al., ESMO 2021. Abstract LBA6</a:t>
            </a:r>
          </a:p>
        </p:txBody>
      </p:sp>
    </p:spTree>
    <p:custDataLst>
      <p:tags r:id="rId1"/>
    </p:custDataLst>
    <p:extLst>
      <p:ext uri="{BB962C8B-B14F-4D97-AF65-F5344CB8AC3E}">
        <p14:creationId xmlns:p14="http://schemas.microsoft.com/office/powerpoint/2010/main" val="1032074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678650" y="802917"/>
            <a:ext cx="309257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a:solidFill>
                  <a:srgbClr val="252171"/>
                </a:solidFill>
                <a:latin typeface="Calibri" panose="020F0502020204030204" pitchFamily="34" charset="0"/>
              </a:rPr>
              <a:t>Question #1 </a:t>
            </a:r>
            <a:endParaRPr lang="en-US" sz="4400" b="0" dirty="0">
              <a:solidFill>
                <a:srgbClr val="252171"/>
              </a:solidFill>
              <a:latin typeface="Calibri" panose="020F0502020204030204" pitchFamily="34" charset="0"/>
            </a:endParaRPr>
          </a:p>
        </p:txBody>
      </p:sp>
      <p:sp>
        <p:nvSpPr>
          <p:cNvPr id="4" name="TextBox 3"/>
          <p:cNvSpPr txBox="1"/>
          <p:nvPr/>
        </p:nvSpPr>
        <p:spPr bwMode="auto">
          <a:xfrm>
            <a:off x="678650" y="1863062"/>
            <a:ext cx="9944838"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514350" indent="-514350" algn="l">
              <a:lnSpc>
                <a:spcPct val="100000"/>
              </a:lnSpc>
              <a:spcBef>
                <a:spcPts val="0"/>
              </a:spcBef>
              <a:spcAft>
                <a:spcPct val="0"/>
              </a:spcAft>
              <a:buClr>
                <a:srgbClr val="FF0000"/>
              </a:buClr>
              <a:buFont typeface="Wingdings" panose="05000000000000000000" pitchFamily="2" charset="2"/>
              <a:buChar char="§"/>
            </a:pPr>
            <a:r>
              <a:rPr lang="en-US" sz="2800" b="0" dirty="0">
                <a:solidFill>
                  <a:schemeClr val="bg1"/>
                </a:solidFill>
                <a:latin typeface="Calibri" panose="020F0502020204030204" pitchFamily="34" charset="0"/>
              </a:rPr>
              <a:t>Which of the following is NOT the utility/purpose for MMR/MSI</a:t>
            </a:r>
          </a:p>
          <a:p>
            <a:pPr algn="l">
              <a:lnSpc>
                <a:spcPct val="100000"/>
              </a:lnSpc>
              <a:spcBef>
                <a:spcPts val="0"/>
              </a:spcBef>
              <a:spcAft>
                <a:spcPct val="0"/>
              </a:spcAft>
              <a:buClr>
                <a:srgbClr val="FF0000"/>
              </a:buClr>
            </a:pPr>
            <a:r>
              <a:rPr lang="en-US" sz="2800" b="0" dirty="0">
                <a:solidFill>
                  <a:schemeClr val="bg1"/>
                </a:solidFill>
                <a:latin typeface="Calibri" panose="020F0502020204030204" pitchFamily="34" charset="0"/>
              </a:rPr>
              <a:t>        testing in colorectal carcinoma?</a:t>
            </a:r>
          </a:p>
          <a:p>
            <a:pPr algn="l">
              <a:lnSpc>
                <a:spcPct val="100000"/>
              </a:lnSpc>
              <a:spcBef>
                <a:spcPct val="50000"/>
              </a:spcBef>
              <a:spcAft>
                <a:spcPct val="0"/>
              </a:spcAft>
              <a:buClrTx/>
            </a:pPr>
            <a:r>
              <a:rPr lang="en-US" sz="2800" b="0" dirty="0">
                <a:solidFill>
                  <a:schemeClr val="bg1"/>
                </a:solidFill>
                <a:latin typeface="Calibri" panose="020F0502020204030204" pitchFamily="34" charset="0"/>
              </a:rPr>
              <a:t>      A. To screen for Lynch Syndrome</a:t>
            </a:r>
          </a:p>
          <a:p>
            <a:pPr algn="l">
              <a:lnSpc>
                <a:spcPct val="100000"/>
              </a:lnSpc>
              <a:spcBef>
                <a:spcPct val="50000"/>
              </a:spcBef>
              <a:spcAft>
                <a:spcPct val="0"/>
              </a:spcAft>
              <a:buClrTx/>
            </a:pPr>
            <a:r>
              <a:rPr lang="en-US" sz="2800" b="0" dirty="0">
                <a:solidFill>
                  <a:schemeClr val="bg1"/>
                </a:solidFill>
                <a:latin typeface="Calibri" panose="020F0502020204030204" pitchFamily="34" charset="0"/>
              </a:rPr>
              <a:t>      B. Serves as a biomarker for PD-L1 immunotherapy</a:t>
            </a:r>
          </a:p>
          <a:p>
            <a:pPr algn="l">
              <a:lnSpc>
                <a:spcPct val="100000"/>
              </a:lnSpc>
              <a:spcBef>
                <a:spcPct val="50000"/>
              </a:spcBef>
              <a:spcAft>
                <a:spcPct val="0"/>
              </a:spcAft>
              <a:buClrTx/>
            </a:pPr>
            <a:r>
              <a:rPr lang="en-US" sz="2800" b="0" dirty="0">
                <a:solidFill>
                  <a:schemeClr val="bg1"/>
                </a:solidFill>
                <a:latin typeface="Calibri" panose="020F0502020204030204" pitchFamily="34" charset="0"/>
              </a:rPr>
              <a:t>      C. Serves a prognostic marker for CRC</a:t>
            </a:r>
          </a:p>
          <a:p>
            <a:pPr algn="l">
              <a:lnSpc>
                <a:spcPct val="100000"/>
              </a:lnSpc>
              <a:spcBef>
                <a:spcPct val="50000"/>
              </a:spcBef>
              <a:spcAft>
                <a:spcPct val="0"/>
              </a:spcAft>
              <a:buClrTx/>
            </a:pPr>
            <a:r>
              <a:rPr lang="en-US" sz="2800" b="0" dirty="0">
                <a:solidFill>
                  <a:schemeClr val="bg1"/>
                </a:solidFill>
                <a:latin typeface="Calibri" panose="020F0502020204030204" pitchFamily="34" charset="0"/>
              </a:rPr>
              <a:t>      D. Serves as a biomarker for anti-EGFR treatment</a:t>
            </a:r>
          </a:p>
        </p:txBody>
      </p:sp>
    </p:spTree>
    <p:custDataLst>
      <p:tags r:id="rId1"/>
    </p:custDataLst>
    <p:extLst>
      <p:ext uri="{BB962C8B-B14F-4D97-AF65-F5344CB8AC3E}">
        <p14:creationId xmlns:p14="http://schemas.microsoft.com/office/powerpoint/2010/main" val="30368454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1009" y="1353889"/>
            <a:ext cx="3248903" cy="830997"/>
          </a:xfrm>
          <a:prstGeom prst="rect">
            <a:avLst/>
          </a:prstGeom>
        </p:spPr>
        <p:txBody>
          <a:bodyPr wrap="none">
            <a:spAutoFit/>
          </a:bodyPr>
          <a:lstStyle/>
          <a:p>
            <a:r>
              <a:rPr lang="en-US" sz="4800" b="0" dirty="0">
                <a:solidFill>
                  <a:srgbClr val="252171"/>
                </a:solidFill>
                <a:latin typeface="Calibri" panose="020F0502020204030204" pitchFamily="34" charset="0"/>
                <a:cs typeface="Calibri" panose="020F0502020204030204" pitchFamily="34" charset="0"/>
              </a:rPr>
              <a:t>THANK YOU</a:t>
            </a:r>
          </a:p>
        </p:txBody>
      </p:sp>
      <p:sp>
        <p:nvSpPr>
          <p:cNvPr id="4" name="TextBox 3"/>
          <p:cNvSpPr txBox="1"/>
          <p:nvPr/>
        </p:nvSpPr>
        <p:spPr>
          <a:xfrm>
            <a:off x="2682545" y="2746283"/>
            <a:ext cx="5322098" cy="1384995"/>
          </a:xfrm>
          <a:prstGeom prst="rect">
            <a:avLst/>
          </a:prstGeom>
          <a:noFill/>
        </p:spPr>
        <p:txBody>
          <a:bodyPr wrap="none" rtlCol="0">
            <a:spAutoFit/>
          </a:bodyPr>
          <a:lstStyle/>
          <a:p>
            <a:r>
              <a:rPr lang="en-US" sz="2800" b="0" dirty="0">
                <a:solidFill>
                  <a:schemeClr val="bg1"/>
                </a:solidFill>
                <a:latin typeface="Calibri" panose="020F0502020204030204" pitchFamily="34" charset="0"/>
                <a:cs typeface="Calibri" panose="020F0502020204030204" pitchFamily="34" charset="0"/>
              </a:rPr>
              <a:t>Questions:</a:t>
            </a:r>
          </a:p>
          <a:p>
            <a:r>
              <a:rPr lang="en-US" sz="2800" b="0" dirty="0">
                <a:solidFill>
                  <a:schemeClr val="bg1"/>
                </a:solidFill>
                <a:latin typeface="Calibri" panose="020F0502020204030204" pitchFamily="34" charset="0"/>
                <a:cs typeface="Calibri" panose="020F0502020204030204" pitchFamily="34" charset="0"/>
              </a:rPr>
              <a:t>wei.jiang@jefferson.edu</a:t>
            </a:r>
          </a:p>
          <a:p>
            <a:r>
              <a:rPr lang="en-US" sz="2800" b="0" dirty="0">
                <a:solidFill>
                  <a:schemeClr val="bg1"/>
                </a:solidFill>
                <a:latin typeface="Calibri" panose="020F0502020204030204" pitchFamily="34" charset="0"/>
                <a:cs typeface="Calibri" panose="020F0502020204030204" pitchFamily="34" charset="0"/>
              </a:rPr>
              <a:t>atrayee.basumallick@jefferson.edu</a:t>
            </a:r>
          </a:p>
        </p:txBody>
      </p:sp>
    </p:spTree>
    <p:custDataLst>
      <p:tags r:id="rId1"/>
    </p:custDataLst>
    <p:extLst>
      <p:ext uri="{BB962C8B-B14F-4D97-AF65-F5344CB8AC3E}">
        <p14:creationId xmlns:p14="http://schemas.microsoft.com/office/powerpoint/2010/main" val="15747547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4">
            <a:extLst>
              <a:ext uri="{FF2B5EF4-FFF2-40B4-BE49-F238E27FC236}">
                <a16:creationId xmlns:a16="http://schemas.microsoft.com/office/drawing/2014/main" id="{F731E6A0-BEB7-4094-9E1F-132F80E12DDB}"/>
              </a:ext>
            </a:extLst>
          </p:cNvPr>
          <p:cNvSpPr>
            <a:spLocks noGrp="1" noChangeArrowheads="1"/>
          </p:cNvSpPr>
          <p:nvPr>
            <p:ph type="subTitle" idx="1"/>
          </p:nvPr>
        </p:nvSpPr>
        <p:spPr>
          <a:xfrm>
            <a:off x="997527" y="4333005"/>
            <a:ext cx="4507924" cy="1120775"/>
          </a:xfrm>
        </p:spPr>
        <p:txBody>
          <a:bodyPr/>
          <a:lstStyle/>
          <a:p>
            <a:r>
              <a:rPr lang="en-US" altLang="en-US" sz="2400" b="0">
                <a:solidFill>
                  <a:srgbClr val="252171"/>
                </a:solidFill>
              </a:rPr>
              <a:t>Access additional resources on gastrointestinal cancer:</a:t>
            </a:r>
          </a:p>
          <a:p>
            <a:r>
              <a:rPr lang="en-US" b="0">
                <a:hlinkClick r:id="rId4"/>
              </a:rPr>
              <a:t>https://www.ascp.org/content/learning/gastrointestinal-cancer/#</a:t>
            </a:r>
            <a:endParaRPr lang="en-US" b="0"/>
          </a:p>
          <a:p>
            <a:endParaRPr lang="en-US" altLang="en-US" b="0" dirty="0">
              <a:solidFill>
                <a:srgbClr val="252171"/>
              </a:solidFill>
            </a:endParaRPr>
          </a:p>
        </p:txBody>
      </p:sp>
      <p:sp>
        <p:nvSpPr>
          <p:cNvPr id="7171" name="Rectangle 15">
            <a:extLst>
              <a:ext uri="{FF2B5EF4-FFF2-40B4-BE49-F238E27FC236}">
                <a16:creationId xmlns:a16="http://schemas.microsoft.com/office/drawing/2014/main" id="{4D67E167-2F37-481F-AB26-A6E236679EF3}"/>
              </a:ext>
            </a:extLst>
          </p:cNvPr>
          <p:cNvSpPr>
            <a:spLocks noGrp="1" noChangeArrowheads="1"/>
          </p:cNvSpPr>
          <p:nvPr>
            <p:ph type="ctrTitle"/>
          </p:nvPr>
        </p:nvSpPr>
        <p:spPr>
          <a:xfrm>
            <a:off x="997526" y="1564342"/>
            <a:ext cx="10483276" cy="2057400"/>
          </a:xfrm>
        </p:spPr>
        <p:txBody>
          <a:bodyPr>
            <a:normAutofit/>
          </a:bodyPr>
          <a:lstStyle/>
          <a:p>
            <a:r>
              <a:rPr lang="en-US" altLang="en-US" sz="4400" b="0">
                <a:solidFill>
                  <a:srgbClr val="252171"/>
                </a:solidFill>
              </a:rPr>
              <a:t>Multidisciplinary Approach to Diagnosis </a:t>
            </a:r>
            <a:br>
              <a:rPr lang="en-US" altLang="en-US" sz="4400" b="0">
                <a:solidFill>
                  <a:srgbClr val="252171"/>
                </a:solidFill>
              </a:rPr>
            </a:br>
            <a:r>
              <a:rPr lang="en-US" altLang="en-US" sz="4400" b="0">
                <a:solidFill>
                  <a:srgbClr val="252171"/>
                </a:solidFill>
              </a:rPr>
              <a:t>and Biomarker Testing</a:t>
            </a:r>
            <a:endParaRPr lang="en-US" sz="4400" b="0" i="1" dirty="0">
              <a:solidFill>
                <a:srgbClr val="24206C"/>
              </a:solidFill>
              <a:cs typeface="Calibri" panose="020F0502020204030204" pitchFamily="34" charset="0"/>
            </a:endParaRPr>
          </a:p>
        </p:txBody>
      </p:sp>
      <p:sp>
        <p:nvSpPr>
          <p:cNvPr id="7" name="Text Box 19">
            <a:extLst>
              <a:ext uri="{FF2B5EF4-FFF2-40B4-BE49-F238E27FC236}">
                <a16:creationId xmlns:a16="http://schemas.microsoft.com/office/drawing/2014/main" id="{7DD45807-ED90-402F-BBFD-2C736FFD6749}"/>
              </a:ext>
            </a:extLst>
          </p:cNvPr>
          <p:cNvSpPr txBox="1">
            <a:spLocks noChangeArrowheads="1"/>
          </p:cNvSpPr>
          <p:nvPr/>
        </p:nvSpPr>
        <p:spPr bwMode="auto">
          <a:xfrm>
            <a:off x="8286750" y="1043214"/>
            <a:ext cx="37981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algn="r">
              <a:lnSpc>
                <a:spcPct val="100000"/>
              </a:lnSpc>
              <a:spcBef>
                <a:spcPct val="0"/>
              </a:spcBef>
              <a:spcAft>
                <a:spcPct val="0"/>
              </a:spcAft>
              <a:buClrTx/>
              <a:buFont typeface="Arial" panose="020B0604020202020204" pitchFamily="34" charset="0"/>
              <a:buNone/>
            </a:pPr>
            <a:r>
              <a:rPr lang="en-US" altLang="en-US" sz="1200" b="0" dirty="0">
                <a:solidFill>
                  <a:schemeClr val="bg2"/>
                </a:solidFill>
                <a:latin typeface="Calibri" panose="020F0502020204030204" pitchFamily="34" charset="0"/>
              </a:rPr>
              <a:t>Provided by a partnership between the American Society for Clinical Pathology and Clinical Care Options, LLC.</a:t>
            </a:r>
          </a:p>
        </p:txBody>
      </p:sp>
      <p:pic>
        <p:nvPicPr>
          <p:cNvPr id="5" name="Picture 4" descr="A picture containing graphical user interface&#10;&#10;Description automatically generated">
            <a:extLst>
              <a:ext uri="{FF2B5EF4-FFF2-40B4-BE49-F238E27FC236}">
                <a16:creationId xmlns:a16="http://schemas.microsoft.com/office/drawing/2014/main" id="{F394971C-5F8B-4BD9-882E-D9BABFEE2A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288" y="239713"/>
            <a:ext cx="2021881" cy="107939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6802263-5578-4D50-9F5A-0EF5766DFD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43718" y="157151"/>
            <a:ext cx="3365029" cy="868395"/>
          </a:xfrm>
          <a:prstGeom prst="rect">
            <a:avLst/>
          </a:prstGeom>
        </p:spPr>
      </p:pic>
    </p:spTree>
    <p:custDataLst>
      <p:tags r:id="rId1"/>
    </p:custDataLst>
    <p:extLst>
      <p:ext uri="{BB962C8B-B14F-4D97-AF65-F5344CB8AC3E}">
        <p14:creationId xmlns:p14="http://schemas.microsoft.com/office/powerpoint/2010/main" val="620137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04675" y="1047457"/>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Utility of MMR-IHC/MSI In CRC</a:t>
            </a:r>
          </a:p>
        </p:txBody>
      </p:sp>
      <p:sp>
        <p:nvSpPr>
          <p:cNvPr id="6" name="Content Placeholder 1"/>
          <p:cNvSpPr txBox="1">
            <a:spLocks/>
          </p:cNvSpPr>
          <p:nvPr/>
        </p:nvSpPr>
        <p:spPr>
          <a:xfrm>
            <a:off x="585625" y="2432758"/>
            <a:ext cx="10515600" cy="2398713"/>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a:lnSpc>
                <a:spcPct val="100000"/>
              </a:lnSpc>
              <a:spcBef>
                <a:spcPts val="0"/>
              </a:spcBef>
              <a:spcAft>
                <a:spcPts val="0"/>
              </a:spcAft>
              <a:buClr>
                <a:srgbClr val="FF0000"/>
              </a:buClr>
            </a:pPr>
            <a:r>
              <a:rPr lang="en-US" sz="3200" b="0" kern="0" dirty="0"/>
              <a:t>Identify Lynch Syndrome</a:t>
            </a:r>
          </a:p>
          <a:p>
            <a:pPr marL="0">
              <a:lnSpc>
                <a:spcPct val="100000"/>
              </a:lnSpc>
              <a:spcBef>
                <a:spcPts val="0"/>
              </a:spcBef>
              <a:spcAft>
                <a:spcPts val="0"/>
              </a:spcAft>
              <a:buClr>
                <a:srgbClr val="FF0000"/>
              </a:buClr>
            </a:pPr>
            <a:r>
              <a:rPr lang="en-US" sz="3200" b="0" kern="0" dirty="0"/>
              <a:t>Biomarker for immune checkpoint inhibitor (ICI) therapy</a:t>
            </a:r>
          </a:p>
          <a:p>
            <a:pPr marL="0">
              <a:lnSpc>
                <a:spcPct val="100000"/>
              </a:lnSpc>
              <a:spcBef>
                <a:spcPts val="0"/>
              </a:spcBef>
              <a:spcAft>
                <a:spcPts val="0"/>
              </a:spcAft>
              <a:buClr>
                <a:srgbClr val="FF0000"/>
              </a:buClr>
            </a:pPr>
            <a:r>
              <a:rPr lang="en-US" sz="3200" b="0" kern="0" dirty="0"/>
              <a:t>Biomarker for adjuvant therapy in Stage II CRC</a:t>
            </a:r>
          </a:p>
          <a:p>
            <a:pPr marL="0">
              <a:lnSpc>
                <a:spcPct val="100000"/>
              </a:lnSpc>
              <a:spcBef>
                <a:spcPts val="0"/>
              </a:spcBef>
              <a:spcAft>
                <a:spcPts val="0"/>
              </a:spcAft>
              <a:buClr>
                <a:srgbClr val="FF0000"/>
              </a:buClr>
            </a:pPr>
            <a:r>
              <a:rPr lang="en-US" sz="3200" b="0" kern="0" dirty="0"/>
              <a:t>Prognostic marker</a:t>
            </a:r>
          </a:p>
          <a:p>
            <a:pPr marL="0">
              <a:lnSpc>
                <a:spcPct val="100000"/>
              </a:lnSpc>
              <a:spcBef>
                <a:spcPts val="0"/>
              </a:spcBef>
              <a:spcAft>
                <a:spcPts val="0"/>
              </a:spcAft>
            </a:pPr>
            <a:endParaRPr lang="en-US" sz="3200" b="0" kern="0" dirty="0"/>
          </a:p>
        </p:txBody>
      </p:sp>
    </p:spTree>
    <p:custDataLst>
      <p:tags r:id="rId1"/>
    </p:custDataLst>
    <p:extLst>
      <p:ext uri="{BB962C8B-B14F-4D97-AF65-F5344CB8AC3E}">
        <p14:creationId xmlns:p14="http://schemas.microsoft.com/office/powerpoint/2010/main" val="429569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04675" y="602761"/>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Microsatellite Instability (MSI)</a:t>
            </a:r>
          </a:p>
        </p:txBody>
      </p:sp>
      <p:sp>
        <p:nvSpPr>
          <p:cNvPr id="6" name="Rectangle 5"/>
          <p:cNvSpPr/>
          <p:nvPr/>
        </p:nvSpPr>
        <p:spPr>
          <a:xfrm>
            <a:off x="604675" y="1470127"/>
            <a:ext cx="11157570" cy="4154984"/>
          </a:xfrm>
          <a:prstGeom prst="rect">
            <a:avLst/>
          </a:prstGeom>
        </p:spPr>
        <p:txBody>
          <a:bodyPr wrap="square">
            <a:spAutoFit/>
          </a:bodyPr>
          <a:lstStyle/>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Microsatellites are repetitive sequences </a:t>
            </a:r>
            <a:r>
              <a:rPr lang="en-US" sz="2400" b="0" u="sng" dirty="0">
                <a:solidFill>
                  <a:schemeClr val="bg1"/>
                </a:solidFill>
                <a:latin typeface="Calibri" panose="020F0502020204030204" pitchFamily="34" charset="0"/>
                <a:cs typeface="Calibri" panose="020F0502020204030204" pitchFamily="34" charset="0"/>
              </a:rPr>
              <a:t>distributed throughout the genome</a:t>
            </a:r>
            <a:r>
              <a:rPr lang="en-US" sz="2400" b="0" dirty="0">
                <a:solidFill>
                  <a:schemeClr val="bg1"/>
                </a:solidFill>
                <a:latin typeface="Calibri" panose="020F0502020204030204" pitchFamily="34" charset="0"/>
                <a:cs typeface="Calibri" panose="020F0502020204030204" pitchFamily="34" charset="0"/>
              </a:rPr>
              <a:t> that consist of mono-, di-, or higher order nucleotide repeats. They are liable for errors during DNA replication. </a:t>
            </a:r>
          </a:p>
          <a:p>
            <a:pPr marL="342900" indent="-342900">
              <a:buFont typeface="Wingdings" panose="05000000000000000000" pitchFamily="2" charset="2"/>
              <a:buChar char="§"/>
            </a:pPr>
            <a:endParaRPr lang="en-US" sz="24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Accumulation of errors in the sequence of these microsatellites, called microsatellite instability, is the hallmark of the malfunction of mismatch repair (MMR) system.</a:t>
            </a:r>
          </a:p>
          <a:p>
            <a:pPr marL="342900" indent="-342900">
              <a:buFont typeface="Wingdings" panose="05000000000000000000" pitchFamily="2" charset="2"/>
              <a:buChar char="§"/>
            </a:pPr>
            <a:endParaRPr lang="en-US" sz="24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Cancers with such phenotype are called </a:t>
            </a:r>
            <a:r>
              <a:rPr lang="en-US" sz="2400" b="0" dirty="0">
                <a:solidFill>
                  <a:srgbClr val="FF0000"/>
                </a:solidFill>
                <a:latin typeface="Calibri" panose="020F0502020204030204" pitchFamily="34" charset="0"/>
                <a:cs typeface="Calibri" panose="020F0502020204030204" pitchFamily="34" charset="0"/>
              </a:rPr>
              <a:t>microsatellite instability (MSI)</a:t>
            </a:r>
            <a:r>
              <a:rPr lang="en-US" sz="2400" b="0" dirty="0">
                <a:solidFill>
                  <a:schemeClr val="bg1"/>
                </a:solidFill>
                <a:latin typeface="Calibri" panose="020F0502020204030204" pitchFamily="34" charset="0"/>
                <a:cs typeface="Calibri" panose="020F0502020204030204" pitchFamily="34" charset="0"/>
              </a:rPr>
              <a:t>, or by extension, </a:t>
            </a:r>
            <a:r>
              <a:rPr lang="en-US" sz="2400" b="0" dirty="0">
                <a:solidFill>
                  <a:srgbClr val="FF0000"/>
                </a:solidFill>
                <a:latin typeface="Calibri" panose="020F0502020204030204" pitchFamily="34" charset="0"/>
                <a:cs typeface="Calibri" panose="020F0502020204030204" pitchFamily="34" charset="0"/>
              </a:rPr>
              <a:t>MMR-deficient (</a:t>
            </a:r>
            <a:r>
              <a:rPr lang="en-US" sz="2400" b="0" dirty="0" err="1">
                <a:solidFill>
                  <a:srgbClr val="FF0000"/>
                </a:solidFill>
                <a:latin typeface="Calibri" panose="020F0502020204030204" pitchFamily="34" charset="0"/>
                <a:cs typeface="Calibri" panose="020F0502020204030204" pitchFamily="34" charset="0"/>
              </a:rPr>
              <a:t>dMMR</a:t>
            </a:r>
            <a:r>
              <a:rPr lang="en-US" sz="2400" b="0" dirty="0">
                <a:solidFill>
                  <a:srgbClr val="FF0000"/>
                </a:solidFill>
                <a:latin typeface="Calibri" panose="020F0502020204030204" pitchFamily="34" charset="0"/>
                <a:cs typeface="Calibri" panose="020F0502020204030204" pitchFamily="34" charset="0"/>
              </a:rPr>
              <a:t>)</a:t>
            </a:r>
            <a:r>
              <a:rPr lang="en-US" sz="2400" b="0" dirty="0">
                <a:solidFill>
                  <a:schemeClr val="bg1"/>
                </a:solidFill>
                <a:latin typeface="Calibri" panose="020F0502020204030204" pitchFamily="34" charset="0"/>
                <a:cs typeface="Calibri" panose="020F0502020204030204" pitchFamily="34" charset="0"/>
              </a:rPr>
              <a:t>.</a:t>
            </a:r>
          </a:p>
          <a:p>
            <a:pPr marL="342900" indent="-342900">
              <a:buFont typeface="Wingdings" panose="05000000000000000000" pitchFamily="2" charset="2"/>
              <a:buChar char="§"/>
            </a:pPr>
            <a:endParaRPr lang="en-US" sz="24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Opposite is </a:t>
            </a:r>
            <a:r>
              <a:rPr lang="en-US" sz="2400" b="0" dirty="0">
                <a:solidFill>
                  <a:srgbClr val="FF0000"/>
                </a:solidFill>
                <a:latin typeface="Calibri" panose="020F0502020204030204" pitchFamily="34" charset="0"/>
                <a:cs typeface="Calibri" panose="020F0502020204030204" pitchFamily="34" charset="0"/>
              </a:rPr>
              <a:t>microsatellite stability (MSS)</a:t>
            </a:r>
            <a:r>
              <a:rPr lang="en-US" sz="2400" b="0" dirty="0">
                <a:solidFill>
                  <a:schemeClr val="bg1"/>
                </a:solidFill>
                <a:latin typeface="Calibri" panose="020F0502020204030204" pitchFamily="34" charset="0"/>
                <a:cs typeface="Calibri" panose="020F0502020204030204" pitchFamily="34" charset="0"/>
              </a:rPr>
              <a:t>, or </a:t>
            </a:r>
            <a:r>
              <a:rPr lang="en-US" sz="2400" b="0" dirty="0">
                <a:solidFill>
                  <a:srgbClr val="FF0000"/>
                </a:solidFill>
                <a:latin typeface="Calibri" panose="020F0502020204030204" pitchFamily="34" charset="0"/>
                <a:cs typeface="Calibri" panose="020F0502020204030204" pitchFamily="34" charset="0"/>
              </a:rPr>
              <a:t>MMR-proficient (</a:t>
            </a:r>
            <a:r>
              <a:rPr lang="en-US" sz="2400" b="0" dirty="0" err="1">
                <a:solidFill>
                  <a:srgbClr val="FF0000"/>
                </a:solidFill>
                <a:latin typeface="Calibri" panose="020F0502020204030204" pitchFamily="34" charset="0"/>
                <a:cs typeface="Calibri" panose="020F0502020204030204" pitchFamily="34" charset="0"/>
              </a:rPr>
              <a:t>pMMR</a:t>
            </a:r>
            <a:r>
              <a:rPr lang="en-US" sz="2400" b="0" dirty="0">
                <a:solidFill>
                  <a:srgbClr val="FF0000"/>
                </a:solidFill>
                <a:latin typeface="Calibri" panose="020F0502020204030204" pitchFamily="34" charset="0"/>
                <a:cs typeface="Calibri" panose="020F0502020204030204" pitchFamily="34" charset="0"/>
              </a:rPr>
              <a:t>)</a:t>
            </a:r>
            <a:r>
              <a:rPr lang="en-US" sz="2400" b="0" dirty="0">
                <a:solidFill>
                  <a:schemeClr val="bg1"/>
                </a:solidFill>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344482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04675" y="836442"/>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err="1">
                <a:solidFill>
                  <a:srgbClr val="252171"/>
                </a:solidFill>
                <a:latin typeface="Calibri" panose="020F0502020204030204" pitchFamily="34" charset="0"/>
                <a:cs typeface="Calibri" panose="020F0502020204030204" pitchFamily="34" charset="0"/>
              </a:rPr>
              <a:t>dMMR</a:t>
            </a:r>
            <a:r>
              <a:rPr lang="en-US" sz="4400" b="0" dirty="0">
                <a:solidFill>
                  <a:srgbClr val="252171"/>
                </a:solidFill>
                <a:latin typeface="Calibri" panose="020F0502020204030204" pitchFamily="34" charset="0"/>
                <a:cs typeface="Calibri" panose="020F0502020204030204" pitchFamily="34" charset="0"/>
              </a:rPr>
              <a:t>/MSI-high in CRC</a:t>
            </a:r>
          </a:p>
        </p:txBody>
      </p:sp>
      <p:sp>
        <p:nvSpPr>
          <p:cNvPr id="6" name="Content Placeholder 1"/>
          <p:cNvSpPr txBox="1">
            <a:spLocks/>
          </p:cNvSpPr>
          <p:nvPr/>
        </p:nvSpPr>
        <p:spPr>
          <a:xfrm>
            <a:off x="604675" y="2014921"/>
            <a:ext cx="10892884" cy="407114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a:lnSpc>
                <a:spcPct val="100000"/>
              </a:lnSpc>
              <a:spcBef>
                <a:spcPts val="0"/>
              </a:spcBef>
              <a:spcAft>
                <a:spcPts val="0"/>
              </a:spcAft>
              <a:buClr>
                <a:srgbClr val="FF0000"/>
              </a:buClr>
            </a:pPr>
            <a:r>
              <a:rPr lang="en-US" sz="2400" b="0" kern="0" dirty="0"/>
              <a:t>80% sporadic: due to </a:t>
            </a:r>
            <a:r>
              <a:rPr lang="en-US" sz="2400" b="0" kern="0" dirty="0" err="1"/>
              <a:t>hypermethylation</a:t>
            </a:r>
            <a:r>
              <a:rPr lang="en-US" sz="2400" b="0" kern="0" dirty="0"/>
              <a:t> of </a:t>
            </a:r>
            <a:r>
              <a:rPr lang="en-US" sz="2400" b="0" i="1" kern="0" dirty="0"/>
              <a:t>MLH1 </a:t>
            </a:r>
            <a:r>
              <a:rPr lang="en-US" sz="2400" b="0" kern="0" dirty="0"/>
              <a:t>promotor, causing loss of MLH1  </a:t>
            </a:r>
          </a:p>
          <a:p>
            <a:pPr marL="0" indent="0">
              <a:lnSpc>
                <a:spcPct val="100000"/>
              </a:lnSpc>
              <a:spcBef>
                <a:spcPts val="0"/>
              </a:spcBef>
              <a:spcAft>
                <a:spcPts val="0"/>
              </a:spcAft>
              <a:buClr>
                <a:srgbClr val="FF0000"/>
              </a:buClr>
              <a:buNone/>
            </a:pPr>
            <a:r>
              <a:rPr lang="en-US" sz="2400" b="0" kern="0" dirty="0"/>
              <a:t>     protein expression</a:t>
            </a:r>
          </a:p>
          <a:p>
            <a:pPr marL="0">
              <a:lnSpc>
                <a:spcPct val="100000"/>
              </a:lnSpc>
              <a:spcBef>
                <a:spcPts val="0"/>
              </a:spcBef>
              <a:spcAft>
                <a:spcPts val="0"/>
              </a:spcAft>
              <a:buClr>
                <a:srgbClr val="FF0000"/>
              </a:buClr>
            </a:pPr>
            <a:r>
              <a:rPr lang="en-US" sz="2400" b="0" kern="0" dirty="0"/>
              <a:t>20% germline: due to germline mutations of one of the MMR genes </a:t>
            </a:r>
          </a:p>
          <a:p>
            <a:pPr marL="0">
              <a:lnSpc>
                <a:spcPct val="100000"/>
              </a:lnSpc>
              <a:spcBef>
                <a:spcPts val="0"/>
              </a:spcBef>
              <a:spcAft>
                <a:spcPts val="0"/>
              </a:spcAft>
              <a:buClr>
                <a:srgbClr val="FF0000"/>
              </a:buClr>
            </a:pPr>
            <a:endParaRPr lang="en-US" sz="2400" b="0" kern="0" dirty="0"/>
          </a:p>
          <a:p>
            <a:pPr marL="0">
              <a:lnSpc>
                <a:spcPct val="100000"/>
              </a:lnSpc>
              <a:spcBef>
                <a:spcPts val="0"/>
              </a:spcBef>
              <a:spcAft>
                <a:spcPts val="0"/>
              </a:spcAft>
              <a:buClr>
                <a:srgbClr val="FF0000"/>
              </a:buClr>
            </a:pPr>
            <a:r>
              <a:rPr lang="en-US" sz="2400" b="0" kern="0" dirty="0"/>
              <a:t>Clinical and pathologic features</a:t>
            </a:r>
          </a:p>
          <a:p>
            <a:pPr marL="0">
              <a:lnSpc>
                <a:spcPct val="100000"/>
              </a:lnSpc>
              <a:spcBef>
                <a:spcPts val="0"/>
              </a:spcBef>
              <a:spcAft>
                <a:spcPts val="0"/>
              </a:spcAft>
              <a:buClrTx/>
              <a:buFont typeface="Arial" panose="020B0604020202020204" pitchFamily="34" charset="0"/>
              <a:buChar char="•"/>
            </a:pPr>
            <a:r>
              <a:rPr lang="en-US" sz="2400" b="0" kern="0" dirty="0"/>
              <a:t> Tendency to occur on right side of colon</a:t>
            </a:r>
          </a:p>
          <a:p>
            <a:pPr marL="0">
              <a:lnSpc>
                <a:spcPct val="100000"/>
              </a:lnSpc>
              <a:spcBef>
                <a:spcPts val="0"/>
              </a:spcBef>
              <a:spcAft>
                <a:spcPts val="0"/>
              </a:spcAft>
              <a:buClrTx/>
              <a:buFont typeface="Arial" panose="020B0604020202020204" pitchFamily="34" charset="0"/>
              <a:buChar char="•"/>
            </a:pPr>
            <a:r>
              <a:rPr lang="en-US" sz="2400" b="0" kern="0" dirty="0"/>
              <a:t> Medullary carcinoma phenotype with pushing borders</a:t>
            </a:r>
          </a:p>
          <a:p>
            <a:pPr marL="0">
              <a:lnSpc>
                <a:spcPct val="100000"/>
              </a:lnSpc>
              <a:spcBef>
                <a:spcPts val="0"/>
              </a:spcBef>
              <a:spcAft>
                <a:spcPts val="0"/>
              </a:spcAft>
              <a:buClrTx/>
              <a:buFont typeface="Arial" panose="020B0604020202020204" pitchFamily="34" charset="0"/>
              <a:buChar char="•"/>
            </a:pPr>
            <a:r>
              <a:rPr lang="en-US" sz="2400" b="0" kern="0" dirty="0"/>
              <a:t> Presence of mucinous or signet ring component</a:t>
            </a:r>
          </a:p>
          <a:p>
            <a:pPr marL="0">
              <a:lnSpc>
                <a:spcPct val="100000"/>
              </a:lnSpc>
              <a:spcBef>
                <a:spcPts val="0"/>
              </a:spcBef>
              <a:spcAft>
                <a:spcPts val="0"/>
              </a:spcAft>
              <a:buClrTx/>
              <a:buFont typeface="Arial" panose="020B0604020202020204" pitchFamily="34" charset="0"/>
              <a:buChar char="•"/>
            </a:pPr>
            <a:r>
              <a:rPr lang="en-US" sz="2400" b="0" kern="0" dirty="0"/>
              <a:t> Presence of tumor infiltrating and </a:t>
            </a:r>
            <a:r>
              <a:rPr lang="en-US" sz="2400" b="0" kern="0" dirty="0" err="1"/>
              <a:t>peritumoral</a:t>
            </a:r>
            <a:r>
              <a:rPr lang="en-US" sz="2400" b="0" kern="0" dirty="0"/>
              <a:t> lymphocytes</a:t>
            </a:r>
          </a:p>
          <a:p>
            <a:pPr marL="0">
              <a:lnSpc>
                <a:spcPct val="100000"/>
              </a:lnSpc>
              <a:spcBef>
                <a:spcPts val="0"/>
              </a:spcBef>
              <a:spcAft>
                <a:spcPts val="0"/>
              </a:spcAft>
              <a:buClrTx/>
              <a:buFont typeface="Arial" panose="020B0604020202020204" pitchFamily="34" charset="0"/>
              <a:buChar char="•"/>
            </a:pPr>
            <a:r>
              <a:rPr lang="en-US" sz="2400" b="0" kern="0" dirty="0"/>
              <a:t> Crohn’s-like inflammatory response</a:t>
            </a:r>
          </a:p>
          <a:p>
            <a:pPr marL="0">
              <a:lnSpc>
                <a:spcPct val="100000"/>
              </a:lnSpc>
              <a:spcBef>
                <a:spcPts val="0"/>
              </a:spcBef>
              <a:spcAft>
                <a:spcPts val="0"/>
              </a:spcAft>
              <a:buClr>
                <a:srgbClr val="FF0000"/>
              </a:buClr>
            </a:pPr>
            <a:endParaRPr lang="en-US" sz="2400" b="0" kern="0" dirty="0"/>
          </a:p>
        </p:txBody>
      </p:sp>
    </p:spTree>
    <p:custDataLst>
      <p:tags r:id="rId1"/>
    </p:custDataLst>
    <p:extLst>
      <p:ext uri="{BB962C8B-B14F-4D97-AF65-F5344CB8AC3E}">
        <p14:creationId xmlns:p14="http://schemas.microsoft.com/office/powerpoint/2010/main" val="852982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91711" y="247040"/>
            <a:ext cx="6775335" cy="646331"/>
          </a:xfrm>
          <a:prstGeom prst="rect">
            <a:avLst/>
          </a:prstGeom>
        </p:spPr>
        <p:txBody>
          <a:bodyPr wrap="square">
            <a:spAutoFit/>
          </a:bodyPr>
          <a:lstStyle/>
          <a:p>
            <a:r>
              <a:rPr lang="en-US" sz="3600" b="0" dirty="0">
                <a:solidFill>
                  <a:srgbClr val="252171"/>
                </a:solidFill>
                <a:latin typeface="Calibri" panose="020F0502020204030204" pitchFamily="34" charset="0"/>
                <a:cs typeface="Calibri" panose="020F0502020204030204" pitchFamily="34" charset="0"/>
              </a:rPr>
              <a:t>MSI Testing Methodologies</a:t>
            </a:r>
          </a:p>
        </p:txBody>
      </p:sp>
      <p:sp>
        <p:nvSpPr>
          <p:cNvPr id="4" name="Content Placeholder 1"/>
          <p:cNvSpPr txBox="1">
            <a:spLocks/>
          </p:cNvSpPr>
          <p:nvPr/>
        </p:nvSpPr>
        <p:spPr>
          <a:xfrm>
            <a:off x="691711" y="893371"/>
            <a:ext cx="11092033" cy="4702044"/>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a:lnSpc>
                <a:spcPct val="100000"/>
              </a:lnSpc>
              <a:spcBef>
                <a:spcPts val="0"/>
              </a:spcBef>
              <a:spcAft>
                <a:spcPts val="0"/>
              </a:spcAft>
              <a:buClr>
                <a:srgbClr val="FF0000"/>
              </a:buClr>
            </a:pPr>
            <a:r>
              <a:rPr lang="en-US" b="0" kern="0" dirty="0"/>
              <a:t>MMR IHC</a:t>
            </a:r>
          </a:p>
          <a:p>
            <a:pPr marL="0" indent="0">
              <a:lnSpc>
                <a:spcPct val="100000"/>
              </a:lnSpc>
              <a:spcBef>
                <a:spcPts val="0"/>
              </a:spcBef>
              <a:spcAft>
                <a:spcPts val="0"/>
              </a:spcAft>
              <a:buClr>
                <a:srgbClr val="FF0000"/>
              </a:buClr>
              <a:buNone/>
            </a:pPr>
            <a:r>
              <a:rPr lang="en-US" sz="2400" b="0" kern="0" dirty="0"/>
              <a:t>  - Fast turn around, cheaper, small amount of tumor tissue required, give </a:t>
            </a:r>
          </a:p>
          <a:p>
            <a:pPr marL="0" indent="0">
              <a:lnSpc>
                <a:spcPct val="100000"/>
              </a:lnSpc>
              <a:spcBef>
                <a:spcPts val="0"/>
              </a:spcBef>
              <a:spcAft>
                <a:spcPts val="0"/>
              </a:spcAft>
              <a:buClr>
                <a:srgbClr val="FF0000"/>
              </a:buClr>
              <a:buNone/>
            </a:pPr>
            <a:r>
              <a:rPr lang="en-US" sz="2400" b="0" kern="0" dirty="0"/>
              <a:t>     specific information about possible germline mutations, widely available</a:t>
            </a:r>
          </a:p>
          <a:p>
            <a:pPr marL="0" indent="0">
              <a:lnSpc>
                <a:spcPct val="100000"/>
              </a:lnSpc>
              <a:spcBef>
                <a:spcPts val="0"/>
              </a:spcBef>
              <a:spcAft>
                <a:spcPts val="0"/>
              </a:spcAft>
              <a:buClr>
                <a:srgbClr val="FF0000"/>
              </a:buClr>
              <a:buNone/>
            </a:pPr>
            <a:r>
              <a:rPr lang="en-US" sz="2400" b="0" kern="0" dirty="0"/>
              <a:t>  - Dependent upon antibody and interpretation, may be difficult to interpret</a:t>
            </a:r>
          </a:p>
          <a:p>
            <a:pPr marL="0">
              <a:lnSpc>
                <a:spcPct val="100000"/>
              </a:lnSpc>
              <a:spcBef>
                <a:spcPts val="0"/>
              </a:spcBef>
              <a:spcAft>
                <a:spcPts val="0"/>
              </a:spcAft>
              <a:buClr>
                <a:srgbClr val="FF0000"/>
              </a:buClr>
            </a:pPr>
            <a:r>
              <a:rPr lang="en-US" b="0" kern="0" dirty="0"/>
              <a:t>MSI PCR</a:t>
            </a:r>
          </a:p>
          <a:p>
            <a:pPr marL="0" indent="0">
              <a:lnSpc>
                <a:spcPct val="100000"/>
              </a:lnSpc>
              <a:spcBef>
                <a:spcPts val="0"/>
              </a:spcBef>
              <a:spcAft>
                <a:spcPts val="0"/>
              </a:spcAft>
              <a:buClr>
                <a:srgbClr val="FF0000"/>
              </a:buClr>
              <a:buNone/>
            </a:pPr>
            <a:r>
              <a:rPr lang="en-US" sz="2400" b="0" kern="0" dirty="0"/>
              <a:t>  - Independent method, similar sensitivity and specificity to MMR IHC</a:t>
            </a:r>
          </a:p>
          <a:p>
            <a:pPr marL="0" indent="0">
              <a:lnSpc>
                <a:spcPct val="100000"/>
              </a:lnSpc>
              <a:spcBef>
                <a:spcPts val="0"/>
              </a:spcBef>
              <a:spcAft>
                <a:spcPts val="0"/>
              </a:spcAft>
              <a:buClr>
                <a:srgbClr val="FF0000"/>
              </a:buClr>
              <a:buNone/>
            </a:pPr>
            <a:r>
              <a:rPr lang="en-US" sz="2400" b="0" kern="0" dirty="0"/>
              <a:t>  - Tumor cellularity (20-30%)</a:t>
            </a:r>
          </a:p>
          <a:p>
            <a:pPr marL="0" indent="0">
              <a:lnSpc>
                <a:spcPct val="100000"/>
              </a:lnSpc>
              <a:spcBef>
                <a:spcPts val="0"/>
              </a:spcBef>
              <a:spcAft>
                <a:spcPts val="0"/>
              </a:spcAft>
              <a:buClr>
                <a:srgbClr val="FF0000"/>
              </a:buClr>
              <a:buNone/>
            </a:pPr>
            <a:r>
              <a:rPr lang="en-US" sz="2400" b="0" kern="0" dirty="0"/>
              <a:t>  - May need normal tissue/DNA if using NCI panel</a:t>
            </a:r>
          </a:p>
          <a:p>
            <a:pPr marL="0" indent="0">
              <a:lnSpc>
                <a:spcPct val="100000"/>
              </a:lnSpc>
              <a:spcBef>
                <a:spcPts val="0"/>
              </a:spcBef>
              <a:spcAft>
                <a:spcPts val="0"/>
              </a:spcAft>
              <a:buClr>
                <a:srgbClr val="FF0000"/>
              </a:buClr>
              <a:buNone/>
            </a:pPr>
            <a:r>
              <a:rPr lang="en-US" sz="2400" b="0" kern="0" dirty="0"/>
              <a:t>  - Do not give specific information on genes involved in Lynch Syndrome</a:t>
            </a:r>
          </a:p>
          <a:p>
            <a:pPr marL="0">
              <a:lnSpc>
                <a:spcPct val="100000"/>
              </a:lnSpc>
              <a:spcBef>
                <a:spcPts val="0"/>
              </a:spcBef>
              <a:spcAft>
                <a:spcPts val="0"/>
              </a:spcAft>
              <a:buClr>
                <a:srgbClr val="FF0000"/>
              </a:buClr>
            </a:pPr>
            <a:r>
              <a:rPr lang="en-US" b="0" kern="0" dirty="0"/>
              <a:t>NGS</a:t>
            </a:r>
          </a:p>
          <a:p>
            <a:pPr marL="0" indent="0">
              <a:lnSpc>
                <a:spcPct val="100000"/>
              </a:lnSpc>
              <a:spcBef>
                <a:spcPts val="0"/>
              </a:spcBef>
              <a:spcAft>
                <a:spcPts val="0"/>
              </a:spcAft>
              <a:buClr>
                <a:srgbClr val="FF0000"/>
              </a:buClr>
              <a:buNone/>
            </a:pPr>
            <a:r>
              <a:rPr lang="en-US" sz="2400" b="0" kern="0" dirty="0"/>
              <a:t>  - Capture full MSI profile, include multiple other tests </a:t>
            </a:r>
          </a:p>
          <a:p>
            <a:pPr marL="0" indent="0">
              <a:lnSpc>
                <a:spcPct val="100000"/>
              </a:lnSpc>
              <a:spcBef>
                <a:spcPts val="0"/>
              </a:spcBef>
              <a:spcAft>
                <a:spcPts val="0"/>
              </a:spcAft>
              <a:buClr>
                <a:srgbClr val="FF0000"/>
              </a:buClr>
              <a:buNone/>
            </a:pPr>
            <a:r>
              <a:rPr lang="en-US" sz="2400" b="0" kern="0" dirty="0"/>
              <a:t>  - Longer turn around time, more expensive, bioinformatics, not readily available  </a:t>
            </a:r>
          </a:p>
        </p:txBody>
      </p:sp>
    </p:spTree>
    <p:custDataLst>
      <p:tags r:id="rId1"/>
    </p:custDataLst>
    <p:extLst>
      <p:ext uri="{BB962C8B-B14F-4D97-AF65-F5344CB8AC3E}">
        <p14:creationId xmlns:p14="http://schemas.microsoft.com/office/powerpoint/2010/main" val="328230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5486400" y="4805437"/>
            <a:ext cx="6874411" cy="1781908"/>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5" name="TextBox 4"/>
          <p:cNvSpPr txBox="1"/>
          <p:nvPr/>
        </p:nvSpPr>
        <p:spPr bwMode="auto">
          <a:xfrm>
            <a:off x="428856" y="933925"/>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Lynch Syndrome and CRC</a:t>
            </a:r>
          </a:p>
        </p:txBody>
      </p:sp>
      <p:sp>
        <p:nvSpPr>
          <p:cNvPr id="6" name="Content Placeholder 1"/>
          <p:cNvSpPr txBox="1">
            <a:spLocks/>
          </p:cNvSpPr>
          <p:nvPr/>
        </p:nvSpPr>
        <p:spPr>
          <a:xfrm>
            <a:off x="428856" y="2055056"/>
            <a:ext cx="11189655" cy="3731151"/>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lnSpc>
                <a:spcPct val="100000"/>
              </a:lnSpc>
              <a:spcBef>
                <a:spcPts val="0"/>
              </a:spcBef>
              <a:spcAft>
                <a:spcPts val="0"/>
              </a:spcAft>
              <a:buClr>
                <a:srgbClr val="FF0000"/>
              </a:buClr>
            </a:pPr>
            <a:r>
              <a:rPr lang="en-US" sz="2200" b="0" kern="0" dirty="0">
                <a:cs typeface="Calibri" panose="020F0502020204030204" pitchFamily="34" charset="0"/>
              </a:rPr>
              <a:t>Most common hereditary CRC syndrome (3% of all CRC)</a:t>
            </a:r>
          </a:p>
          <a:p>
            <a:pPr>
              <a:lnSpc>
                <a:spcPct val="100000"/>
              </a:lnSpc>
              <a:spcBef>
                <a:spcPts val="0"/>
              </a:spcBef>
              <a:spcAft>
                <a:spcPts val="0"/>
              </a:spcAft>
              <a:buClr>
                <a:srgbClr val="FF0000"/>
              </a:buClr>
            </a:pPr>
            <a:r>
              <a:rPr lang="en-US" sz="2200" b="0" kern="0" dirty="0">
                <a:cs typeface="Calibri" panose="020F0502020204030204" pitchFamily="34" charset="0"/>
              </a:rPr>
              <a:t>Caused by germline mutations in one of the DNA </a:t>
            </a:r>
          </a:p>
          <a:p>
            <a:pPr marL="0" indent="0">
              <a:lnSpc>
                <a:spcPct val="100000"/>
              </a:lnSpc>
              <a:spcBef>
                <a:spcPts val="0"/>
              </a:spcBef>
              <a:spcAft>
                <a:spcPts val="0"/>
              </a:spcAft>
              <a:buNone/>
            </a:pPr>
            <a:r>
              <a:rPr lang="en-US" sz="2200" b="0" kern="0" dirty="0">
                <a:cs typeface="Calibri" panose="020F0502020204030204" pitchFamily="34" charset="0"/>
              </a:rPr>
              <a:t>     mismatch repair genes (</a:t>
            </a:r>
            <a:r>
              <a:rPr lang="en-US" sz="2200" b="0" i="1" kern="0" dirty="0">
                <a:cs typeface="Calibri" panose="020F0502020204030204" pitchFamily="34" charset="0"/>
              </a:rPr>
              <a:t>MLH1, MSH2, MSH6, PMS2) </a:t>
            </a:r>
          </a:p>
          <a:p>
            <a:pPr marL="0" indent="0">
              <a:lnSpc>
                <a:spcPct val="100000"/>
              </a:lnSpc>
              <a:spcBef>
                <a:spcPts val="0"/>
              </a:spcBef>
              <a:spcAft>
                <a:spcPts val="0"/>
              </a:spcAft>
              <a:buNone/>
            </a:pPr>
            <a:r>
              <a:rPr lang="en-US" sz="2200" b="0" i="1" kern="0" dirty="0">
                <a:cs typeface="Calibri" panose="020F0502020204030204" pitchFamily="34" charset="0"/>
              </a:rPr>
              <a:t>     </a:t>
            </a:r>
            <a:r>
              <a:rPr lang="en-US" sz="2200" b="0" kern="0" dirty="0">
                <a:cs typeface="Calibri" panose="020F0502020204030204" pitchFamily="34" charset="0"/>
              </a:rPr>
              <a:t>or deletion in </a:t>
            </a:r>
            <a:r>
              <a:rPr lang="en-US" sz="2200" b="0" i="1" kern="0" dirty="0">
                <a:cs typeface="Calibri" panose="020F0502020204030204" pitchFamily="34" charset="0"/>
              </a:rPr>
              <a:t>EPCAM </a:t>
            </a:r>
            <a:r>
              <a:rPr lang="en-US" sz="2200" b="0" kern="0" dirty="0">
                <a:cs typeface="Calibri" panose="020F0502020204030204" pitchFamily="34" charset="0"/>
              </a:rPr>
              <a:t>causing loss of </a:t>
            </a:r>
            <a:r>
              <a:rPr lang="en-US" sz="2200" b="0" i="1" kern="0" dirty="0">
                <a:cs typeface="Calibri" panose="020F0502020204030204" pitchFamily="34" charset="0"/>
              </a:rPr>
              <a:t>MSH2</a:t>
            </a:r>
            <a:r>
              <a:rPr lang="en-US" sz="2200" b="0" kern="0" dirty="0">
                <a:cs typeface="Calibri" panose="020F0502020204030204" pitchFamily="34" charset="0"/>
              </a:rPr>
              <a:t> gene </a:t>
            </a:r>
          </a:p>
          <a:p>
            <a:pPr marL="0" indent="0">
              <a:lnSpc>
                <a:spcPct val="100000"/>
              </a:lnSpc>
              <a:spcBef>
                <a:spcPts val="0"/>
              </a:spcBef>
              <a:spcAft>
                <a:spcPts val="0"/>
              </a:spcAft>
              <a:buNone/>
            </a:pPr>
            <a:r>
              <a:rPr lang="en-US" sz="2200" b="0" kern="0" dirty="0">
                <a:cs typeface="Calibri" panose="020F0502020204030204" pitchFamily="34" charset="0"/>
              </a:rPr>
              <a:t>     expression (promoter </a:t>
            </a:r>
            <a:r>
              <a:rPr lang="en-US" sz="2200" b="0" kern="0" dirty="0" err="1">
                <a:cs typeface="Calibri" panose="020F0502020204030204" pitchFamily="34" charset="0"/>
              </a:rPr>
              <a:t>hypermethylation</a:t>
            </a:r>
            <a:r>
              <a:rPr lang="en-US" sz="2200" b="0" kern="0" dirty="0">
                <a:cs typeface="Calibri" panose="020F0502020204030204" pitchFamily="34" charset="0"/>
              </a:rPr>
              <a:t> or partial </a:t>
            </a:r>
          </a:p>
          <a:p>
            <a:pPr marL="0" indent="0">
              <a:lnSpc>
                <a:spcPct val="100000"/>
              </a:lnSpc>
              <a:spcBef>
                <a:spcPts val="0"/>
              </a:spcBef>
              <a:spcAft>
                <a:spcPts val="0"/>
              </a:spcAft>
              <a:buNone/>
            </a:pPr>
            <a:r>
              <a:rPr lang="en-US" sz="2200" b="0" kern="0" dirty="0">
                <a:cs typeface="Calibri" panose="020F0502020204030204" pitchFamily="34" charset="0"/>
              </a:rPr>
              <a:t>     deletion)</a:t>
            </a:r>
          </a:p>
          <a:p>
            <a:pPr>
              <a:lnSpc>
                <a:spcPct val="100000"/>
              </a:lnSpc>
              <a:spcBef>
                <a:spcPts val="0"/>
              </a:spcBef>
              <a:spcAft>
                <a:spcPts val="0"/>
              </a:spcAft>
              <a:buClr>
                <a:srgbClr val="FF0000"/>
              </a:buClr>
            </a:pPr>
            <a:r>
              <a:rPr lang="en-US" sz="2200" b="0" kern="0" dirty="0">
                <a:cs typeface="Calibri" panose="020F0502020204030204" pitchFamily="34" charset="0"/>
              </a:rPr>
              <a:t>Autosomal dominant </a:t>
            </a:r>
          </a:p>
          <a:p>
            <a:pPr>
              <a:lnSpc>
                <a:spcPct val="100000"/>
              </a:lnSpc>
              <a:spcBef>
                <a:spcPts val="0"/>
              </a:spcBef>
              <a:spcAft>
                <a:spcPts val="0"/>
              </a:spcAft>
              <a:buClr>
                <a:srgbClr val="FF0000"/>
              </a:buClr>
            </a:pPr>
            <a:r>
              <a:rPr lang="en-US" sz="2200" b="0" kern="0" dirty="0">
                <a:cs typeface="Calibri" panose="020F0502020204030204" pitchFamily="34" charset="0"/>
              </a:rPr>
              <a:t>LS cancers form only after second hit (Mono-allelic germline mutation with the somatic mutation in the other allele)</a:t>
            </a:r>
          </a:p>
          <a:p>
            <a:pPr>
              <a:lnSpc>
                <a:spcPct val="100000"/>
              </a:lnSpc>
              <a:spcBef>
                <a:spcPts val="0"/>
              </a:spcBef>
              <a:spcAft>
                <a:spcPts val="0"/>
              </a:spcAft>
              <a:buClr>
                <a:srgbClr val="FF0000"/>
              </a:buClr>
            </a:pPr>
            <a:r>
              <a:rPr lang="en-US" sz="2200" b="0" kern="0" dirty="0">
                <a:cs typeface="Calibri" panose="020F0502020204030204" pitchFamily="34" charset="0"/>
              </a:rPr>
              <a:t>CRC with </a:t>
            </a:r>
            <a:r>
              <a:rPr lang="en-US" sz="2200" b="0" kern="0" dirty="0" err="1">
                <a:cs typeface="Calibri" panose="020F0502020204030204" pitchFamily="34" charset="0"/>
              </a:rPr>
              <a:t>dMMR</a:t>
            </a:r>
            <a:r>
              <a:rPr lang="en-US" sz="2200" b="0" kern="0" dirty="0">
                <a:cs typeface="Calibri" panose="020F0502020204030204" pitchFamily="34" charset="0"/>
              </a:rPr>
              <a:t>/MSI phenotype</a:t>
            </a:r>
          </a:p>
          <a:p>
            <a:endParaRPr lang="en-US" sz="2200" b="0" kern="0" dirty="0">
              <a:cs typeface="Calibri" panose="020F0502020204030204" pitchFamily="34" charset="0"/>
            </a:endParaRPr>
          </a:p>
        </p:txBody>
      </p:sp>
      <p:sp>
        <p:nvSpPr>
          <p:cNvPr id="7" name="TextBox 6"/>
          <p:cNvSpPr txBox="1"/>
          <p:nvPr/>
        </p:nvSpPr>
        <p:spPr>
          <a:xfrm>
            <a:off x="231276" y="6108842"/>
            <a:ext cx="10102446" cy="261610"/>
          </a:xfrm>
          <a:prstGeom prst="rect">
            <a:avLst/>
          </a:prstGeom>
          <a:noFill/>
        </p:spPr>
        <p:txBody>
          <a:bodyPr wrap="none" rtlCol="0">
            <a:spAutoFit/>
          </a:bodyPr>
          <a:lstStyle/>
          <a:p>
            <a:r>
              <a:rPr lang="en-US" sz="1100" b="0" i="1" dirty="0" err="1">
                <a:solidFill>
                  <a:schemeClr val="bg1"/>
                </a:solidFill>
                <a:latin typeface="Calibri" panose="020F0502020204030204" pitchFamily="34" charset="0"/>
                <a:cs typeface="Calibri" panose="020F0502020204030204" pitchFamily="34" charset="0"/>
              </a:rPr>
              <a:t>Evrard</a:t>
            </a:r>
            <a:r>
              <a:rPr lang="en-US" sz="1100" b="0" i="1" dirty="0">
                <a:solidFill>
                  <a:schemeClr val="bg1"/>
                </a:solidFill>
                <a:latin typeface="Calibri" panose="020F0502020204030204" pitchFamily="34" charset="0"/>
                <a:cs typeface="Calibri" panose="020F0502020204030204" pitchFamily="34" charset="0"/>
              </a:rPr>
              <a:t> C et al., Cancers, 2019,11,1567; </a:t>
            </a:r>
            <a:r>
              <a:rPr lang="en-US" sz="1100" b="0" i="1" dirty="0" err="1">
                <a:solidFill>
                  <a:schemeClr val="bg1"/>
                </a:solidFill>
                <a:latin typeface="Calibri" panose="020F0502020204030204" pitchFamily="34" charset="0"/>
                <a:cs typeface="Calibri" panose="020F0502020204030204" pitchFamily="34" charset="0"/>
              </a:rPr>
              <a:t>Giadiello</a:t>
            </a:r>
            <a:r>
              <a:rPr lang="en-US" sz="1100" b="0" i="1" dirty="0">
                <a:solidFill>
                  <a:schemeClr val="bg1"/>
                </a:solidFill>
                <a:latin typeface="Calibri" panose="020F0502020204030204" pitchFamily="34" charset="0"/>
                <a:cs typeface="Calibri" panose="020F0502020204030204" pitchFamily="34" charset="0"/>
              </a:rPr>
              <a:t> FM, et al., Am J </a:t>
            </a:r>
            <a:r>
              <a:rPr lang="en-US" sz="1100" b="0" i="1" dirty="0" err="1">
                <a:solidFill>
                  <a:schemeClr val="bg1"/>
                </a:solidFill>
                <a:latin typeface="Calibri" panose="020F0502020204030204" pitchFamily="34" charset="0"/>
                <a:cs typeface="Calibri" panose="020F0502020204030204" pitchFamily="34" charset="0"/>
              </a:rPr>
              <a:t>Gastroenterol</a:t>
            </a:r>
            <a:r>
              <a:rPr lang="en-US" sz="1100" b="0" i="1" dirty="0">
                <a:solidFill>
                  <a:schemeClr val="bg1"/>
                </a:solidFill>
                <a:latin typeface="Calibri" panose="020F0502020204030204" pitchFamily="34" charset="0"/>
                <a:cs typeface="Calibri" panose="020F0502020204030204" pitchFamily="34" charset="0"/>
              </a:rPr>
              <a:t> 2014;109:1159-1179; </a:t>
            </a:r>
            <a:r>
              <a:rPr lang="en-US" sz="1100" b="0" i="1" dirty="0" err="1">
                <a:solidFill>
                  <a:schemeClr val="bg1"/>
                </a:solidFill>
                <a:latin typeface="Calibri" panose="020F0502020204030204" pitchFamily="34" charset="0"/>
                <a:cs typeface="Calibri" panose="020F0502020204030204" pitchFamily="34" charset="0"/>
              </a:rPr>
              <a:t>Tutlewwska</a:t>
            </a:r>
            <a:r>
              <a:rPr lang="en-US" sz="1100" b="0" i="1" dirty="0">
                <a:solidFill>
                  <a:schemeClr val="bg1"/>
                </a:solidFill>
                <a:latin typeface="Calibri" panose="020F0502020204030204" pitchFamily="34" charset="0"/>
                <a:cs typeface="Calibri" panose="020F0502020204030204" pitchFamily="34" charset="0"/>
              </a:rPr>
              <a:t> K et al., Hereditary Cancer in Clinical Practice 2013, 11:9 </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51113" y="1833912"/>
            <a:ext cx="3809830" cy="2518085"/>
          </a:xfrm>
          <a:prstGeom prst="rect">
            <a:avLst/>
          </a:prstGeom>
        </p:spPr>
      </p:pic>
    </p:spTree>
    <p:custDataLst>
      <p:tags r:id="rId1"/>
    </p:custDataLst>
    <p:extLst>
      <p:ext uri="{BB962C8B-B14F-4D97-AF65-F5344CB8AC3E}">
        <p14:creationId xmlns:p14="http://schemas.microsoft.com/office/powerpoint/2010/main" val="2197602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411851" y="159629"/>
            <a:ext cx="602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1 - CRC</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1851" y="837630"/>
            <a:ext cx="6482655" cy="487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7" name="TextBox 6"/>
          <p:cNvSpPr txBox="1"/>
          <p:nvPr/>
        </p:nvSpPr>
        <p:spPr>
          <a:xfrm>
            <a:off x="7378813" y="1934432"/>
            <a:ext cx="3992631" cy="2677656"/>
          </a:xfrm>
          <a:prstGeom prst="rect">
            <a:avLst/>
          </a:prstGeom>
          <a:noFill/>
        </p:spPr>
        <p:txBody>
          <a:bodyPr wrap="none" rtlCol="0">
            <a:spAutoFit/>
          </a:bodyPr>
          <a:lstStyle/>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75 </a:t>
            </a:r>
            <a:r>
              <a:rPr lang="en-US" sz="2800" b="0" dirty="0" err="1">
                <a:solidFill>
                  <a:schemeClr val="bg1"/>
                </a:solidFill>
                <a:latin typeface="Calibri" panose="020F0502020204030204" pitchFamily="34" charset="0"/>
                <a:cs typeface="Calibri" panose="020F0502020204030204" pitchFamily="34" charset="0"/>
              </a:rPr>
              <a:t>yo</a:t>
            </a:r>
            <a:r>
              <a:rPr lang="en-US" sz="2800" b="0" dirty="0">
                <a:solidFill>
                  <a:schemeClr val="bg1"/>
                </a:solidFill>
                <a:latin typeface="Calibri" panose="020F0502020204030204" pitchFamily="34" charset="0"/>
                <a:cs typeface="Calibri" panose="020F0502020204030204" pitchFamily="34" charset="0"/>
              </a:rPr>
              <a:t> man, </a:t>
            </a:r>
            <a:r>
              <a:rPr lang="en-US" sz="2800" b="0" dirty="0" err="1">
                <a:solidFill>
                  <a:schemeClr val="bg1"/>
                </a:solidFill>
                <a:latin typeface="Calibri" panose="020F0502020204030204" pitchFamily="34" charset="0"/>
                <a:cs typeface="Calibri" panose="020F0502020204030204" pitchFamily="34" charset="0"/>
              </a:rPr>
              <a:t>cecal</a:t>
            </a:r>
            <a:r>
              <a:rPr lang="en-US" sz="2800" b="0" dirty="0">
                <a:solidFill>
                  <a:schemeClr val="bg1"/>
                </a:solidFill>
                <a:latin typeface="Calibri" panose="020F0502020204030204" pitchFamily="34" charset="0"/>
                <a:cs typeface="Calibri" panose="020F0502020204030204" pitchFamily="34" charset="0"/>
              </a:rPr>
              <a:t> mass;</a:t>
            </a:r>
          </a:p>
          <a:p>
            <a:pPr>
              <a:buClr>
                <a:srgbClr val="FF0000"/>
              </a:buClr>
            </a:pPr>
            <a:r>
              <a:rPr lang="en-US" sz="2800" b="0" dirty="0">
                <a:solidFill>
                  <a:schemeClr val="bg1"/>
                </a:solidFill>
                <a:latin typeface="Calibri" panose="020F0502020204030204" pitchFamily="34" charset="0"/>
                <a:cs typeface="Calibri" panose="020F0502020204030204" pitchFamily="34" charset="0"/>
              </a:rPr>
              <a:t>      No family history of </a:t>
            </a:r>
          </a:p>
          <a:p>
            <a:pPr>
              <a:buClr>
                <a:srgbClr val="FF0000"/>
              </a:buClr>
            </a:pPr>
            <a:r>
              <a:rPr lang="en-US" sz="2800" b="0" dirty="0">
                <a:solidFill>
                  <a:schemeClr val="bg1"/>
                </a:solidFill>
                <a:latin typeface="Calibri" panose="020F0502020204030204" pitchFamily="34" charset="0"/>
                <a:cs typeface="Calibri" panose="020F0502020204030204" pitchFamily="34" charset="0"/>
              </a:rPr>
              <a:t>      colon cancer</a:t>
            </a:r>
          </a:p>
          <a:p>
            <a:pPr marL="457200" indent="-4572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a:p>
            <a:pPr marL="457200" indent="-457200">
              <a:buClr>
                <a:srgbClr val="FF0000"/>
              </a:buClr>
              <a:buFont typeface="Wingdings" panose="05000000000000000000" pitchFamily="2" charset="2"/>
              <a:buChar char="§"/>
            </a:pPr>
            <a:r>
              <a:rPr lang="en-US" sz="2800" b="0" dirty="0" err="1">
                <a:solidFill>
                  <a:schemeClr val="bg1"/>
                </a:solidFill>
                <a:latin typeface="Calibri" panose="020F0502020204030204" pitchFamily="34" charset="0"/>
                <a:cs typeface="Calibri" panose="020F0502020204030204" pitchFamily="34" charset="0"/>
              </a:rPr>
              <a:t>Bx</a:t>
            </a:r>
            <a:r>
              <a:rPr lang="en-US" sz="2800" b="0" dirty="0">
                <a:solidFill>
                  <a:schemeClr val="bg1"/>
                </a:solidFill>
                <a:latin typeface="Calibri" panose="020F0502020204030204" pitchFamily="34" charset="0"/>
                <a:cs typeface="Calibri" panose="020F0502020204030204" pitchFamily="34" charset="0"/>
              </a:rPr>
              <a:t> – Invasive colonic </a:t>
            </a:r>
          </a:p>
          <a:p>
            <a:pPr>
              <a:buClr>
                <a:srgbClr val="FF0000"/>
              </a:buClr>
            </a:pPr>
            <a:r>
              <a:rPr lang="en-US" sz="2800" b="0" dirty="0">
                <a:solidFill>
                  <a:schemeClr val="bg1"/>
                </a:solidFill>
                <a:latin typeface="Calibri" panose="020F0502020204030204" pitchFamily="34" charset="0"/>
                <a:cs typeface="Calibri" panose="020F0502020204030204" pitchFamily="34" charset="0"/>
              </a:rPr>
              <a:t>      adenocarcinoma</a:t>
            </a:r>
          </a:p>
        </p:txBody>
      </p:sp>
    </p:spTree>
    <p:custDataLst>
      <p:tags r:id="rId1"/>
    </p:custDataLst>
    <p:extLst>
      <p:ext uri="{BB962C8B-B14F-4D97-AF65-F5344CB8AC3E}">
        <p14:creationId xmlns:p14="http://schemas.microsoft.com/office/powerpoint/2010/main" val="2238081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742950" y="1632037"/>
            <a:ext cx="10877529" cy="465068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buNone/>
            </a:pPr>
            <a:r>
              <a:rPr lang="en-US" sz="2400" b="0" dirty="0"/>
              <a:t>Dr. Wei Jiang has no disclosures to </a:t>
            </a:r>
            <a:r>
              <a:rPr lang="en-US" sz="2400" b="0"/>
              <a:t>report.</a:t>
            </a:r>
            <a:endParaRPr lang="en-US" sz="2400" b="0" dirty="0"/>
          </a:p>
          <a:p>
            <a:pPr marL="0" indent="0">
              <a:buNone/>
            </a:pPr>
            <a:r>
              <a:rPr lang="en-US" sz="2400" b="0" dirty="0"/>
              <a:t>Dr. </a:t>
            </a:r>
            <a:r>
              <a:rPr lang="en-US" sz="2400" b="0" dirty="0" err="1"/>
              <a:t>Atrayee</a:t>
            </a:r>
            <a:r>
              <a:rPr lang="en-US" sz="2400" b="0" dirty="0"/>
              <a:t> </a:t>
            </a:r>
            <a:r>
              <a:rPr lang="en-US" sz="2400" b="0" dirty="0" err="1"/>
              <a:t>Basu</a:t>
            </a:r>
            <a:r>
              <a:rPr lang="en-US" sz="2400" b="0" dirty="0"/>
              <a:t> </a:t>
            </a:r>
            <a:r>
              <a:rPr lang="en-US" sz="2400" b="0" dirty="0" err="1"/>
              <a:t>Mallick</a:t>
            </a:r>
            <a:r>
              <a:rPr lang="en-US" sz="2400" b="0" dirty="0"/>
              <a:t> has reported the following disclosures:</a:t>
            </a:r>
          </a:p>
          <a:p>
            <a:r>
              <a:rPr lang="en-US" sz="2400" b="0" dirty="0"/>
              <a:t>Consulting, Bayer and Novartis, Research fund to the institution from Bristol-Myers Squibb, </a:t>
            </a:r>
            <a:r>
              <a:rPr lang="en-US" sz="2400" b="0" dirty="0" err="1"/>
              <a:t>Rgenix</a:t>
            </a:r>
            <a:r>
              <a:rPr lang="en-US" sz="2400" b="0" dirty="0"/>
              <a:t>, Ayala, </a:t>
            </a:r>
            <a:r>
              <a:rPr lang="en-US" sz="2400" b="0" dirty="0" err="1"/>
              <a:t>Tracon</a:t>
            </a:r>
            <a:r>
              <a:rPr lang="en-US" sz="2400" b="0" dirty="0"/>
              <a:t>, Pyramid, </a:t>
            </a:r>
            <a:r>
              <a:rPr lang="en-US" sz="2400" b="0" dirty="0" err="1"/>
              <a:t>Criterium</a:t>
            </a:r>
            <a:endParaRPr lang="en-US" sz="2400" b="0" dirty="0"/>
          </a:p>
        </p:txBody>
      </p:sp>
      <p:sp>
        <p:nvSpPr>
          <p:cNvPr id="6" name="TextBox 5"/>
          <p:cNvSpPr txBox="1"/>
          <p:nvPr/>
        </p:nvSpPr>
        <p:spPr bwMode="auto">
          <a:xfrm>
            <a:off x="742950" y="574412"/>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a:solidFill>
                  <a:srgbClr val="24206C"/>
                </a:solidFill>
                <a:latin typeface="Calibri" panose="020F0502020204030204" pitchFamily="34" charset="0"/>
                <a:cs typeface="Calibri" panose="020F0502020204030204" pitchFamily="34" charset="0"/>
              </a:rPr>
              <a:t>Disclosures</a:t>
            </a:r>
            <a:endParaRPr lang="en-US" sz="4400" b="0" dirty="0">
              <a:solidFill>
                <a:schemeClr val="bg1"/>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883E73D-D09A-408A-BAA6-CEAC51D774EE}"/>
              </a:ext>
            </a:extLst>
          </p:cNvPr>
          <p:cNvSpPr/>
          <p:nvPr/>
        </p:nvSpPr>
        <p:spPr>
          <a:xfrm>
            <a:off x="-104775" y="3838060"/>
            <a:ext cx="12192000" cy="1938992"/>
          </a:xfrm>
          <a:prstGeom prst="rect">
            <a:avLst/>
          </a:prstGeom>
        </p:spPr>
        <p:txBody>
          <a:bodyPr wrap="square" lIns="91440" tIns="45720" rIns="91440" bIns="45720" anchor="t">
            <a:spAutoFit/>
          </a:bodyPr>
          <a:lstStyle/>
          <a:p>
            <a:pPr algn="ctr"/>
            <a:r>
              <a:rPr lang="en-US" sz="2400" b="0" dirty="0">
                <a:solidFill>
                  <a:schemeClr val="bg1"/>
                </a:solidFill>
                <a:latin typeface="Calibri" panose="020F0502020204030204" pitchFamily="34" charset="0"/>
                <a:cs typeface="Calibri" panose="020F0502020204030204" pitchFamily="34" charset="0"/>
              </a:rPr>
              <a:t>Provided by the American Society for Clinical Pathology </a:t>
            </a:r>
          </a:p>
          <a:p>
            <a:pPr algn="ctr"/>
            <a:r>
              <a:rPr lang="en-US" sz="2400" b="0" dirty="0">
                <a:solidFill>
                  <a:schemeClr val="bg1"/>
                </a:solidFill>
                <a:latin typeface="Calibri" panose="020F0502020204030204" pitchFamily="34" charset="0"/>
                <a:cs typeface="Calibri" panose="020F0502020204030204" pitchFamily="34" charset="0"/>
              </a:rPr>
              <a:t>in partnership with Clinical Care Options, LLC.</a:t>
            </a:r>
          </a:p>
          <a:p>
            <a:pPr algn="ctr"/>
            <a:endParaRPr lang="en-US" sz="2400" dirty="0">
              <a:latin typeface="Calibri" panose="020F0502020204030204" pitchFamily="34" charset="0"/>
              <a:cs typeface="Calibri" panose="020F0502020204030204" pitchFamily="34" charset="0"/>
            </a:endParaRPr>
          </a:p>
          <a:p>
            <a:pPr algn="ctr"/>
            <a:r>
              <a:rPr lang="en-US" sz="2400" b="0" dirty="0">
                <a:solidFill>
                  <a:schemeClr val="bg1"/>
                </a:solidFill>
                <a:latin typeface="Calibri"/>
                <a:ea typeface="Calibri" panose="020F0502020204030204" pitchFamily="34" charset="0"/>
                <a:cs typeface="Calibri"/>
              </a:rPr>
              <a:t>This activity is </a:t>
            </a:r>
            <a:r>
              <a:rPr lang="en-US" sz="2400" b="0">
                <a:solidFill>
                  <a:schemeClr val="bg1"/>
                </a:solidFill>
                <a:latin typeface="Calibri"/>
                <a:ea typeface="Calibri" panose="020F0502020204030204" pitchFamily="34" charset="0"/>
                <a:cs typeface="Calibri"/>
              </a:rPr>
              <a:t>supported </a:t>
            </a:r>
            <a:r>
              <a:rPr lang="en-US" sz="2400" b="0">
                <a:solidFill>
                  <a:schemeClr val="bg1"/>
                </a:solidFill>
                <a:latin typeface="Calibri" panose="020F0502020204030204" pitchFamily="34" charset="0"/>
                <a:cs typeface="Calibri" panose="020F0502020204030204" pitchFamily="34" charset="0"/>
              </a:rPr>
              <a:t>by educational grants from Pfizer Inc. and Seagen Inc</a:t>
            </a:r>
            <a:r>
              <a:rPr lang="en-US" sz="2400" b="0">
                <a:solidFill>
                  <a:schemeClr val="bg1"/>
                </a:solidFill>
              </a:rPr>
              <a:t>.</a:t>
            </a:r>
          </a:p>
          <a:p>
            <a:pPr algn="ctr"/>
            <a:endParaRPr lang="en-US" sz="2400" b="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02363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331" y="908849"/>
            <a:ext cx="5635083" cy="4226312"/>
          </a:xfrm>
          <a:prstGeom prst="rect">
            <a:avLst/>
          </a:prstGeom>
          <a:solidFill>
            <a:schemeClr val="tx1"/>
          </a:solidFill>
          <a:ln>
            <a:noFill/>
          </a:ln>
        </p:spPr>
      </p:pic>
      <p:sp>
        <p:nvSpPr>
          <p:cNvPr id="8" name="TextBox 2"/>
          <p:cNvSpPr>
            <a:spLocks noChangeArrowheads="1"/>
          </p:cNvSpPr>
          <p:nvPr/>
        </p:nvSpPr>
        <p:spPr bwMode="auto">
          <a:xfrm>
            <a:off x="442331" y="4611941"/>
            <a:ext cx="1059906" cy="523220"/>
          </a:xfrm>
          <a:prstGeom prst="rect">
            <a:avLst/>
          </a:prstGeom>
          <a:solidFill>
            <a:schemeClr val="tx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0" dirty="0">
                <a:solidFill>
                  <a:schemeClr val="bg1"/>
                </a:solidFill>
                <a:cs typeface="Calibri" panose="020F0502020204030204" pitchFamily="34" charset="0"/>
                <a:sym typeface="Arial" panose="020B0604020202020204" pitchFamily="34" charset="0"/>
              </a:rPr>
              <a:t>MLH1</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74824" y="908849"/>
            <a:ext cx="5635083" cy="4226312"/>
          </a:xfrm>
          <a:prstGeom prst="rect">
            <a:avLst/>
          </a:prstGeom>
          <a:solidFill>
            <a:schemeClr val="tx1"/>
          </a:solidFill>
          <a:ln>
            <a:noFill/>
          </a:ln>
        </p:spPr>
      </p:pic>
      <p:sp>
        <p:nvSpPr>
          <p:cNvPr id="10" name="TextBox 6"/>
          <p:cNvSpPr>
            <a:spLocks noChangeArrowheads="1"/>
          </p:cNvSpPr>
          <p:nvPr/>
        </p:nvSpPr>
        <p:spPr bwMode="auto">
          <a:xfrm>
            <a:off x="6274824" y="4611941"/>
            <a:ext cx="1156559" cy="523220"/>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0" dirty="0">
                <a:solidFill>
                  <a:schemeClr val="bg1"/>
                </a:solidFill>
                <a:cs typeface="Calibri" panose="020F0502020204030204" pitchFamily="34" charset="0"/>
                <a:sym typeface="Arial" panose="020B0604020202020204" pitchFamily="34" charset="0"/>
              </a:rPr>
              <a:t>PMS2</a:t>
            </a:r>
          </a:p>
        </p:txBody>
      </p:sp>
      <p:sp>
        <p:nvSpPr>
          <p:cNvPr id="13" name="TextBox 12"/>
          <p:cNvSpPr txBox="1"/>
          <p:nvPr/>
        </p:nvSpPr>
        <p:spPr bwMode="auto">
          <a:xfrm>
            <a:off x="349448" y="139408"/>
            <a:ext cx="604162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1 – CRC MMR IHC</a:t>
            </a:r>
          </a:p>
        </p:txBody>
      </p:sp>
      <p:sp>
        <p:nvSpPr>
          <p:cNvPr id="3" name="Rectangle 2"/>
          <p:cNvSpPr/>
          <p:nvPr/>
        </p:nvSpPr>
        <p:spPr>
          <a:xfrm>
            <a:off x="8764444" y="5099641"/>
            <a:ext cx="806631" cy="523220"/>
          </a:xfrm>
          <a:prstGeom prst="rect">
            <a:avLst/>
          </a:prstGeom>
        </p:spPr>
        <p:txBody>
          <a:bodyPr wrap="none">
            <a:spAutoFit/>
          </a:bodyPr>
          <a:lstStyle/>
          <a:p>
            <a:r>
              <a:rPr lang="en-US" sz="2800" b="0" dirty="0">
                <a:solidFill>
                  <a:schemeClr val="bg1"/>
                </a:solidFill>
                <a:latin typeface="Calibri" panose="020F0502020204030204" pitchFamily="34" charset="0"/>
                <a:cs typeface="Calibri" panose="020F0502020204030204" pitchFamily="34" charset="0"/>
              </a:rPr>
              <a:t>Loss</a:t>
            </a:r>
          </a:p>
        </p:txBody>
      </p:sp>
      <p:sp>
        <p:nvSpPr>
          <p:cNvPr id="14" name="Rectangle 13"/>
          <p:cNvSpPr/>
          <p:nvPr/>
        </p:nvSpPr>
        <p:spPr>
          <a:xfrm>
            <a:off x="2884610" y="5063382"/>
            <a:ext cx="806631" cy="523220"/>
          </a:xfrm>
          <a:prstGeom prst="rect">
            <a:avLst/>
          </a:prstGeom>
        </p:spPr>
        <p:txBody>
          <a:bodyPr wrap="none">
            <a:spAutoFit/>
          </a:bodyPr>
          <a:lstStyle/>
          <a:p>
            <a:r>
              <a:rPr lang="en-US" sz="2800" b="0" dirty="0">
                <a:solidFill>
                  <a:schemeClr val="bg1"/>
                </a:solidFill>
                <a:latin typeface="Calibri" panose="020F0502020204030204" pitchFamily="34" charset="0"/>
                <a:cs typeface="Calibri" panose="020F0502020204030204" pitchFamily="34" charset="0"/>
              </a:rPr>
              <a:t>Loss</a:t>
            </a:r>
          </a:p>
        </p:txBody>
      </p:sp>
    </p:spTree>
    <p:custDataLst>
      <p:tags r:id="rId1"/>
    </p:custDataLst>
    <p:extLst>
      <p:ext uri="{BB962C8B-B14F-4D97-AF65-F5344CB8AC3E}">
        <p14:creationId xmlns:p14="http://schemas.microsoft.com/office/powerpoint/2010/main" val="2208615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459" y="935432"/>
            <a:ext cx="5468434" cy="4101326"/>
          </a:xfrm>
          <a:prstGeom prst="rect">
            <a:avLst/>
          </a:prstGeom>
          <a:solidFill>
            <a:schemeClr val="tx1"/>
          </a:solidFill>
          <a:ln>
            <a:noFill/>
          </a:ln>
        </p:spPr>
      </p:pic>
      <p:sp>
        <p:nvSpPr>
          <p:cNvPr id="7" name="TextBox 9"/>
          <p:cNvSpPr>
            <a:spLocks noChangeArrowheads="1"/>
          </p:cNvSpPr>
          <p:nvPr/>
        </p:nvSpPr>
        <p:spPr bwMode="auto">
          <a:xfrm>
            <a:off x="447459" y="4513538"/>
            <a:ext cx="1257043" cy="523220"/>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0" dirty="0">
                <a:solidFill>
                  <a:schemeClr val="bg1"/>
                </a:solidFill>
                <a:cs typeface="Calibri" panose="020F0502020204030204" pitchFamily="34" charset="0"/>
                <a:sym typeface="Arial" panose="020B0604020202020204" pitchFamily="34" charset="0"/>
              </a:rPr>
              <a:t>MSH2</a:t>
            </a:r>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58499" y="935432"/>
            <a:ext cx="5468434" cy="4101326"/>
          </a:xfrm>
          <a:prstGeom prst="rect">
            <a:avLst/>
          </a:prstGeom>
          <a:solidFill>
            <a:schemeClr val="tx1"/>
          </a:solidFill>
          <a:ln>
            <a:noFill/>
          </a:ln>
        </p:spPr>
      </p:pic>
      <p:sp>
        <p:nvSpPr>
          <p:cNvPr id="9" name="TextBox 6"/>
          <p:cNvSpPr>
            <a:spLocks noChangeArrowheads="1"/>
          </p:cNvSpPr>
          <p:nvPr/>
        </p:nvSpPr>
        <p:spPr bwMode="auto">
          <a:xfrm>
            <a:off x="6088128" y="4513538"/>
            <a:ext cx="1257643" cy="523220"/>
          </a:xfrm>
          <a:prstGeom prst="rect">
            <a:avLst/>
          </a:prstGeom>
          <a:solidFill>
            <a:schemeClr val="tx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0" dirty="0">
                <a:solidFill>
                  <a:schemeClr val="bg1"/>
                </a:solidFill>
                <a:cs typeface="Calibri" panose="020F0502020204030204" pitchFamily="34" charset="0"/>
                <a:sym typeface="Arial" panose="020B0604020202020204" pitchFamily="34" charset="0"/>
              </a:rPr>
              <a:t>MSH6</a:t>
            </a:r>
          </a:p>
        </p:txBody>
      </p:sp>
      <p:sp>
        <p:nvSpPr>
          <p:cNvPr id="10" name="TextBox 9"/>
          <p:cNvSpPr txBox="1"/>
          <p:nvPr/>
        </p:nvSpPr>
        <p:spPr>
          <a:xfrm>
            <a:off x="2671600" y="5036758"/>
            <a:ext cx="1020151" cy="523220"/>
          </a:xfrm>
          <a:prstGeom prst="rect">
            <a:avLst/>
          </a:prstGeom>
          <a:solidFill>
            <a:schemeClr val="tx1"/>
          </a:solidFill>
        </p:spPr>
        <p:txBody>
          <a:bodyPr wrap="none" rtlCol="0">
            <a:spAutoFit/>
          </a:bodyPr>
          <a:lstStyle/>
          <a:p>
            <a:r>
              <a:rPr lang="en-US" sz="2800" b="0" dirty="0">
                <a:solidFill>
                  <a:schemeClr val="bg1"/>
                </a:solidFill>
                <a:latin typeface="Calibri" panose="020F0502020204030204" pitchFamily="34" charset="0"/>
                <a:cs typeface="Calibri" panose="020F0502020204030204" pitchFamily="34" charset="0"/>
              </a:rPr>
              <a:t>Intact</a:t>
            </a:r>
          </a:p>
        </p:txBody>
      </p:sp>
      <p:sp>
        <p:nvSpPr>
          <p:cNvPr id="2" name="Rectangle 1"/>
          <p:cNvSpPr/>
          <p:nvPr/>
        </p:nvSpPr>
        <p:spPr>
          <a:xfrm>
            <a:off x="360117" y="94734"/>
            <a:ext cx="5435975"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Case 1 – CRC MMR IHC</a:t>
            </a:r>
          </a:p>
        </p:txBody>
      </p:sp>
      <p:sp>
        <p:nvSpPr>
          <p:cNvPr id="3" name="Rectangle 2"/>
          <p:cNvSpPr/>
          <p:nvPr/>
        </p:nvSpPr>
        <p:spPr>
          <a:xfrm>
            <a:off x="8382640" y="5018896"/>
            <a:ext cx="1020151" cy="523220"/>
          </a:xfrm>
          <a:prstGeom prst="rect">
            <a:avLst/>
          </a:prstGeom>
        </p:spPr>
        <p:txBody>
          <a:bodyPr wrap="none">
            <a:spAutoFit/>
          </a:bodyPr>
          <a:lstStyle/>
          <a:p>
            <a:r>
              <a:rPr lang="en-US" sz="2800" b="0" dirty="0">
                <a:solidFill>
                  <a:schemeClr val="bg1"/>
                </a:solidFill>
                <a:latin typeface="Calibri" panose="020F0502020204030204" pitchFamily="34" charset="0"/>
                <a:cs typeface="Calibri" panose="020F0502020204030204" pitchFamily="34" charset="0"/>
              </a:rPr>
              <a:t>Intact</a:t>
            </a:r>
          </a:p>
        </p:txBody>
      </p:sp>
    </p:spTree>
    <p:custDataLst>
      <p:tags r:id="rId1"/>
    </p:custDataLst>
    <p:extLst>
      <p:ext uri="{BB962C8B-B14F-4D97-AF65-F5344CB8AC3E}">
        <p14:creationId xmlns:p14="http://schemas.microsoft.com/office/powerpoint/2010/main" val="248579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486400" y="4805437"/>
            <a:ext cx="6874411" cy="1781908"/>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5" name="TextBox 4"/>
          <p:cNvSpPr txBox="1"/>
          <p:nvPr/>
        </p:nvSpPr>
        <p:spPr bwMode="auto">
          <a:xfrm>
            <a:off x="486560" y="555030"/>
            <a:ext cx="104965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000" b="0" dirty="0">
                <a:solidFill>
                  <a:srgbClr val="252171"/>
                </a:solidFill>
                <a:latin typeface="Calibri" panose="020F0502020204030204" pitchFamily="34" charset="0"/>
                <a:cs typeface="Calibri" panose="020F0502020204030204" pitchFamily="34" charset="0"/>
              </a:rPr>
              <a:t>MMR IHC </a:t>
            </a:r>
            <a:r>
              <a:rPr lang="en-US" sz="4000" b="0">
                <a:solidFill>
                  <a:srgbClr val="252171"/>
                </a:solidFill>
                <a:latin typeface="Calibri" panose="020F0502020204030204" pitchFamily="34" charset="0"/>
                <a:cs typeface="Calibri" panose="020F0502020204030204" pitchFamily="34" charset="0"/>
              </a:rPr>
              <a:t>Patterns with Interpretation for </a:t>
            </a:r>
            <a:r>
              <a:rPr lang="en-US" sz="4000" b="0" dirty="0">
                <a:solidFill>
                  <a:srgbClr val="252171"/>
                </a:solidFill>
                <a:latin typeface="Calibri" panose="020F0502020204030204" pitchFamily="34" charset="0"/>
                <a:cs typeface="Calibri" panose="020F0502020204030204" pitchFamily="34" charset="0"/>
              </a:rPr>
              <a:t>LS</a:t>
            </a:r>
          </a:p>
        </p:txBody>
      </p:sp>
      <p:sp>
        <p:nvSpPr>
          <p:cNvPr id="6" name="Oval 20"/>
          <p:cNvSpPr>
            <a:spLocks noChangeArrowheads="1"/>
          </p:cNvSpPr>
          <p:nvPr/>
        </p:nvSpPr>
        <p:spPr bwMode="auto">
          <a:xfrm>
            <a:off x="1783586" y="1640468"/>
            <a:ext cx="1371600" cy="990600"/>
          </a:xfrm>
          <a:prstGeom prst="ellipse">
            <a:avLst/>
          </a:prstGeom>
          <a:solidFill>
            <a:srgbClr val="FCAF17"/>
          </a:solidFill>
          <a:ln w="9525">
            <a:solidFill>
              <a:schemeClr val="tx1"/>
            </a:solidFill>
            <a:round/>
            <a:headEnd/>
            <a:tailEnd/>
          </a:ln>
        </p:spPr>
        <p:txBody>
          <a:bodyPr wrap="none" anchor="ctr"/>
          <a:lstStyle/>
          <a:p>
            <a:endParaRPr lang="en-US" b="0">
              <a:solidFill>
                <a:schemeClr val="bg1"/>
              </a:solidFill>
              <a:latin typeface="Calibri" panose="020F0502020204030204" pitchFamily="34" charset="0"/>
              <a:cs typeface="Calibri" panose="020F0502020204030204" pitchFamily="34" charset="0"/>
            </a:endParaRPr>
          </a:p>
        </p:txBody>
      </p:sp>
      <p:sp>
        <p:nvSpPr>
          <p:cNvPr id="7" name="Oval 21"/>
          <p:cNvSpPr>
            <a:spLocks noChangeArrowheads="1"/>
          </p:cNvSpPr>
          <p:nvPr/>
        </p:nvSpPr>
        <p:spPr bwMode="auto">
          <a:xfrm>
            <a:off x="3002786" y="1633324"/>
            <a:ext cx="1295400" cy="997744"/>
          </a:xfrm>
          <a:prstGeom prst="ellipse">
            <a:avLst/>
          </a:prstGeom>
          <a:solidFill>
            <a:srgbClr val="FFFF00"/>
          </a:solidFill>
          <a:ln w="9525">
            <a:solidFill>
              <a:schemeClr val="tx1"/>
            </a:solidFill>
            <a:round/>
            <a:headEnd/>
            <a:tailEnd/>
          </a:ln>
        </p:spPr>
        <p:txBody>
          <a:bodyPr wrap="none" anchor="ctr"/>
          <a:lstStyle/>
          <a:p>
            <a:endParaRPr lang="en-US" b="0">
              <a:solidFill>
                <a:schemeClr val="bg1"/>
              </a:solidFill>
              <a:latin typeface="Calibri" panose="020F0502020204030204" pitchFamily="34" charset="0"/>
              <a:cs typeface="Calibri" panose="020F0502020204030204" pitchFamily="34" charset="0"/>
            </a:endParaRPr>
          </a:p>
        </p:txBody>
      </p:sp>
      <p:sp>
        <p:nvSpPr>
          <p:cNvPr id="8" name="Text Box 22"/>
          <p:cNvSpPr txBox="1">
            <a:spLocks noChangeArrowheads="1"/>
          </p:cNvSpPr>
          <p:nvPr/>
        </p:nvSpPr>
        <p:spPr bwMode="auto">
          <a:xfrm>
            <a:off x="2088386" y="1945268"/>
            <a:ext cx="914400" cy="366713"/>
          </a:xfrm>
          <a:prstGeom prst="rect">
            <a:avLst/>
          </a:prstGeom>
          <a:noFill/>
          <a:ln w="9525">
            <a:noFill/>
            <a:miter lim="800000"/>
            <a:headEnd/>
            <a:tailEnd/>
          </a:ln>
        </p:spPr>
        <p:txBody>
          <a:bodyPr>
            <a:spAutoFit/>
          </a:bodyPr>
          <a:lstStyle/>
          <a:p>
            <a:pPr>
              <a:spcBef>
                <a:spcPct val="50000"/>
              </a:spcBef>
            </a:pPr>
            <a:r>
              <a:rPr lang="en-US" b="0" dirty="0">
                <a:solidFill>
                  <a:schemeClr val="bg1"/>
                </a:solidFill>
                <a:latin typeface="Calibri" panose="020F0502020204030204" pitchFamily="34" charset="0"/>
                <a:cs typeface="Calibri" panose="020F0502020204030204" pitchFamily="34" charset="0"/>
              </a:rPr>
              <a:t>MLH1</a:t>
            </a:r>
          </a:p>
        </p:txBody>
      </p:sp>
      <p:sp>
        <p:nvSpPr>
          <p:cNvPr id="9" name="Text Box 23"/>
          <p:cNvSpPr txBox="1">
            <a:spLocks noChangeArrowheads="1"/>
          </p:cNvSpPr>
          <p:nvPr/>
        </p:nvSpPr>
        <p:spPr bwMode="auto">
          <a:xfrm>
            <a:off x="3231386" y="1945268"/>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800" b="0" dirty="0">
                <a:solidFill>
                  <a:schemeClr val="bg1"/>
                </a:solidFill>
                <a:latin typeface="Calibri" panose="020F0502020204030204" pitchFamily="34" charset="0"/>
                <a:cs typeface="Calibri" panose="020F0502020204030204" pitchFamily="34" charset="0"/>
              </a:rPr>
              <a:t>PMS2</a:t>
            </a:r>
          </a:p>
        </p:txBody>
      </p:sp>
      <p:sp>
        <p:nvSpPr>
          <p:cNvPr id="10" name="Oval 20"/>
          <p:cNvSpPr>
            <a:spLocks noChangeArrowheads="1"/>
          </p:cNvSpPr>
          <p:nvPr/>
        </p:nvSpPr>
        <p:spPr bwMode="auto">
          <a:xfrm>
            <a:off x="5734835" y="1616820"/>
            <a:ext cx="1371600" cy="990600"/>
          </a:xfrm>
          <a:prstGeom prst="ellipse">
            <a:avLst/>
          </a:prstGeom>
          <a:solidFill>
            <a:srgbClr val="00B050"/>
          </a:solidFill>
          <a:ln w="9525">
            <a:solidFill>
              <a:schemeClr val="tx1"/>
            </a:solidFill>
            <a:round/>
            <a:headEnd/>
            <a:tailEnd/>
          </a:ln>
        </p:spPr>
        <p:txBody>
          <a:bodyPr wrap="none" anchor="ctr"/>
          <a:lstStyle/>
          <a:p>
            <a:endParaRPr lang="en-US" b="0">
              <a:solidFill>
                <a:schemeClr val="bg1"/>
              </a:solidFill>
              <a:latin typeface="Calibri" panose="020F0502020204030204" pitchFamily="34" charset="0"/>
              <a:cs typeface="Calibri" panose="020F0502020204030204" pitchFamily="34" charset="0"/>
            </a:endParaRPr>
          </a:p>
        </p:txBody>
      </p:sp>
      <p:sp>
        <p:nvSpPr>
          <p:cNvPr id="11" name="Oval 21"/>
          <p:cNvSpPr>
            <a:spLocks noChangeArrowheads="1"/>
          </p:cNvSpPr>
          <p:nvPr/>
        </p:nvSpPr>
        <p:spPr bwMode="auto">
          <a:xfrm>
            <a:off x="6954035" y="1623964"/>
            <a:ext cx="1295400" cy="983456"/>
          </a:xfrm>
          <a:prstGeom prst="ellipse">
            <a:avLst/>
          </a:prstGeom>
          <a:solidFill>
            <a:srgbClr val="92D050"/>
          </a:solidFill>
          <a:ln w="9525">
            <a:solidFill>
              <a:schemeClr val="tx1"/>
            </a:solidFill>
            <a:round/>
            <a:headEnd/>
            <a:tailEnd/>
          </a:ln>
        </p:spPr>
        <p:txBody>
          <a:bodyPr wrap="none" anchor="ctr"/>
          <a:lstStyle/>
          <a:p>
            <a:endParaRPr lang="en-US" b="0">
              <a:solidFill>
                <a:schemeClr val="bg1"/>
              </a:solidFill>
              <a:latin typeface="Calibri" panose="020F0502020204030204" pitchFamily="34" charset="0"/>
              <a:cs typeface="Calibri" panose="020F0502020204030204" pitchFamily="34" charset="0"/>
            </a:endParaRPr>
          </a:p>
        </p:txBody>
      </p:sp>
      <p:sp>
        <p:nvSpPr>
          <p:cNvPr id="12" name="Text Box 22"/>
          <p:cNvSpPr txBox="1">
            <a:spLocks noChangeArrowheads="1"/>
          </p:cNvSpPr>
          <p:nvPr/>
        </p:nvSpPr>
        <p:spPr bwMode="auto">
          <a:xfrm>
            <a:off x="6039635" y="1921620"/>
            <a:ext cx="914400" cy="366713"/>
          </a:xfrm>
          <a:prstGeom prst="rect">
            <a:avLst/>
          </a:prstGeom>
          <a:noFill/>
          <a:ln w="9525">
            <a:noFill/>
            <a:miter lim="800000"/>
            <a:headEnd/>
            <a:tailEnd/>
          </a:ln>
        </p:spPr>
        <p:txBody>
          <a:bodyPr>
            <a:spAutoFit/>
          </a:bodyPr>
          <a:lstStyle/>
          <a:p>
            <a:pPr>
              <a:spcBef>
                <a:spcPct val="50000"/>
              </a:spcBef>
            </a:pPr>
            <a:r>
              <a:rPr lang="en-US" b="0" dirty="0">
                <a:solidFill>
                  <a:schemeClr val="bg1"/>
                </a:solidFill>
                <a:latin typeface="Calibri" panose="020F0502020204030204" pitchFamily="34" charset="0"/>
                <a:cs typeface="Calibri" panose="020F0502020204030204" pitchFamily="34" charset="0"/>
              </a:rPr>
              <a:t>MSH2</a:t>
            </a:r>
          </a:p>
        </p:txBody>
      </p:sp>
      <p:sp>
        <p:nvSpPr>
          <p:cNvPr id="13" name="Text Box 23"/>
          <p:cNvSpPr txBox="1">
            <a:spLocks noChangeArrowheads="1"/>
          </p:cNvSpPr>
          <p:nvPr/>
        </p:nvSpPr>
        <p:spPr bwMode="auto">
          <a:xfrm>
            <a:off x="7182635" y="1921620"/>
            <a:ext cx="838200" cy="366713"/>
          </a:xfrm>
          <a:prstGeom prst="rect">
            <a:avLst/>
          </a:prstGeom>
          <a:noFill/>
          <a:ln w="9525">
            <a:noFill/>
            <a:miter lim="800000"/>
            <a:headEnd/>
            <a:tailEnd/>
          </a:ln>
        </p:spPr>
        <p:txBody>
          <a:bodyPr>
            <a:spAutoFit/>
          </a:bodyPr>
          <a:lstStyle/>
          <a:p>
            <a:pPr>
              <a:spcBef>
                <a:spcPct val="50000"/>
              </a:spcBef>
            </a:pPr>
            <a:r>
              <a:rPr lang="en-US" b="0" dirty="0">
                <a:solidFill>
                  <a:schemeClr val="bg1"/>
                </a:solidFill>
                <a:latin typeface="Calibri" panose="020F0502020204030204" pitchFamily="34" charset="0"/>
                <a:cs typeface="Calibri" panose="020F0502020204030204" pitchFamily="34" charset="0"/>
              </a:rPr>
              <a:t>MSH6</a:t>
            </a:r>
          </a:p>
        </p:txBody>
      </p:sp>
      <p:sp>
        <p:nvSpPr>
          <p:cNvPr id="14" name="Rectangle 13"/>
          <p:cNvSpPr/>
          <p:nvPr/>
        </p:nvSpPr>
        <p:spPr>
          <a:xfrm>
            <a:off x="842541" y="2794950"/>
            <a:ext cx="7321876" cy="369332"/>
          </a:xfrm>
          <a:prstGeom prst="rect">
            <a:avLst/>
          </a:prstGeom>
        </p:spPr>
        <p:txBody>
          <a:bodyPr wrap="none">
            <a:spAutoFit/>
          </a:bodyPr>
          <a:lstStyle/>
          <a:p>
            <a:r>
              <a:rPr lang="en-US" b="0" dirty="0">
                <a:solidFill>
                  <a:schemeClr val="bg1"/>
                </a:solidFill>
                <a:latin typeface="Calibri" panose="020F0502020204030204" pitchFamily="34" charset="0"/>
                <a:cs typeface="Calibri" panose="020F0502020204030204" pitchFamily="34" charset="0"/>
              </a:rPr>
              <a:t>MLH1       PMS2       MSH2        MSH6                                               Interpretation</a:t>
            </a:r>
          </a:p>
        </p:txBody>
      </p:sp>
      <p:sp>
        <p:nvSpPr>
          <p:cNvPr id="15" name="TextBox 14"/>
          <p:cNvSpPr txBox="1"/>
          <p:nvPr/>
        </p:nvSpPr>
        <p:spPr>
          <a:xfrm>
            <a:off x="739342" y="3232639"/>
            <a:ext cx="10964977" cy="3231654"/>
          </a:xfrm>
          <a:prstGeom prst="rect">
            <a:avLst/>
          </a:prstGeom>
          <a:noFill/>
        </p:spPr>
        <p:txBody>
          <a:bodyPr wrap="square" rtlCol="0">
            <a:spAutoFit/>
          </a:bodyPr>
          <a:lstStyle/>
          <a:p>
            <a:r>
              <a:rPr lang="en-US" b="0" dirty="0">
                <a:solidFill>
                  <a:schemeClr val="bg1"/>
                </a:solidFill>
                <a:latin typeface="Calibri" panose="020F0502020204030204" pitchFamily="34" charset="0"/>
                <a:cs typeface="Calibri" panose="020F0502020204030204" pitchFamily="34" charset="0"/>
              </a:rPr>
              <a:t>  Intact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a:t>
            </a:r>
            <a:r>
              <a:rPr lang="en-US" b="0" dirty="0" err="1">
                <a:solidFill>
                  <a:schemeClr val="bg1"/>
                </a:solidFill>
                <a:latin typeface="Calibri" panose="020F0502020204030204" pitchFamily="34" charset="0"/>
                <a:cs typeface="Calibri" panose="020F0502020204030204" pitchFamily="34" charset="0"/>
              </a:rPr>
              <a:t>pMMR</a:t>
            </a:r>
            <a:r>
              <a:rPr lang="en-US" b="0" dirty="0">
                <a:solidFill>
                  <a:schemeClr val="bg1"/>
                </a:solidFill>
                <a:latin typeface="Calibri" panose="020F0502020204030204" pitchFamily="34" charset="0"/>
                <a:cs typeface="Calibri" panose="020F0502020204030204" pitchFamily="34" charset="0"/>
              </a:rPr>
              <a:t>; or rare germline point mutation with intact IHC; </a:t>
            </a:r>
          </a:p>
          <a:p>
            <a:r>
              <a:rPr lang="en-US" b="0" dirty="0">
                <a:solidFill>
                  <a:schemeClr val="bg1"/>
                </a:solidFill>
                <a:latin typeface="Calibri" panose="020F0502020204030204" pitchFamily="34" charset="0"/>
                <a:cs typeface="Calibri" panose="020F0502020204030204" pitchFamily="34" charset="0"/>
              </a:rPr>
              <a:t>                                                                           or other gene mutation </a:t>
            </a:r>
          </a:p>
          <a:p>
            <a:pPr>
              <a:spcBef>
                <a:spcPts val="600"/>
              </a:spcBef>
            </a:pPr>
            <a:r>
              <a:rPr lang="en-US" b="0" dirty="0">
                <a:solidFill>
                  <a:schemeClr val="bg1"/>
                </a:solidFill>
                <a:latin typeface="Calibri" panose="020F0502020204030204" pitchFamily="34" charset="0"/>
                <a:cs typeface="Calibri" panose="020F0502020204030204" pitchFamily="34" charset="0"/>
              </a:rPr>
              <a:t>   Loss	   Loss	  Intact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a:t>
            </a:r>
            <a:r>
              <a:rPr lang="en-US" b="0" dirty="0" err="1">
                <a:solidFill>
                  <a:schemeClr val="bg1"/>
                </a:solidFill>
                <a:latin typeface="Calibri" panose="020F0502020204030204" pitchFamily="34" charset="0"/>
                <a:cs typeface="Calibri" panose="020F0502020204030204" pitchFamily="34" charset="0"/>
              </a:rPr>
              <a:t>dMMR</a:t>
            </a:r>
            <a:r>
              <a:rPr lang="en-US" b="0" dirty="0">
                <a:solidFill>
                  <a:schemeClr val="bg1"/>
                </a:solidFill>
                <a:latin typeface="Calibri" panose="020F0502020204030204" pitchFamily="34" charset="0"/>
                <a:cs typeface="Calibri" panose="020F0502020204030204" pitchFamily="34" charset="0"/>
              </a:rPr>
              <a:t>: </a:t>
            </a:r>
            <a:r>
              <a:rPr lang="en-US" b="0" i="1" dirty="0">
                <a:solidFill>
                  <a:schemeClr val="bg1"/>
                </a:solidFill>
                <a:latin typeface="Calibri" panose="020F0502020204030204" pitchFamily="34" charset="0"/>
                <a:cs typeface="Calibri" panose="020F0502020204030204" pitchFamily="34" charset="0"/>
              </a:rPr>
              <a:t>MLH1</a:t>
            </a:r>
            <a:r>
              <a:rPr lang="en-US" b="0" dirty="0">
                <a:solidFill>
                  <a:schemeClr val="bg1"/>
                </a:solidFill>
                <a:latin typeface="Calibri" panose="020F0502020204030204" pitchFamily="34" charset="0"/>
                <a:cs typeface="Calibri" panose="020F0502020204030204" pitchFamily="34" charset="0"/>
              </a:rPr>
              <a:t> methylation silencing or </a:t>
            </a:r>
            <a:r>
              <a:rPr lang="en-US" b="0" i="1" dirty="0">
                <a:solidFill>
                  <a:schemeClr val="bg1"/>
                </a:solidFill>
                <a:latin typeface="Calibri" panose="020F0502020204030204" pitchFamily="34" charset="0"/>
                <a:cs typeface="Calibri" panose="020F0502020204030204" pitchFamily="34" charset="0"/>
              </a:rPr>
              <a:t>MLH1</a:t>
            </a:r>
            <a:r>
              <a:rPr lang="en-US" b="0" dirty="0">
                <a:solidFill>
                  <a:schemeClr val="bg1"/>
                </a:solidFill>
                <a:latin typeface="Calibri" panose="020F0502020204030204" pitchFamily="34" charset="0"/>
                <a:cs typeface="Calibri" panose="020F0502020204030204" pitchFamily="34" charset="0"/>
              </a:rPr>
              <a:t> germline mutation</a:t>
            </a:r>
          </a:p>
          <a:p>
            <a:r>
              <a:rPr lang="en-US" b="0" dirty="0">
                <a:solidFill>
                  <a:schemeClr val="bg1"/>
                </a:solidFill>
                <a:latin typeface="Calibri" panose="020F0502020204030204" pitchFamily="34" charset="0"/>
                <a:cs typeface="Calibri" panose="020F0502020204030204" pitchFamily="34" charset="0"/>
              </a:rPr>
              <a:t>				</a:t>
            </a:r>
          </a:p>
          <a:p>
            <a:r>
              <a:rPr lang="en-US" b="0" dirty="0">
                <a:solidFill>
                  <a:schemeClr val="bg1"/>
                </a:solidFill>
                <a:latin typeface="Calibri" panose="020F0502020204030204" pitchFamily="34" charset="0"/>
                <a:cs typeface="Calibri" panose="020F0502020204030204" pitchFamily="34" charset="0"/>
              </a:rPr>
              <a:t>  Intact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Loss	   Loss	     </a:t>
            </a:r>
            <a:r>
              <a:rPr lang="en-US" b="0" dirty="0" err="1">
                <a:solidFill>
                  <a:schemeClr val="bg1"/>
                </a:solidFill>
                <a:latin typeface="Calibri" panose="020F0502020204030204" pitchFamily="34" charset="0"/>
                <a:cs typeface="Calibri" panose="020F0502020204030204" pitchFamily="34" charset="0"/>
              </a:rPr>
              <a:t>dMMR</a:t>
            </a:r>
            <a:r>
              <a:rPr lang="en-US" b="0" dirty="0">
                <a:solidFill>
                  <a:schemeClr val="bg1"/>
                </a:solidFill>
                <a:latin typeface="Calibri" panose="020F0502020204030204" pitchFamily="34" charset="0"/>
                <a:cs typeface="Calibri" panose="020F0502020204030204" pitchFamily="34" charset="0"/>
              </a:rPr>
              <a:t>: most likely </a:t>
            </a:r>
            <a:r>
              <a:rPr lang="en-US" b="0" i="1" dirty="0">
                <a:solidFill>
                  <a:schemeClr val="bg1"/>
                </a:solidFill>
                <a:latin typeface="Calibri" panose="020F0502020204030204" pitchFamily="34" charset="0"/>
                <a:cs typeface="Calibri" panose="020F0502020204030204" pitchFamily="34" charset="0"/>
              </a:rPr>
              <a:t>MSH2</a:t>
            </a:r>
            <a:r>
              <a:rPr lang="en-US" b="0" dirty="0">
                <a:solidFill>
                  <a:schemeClr val="bg1"/>
                </a:solidFill>
                <a:latin typeface="Calibri" panose="020F0502020204030204" pitchFamily="34" charset="0"/>
                <a:cs typeface="Calibri" panose="020F0502020204030204" pitchFamily="34" charset="0"/>
              </a:rPr>
              <a:t> germline mutation</a:t>
            </a:r>
          </a:p>
          <a:p>
            <a:pPr>
              <a:lnSpc>
                <a:spcPct val="150000"/>
              </a:lnSpc>
              <a:spcBef>
                <a:spcPts val="600"/>
              </a:spcBef>
            </a:pPr>
            <a:r>
              <a:rPr lang="en-US" b="0" dirty="0">
                <a:solidFill>
                  <a:schemeClr val="bg1"/>
                </a:solidFill>
                <a:latin typeface="Calibri" panose="020F0502020204030204" pitchFamily="34" charset="0"/>
                <a:cs typeface="Calibri" panose="020F0502020204030204" pitchFamily="34" charset="0"/>
              </a:rPr>
              <a:t>  Intact         Loss        Intact        </a:t>
            </a:r>
            <a:r>
              <a:rPr lang="en-US" b="0" dirty="0" err="1">
                <a:solidFill>
                  <a:schemeClr val="bg1"/>
                </a:solidFill>
                <a:latin typeface="Calibri" panose="020F0502020204030204" pitchFamily="34" charset="0"/>
                <a:cs typeface="Calibri" panose="020F0502020204030204" pitchFamily="34" charset="0"/>
              </a:rPr>
              <a:t>Intact</a:t>
            </a:r>
            <a:r>
              <a:rPr lang="en-US" b="0" dirty="0">
                <a:solidFill>
                  <a:schemeClr val="bg1"/>
                </a:solidFill>
                <a:latin typeface="Calibri" panose="020F0502020204030204" pitchFamily="34" charset="0"/>
                <a:cs typeface="Calibri" panose="020F0502020204030204" pitchFamily="34" charset="0"/>
              </a:rPr>
              <a:t>          </a:t>
            </a:r>
            <a:r>
              <a:rPr lang="en-US" b="0" dirty="0" err="1">
                <a:solidFill>
                  <a:schemeClr val="bg1"/>
                </a:solidFill>
                <a:latin typeface="Calibri" panose="020F0502020204030204" pitchFamily="34" charset="0"/>
                <a:cs typeface="Calibri" panose="020F0502020204030204" pitchFamily="34" charset="0"/>
              </a:rPr>
              <a:t>dMMR</a:t>
            </a:r>
            <a:r>
              <a:rPr lang="en-US" b="0" dirty="0">
                <a:solidFill>
                  <a:schemeClr val="bg1"/>
                </a:solidFill>
                <a:latin typeface="Calibri" panose="020F0502020204030204" pitchFamily="34" charset="0"/>
                <a:cs typeface="Calibri" panose="020F0502020204030204" pitchFamily="34" charset="0"/>
              </a:rPr>
              <a:t>: most likely </a:t>
            </a:r>
            <a:r>
              <a:rPr lang="en-US" b="0" i="1" dirty="0">
                <a:solidFill>
                  <a:schemeClr val="bg1"/>
                </a:solidFill>
                <a:latin typeface="Calibri" panose="020F0502020204030204" pitchFamily="34" charset="0"/>
                <a:cs typeface="Calibri" panose="020F0502020204030204" pitchFamily="34" charset="0"/>
              </a:rPr>
              <a:t>PMS2</a:t>
            </a:r>
            <a:r>
              <a:rPr lang="en-US" b="0" dirty="0">
                <a:solidFill>
                  <a:schemeClr val="bg1"/>
                </a:solidFill>
                <a:latin typeface="Calibri" panose="020F0502020204030204" pitchFamily="34" charset="0"/>
                <a:cs typeface="Calibri" panose="020F0502020204030204" pitchFamily="34" charset="0"/>
              </a:rPr>
              <a:t> germline mutation; Rare </a:t>
            </a:r>
            <a:r>
              <a:rPr lang="en-US" b="0" i="1" dirty="0">
                <a:solidFill>
                  <a:schemeClr val="bg1"/>
                </a:solidFill>
                <a:latin typeface="Calibri" panose="020F0502020204030204" pitchFamily="34" charset="0"/>
                <a:cs typeface="Calibri" panose="020F0502020204030204" pitchFamily="34" charset="0"/>
              </a:rPr>
              <a:t>MLH1</a:t>
            </a:r>
            <a:r>
              <a:rPr lang="en-US" b="0" dirty="0">
                <a:solidFill>
                  <a:schemeClr val="bg1"/>
                </a:solidFill>
                <a:latin typeface="Calibri" panose="020F0502020204030204" pitchFamily="34" charset="0"/>
                <a:cs typeface="Calibri" panose="020F0502020204030204" pitchFamily="34" charset="0"/>
              </a:rPr>
              <a:t> mutation </a:t>
            </a:r>
          </a:p>
          <a:p>
            <a:r>
              <a:rPr lang="en-US" b="0" dirty="0">
                <a:solidFill>
                  <a:schemeClr val="bg1"/>
                </a:solidFill>
                <a:latin typeface="Calibri" panose="020F0502020204030204" pitchFamily="34" charset="0"/>
                <a:cs typeface="Calibri" panose="020F0502020204030204" pitchFamily="34" charset="0"/>
              </a:rPr>
              <a:t>				     may also have this pattern</a:t>
            </a:r>
          </a:p>
          <a:p>
            <a:pPr>
              <a:spcBef>
                <a:spcPts val="600"/>
              </a:spcBef>
            </a:pPr>
            <a:r>
              <a:rPr lang="en-US" b="0" dirty="0">
                <a:solidFill>
                  <a:schemeClr val="bg1"/>
                </a:solidFill>
                <a:latin typeface="Calibri" panose="020F0502020204030204" pitchFamily="34" charset="0"/>
                <a:cs typeface="Calibri" panose="020F0502020204030204" pitchFamily="34" charset="0"/>
              </a:rPr>
              <a:t>  Intact	   Intact	  Intact        Loss             </a:t>
            </a:r>
            <a:r>
              <a:rPr lang="en-US" b="0" dirty="0" err="1">
                <a:solidFill>
                  <a:schemeClr val="bg1"/>
                </a:solidFill>
                <a:latin typeface="Calibri" panose="020F0502020204030204" pitchFamily="34" charset="0"/>
                <a:cs typeface="Calibri" panose="020F0502020204030204" pitchFamily="34" charset="0"/>
              </a:rPr>
              <a:t>dMMR</a:t>
            </a:r>
            <a:r>
              <a:rPr lang="en-US" b="0" dirty="0">
                <a:solidFill>
                  <a:schemeClr val="bg1"/>
                </a:solidFill>
                <a:latin typeface="Calibri" panose="020F0502020204030204" pitchFamily="34" charset="0"/>
                <a:cs typeface="Calibri" panose="020F0502020204030204" pitchFamily="34" charset="0"/>
              </a:rPr>
              <a:t>: mot likely </a:t>
            </a:r>
            <a:r>
              <a:rPr lang="en-US" b="0" i="1" dirty="0">
                <a:solidFill>
                  <a:schemeClr val="bg1"/>
                </a:solidFill>
                <a:latin typeface="Calibri" panose="020F0502020204030204" pitchFamily="34" charset="0"/>
                <a:cs typeface="Calibri" panose="020F0502020204030204" pitchFamily="34" charset="0"/>
              </a:rPr>
              <a:t>MSH6</a:t>
            </a:r>
            <a:r>
              <a:rPr lang="en-US" b="0" dirty="0">
                <a:solidFill>
                  <a:schemeClr val="bg1"/>
                </a:solidFill>
                <a:latin typeface="Calibri" panose="020F0502020204030204" pitchFamily="34" charset="0"/>
                <a:cs typeface="Calibri" panose="020F0502020204030204" pitchFamily="34" charset="0"/>
              </a:rPr>
              <a:t> germline mutation; Rare post-therapy 				                       effect</a:t>
            </a:r>
          </a:p>
          <a:p>
            <a:endParaRPr lang="en-US" b="0" dirty="0">
              <a:solidFill>
                <a:schemeClr val="bg1"/>
              </a:solidFill>
              <a:latin typeface="Calibri" panose="020F0502020204030204" pitchFamily="34" charset="0"/>
              <a:cs typeface="Calibri" panose="020F0502020204030204" pitchFamily="34" charset="0"/>
            </a:endParaRPr>
          </a:p>
        </p:txBody>
      </p:sp>
      <p:cxnSp>
        <p:nvCxnSpPr>
          <p:cNvPr id="16" name="Straight Connector 15"/>
          <p:cNvCxnSpPr/>
          <p:nvPr/>
        </p:nvCxnSpPr>
        <p:spPr>
          <a:xfrm>
            <a:off x="4612640" y="2704389"/>
            <a:ext cx="0" cy="3365934"/>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39342" y="2749669"/>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39342" y="3232639"/>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39342" y="3859500"/>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9342" y="4305345"/>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39342" y="4848466"/>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2341" y="5527533"/>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9342" y="6070323"/>
            <a:ext cx="10138866" cy="0"/>
          </a:xfrm>
          <a:prstGeom prst="line">
            <a:avLst/>
          </a:prstGeom>
          <a:ln w="28575">
            <a:solidFill>
              <a:srgbClr val="25408F"/>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18412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a:spLocks/>
          </p:cNvSpPr>
          <p:nvPr/>
        </p:nvSpPr>
        <p:spPr>
          <a:xfrm>
            <a:off x="604675" y="2425463"/>
            <a:ext cx="10515600" cy="2797941"/>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buFont typeface="Arial" panose="020B0604020202020204" pitchFamily="34" charset="0"/>
              <a:buChar char="•"/>
            </a:pPr>
            <a:r>
              <a:rPr lang="en-US" b="0" kern="0" dirty="0"/>
              <a:t>Loss of MLH1 and PMS2, intact MSH2 and MSH6 by IHC</a:t>
            </a:r>
          </a:p>
          <a:p>
            <a:pPr>
              <a:buClr>
                <a:srgbClr val="FF0000"/>
              </a:buClr>
              <a:buFont typeface="Arial" panose="020B0604020202020204" pitchFamily="34" charset="0"/>
              <a:buChar char="•"/>
            </a:pPr>
            <a:r>
              <a:rPr lang="en-US" b="0" kern="0" dirty="0"/>
              <a:t>Due to either </a:t>
            </a:r>
            <a:r>
              <a:rPr lang="en-US" b="0" i="1" kern="0" dirty="0"/>
              <a:t>MLH1</a:t>
            </a:r>
            <a:r>
              <a:rPr lang="en-US" b="0" kern="0" dirty="0"/>
              <a:t> promoter </a:t>
            </a:r>
            <a:r>
              <a:rPr lang="en-US" b="0" kern="0" dirty="0" err="1"/>
              <a:t>hypermethylation</a:t>
            </a:r>
            <a:r>
              <a:rPr lang="en-US" b="0" kern="0" dirty="0"/>
              <a:t> or </a:t>
            </a:r>
            <a:r>
              <a:rPr lang="en-US" b="0" i="1" kern="0" dirty="0"/>
              <a:t>MLH1</a:t>
            </a:r>
            <a:r>
              <a:rPr lang="en-US" b="0" kern="0" dirty="0"/>
              <a:t> germline mutation</a:t>
            </a:r>
          </a:p>
          <a:p>
            <a:pPr>
              <a:buClr>
                <a:srgbClr val="FF0000"/>
              </a:buClr>
              <a:buFont typeface="Arial" panose="020B0604020202020204" pitchFamily="34" charset="0"/>
              <a:buChar char="•"/>
            </a:pPr>
            <a:r>
              <a:rPr lang="en-US" b="0" kern="0" dirty="0"/>
              <a:t>Next step: </a:t>
            </a:r>
            <a:r>
              <a:rPr lang="en-US" b="0" i="1" kern="0" dirty="0"/>
              <a:t>BRAF</a:t>
            </a:r>
            <a:r>
              <a:rPr lang="en-US" b="0" kern="0" dirty="0"/>
              <a:t> mutational analysis or </a:t>
            </a:r>
            <a:r>
              <a:rPr lang="en-US" b="0" i="1" kern="0" dirty="0"/>
              <a:t>MLH1</a:t>
            </a:r>
            <a:r>
              <a:rPr lang="en-US" b="0" kern="0" dirty="0"/>
              <a:t> promoter methylation</a:t>
            </a:r>
          </a:p>
          <a:p>
            <a:pPr>
              <a:buClr>
                <a:srgbClr val="FF0000"/>
              </a:buClr>
              <a:buFont typeface="Arial" panose="020B0604020202020204" pitchFamily="34" charset="0"/>
              <a:buChar char="•"/>
            </a:pPr>
            <a:r>
              <a:rPr lang="en-US" b="0" kern="0" dirty="0"/>
              <a:t>Our case: </a:t>
            </a:r>
            <a:r>
              <a:rPr lang="en-US" b="0" i="1" kern="0" dirty="0"/>
              <a:t>BRAF V600E </a:t>
            </a:r>
            <a:r>
              <a:rPr lang="en-US" b="0" kern="0" dirty="0"/>
              <a:t>mutation positive – sporadic, </a:t>
            </a:r>
            <a:r>
              <a:rPr lang="en-US" b="0" kern="0" dirty="0" err="1"/>
              <a:t>dMMR</a:t>
            </a:r>
            <a:endParaRPr lang="en-US" b="0" kern="0" dirty="0"/>
          </a:p>
        </p:txBody>
      </p:sp>
      <p:sp>
        <p:nvSpPr>
          <p:cNvPr id="7" name="Rectangle 6"/>
          <p:cNvSpPr/>
          <p:nvPr/>
        </p:nvSpPr>
        <p:spPr>
          <a:xfrm>
            <a:off x="604675" y="1120113"/>
            <a:ext cx="4403770"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Case 1 – MMR IHC</a:t>
            </a:r>
          </a:p>
        </p:txBody>
      </p:sp>
    </p:spTree>
    <p:custDataLst>
      <p:tags r:id="rId1"/>
    </p:custDataLst>
    <p:extLst>
      <p:ext uri="{BB962C8B-B14F-4D97-AF65-F5344CB8AC3E}">
        <p14:creationId xmlns:p14="http://schemas.microsoft.com/office/powerpoint/2010/main" val="251604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411851" y="159629"/>
            <a:ext cx="602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2 - CRC</a:t>
            </a: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091" y="929070"/>
            <a:ext cx="5501269" cy="490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8" name="TextBox 1"/>
          <p:cNvSpPr>
            <a:spLocks noChangeArrowheads="1"/>
          </p:cNvSpPr>
          <p:nvPr/>
        </p:nvSpPr>
        <p:spPr bwMode="auto">
          <a:xfrm>
            <a:off x="6441440" y="1672112"/>
            <a:ext cx="464099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400" b="0" dirty="0">
                <a:solidFill>
                  <a:srgbClr val="000000"/>
                </a:solidFill>
                <a:cs typeface="Calibri" panose="020F0502020204030204" pitchFamily="34" charset="0"/>
                <a:sym typeface="Arial" panose="020B0604020202020204" pitchFamily="34" charset="0"/>
              </a:rPr>
              <a:t>79 year old man, 12</a:t>
            </a:r>
            <a:r>
              <a:rPr lang="en-US" altLang="zh-CN" sz="2400" b="0" baseline="30000" dirty="0">
                <a:solidFill>
                  <a:srgbClr val="000000"/>
                </a:solidFill>
                <a:cs typeface="Calibri" panose="020F0502020204030204" pitchFamily="34" charset="0"/>
                <a:sym typeface="Arial" panose="020B0604020202020204" pitchFamily="34" charset="0"/>
              </a:rPr>
              <a:t>th</a:t>
            </a:r>
            <a:r>
              <a:rPr lang="en-US" altLang="zh-CN" sz="2400" b="0" dirty="0">
                <a:solidFill>
                  <a:srgbClr val="000000"/>
                </a:solidFill>
                <a:cs typeface="Calibri" panose="020F0502020204030204" pitchFamily="34" charset="0"/>
                <a:sym typeface="Arial" panose="020B0604020202020204" pitchFamily="34" charset="0"/>
              </a:rPr>
              <a:t> rib lesion biopsy; h/o invasive </a:t>
            </a:r>
            <a:r>
              <a:rPr lang="en-US" altLang="zh-CN" sz="2400" b="0" dirty="0" err="1">
                <a:solidFill>
                  <a:srgbClr val="000000"/>
                </a:solidFill>
                <a:cs typeface="Calibri" panose="020F0502020204030204" pitchFamily="34" charset="0"/>
                <a:sym typeface="Arial" panose="020B0604020202020204" pitchFamily="34" charset="0"/>
              </a:rPr>
              <a:t>cecal</a:t>
            </a:r>
            <a:r>
              <a:rPr lang="en-US" altLang="zh-CN" sz="2400" b="0" dirty="0">
                <a:solidFill>
                  <a:srgbClr val="000000"/>
                </a:solidFill>
                <a:cs typeface="Calibri" panose="020F0502020204030204" pitchFamily="34" charset="0"/>
                <a:sym typeface="Arial" panose="020B0604020202020204" pitchFamily="34" charset="0"/>
              </a:rPr>
              <a:t> adenocarcinoma (pT4a N1b M0) 4 years ago, s/p resection and chemotherapy (FOLFOX); recurrence (9.8 cm colon mass at prior resection site); </a:t>
            </a:r>
          </a:p>
          <a:p>
            <a:pPr eaLnBrk="1" hangingPunct="1">
              <a:spcBef>
                <a:spcPct val="0"/>
              </a:spcBef>
              <a:buFont typeface="Arial" panose="020B0604020202020204" pitchFamily="34" charset="0"/>
              <a:buNone/>
            </a:pPr>
            <a:endParaRPr lang="en-US" altLang="zh-CN" sz="2400" b="0" dirty="0">
              <a:solidFill>
                <a:srgbClr val="000000"/>
              </a:solidFill>
              <a:cs typeface="Calibri" panose="020F0502020204030204" pitchFamily="34" charset="0"/>
              <a:sym typeface="Arial" panose="020B0604020202020204" pitchFamily="34" charset="0"/>
            </a:endParaRPr>
          </a:p>
          <a:p>
            <a:pPr eaLnBrk="1" hangingPunct="1">
              <a:spcBef>
                <a:spcPct val="0"/>
              </a:spcBef>
              <a:buFont typeface="Arial" panose="020B0604020202020204" pitchFamily="34" charset="0"/>
              <a:buNone/>
            </a:pPr>
            <a:r>
              <a:rPr lang="en-US" altLang="zh-CN" sz="2400" b="0" dirty="0">
                <a:solidFill>
                  <a:srgbClr val="000000"/>
                </a:solidFill>
                <a:cs typeface="Calibri" panose="020F0502020204030204" pitchFamily="34" charset="0"/>
                <a:sym typeface="Arial" panose="020B0604020202020204" pitchFamily="34" charset="0"/>
              </a:rPr>
              <a:t>IHC: c/w colon primary</a:t>
            </a:r>
          </a:p>
        </p:txBody>
      </p:sp>
    </p:spTree>
    <p:custDataLst>
      <p:tags r:id="rId1"/>
    </p:custDataLst>
    <p:extLst>
      <p:ext uri="{BB962C8B-B14F-4D97-AF65-F5344CB8AC3E}">
        <p14:creationId xmlns:p14="http://schemas.microsoft.com/office/powerpoint/2010/main" val="3619624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483468" y="88509"/>
            <a:ext cx="602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2 – CRC MMR IHC</a:t>
            </a: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541" y="744404"/>
            <a:ext cx="5009269" cy="4791999"/>
          </a:xfrm>
          <a:prstGeom prst="rect">
            <a:avLst/>
          </a:prstGeom>
          <a:solidFill>
            <a:schemeClr val="tx1"/>
          </a:solidFill>
          <a:ln>
            <a:noFill/>
          </a:ln>
        </p:spPr>
      </p:pic>
      <p:pic>
        <p:nvPicPr>
          <p:cNvPr id="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62500" y="744404"/>
            <a:ext cx="4900984" cy="4790412"/>
          </a:xfrm>
          <a:prstGeom prst="rect">
            <a:avLst/>
          </a:prstGeom>
          <a:solidFill>
            <a:schemeClr val="tx1"/>
          </a:solidFill>
          <a:ln>
            <a:noFill/>
          </a:ln>
        </p:spPr>
      </p:pic>
      <p:sp>
        <p:nvSpPr>
          <p:cNvPr id="9" name="TextBox 1"/>
          <p:cNvSpPr>
            <a:spLocks noChangeArrowheads="1"/>
          </p:cNvSpPr>
          <p:nvPr/>
        </p:nvSpPr>
        <p:spPr bwMode="auto">
          <a:xfrm>
            <a:off x="682541" y="5165484"/>
            <a:ext cx="747320" cy="369332"/>
          </a:xfrm>
          <a:prstGeom prst="rect">
            <a:avLst/>
          </a:prstGeom>
          <a:solidFill>
            <a:schemeClr val="tx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800" b="0" dirty="0">
                <a:solidFill>
                  <a:schemeClr val="bg1"/>
                </a:solidFill>
                <a:cs typeface="Calibri" panose="020F0502020204030204" pitchFamily="34" charset="0"/>
                <a:sym typeface="Arial" panose="020B0604020202020204" pitchFamily="34" charset="0"/>
              </a:rPr>
              <a:t>MLH1</a:t>
            </a:r>
          </a:p>
        </p:txBody>
      </p:sp>
      <p:sp>
        <p:nvSpPr>
          <p:cNvPr id="10" name="TextBox 16"/>
          <p:cNvSpPr>
            <a:spLocks noChangeArrowheads="1"/>
          </p:cNvSpPr>
          <p:nvPr/>
        </p:nvSpPr>
        <p:spPr bwMode="auto">
          <a:xfrm>
            <a:off x="10050684" y="5152385"/>
            <a:ext cx="736099" cy="369332"/>
          </a:xfrm>
          <a:prstGeom prst="rect">
            <a:avLst/>
          </a:prstGeom>
          <a:solidFill>
            <a:schemeClr val="tx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800" b="0" dirty="0">
                <a:solidFill>
                  <a:schemeClr val="bg1"/>
                </a:solidFill>
                <a:cs typeface="Calibri" panose="020F0502020204030204" pitchFamily="34" charset="0"/>
                <a:sym typeface="Arial" panose="020B0604020202020204" pitchFamily="34" charset="0"/>
              </a:rPr>
              <a:t>PMS2</a:t>
            </a:r>
          </a:p>
        </p:txBody>
      </p:sp>
    </p:spTree>
    <p:custDataLst>
      <p:tags r:id="rId1"/>
    </p:custDataLst>
    <p:extLst>
      <p:ext uri="{BB962C8B-B14F-4D97-AF65-F5344CB8AC3E}">
        <p14:creationId xmlns:p14="http://schemas.microsoft.com/office/powerpoint/2010/main" val="4191602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483468" y="88509"/>
            <a:ext cx="602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2 – CRC MMR IHC</a:t>
            </a: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9510" y="747627"/>
            <a:ext cx="5386954" cy="4736702"/>
          </a:xfrm>
          <a:prstGeom prst="rect">
            <a:avLst/>
          </a:prstGeom>
          <a:solidFill>
            <a:schemeClr val="tx1"/>
          </a:solidFill>
          <a:ln>
            <a:noFill/>
          </a:ln>
        </p:spPr>
      </p:pic>
      <p:pic>
        <p:nvPicPr>
          <p:cNvPr id="8"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8202" y="747627"/>
            <a:ext cx="5386955" cy="4736702"/>
          </a:xfrm>
          <a:prstGeom prst="rect">
            <a:avLst/>
          </a:prstGeom>
          <a:solidFill>
            <a:schemeClr val="tx1"/>
          </a:solidFill>
          <a:ln>
            <a:noFill/>
          </a:ln>
        </p:spPr>
      </p:pic>
      <p:sp>
        <p:nvSpPr>
          <p:cNvPr id="9" name="TextBox 13"/>
          <p:cNvSpPr>
            <a:spLocks noChangeArrowheads="1"/>
          </p:cNvSpPr>
          <p:nvPr/>
        </p:nvSpPr>
        <p:spPr bwMode="auto">
          <a:xfrm>
            <a:off x="589510" y="5114441"/>
            <a:ext cx="758541" cy="369332"/>
          </a:xfrm>
          <a:prstGeom prst="rect">
            <a:avLst/>
          </a:prstGeom>
          <a:solidFill>
            <a:schemeClr val="tx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800" b="0" dirty="0">
                <a:solidFill>
                  <a:srgbClr val="000000"/>
                </a:solidFill>
                <a:cs typeface="Calibri" panose="020F0502020204030204" pitchFamily="34" charset="0"/>
                <a:sym typeface="Arial" panose="020B0604020202020204" pitchFamily="34" charset="0"/>
              </a:rPr>
              <a:t>MSH2</a:t>
            </a:r>
          </a:p>
        </p:txBody>
      </p:sp>
      <p:sp>
        <p:nvSpPr>
          <p:cNvPr id="10" name="TextBox 14"/>
          <p:cNvSpPr>
            <a:spLocks noChangeArrowheads="1"/>
          </p:cNvSpPr>
          <p:nvPr/>
        </p:nvSpPr>
        <p:spPr bwMode="auto">
          <a:xfrm>
            <a:off x="6138202" y="5114441"/>
            <a:ext cx="758541" cy="369332"/>
          </a:xfrm>
          <a:prstGeom prst="rect">
            <a:avLst/>
          </a:prstGeom>
          <a:solidFill>
            <a:schemeClr val="tx1"/>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800" b="0" dirty="0">
                <a:solidFill>
                  <a:srgbClr val="000000"/>
                </a:solidFill>
                <a:cs typeface="Calibri" panose="020F0502020204030204" pitchFamily="34" charset="0"/>
                <a:sym typeface="Arial" panose="020B0604020202020204" pitchFamily="34" charset="0"/>
              </a:rPr>
              <a:t>MSH6</a:t>
            </a:r>
          </a:p>
        </p:txBody>
      </p:sp>
    </p:spTree>
    <p:custDataLst>
      <p:tags r:id="rId1"/>
    </p:custDataLst>
    <p:extLst>
      <p:ext uri="{BB962C8B-B14F-4D97-AF65-F5344CB8AC3E}">
        <p14:creationId xmlns:p14="http://schemas.microsoft.com/office/powerpoint/2010/main" val="1082749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483468" y="366051"/>
            <a:ext cx="60295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4400" b="0" dirty="0">
                <a:solidFill>
                  <a:srgbClr val="252171"/>
                </a:solidFill>
                <a:latin typeface="Calibri" panose="020F0502020204030204" pitchFamily="34" charset="0"/>
                <a:cs typeface="Calibri" panose="020F0502020204030204" pitchFamily="34" charset="0"/>
              </a:rPr>
              <a:t>Case 2 - CRC</a:t>
            </a:r>
          </a:p>
        </p:txBody>
      </p:sp>
      <p:sp>
        <p:nvSpPr>
          <p:cNvPr id="11" name="Content Placeholder 1"/>
          <p:cNvSpPr txBox="1">
            <a:spLocks/>
          </p:cNvSpPr>
          <p:nvPr/>
        </p:nvSpPr>
        <p:spPr>
          <a:xfrm>
            <a:off x="729215" y="1442621"/>
            <a:ext cx="4819164" cy="2747701"/>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lnSpc>
                <a:spcPct val="100000"/>
              </a:lnSpc>
              <a:spcBef>
                <a:spcPts val="0"/>
              </a:spcBef>
              <a:spcAft>
                <a:spcPts val="0"/>
              </a:spcAft>
              <a:buFont typeface="Wingdings" panose="05000000000000000000" pitchFamily="2" charset="2"/>
              <a:buNone/>
            </a:pPr>
            <a:r>
              <a:rPr lang="en-US" b="0" kern="0" dirty="0">
                <a:cs typeface="Calibri" panose="020F0502020204030204" pitchFamily="34" charset="0"/>
              </a:rPr>
              <a:t>IHC for MMR </a:t>
            </a:r>
          </a:p>
          <a:p>
            <a:pPr>
              <a:lnSpc>
                <a:spcPct val="100000"/>
              </a:lnSpc>
              <a:spcBef>
                <a:spcPts val="0"/>
              </a:spcBef>
              <a:spcAft>
                <a:spcPts val="0"/>
              </a:spcAft>
              <a:buClr>
                <a:srgbClr val="FF0000"/>
              </a:buClr>
              <a:buFont typeface="Arial" panose="020B0604020202020204" pitchFamily="34" charset="0"/>
              <a:buChar char="•"/>
            </a:pPr>
            <a:r>
              <a:rPr lang="en-US" b="0" kern="0" dirty="0">
                <a:cs typeface="Calibri" panose="020F0502020204030204" pitchFamily="34" charset="0"/>
              </a:rPr>
              <a:t>MLH1 - Intact </a:t>
            </a:r>
          </a:p>
          <a:p>
            <a:pPr>
              <a:lnSpc>
                <a:spcPct val="100000"/>
              </a:lnSpc>
              <a:spcBef>
                <a:spcPts val="0"/>
              </a:spcBef>
              <a:spcAft>
                <a:spcPts val="0"/>
              </a:spcAft>
              <a:buClr>
                <a:srgbClr val="FF0000"/>
              </a:buClr>
              <a:buFont typeface="Arial" panose="020B0604020202020204" pitchFamily="34" charset="0"/>
              <a:buChar char="•"/>
            </a:pPr>
            <a:r>
              <a:rPr lang="en-US" b="0" kern="0" dirty="0">
                <a:cs typeface="Calibri" panose="020F0502020204030204" pitchFamily="34" charset="0"/>
              </a:rPr>
              <a:t>PMS2 - Intact</a:t>
            </a:r>
          </a:p>
          <a:p>
            <a:pPr>
              <a:lnSpc>
                <a:spcPct val="100000"/>
              </a:lnSpc>
              <a:spcBef>
                <a:spcPts val="0"/>
              </a:spcBef>
              <a:spcAft>
                <a:spcPts val="0"/>
              </a:spcAft>
              <a:buClr>
                <a:srgbClr val="FF0000"/>
              </a:buClr>
              <a:buFont typeface="Arial" panose="020B0604020202020204" pitchFamily="34" charset="0"/>
              <a:buChar char="•"/>
            </a:pPr>
            <a:r>
              <a:rPr lang="en-US" b="0" kern="0" dirty="0">
                <a:cs typeface="Calibri" panose="020F0502020204030204" pitchFamily="34" charset="0"/>
              </a:rPr>
              <a:t>MSH2 - Intact </a:t>
            </a:r>
          </a:p>
          <a:p>
            <a:pPr>
              <a:lnSpc>
                <a:spcPct val="100000"/>
              </a:lnSpc>
              <a:spcBef>
                <a:spcPts val="0"/>
              </a:spcBef>
              <a:spcAft>
                <a:spcPts val="0"/>
              </a:spcAft>
              <a:buClr>
                <a:srgbClr val="FF0000"/>
              </a:buClr>
              <a:buFont typeface="Arial" panose="020B0604020202020204" pitchFamily="34" charset="0"/>
              <a:buChar char="•"/>
            </a:pPr>
            <a:r>
              <a:rPr lang="en-US" b="0" kern="0" dirty="0">
                <a:cs typeface="Calibri" panose="020F0502020204030204" pitchFamily="34" charset="0"/>
              </a:rPr>
              <a:t>MSH6 - Loss</a:t>
            </a:r>
          </a:p>
          <a:p>
            <a:pPr marL="0" indent="0">
              <a:lnSpc>
                <a:spcPct val="100000"/>
              </a:lnSpc>
              <a:spcBef>
                <a:spcPts val="0"/>
              </a:spcBef>
              <a:spcAft>
                <a:spcPts val="0"/>
              </a:spcAft>
              <a:buFont typeface="Wingdings" panose="05000000000000000000" pitchFamily="2" charset="2"/>
              <a:buNone/>
            </a:pPr>
            <a:r>
              <a:rPr lang="en-US" b="0" kern="0" dirty="0">
                <a:cs typeface="Calibri" panose="020F0502020204030204" pitchFamily="34" charset="0"/>
              </a:rPr>
              <a:t>Result: </a:t>
            </a:r>
            <a:r>
              <a:rPr lang="en-US" b="0" kern="0" dirty="0" err="1">
                <a:cs typeface="Calibri" panose="020F0502020204030204" pitchFamily="34" charset="0"/>
              </a:rPr>
              <a:t>dMMR</a:t>
            </a:r>
            <a:r>
              <a:rPr lang="en-US" b="0" kern="0" dirty="0">
                <a:cs typeface="Calibri" panose="020F0502020204030204" pitchFamily="34" charset="0"/>
              </a:rPr>
              <a:t> (deficient MMR)</a:t>
            </a:r>
          </a:p>
        </p:txBody>
      </p:sp>
      <p:sp>
        <p:nvSpPr>
          <p:cNvPr id="12" name="Rectangle 11"/>
          <p:cNvSpPr/>
          <p:nvPr/>
        </p:nvSpPr>
        <p:spPr>
          <a:xfrm>
            <a:off x="6024132" y="1330450"/>
            <a:ext cx="4856778" cy="3108543"/>
          </a:xfrm>
          <a:prstGeom prst="rect">
            <a:avLst/>
          </a:prstGeom>
        </p:spPr>
        <p:txBody>
          <a:bodyPr wrap="square">
            <a:spAutoFit/>
          </a:bodyPr>
          <a:lstStyle/>
          <a:p>
            <a:pPr>
              <a:spcBef>
                <a:spcPts val="0"/>
              </a:spcBef>
              <a:spcAft>
                <a:spcPts val="0"/>
              </a:spcAft>
            </a:pPr>
            <a:r>
              <a:rPr lang="en-US" sz="2800" b="0" dirty="0">
                <a:solidFill>
                  <a:schemeClr val="bg1"/>
                </a:solidFill>
                <a:latin typeface="Calibri" panose="020F0502020204030204" pitchFamily="34" charset="0"/>
                <a:cs typeface="Calibri" panose="020F0502020204030204" pitchFamily="34" charset="0"/>
              </a:rPr>
              <a:t>MSI PCR testing </a:t>
            </a:r>
          </a:p>
          <a:p>
            <a:pPr marL="342900" indent="-342900">
              <a:spcBef>
                <a:spcPts val="0"/>
              </a:spcBef>
              <a:spcAft>
                <a:spcPts val="0"/>
              </a:spcAft>
              <a:buClr>
                <a:srgbClr val="FF0000"/>
              </a:buClr>
              <a:buFont typeface="Arial" panose="020B0604020202020204" pitchFamily="34" charset="0"/>
              <a:buChar char="•"/>
            </a:pPr>
            <a:r>
              <a:rPr lang="en-US" sz="2800" b="0" i="1" dirty="0">
                <a:solidFill>
                  <a:schemeClr val="bg1"/>
                </a:solidFill>
                <a:latin typeface="Calibri" panose="020F0502020204030204" pitchFamily="34" charset="0"/>
                <a:cs typeface="Calibri" panose="020F0502020204030204" pitchFamily="34" charset="0"/>
              </a:rPr>
              <a:t>BAT 25</a:t>
            </a:r>
            <a:r>
              <a:rPr lang="en-US" sz="2800" b="0" dirty="0">
                <a:solidFill>
                  <a:schemeClr val="bg1"/>
                </a:solidFill>
                <a:latin typeface="Calibri" panose="020F0502020204030204" pitchFamily="34" charset="0"/>
                <a:cs typeface="Calibri" panose="020F0502020204030204" pitchFamily="34" charset="0"/>
              </a:rPr>
              <a:t>: MSI</a:t>
            </a:r>
          </a:p>
          <a:p>
            <a:pPr marL="342900" indent="-342900">
              <a:spcBef>
                <a:spcPts val="0"/>
              </a:spcBef>
              <a:spcAft>
                <a:spcPts val="0"/>
              </a:spcAft>
              <a:buClr>
                <a:srgbClr val="FF0000"/>
              </a:buClr>
              <a:buFont typeface="Arial" panose="020B0604020202020204" pitchFamily="34" charset="0"/>
              <a:buChar char="•"/>
            </a:pPr>
            <a:r>
              <a:rPr lang="en-US" sz="2800" b="0" i="1" dirty="0">
                <a:solidFill>
                  <a:schemeClr val="bg1"/>
                </a:solidFill>
                <a:latin typeface="Calibri" panose="020F0502020204030204" pitchFamily="34" charset="0"/>
                <a:cs typeface="Calibri" panose="020F0502020204030204" pitchFamily="34" charset="0"/>
              </a:rPr>
              <a:t>BAT 26</a:t>
            </a:r>
            <a:r>
              <a:rPr lang="en-US" sz="2800" b="0" dirty="0">
                <a:solidFill>
                  <a:schemeClr val="bg1"/>
                </a:solidFill>
                <a:latin typeface="Calibri" panose="020F0502020204030204" pitchFamily="34" charset="0"/>
                <a:cs typeface="Calibri" panose="020F0502020204030204" pitchFamily="34" charset="0"/>
              </a:rPr>
              <a:t>: MSI</a:t>
            </a:r>
          </a:p>
          <a:p>
            <a:pPr marL="342900" indent="-342900">
              <a:spcBef>
                <a:spcPts val="0"/>
              </a:spcBef>
              <a:spcAft>
                <a:spcPts val="0"/>
              </a:spcAft>
              <a:buClr>
                <a:srgbClr val="FF0000"/>
              </a:buClr>
              <a:buFont typeface="Arial" panose="020B0604020202020204" pitchFamily="34" charset="0"/>
              <a:buChar char="•"/>
            </a:pPr>
            <a:r>
              <a:rPr lang="en-US" sz="2800" b="0" i="1" dirty="0">
                <a:solidFill>
                  <a:schemeClr val="bg1"/>
                </a:solidFill>
                <a:latin typeface="Calibri" panose="020F0502020204030204" pitchFamily="34" charset="0"/>
                <a:cs typeface="Calibri" panose="020F0502020204030204" pitchFamily="34" charset="0"/>
              </a:rPr>
              <a:t>D2S123</a:t>
            </a:r>
            <a:r>
              <a:rPr lang="en-US" sz="2800" b="0" dirty="0">
                <a:solidFill>
                  <a:schemeClr val="bg1"/>
                </a:solidFill>
                <a:latin typeface="Calibri" panose="020F0502020204030204" pitchFamily="34" charset="0"/>
                <a:cs typeface="Calibri" panose="020F0502020204030204" pitchFamily="34" charset="0"/>
              </a:rPr>
              <a:t>: MSI</a:t>
            </a:r>
          </a:p>
          <a:p>
            <a:pPr marL="342900" indent="-342900">
              <a:spcBef>
                <a:spcPts val="0"/>
              </a:spcBef>
              <a:spcAft>
                <a:spcPts val="0"/>
              </a:spcAft>
              <a:buClr>
                <a:srgbClr val="FF0000"/>
              </a:buClr>
              <a:buFont typeface="Arial" panose="020B0604020202020204" pitchFamily="34" charset="0"/>
              <a:buChar char="•"/>
            </a:pPr>
            <a:r>
              <a:rPr lang="en-US" sz="2800" b="0" i="1" dirty="0">
                <a:solidFill>
                  <a:schemeClr val="bg1"/>
                </a:solidFill>
                <a:latin typeface="Calibri" panose="020F0502020204030204" pitchFamily="34" charset="0"/>
                <a:cs typeface="Calibri" panose="020F0502020204030204" pitchFamily="34" charset="0"/>
              </a:rPr>
              <a:t>D5S346</a:t>
            </a:r>
            <a:r>
              <a:rPr lang="en-US" sz="2800" b="0" dirty="0">
                <a:solidFill>
                  <a:schemeClr val="bg1"/>
                </a:solidFill>
                <a:latin typeface="Calibri" panose="020F0502020204030204" pitchFamily="34" charset="0"/>
                <a:cs typeface="Calibri" panose="020F0502020204030204" pitchFamily="34" charset="0"/>
              </a:rPr>
              <a:t>: MSS</a:t>
            </a:r>
          </a:p>
          <a:p>
            <a:pPr marL="342900" indent="-342900">
              <a:spcBef>
                <a:spcPts val="0"/>
              </a:spcBef>
              <a:spcAft>
                <a:spcPts val="0"/>
              </a:spcAft>
              <a:buClr>
                <a:srgbClr val="FF0000"/>
              </a:buClr>
              <a:buFont typeface="Arial" panose="020B0604020202020204" pitchFamily="34" charset="0"/>
              <a:buChar char="•"/>
            </a:pPr>
            <a:r>
              <a:rPr lang="en-US" sz="2800" b="0" i="1" dirty="0">
                <a:solidFill>
                  <a:schemeClr val="bg1"/>
                </a:solidFill>
                <a:latin typeface="Calibri" panose="020F0502020204030204" pitchFamily="34" charset="0"/>
                <a:cs typeface="Calibri" panose="020F0502020204030204" pitchFamily="34" charset="0"/>
              </a:rPr>
              <a:t>D17S250</a:t>
            </a:r>
            <a:r>
              <a:rPr lang="en-US" sz="2800" b="0" dirty="0">
                <a:solidFill>
                  <a:schemeClr val="bg1"/>
                </a:solidFill>
                <a:latin typeface="Calibri" panose="020F0502020204030204" pitchFamily="34" charset="0"/>
                <a:cs typeface="Calibri" panose="020F0502020204030204" pitchFamily="34" charset="0"/>
              </a:rPr>
              <a:t>: MSI</a:t>
            </a:r>
          </a:p>
          <a:p>
            <a:pPr>
              <a:spcBef>
                <a:spcPts val="0"/>
              </a:spcBef>
              <a:spcAft>
                <a:spcPts val="0"/>
              </a:spcAft>
              <a:buClr>
                <a:srgbClr val="FF0000"/>
              </a:buClr>
            </a:pPr>
            <a:r>
              <a:rPr lang="en-US" sz="2800" b="0" dirty="0">
                <a:solidFill>
                  <a:schemeClr val="bg1"/>
                </a:solidFill>
                <a:latin typeface="Calibri" panose="020F0502020204030204" pitchFamily="34" charset="0"/>
                <a:cs typeface="Calibri" panose="020F0502020204030204" pitchFamily="34" charset="0"/>
              </a:rPr>
              <a:t>Result: 4 of 5 loci MSI; MSI-High </a:t>
            </a:r>
          </a:p>
        </p:txBody>
      </p:sp>
      <p:sp>
        <p:nvSpPr>
          <p:cNvPr id="13" name="Rectangle 12"/>
          <p:cNvSpPr/>
          <p:nvPr/>
        </p:nvSpPr>
        <p:spPr>
          <a:xfrm>
            <a:off x="595555" y="1315779"/>
            <a:ext cx="4980790" cy="3235117"/>
          </a:xfrm>
          <a:prstGeom prst="rect">
            <a:avLst/>
          </a:prstGeom>
          <a:noFill/>
          <a:ln w="3810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bg1"/>
              </a:solidFill>
              <a:latin typeface="Calibri" panose="020F0502020204030204" pitchFamily="34" charset="0"/>
              <a:cs typeface="Calibri" panose="020F0502020204030204" pitchFamily="34" charset="0"/>
            </a:endParaRPr>
          </a:p>
        </p:txBody>
      </p:sp>
      <p:sp>
        <p:nvSpPr>
          <p:cNvPr id="14" name="Rectangle 13"/>
          <p:cNvSpPr/>
          <p:nvPr/>
        </p:nvSpPr>
        <p:spPr>
          <a:xfrm>
            <a:off x="5919096" y="1330451"/>
            <a:ext cx="5066851" cy="3220446"/>
          </a:xfrm>
          <a:prstGeom prst="rect">
            <a:avLst/>
          </a:prstGeom>
          <a:noFill/>
          <a:ln w="38100">
            <a:solidFill>
              <a:srgbClr val="2540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bg1"/>
              </a:solidFill>
              <a:latin typeface="Calibri" panose="020F0502020204030204" pitchFamily="34" charset="0"/>
              <a:cs typeface="Calibri" panose="020F0502020204030204" pitchFamily="34" charset="0"/>
            </a:endParaRPr>
          </a:p>
        </p:txBody>
      </p:sp>
      <p:sp>
        <p:nvSpPr>
          <p:cNvPr id="15" name="TextBox 14"/>
          <p:cNvSpPr txBox="1"/>
          <p:nvPr/>
        </p:nvSpPr>
        <p:spPr>
          <a:xfrm>
            <a:off x="483468" y="4679916"/>
            <a:ext cx="11115709" cy="1200329"/>
          </a:xfrm>
          <a:prstGeom prst="rect">
            <a:avLst/>
          </a:prstGeom>
          <a:noFill/>
        </p:spPr>
        <p:txBody>
          <a:bodyPr wrap="square" rtlCol="0">
            <a:spAutoFit/>
          </a:bodyPr>
          <a:lstStyle/>
          <a:p>
            <a:pPr marL="342900" indent="-3429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Germline mutation vs double somatic mutation vs post-treatment effect </a:t>
            </a:r>
          </a:p>
          <a:p>
            <a:pPr marL="342900" indent="-342900">
              <a:buFont typeface="Arial" panose="020B0604020202020204" pitchFamily="34" charset="0"/>
              <a:buChar char="•"/>
            </a:pPr>
            <a:r>
              <a:rPr lang="en-US" sz="2400" b="0" dirty="0">
                <a:solidFill>
                  <a:schemeClr val="bg1"/>
                </a:solidFill>
                <a:latin typeface="Calibri" panose="020F0502020204030204" pitchFamily="34" charset="0"/>
                <a:cs typeface="Calibri" panose="020F0502020204030204" pitchFamily="34" charset="0"/>
              </a:rPr>
              <a:t>Prior CRC form cecum (outside hospital) shows the same MMR IHC with isolated MSH6 loss</a:t>
            </a:r>
          </a:p>
        </p:txBody>
      </p:sp>
      <p:sp>
        <p:nvSpPr>
          <p:cNvPr id="16" name="TextBox 15"/>
          <p:cNvSpPr txBox="1"/>
          <p:nvPr/>
        </p:nvSpPr>
        <p:spPr>
          <a:xfrm>
            <a:off x="2095474" y="6240819"/>
            <a:ext cx="2805576" cy="261610"/>
          </a:xfrm>
          <a:prstGeom prst="rect">
            <a:avLst/>
          </a:prstGeom>
          <a:noFill/>
        </p:spPr>
        <p:txBody>
          <a:bodyPr wrap="none" rtlCol="0">
            <a:spAutoFit/>
          </a:bodyPr>
          <a:lstStyle/>
          <a:p>
            <a:r>
              <a:rPr lang="en-US" sz="1100" b="0" i="1" dirty="0" err="1">
                <a:solidFill>
                  <a:schemeClr val="bg1"/>
                </a:solidFill>
                <a:latin typeface="Calibri" panose="020F0502020204030204" pitchFamily="34" charset="0"/>
                <a:cs typeface="Calibri" panose="020F0502020204030204" pitchFamily="34" charset="0"/>
              </a:rPr>
              <a:t>Aird</a:t>
            </a:r>
            <a:r>
              <a:rPr lang="en-US" sz="1100" b="0" i="1" dirty="0">
                <a:solidFill>
                  <a:schemeClr val="bg1"/>
                </a:solidFill>
                <a:latin typeface="Calibri" panose="020F0502020204030204" pitchFamily="34" charset="0"/>
                <a:cs typeface="Calibri" panose="020F0502020204030204" pitchFamily="34" charset="0"/>
              </a:rPr>
              <a:t> J.J. et al., </a:t>
            </a:r>
            <a:r>
              <a:rPr lang="en-US" sz="1100" b="0" i="1" dirty="0" err="1">
                <a:solidFill>
                  <a:schemeClr val="bg1"/>
                </a:solidFill>
                <a:latin typeface="Calibri" panose="020F0502020204030204" pitchFamily="34" charset="0"/>
                <a:cs typeface="Calibri" panose="020F0502020204030204" pitchFamily="34" charset="0"/>
              </a:rPr>
              <a:t>Histopathol</a:t>
            </a:r>
            <a:r>
              <a:rPr lang="en-US" sz="1100" b="0" i="1" dirty="0">
                <a:solidFill>
                  <a:schemeClr val="bg1"/>
                </a:solidFill>
                <a:latin typeface="Calibri" panose="020F0502020204030204" pitchFamily="34" charset="0"/>
                <a:cs typeface="Calibri" panose="020F0502020204030204" pitchFamily="34" charset="0"/>
              </a:rPr>
              <a:t>, 2020, 76: 521-530.</a:t>
            </a:r>
          </a:p>
        </p:txBody>
      </p:sp>
    </p:spTree>
    <p:custDataLst>
      <p:tags r:id="rId1"/>
    </p:custDataLst>
    <p:extLst>
      <p:ext uri="{BB962C8B-B14F-4D97-AF65-F5344CB8AC3E}">
        <p14:creationId xmlns:p14="http://schemas.microsoft.com/office/powerpoint/2010/main" val="387898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4675" y="573670"/>
            <a:ext cx="3966022"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MMR IHC in CRC</a:t>
            </a:r>
          </a:p>
        </p:txBody>
      </p:sp>
      <p:sp>
        <p:nvSpPr>
          <p:cNvPr id="6" name="Content Placeholder 3"/>
          <p:cNvSpPr txBox="1">
            <a:spLocks/>
          </p:cNvSpPr>
          <p:nvPr/>
        </p:nvSpPr>
        <p:spPr>
          <a:xfrm>
            <a:off x="604675" y="1515452"/>
            <a:ext cx="11395955" cy="4401205"/>
          </a:xfrm>
          <a:prstGeom prst="rect">
            <a:avLst/>
          </a:prstGeom>
        </p:spPr>
        <p:txBody>
          <a:bodyPr wrap="square">
            <a:spAutoFit/>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lnSpc>
                <a:spcPct val="100000"/>
              </a:lnSpc>
              <a:spcBef>
                <a:spcPts val="0"/>
              </a:spcBef>
              <a:spcAft>
                <a:spcPts val="0"/>
              </a:spcAft>
              <a:buClr>
                <a:srgbClr val="FF0000"/>
              </a:buClr>
            </a:pPr>
            <a:r>
              <a:rPr lang="en-US" b="0" kern="0" dirty="0"/>
              <a:t>Intact staining commonly found to be patchy </a:t>
            </a:r>
          </a:p>
          <a:p>
            <a:pPr>
              <a:lnSpc>
                <a:spcPct val="100000"/>
              </a:lnSpc>
              <a:spcBef>
                <a:spcPts val="0"/>
              </a:spcBef>
              <a:spcAft>
                <a:spcPts val="0"/>
              </a:spcAft>
              <a:buClr>
                <a:srgbClr val="FF0000"/>
              </a:buClr>
            </a:pPr>
            <a:r>
              <a:rPr lang="en-US" b="0" kern="0" dirty="0"/>
              <a:t>Intact IHC expression for all 4 proteins does not exclude Lynch syndrome: </a:t>
            </a:r>
          </a:p>
          <a:p>
            <a:pPr marL="0" indent="0">
              <a:lnSpc>
                <a:spcPct val="100000"/>
              </a:lnSpc>
              <a:spcBef>
                <a:spcPts val="0"/>
              </a:spcBef>
              <a:spcAft>
                <a:spcPts val="0"/>
              </a:spcAft>
              <a:buClr>
                <a:srgbClr val="FF0000"/>
              </a:buClr>
              <a:buNone/>
            </a:pPr>
            <a:r>
              <a:rPr lang="en-US" b="0" kern="0" dirty="0"/>
              <a:t>     - ~ 5% of families may have a missense mutation (especially in </a:t>
            </a:r>
            <a:r>
              <a:rPr lang="en-US" b="0" i="1" kern="0" dirty="0"/>
              <a:t>MLH1</a:t>
            </a:r>
            <a:r>
              <a:rPr lang="en-US" b="0" kern="0" dirty="0"/>
              <a:t>),  </a:t>
            </a:r>
          </a:p>
          <a:p>
            <a:pPr marL="0" indent="0">
              <a:lnSpc>
                <a:spcPct val="100000"/>
              </a:lnSpc>
              <a:spcBef>
                <a:spcPts val="0"/>
              </a:spcBef>
              <a:spcAft>
                <a:spcPts val="0"/>
              </a:spcAft>
              <a:buClr>
                <a:srgbClr val="FF0000"/>
              </a:buClr>
              <a:buNone/>
            </a:pPr>
            <a:r>
              <a:rPr lang="en-US" b="0" kern="0" dirty="0"/>
              <a:t>     which can lead to a nonfunctional protein with retained antigenicity</a:t>
            </a:r>
          </a:p>
          <a:p>
            <a:pPr marL="0" indent="0">
              <a:lnSpc>
                <a:spcPct val="100000"/>
              </a:lnSpc>
              <a:spcBef>
                <a:spcPts val="0"/>
              </a:spcBef>
              <a:spcAft>
                <a:spcPts val="0"/>
              </a:spcAft>
              <a:buClr>
                <a:srgbClr val="FF0000"/>
              </a:buClr>
              <a:buNone/>
            </a:pPr>
            <a:r>
              <a:rPr lang="en-US" b="0" kern="0" dirty="0"/>
              <a:t>     - Defects in lesser-known MMR enzymes may also lead to a similar result, </a:t>
            </a:r>
          </a:p>
          <a:p>
            <a:pPr marL="0" indent="0">
              <a:lnSpc>
                <a:spcPct val="100000"/>
              </a:lnSpc>
              <a:spcBef>
                <a:spcPts val="0"/>
              </a:spcBef>
              <a:spcAft>
                <a:spcPts val="0"/>
              </a:spcAft>
              <a:buClr>
                <a:srgbClr val="FF0000"/>
              </a:buClr>
              <a:buNone/>
            </a:pPr>
            <a:r>
              <a:rPr lang="en-US" b="0" kern="0" dirty="0"/>
              <a:t>     but rare</a:t>
            </a:r>
          </a:p>
          <a:p>
            <a:pPr>
              <a:lnSpc>
                <a:spcPct val="100000"/>
              </a:lnSpc>
              <a:spcBef>
                <a:spcPts val="0"/>
              </a:spcBef>
              <a:spcAft>
                <a:spcPts val="0"/>
              </a:spcAft>
              <a:buClr>
                <a:srgbClr val="FF0000"/>
              </a:buClr>
            </a:pPr>
            <a:r>
              <a:rPr lang="en-US" b="0" kern="0" dirty="0"/>
              <a:t>Loss of MLH1 - may be caused by Lynch syndrome or methylation of the promoter region (sporadic MSI-H CRC). </a:t>
            </a:r>
            <a:r>
              <a:rPr lang="en-US" b="0" i="1" kern="0" dirty="0"/>
              <a:t>BRAF</a:t>
            </a:r>
            <a:r>
              <a:rPr lang="en-US" b="0" kern="0" dirty="0"/>
              <a:t> mutation and/or </a:t>
            </a:r>
            <a:r>
              <a:rPr lang="en-US" b="0" i="1" kern="0" dirty="0"/>
              <a:t>MLH1</a:t>
            </a:r>
            <a:r>
              <a:rPr lang="en-US" b="0" kern="0" dirty="0"/>
              <a:t> promoter methylation testing can help in differentiating the cases. </a:t>
            </a:r>
          </a:p>
          <a:p>
            <a:pPr marL="0" indent="0">
              <a:lnSpc>
                <a:spcPct val="100000"/>
              </a:lnSpc>
              <a:spcBef>
                <a:spcPts val="0"/>
              </a:spcBef>
              <a:spcAft>
                <a:spcPts val="0"/>
              </a:spcAft>
              <a:buNone/>
            </a:pPr>
            <a:r>
              <a:rPr lang="en-US" b="0" kern="0" dirty="0">
                <a:solidFill>
                  <a:schemeClr val="tx1"/>
                </a:solidFill>
              </a:rPr>
              <a:t>Loss of MSH2, MSH6, or PMS2 alone </a:t>
            </a:r>
            <a:r>
              <a:rPr lang="en-US" b="0" kern="0">
                <a:solidFill>
                  <a:schemeClr val="tx1"/>
                </a:solidFill>
              </a:rPr>
              <a:t>- highly</a:t>
            </a:r>
            <a:endParaRPr lang="en-US" b="0" kern="0" dirty="0">
              <a:solidFill>
                <a:schemeClr val="tx1"/>
              </a:solidFill>
            </a:endParaRPr>
          </a:p>
        </p:txBody>
      </p:sp>
    </p:spTree>
    <p:custDataLst>
      <p:tags r:id="rId1"/>
    </p:custDataLst>
    <p:extLst>
      <p:ext uri="{BB962C8B-B14F-4D97-AF65-F5344CB8AC3E}">
        <p14:creationId xmlns:p14="http://schemas.microsoft.com/office/powerpoint/2010/main" val="1204310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528" y="799033"/>
            <a:ext cx="9859879"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Practical Pearls in MMR IHC Interpretation</a:t>
            </a:r>
          </a:p>
        </p:txBody>
      </p:sp>
      <p:sp>
        <p:nvSpPr>
          <p:cNvPr id="6" name="Content Placeholder 1"/>
          <p:cNvSpPr txBox="1">
            <a:spLocks/>
          </p:cNvSpPr>
          <p:nvPr/>
        </p:nvSpPr>
        <p:spPr>
          <a:xfrm>
            <a:off x="304528" y="1756043"/>
            <a:ext cx="11449322" cy="410622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lnSpc>
                <a:spcPct val="100000"/>
              </a:lnSpc>
              <a:spcBef>
                <a:spcPts val="0"/>
              </a:spcBef>
              <a:spcAft>
                <a:spcPts val="0"/>
              </a:spcAft>
              <a:buClr>
                <a:srgbClr val="FF0000"/>
              </a:buClr>
            </a:pPr>
            <a:r>
              <a:rPr lang="en-US" b="0" kern="0" dirty="0"/>
              <a:t>Always verify the IHC with internal positive controls (stromal cells, lymphocytes, etc.)</a:t>
            </a:r>
          </a:p>
          <a:p>
            <a:pPr>
              <a:lnSpc>
                <a:spcPct val="100000"/>
              </a:lnSpc>
              <a:spcBef>
                <a:spcPts val="0"/>
              </a:spcBef>
              <a:spcAft>
                <a:spcPts val="0"/>
              </a:spcAft>
              <a:buClr>
                <a:srgbClr val="FF0000"/>
              </a:buClr>
            </a:pPr>
            <a:r>
              <a:rPr lang="en-US" b="0" kern="0" dirty="0"/>
              <a:t>Cutoff value – 0%, 5%, 10%</a:t>
            </a:r>
          </a:p>
          <a:p>
            <a:pPr>
              <a:lnSpc>
                <a:spcPct val="100000"/>
              </a:lnSpc>
              <a:spcBef>
                <a:spcPts val="0"/>
              </a:spcBef>
              <a:spcAft>
                <a:spcPts val="0"/>
              </a:spcAft>
              <a:buClr>
                <a:srgbClr val="FF0000"/>
              </a:buClr>
            </a:pPr>
            <a:r>
              <a:rPr lang="en-US" b="0" kern="0" dirty="0"/>
              <a:t>In rare cases with &lt;5-10% intact </a:t>
            </a:r>
            <a:r>
              <a:rPr lang="en-US" b="0" kern="0" dirty="0" err="1"/>
              <a:t>stainings</a:t>
            </a:r>
            <a:r>
              <a:rPr lang="en-US" b="0" kern="0" dirty="0"/>
              <a:t>, or cases with unusual patterns: </a:t>
            </a:r>
          </a:p>
          <a:p>
            <a:pPr marL="0" indent="0">
              <a:lnSpc>
                <a:spcPct val="100000"/>
              </a:lnSpc>
              <a:spcBef>
                <a:spcPts val="0"/>
              </a:spcBef>
              <a:spcAft>
                <a:spcPts val="0"/>
              </a:spcAft>
              <a:buClr>
                <a:srgbClr val="FF0000"/>
              </a:buClr>
              <a:buNone/>
            </a:pPr>
            <a:r>
              <a:rPr lang="en-US" b="0" kern="0" dirty="0"/>
              <a:t>    - Repeat IHC, using different tumor blocks, using other methods (MSI PCR   </a:t>
            </a:r>
          </a:p>
          <a:p>
            <a:pPr marL="0" indent="0">
              <a:lnSpc>
                <a:spcPct val="100000"/>
              </a:lnSpc>
              <a:spcBef>
                <a:spcPts val="0"/>
              </a:spcBef>
              <a:spcAft>
                <a:spcPts val="0"/>
              </a:spcAft>
              <a:buClr>
                <a:srgbClr val="FF0000"/>
              </a:buClr>
              <a:buNone/>
            </a:pPr>
            <a:r>
              <a:rPr lang="en-US" b="0" kern="0" dirty="0"/>
              <a:t>    testing, NGS panels), correlate with clinical findings</a:t>
            </a:r>
          </a:p>
          <a:p>
            <a:pPr>
              <a:lnSpc>
                <a:spcPct val="100000"/>
              </a:lnSpc>
              <a:spcBef>
                <a:spcPts val="0"/>
              </a:spcBef>
              <a:spcAft>
                <a:spcPts val="0"/>
              </a:spcAft>
              <a:buClr>
                <a:srgbClr val="FF0000"/>
              </a:buClr>
            </a:pPr>
            <a:r>
              <a:rPr lang="en-US" b="0" kern="0" dirty="0"/>
              <a:t>Suggest to refer patient to genetic counseling when there is high clinical    suspicion (such as young age, strong family history), even MSS/</a:t>
            </a:r>
            <a:r>
              <a:rPr lang="en-US" b="0" kern="0" dirty="0" err="1"/>
              <a:t>pMMR</a:t>
            </a:r>
            <a:r>
              <a:rPr lang="en-US" b="0" kern="0" dirty="0"/>
              <a:t> </a:t>
            </a:r>
          </a:p>
        </p:txBody>
      </p:sp>
    </p:spTree>
    <p:custDataLst>
      <p:tags r:id="rId1"/>
    </p:custDataLst>
    <p:extLst>
      <p:ext uri="{BB962C8B-B14F-4D97-AF65-F5344CB8AC3E}">
        <p14:creationId xmlns:p14="http://schemas.microsoft.com/office/powerpoint/2010/main" val="93133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42410" y="128131"/>
            <a:ext cx="11379200" cy="248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noAutofit/>
          </a:bodyPr>
          <a:lstStyle>
            <a:lvl1pPr algn="l"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algn="ctr"/>
            <a:r>
              <a:rPr lang="en-US" altLang="en-US" sz="4400" b="0">
                <a:solidFill>
                  <a:srgbClr val="29256F"/>
                </a:solidFill>
              </a:rPr>
              <a:t>Multidisciplinary Approach to Diagnosis </a:t>
            </a:r>
          </a:p>
          <a:p>
            <a:pPr algn="ctr"/>
            <a:r>
              <a:rPr lang="en-US" altLang="en-US" sz="4400" b="0">
                <a:solidFill>
                  <a:srgbClr val="29256F"/>
                </a:solidFill>
              </a:rPr>
              <a:t>and Biomarker Testing</a:t>
            </a:r>
            <a:endParaRPr lang="en-US" sz="4400" b="0" i="1" kern="0" dirty="0">
              <a:solidFill>
                <a:srgbClr val="29256F"/>
              </a:solidFill>
              <a:cs typeface="Calibri" panose="020F0502020204030204" pitchFamily="34" charset="0"/>
            </a:endParaRPr>
          </a:p>
        </p:txBody>
      </p:sp>
      <p:sp>
        <p:nvSpPr>
          <p:cNvPr id="7" name="Subtitle 2"/>
          <p:cNvSpPr txBox="1">
            <a:spLocks/>
          </p:cNvSpPr>
          <p:nvPr/>
        </p:nvSpPr>
        <p:spPr>
          <a:xfrm>
            <a:off x="1219200" y="4017100"/>
            <a:ext cx="10699634" cy="1953396"/>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a:solidFill>
                  <a:srgbClr val="24206C"/>
                </a:solidFill>
                <a:latin typeface="Calibri" panose="020F0502020204030204" pitchFamily="34" charset="0"/>
                <a:cs typeface="Calibri" panose="020F0502020204030204" pitchFamily="34" charset="0"/>
              </a:rPr>
              <a:t>Atrayee Basu Mallick</a:t>
            </a:r>
            <a:r>
              <a:rPr lang="en-US" sz="2400" b="1" i="0" u="none" strike="noStrike" baseline="0">
                <a:solidFill>
                  <a:srgbClr val="24206C"/>
                </a:solidFill>
                <a:latin typeface="Calibri" panose="020F0502020204030204" pitchFamily="34" charset="0"/>
                <a:cs typeface="Calibri" panose="020F0502020204030204" pitchFamily="34" charset="0"/>
              </a:rPr>
              <a:t>, MD</a:t>
            </a:r>
          </a:p>
          <a:p>
            <a:pPr algn="l">
              <a:spcBef>
                <a:spcPts val="0"/>
              </a:spcBef>
              <a:spcAft>
                <a:spcPts val="0"/>
              </a:spcAft>
            </a:pPr>
            <a:r>
              <a:rPr lang="en-US" sz="2000" b="0">
                <a:solidFill>
                  <a:schemeClr val="bg1"/>
                </a:solidFill>
                <a:latin typeface="Calibri" panose="020F0502020204030204" pitchFamily="34" charset="0"/>
                <a:cs typeface="Calibri" panose="020F0502020204030204" pitchFamily="34" charset="0"/>
              </a:rPr>
              <a:t>Clinical Associate Professor, Medical Oncology - Enterprise Co-Director, Pancreas Cancer </a:t>
            </a:r>
          </a:p>
          <a:p>
            <a:pPr algn="l">
              <a:spcBef>
                <a:spcPts val="0"/>
              </a:spcBef>
              <a:spcAft>
                <a:spcPts val="0"/>
              </a:spcAft>
            </a:pPr>
            <a:r>
              <a:rPr lang="en-US" sz="2000" b="0">
                <a:solidFill>
                  <a:schemeClr val="bg1"/>
                </a:solidFill>
                <a:latin typeface="Calibri" panose="020F0502020204030204" pitchFamily="34" charset="0"/>
                <a:cs typeface="Calibri" panose="020F0502020204030204" pitchFamily="34" charset="0"/>
              </a:rPr>
              <a:t>Associate Director, In-Patient Oncology - Enterprise Director, Bone and Soft Tissue Sarcoma </a:t>
            </a:r>
          </a:p>
          <a:p>
            <a:pPr algn="l">
              <a:spcBef>
                <a:spcPts val="0"/>
              </a:spcBef>
              <a:spcAft>
                <a:spcPts val="0"/>
              </a:spcAft>
            </a:pPr>
            <a:r>
              <a:rPr lang="en-US" sz="2000" b="0">
                <a:solidFill>
                  <a:schemeClr val="bg1"/>
                </a:solidFill>
                <a:latin typeface="Calibri" panose="020F0502020204030204" pitchFamily="34" charset="0"/>
                <a:cs typeface="Calibri" panose="020F0502020204030204" pitchFamily="34" charset="0"/>
              </a:rPr>
              <a:t>Thomas Jefferson University Hospital</a:t>
            </a:r>
            <a:endParaRPr lang="en-US" sz="2000" b="0" dirty="0">
              <a:solidFill>
                <a:schemeClr val="bg1"/>
              </a:solidFill>
              <a:latin typeface="Calibri" panose="020F0502020204030204" pitchFamily="34" charset="0"/>
              <a:cs typeface="Calibri" panose="020F0502020204030204" pitchFamily="34" charset="0"/>
            </a:endParaRPr>
          </a:p>
        </p:txBody>
      </p:sp>
      <p:sp>
        <p:nvSpPr>
          <p:cNvPr id="9" name="Subtitle 2"/>
          <p:cNvSpPr txBox="1">
            <a:spLocks/>
          </p:cNvSpPr>
          <p:nvPr/>
        </p:nvSpPr>
        <p:spPr>
          <a:xfrm>
            <a:off x="1219200" y="2339246"/>
            <a:ext cx="10219763" cy="1811782"/>
          </a:xfrm>
          <a:prstGeom prst="rect">
            <a:avLst/>
          </a:prstGeom>
        </p:spPr>
        <p:txBody>
          <a:bodyPr vert="horz" lIns="121920" tIns="60960" rIns="121920" bIns="6096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2400" b="1" i="0" u="none" strike="noStrike" baseline="0">
                <a:solidFill>
                  <a:srgbClr val="24206C"/>
                </a:solidFill>
                <a:latin typeface="Calibri" panose="020F0502020204030204" pitchFamily="34" charset="0"/>
                <a:cs typeface="Calibri" panose="020F0502020204030204" pitchFamily="34" charset="0"/>
              </a:rPr>
              <a:t>Wei Jiang, MD, PhD</a:t>
            </a:r>
          </a:p>
          <a:p>
            <a:pPr algn="l">
              <a:spcBef>
                <a:spcPts val="0"/>
              </a:spcBef>
              <a:spcAft>
                <a:spcPts val="0"/>
              </a:spcAft>
            </a:pPr>
            <a:r>
              <a:rPr lang="en-US" altLang="en-US" sz="2000" b="0">
                <a:solidFill>
                  <a:schemeClr val="bg1"/>
                </a:solidFill>
                <a:latin typeface="Calibri" panose="020F0502020204030204" pitchFamily="34" charset="0"/>
                <a:cs typeface="Calibri" panose="020F0502020204030204" pitchFamily="34" charset="0"/>
              </a:rPr>
              <a:t>Director, GI, Liver and Pancreas Pathology - </a:t>
            </a:r>
            <a:r>
              <a:rPr lang="en-US" sz="2000" b="0">
                <a:solidFill>
                  <a:schemeClr val="bg1"/>
                </a:solidFill>
                <a:latin typeface="Calibri" panose="020F0502020204030204" pitchFamily="34" charset="0"/>
                <a:cs typeface="Calibri" panose="020F0502020204030204" pitchFamily="34" charset="0"/>
              </a:rPr>
              <a:t>Department of Pathology, Anatomy and Cell Biology</a:t>
            </a:r>
          </a:p>
          <a:p>
            <a:pPr algn="l">
              <a:spcBef>
                <a:spcPts val="0"/>
              </a:spcBef>
              <a:spcAft>
                <a:spcPts val="0"/>
              </a:spcAft>
            </a:pPr>
            <a:r>
              <a:rPr lang="en-US" sz="2000" b="0">
                <a:solidFill>
                  <a:schemeClr val="bg1"/>
                </a:solidFill>
                <a:latin typeface="Calibri" panose="020F0502020204030204" pitchFamily="34" charset="0"/>
                <a:cs typeface="Calibri" panose="020F0502020204030204" pitchFamily="34" charset="0"/>
              </a:rPr>
              <a:t>Director, Translational Research/Pathology Shared Resource - Sidney Kimmel Cancer Center</a:t>
            </a:r>
          </a:p>
          <a:p>
            <a:pPr algn="l">
              <a:spcBef>
                <a:spcPts val="0"/>
              </a:spcBef>
              <a:spcAft>
                <a:spcPts val="0"/>
              </a:spcAft>
            </a:pPr>
            <a:r>
              <a:rPr lang="en-US" sz="2000" b="0">
                <a:solidFill>
                  <a:schemeClr val="bg1"/>
                </a:solidFill>
                <a:latin typeface="Calibri" panose="020F0502020204030204" pitchFamily="34" charset="0"/>
                <a:cs typeface="Calibri" panose="020F0502020204030204" pitchFamily="34" charset="0"/>
              </a:rPr>
              <a:t>Thomas Jefferson University Hospital</a:t>
            </a:r>
          </a:p>
          <a:p>
            <a:pPr algn="l"/>
            <a:endParaRPr lang="en-US" sz="2000" b="0" i="0" u="none" strike="noStrike"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82323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05640" y="352644"/>
            <a:ext cx="72571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MSI </a:t>
            </a:r>
            <a:r>
              <a:rPr lang="en-US" sz="4800" b="0" dirty="0">
                <a:solidFill>
                  <a:srgbClr val="252171"/>
                </a:solidFill>
                <a:latin typeface="Calibri" panose="020F0502020204030204" pitchFamily="34" charset="0"/>
                <a:cs typeface="Calibri" panose="020F0502020204030204" pitchFamily="34" charset="0"/>
              </a:rPr>
              <a:t>testing</a:t>
            </a:r>
            <a:r>
              <a:rPr lang="en-US" sz="4400" b="0" dirty="0">
                <a:solidFill>
                  <a:srgbClr val="252171"/>
                </a:solidFill>
                <a:latin typeface="Calibri" panose="020F0502020204030204" pitchFamily="34" charset="0"/>
                <a:cs typeface="Calibri" panose="020F0502020204030204" pitchFamily="34" charset="0"/>
              </a:rPr>
              <a:t> by PCR in CRC</a:t>
            </a:r>
          </a:p>
        </p:txBody>
      </p:sp>
      <p:sp>
        <p:nvSpPr>
          <p:cNvPr id="6" name="Content Placeholder 2"/>
          <p:cNvSpPr>
            <a:spLocks noChangeArrowheads="1"/>
          </p:cNvSpPr>
          <p:nvPr/>
        </p:nvSpPr>
        <p:spPr bwMode="auto">
          <a:xfrm>
            <a:off x="3413873" y="1972091"/>
            <a:ext cx="7926562" cy="3216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457200" indent="-457200">
              <a:buClr>
                <a:srgbClr val="FF0000"/>
              </a:buClr>
              <a:buFont typeface="Wingdings" panose="05000000000000000000" pitchFamily="2" charset="2"/>
              <a:buChar char="§"/>
            </a:pPr>
            <a:r>
              <a:rPr lang="en-US" altLang="zh-CN" sz="2800" b="0" dirty="0">
                <a:solidFill>
                  <a:srgbClr val="220947"/>
                </a:solidFill>
                <a:cs typeface="Calibri" panose="020F0502020204030204" pitchFamily="34" charset="0"/>
                <a:sym typeface="Arial" panose="020B0604020202020204" pitchFamily="34" charset="0"/>
              </a:rPr>
              <a:t>Microsatellites = short 1-6 DNA nucleotide repeats highly prone to mismatches during replication.</a:t>
            </a:r>
            <a:endParaRPr lang="zh-CN" altLang="en-US" sz="2800" b="0" dirty="0">
              <a:solidFill>
                <a:srgbClr val="220947"/>
              </a:solidFill>
              <a:cs typeface="Calibri" panose="020F0502020204030204" pitchFamily="34" charset="0"/>
              <a:sym typeface="Arial" panose="020B0604020202020204" pitchFamily="34" charset="0"/>
            </a:endParaRPr>
          </a:p>
          <a:p>
            <a:pPr marL="457200" indent="-457200">
              <a:buClr>
                <a:srgbClr val="FF0000"/>
              </a:buClr>
              <a:buFont typeface="Wingdings" panose="05000000000000000000" pitchFamily="2" charset="2"/>
              <a:buChar char="§"/>
            </a:pPr>
            <a:r>
              <a:rPr lang="en-US" altLang="zh-CN" sz="2800" b="0" dirty="0">
                <a:solidFill>
                  <a:srgbClr val="220947"/>
                </a:solidFill>
                <a:cs typeface="Calibri" panose="020F0502020204030204" pitchFamily="34" charset="0"/>
                <a:sym typeface="Arial" panose="020B0604020202020204" pitchFamily="34" charset="0"/>
              </a:rPr>
              <a:t>Frameshift mutations in microsatellites identified by comparing DNA from normal and tumor tissue</a:t>
            </a:r>
          </a:p>
          <a:p>
            <a:pPr marL="457200" indent="-457200">
              <a:buClr>
                <a:srgbClr val="FF0000"/>
              </a:buClr>
              <a:buFont typeface="Wingdings" panose="05000000000000000000" pitchFamily="2" charset="2"/>
              <a:buChar char="§"/>
            </a:pPr>
            <a:r>
              <a:rPr lang="en-US" altLang="zh-CN" sz="2800" b="0" dirty="0">
                <a:solidFill>
                  <a:srgbClr val="220947"/>
                </a:solidFill>
                <a:cs typeface="Calibri" panose="020F0502020204030204" pitchFamily="34" charset="0"/>
                <a:sym typeface="Arial" panose="020B0604020202020204" pitchFamily="34" charset="0"/>
              </a:rPr>
              <a:t>DNA extracted from frozen or FFPE tissue</a:t>
            </a:r>
          </a:p>
          <a:p>
            <a:pPr marL="457200" indent="-457200">
              <a:buClr>
                <a:srgbClr val="FF0000"/>
              </a:buClr>
              <a:buFont typeface="Wingdings" panose="05000000000000000000" pitchFamily="2" charset="2"/>
              <a:buChar char="§"/>
            </a:pPr>
            <a:r>
              <a:rPr lang="en-US" altLang="zh-CN" sz="2800" b="0" dirty="0">
                <a:solidFill>
                  <a:srgbClr val="220947"/>
                </a:solidFill>
                <a:cs typeface="Calibri" panose="020F0502020204030204" pitchFamily="34" charset="0"/>
                <a:sym typeface="Arial" panose="020B0604020202020204" pitchFamily="34" charset="0"/>
              </a:rPr>
              <a:t>Tumor cellularity: 20-30%</a:t>
            </a:r>
            <a:endParaRPr lang="zh-CN" altLang="en-US" sz="2800" b="0" dirty="0">
              <a:solidFill>
                <a:srgbClr val="220947"/>
              </a:solidFill>
              <a:cs typeface="Calibri" panose="020F0502020204030204" pitchFamily="34" charset="0"/>
              <a:sym typeface="Arial" panose="020B0604020202020204" pitchFamily="34" charset="0"/>
            </a:endParaRPr>
          </a:p>
        </p:txBody>
      </p:sp>
      <p:pic>
        <p:nvPicPr>
          <p:cNvPr id="7" name="Picture 3" descr="Molecular Solid Tumors Image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640" y="1183641"/>
            <a:ext cx="2423310" cy="4793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50169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04675" y="484749"/>
            <a:ext cx="36244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MSI Panels</a:t>
            </a:r>
          </a:p>
        </p:txBody>
      </p:sp>
      <p:sp>
        <p:nvSpPr>
          <p:cNvPr id="6" name="TextBox 5"/>
          <p:cNvSpPr txBox="1">
            <a:spLocks noChangeArrowheads="1"/>
          </p:cNvSpPr>
          <p:nvPr/>
        </p:nvSpPr>
        <p:spPr bwMode="auto">
          <a:xfrm>
            <a:off x="604675" y="1661524"/>
            <a:ext cx="8924238" cy="430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lgn="l" rtl="0" eaLnBrk="1" fontAlgn="base" hangingPunct="1">
              <a:lnSpc>
                <a:spcPct val="90000"/>
              </a:lnSpc>
              <a:spcBef>
                <a:spcPct val="20000"/>
              </a:spcBef>
              <a:spcAft>
                <a:spcPts val="700"/>
              </a:spcAft>
              <a:buClr>
                <a:schemeClr val="bg1"/>
              </a:buClr>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1pPr>
            <a:lvl2pPr marL="742950" indent="-285750" algn="l" rtl="0" eaLnBrk="1" fontAlgn="base" hangingPunct="1">
              <a:lnSpc>
                <a:spcPct val="90000"/>
              </a:lnSpc>
              <a:spcBef>
                <a:spcPct val="20000"/>
              </a:spcBef>
              <a:spcAft>
                <a:spcPts val="700"/>
              </a:spcAft>
              <a:buClr>
                <a:schemeClr val="bg1"/>
              </a:buClr>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marL="0" indent="0">
              <a:spcBef>
                <a:spcPct val="0"/>
              </a:spcBef>
              <a:buNone/>
            </a:pPr>
            <a:r>
              <a:rPr lang="en-US" altLang="zh-CN" sz="2800" b="0" kern="0" dirty="0">
                <a:solidFill>
                  <a:srgbClr val="000000"/>
                </a:solidFill>
                <a:cs typeface="Calibri" panose="020F0502020204030204" pitchFamily="34" charset="0"/>
                <a:sym typeface="Arial" panose="020B0604020202020204" pitchFamily="34" charset="0"/>
              </a:rPr>
              <a:t>Bethesda Panel Proposed by NCI in 1998</a:t>
            </a:r>
          </a:p>
          <a:p>
            <a:pPr>
              <a:spcBef>
                <a:spcPct val="0"/>
              </a:spcBef>
              <a:buClr>
                <a:srgbClr val="FF0000"/>
              </a:buClr>
              <a:buFont typeface="Wingdings" panose="05000000000000000000" pitchFamily="2" charset="2"/>
              <a:buChar char="§"/>
            </a:pPr>
            <a:r>
              <a:rPr lang="en-US" altLang="zh-CN" sz="2800" b="0" kern="0" dirty="0">
                <a:solidFill>
                  <a:srgbClr val="000000"/>
                </a:solidFill>
                <a:cs typeface="Calibri" panose="020F0502020204030204" pitchFamily="34" charset="0"/>
                <a:sym typeface="Arial" panose="020B0604020202020204" pitchFamily="34" charset="0"/>
              </a:rPr>
              <a:t>Two mononucleotide loci – </a:t>
            </a:r>
            <a:r>
              <a:rPr lang="en-US" altLang="zh-CN" sz="2800" b="0" i="1" kern="0" dirty="0">
                <a:solidFill>
                  <a:srgbClr val="000000"/>
                </a:solidFill>
                <a:cs typeface="Calibri" panose="020F0502020204030204" pitchFamily="34" charset="0"/>
                <a:sym typeface="Arial" panose="020B0604020202020204" pitchFamily="34" charset="0"/>
              </a:rPr>
              <a:t>BAT25</a:t>
            </a:r>
            <a:r>
              <a:rPr lang="en-US" altLang="zh-CN" sz="2800" b="0" kern="0" dirty="0">
                <a:solidFill>
                  <a:srgbClr val="000000"/>
                </a:solidFill>
                <a:cs typeface="Calibri" panose="020F0502020204030204" pitchFamily="34" charset="0"/>
                <a:sym typeface="Arial" panose="020B0604020202020204" pitchFamily="34" charset="0"/>
              </a:rPr>
              <a:t> and </a:t>
            </a:r>
            <a:r>
              <a:rPr lang="en-US" altLang="zh-CN" sz="2800" b="0" i="1" kern="0" dirty="0">
                <a:solidFill>
                  <a:srgbClr val="000000"/>
                </a:solidFill>
                <a:cs typeface="Calibri" panose="020F0502020204030204" pitchFamily="34" charset="0"/>
                <a:sym typeface="Arial" panose="020B0604020202020204" pitchFamily="34" charset="0"/>
              </a:rPr>
              <a:t>BAT 26</a:t>
            </a:r>
            <a:r>
              <a:rPr lang="en-US" altLang="zh-CN" sz="2800" b="0" kern="0" dirty="0">
                <a:solidFill>
                  <a:srgbClr val="000000"/>
                </a:solidFill>
                <a:cs typeface="Calibri" panose="020F0502020204030204" pitchFamily="34" charset="0"/>
                <a:sym typeface="Arial" panose="020B0604020202020204" pitchFamily="34" charset="0"/>
              </a:rPr>
              <a:t>, and three </a:t>
            </a:r>
          </a:p>
          <a:p>
            <a:pPr marL="0" indent="0">
              <a:spcBef>
                <a:spcPct val="0"/>
              </a:spcBef>
              <a:buNone/>
            </a:pPr>
            <a:r>
              <a:rPr lang="en-US" altLang="zh-CN" sz="2800" b="0" kern="0" dirty="0">
                <a:solidFill>
                  <a:srgbClr val="000000"/>
                </a:solidFill>
                <a:cs typeface="Calibri" panose="020F0502020204030204" pitchFamily="34" charset="0"/>
                <a:sym typeface="Arial" panose="020B0604020202020204" pitchFamily="34" charset="0"/>
              </a:rPr>
              <a:t>       dinucleotide loci (</a:t>
            </a:r>
            <a:r>
              <a:rPr lang="en-US" altLang="zh-CN" sz="2800" b="0" i="1" kern="0" dirty="0">
                <a:solidFill>
                  <a:srgbClr val="000000"/>
                </a:solidFill>
                <a:cs typeface="Calibri" panose="020F0502020204030204" pitchFamily="34" charset="0"/>
                <a:sym typeface="Arial" panose="020B0604020202020204" pitchFamily="34" charset="0"/>
              </a:rPr>
              <a:t>D2S123, D5S346, D17S250</a:t>
            </a:r>
            <a:r>
              <a:rPr lang="en-US" altLang="zh-CN" sz="2800" b="0" kern="0" dirty="0">
                <a:solidFill>
                  <a:srgbClr val="000000"/>
                </a:solidFill>
                <a:cs typeface="Calibri" panose="020F0502020204030204" pitchFamily="34" charset="0"/>
                <a:sym typeface="Arial" panose="020B0604020202020204" pitchFamily="34" charset="0"/>
              </a:rPr>
              <a:t>)</a:t>
            </a:r>
            <a:endParaRPr lang="zh-CN" altLang="en-US" sz="2800" b="0" kern="0" dirty="0">
              <a:solidFill>
                <a:srgbClr val="000000"/>
              </a:solidFill>
              <a:cs typeface="Calibri" panose="020F0502020204030204" pitchFamily="34" charset="0"/>
              <a:sym typeface="Arial" panose="020B0604020202020204" pitchFamily="34" charset="0"/>
            </a:endParaRPr>
          </a:p>
          <a:p>
            <a:pPr>
              <a:spcBef>
                <a:spcPct val="0"/>
              </a:spcBef>
              <a:buClr>
                <a:srgbClr val="FF0000"/>
              </a:buClr>
              <a:buFont typeface="Wingdings" panose="05000000000000000000" pitchFamily="2" charset="2"/>
              <a:buChar char="§"/>
            </a:pPr>
            <a:r>
              <a:rPr lang="en-US" altLang="zh-CN" sz="2800" b="0" kern="0" dirty="0">
                <a:solidFill>
                  <a:srgbClr val="000000"/>
                </a:solidFill>
                <a:cs typeface="Calibri" panose="020F0502020204030204" pitchFamily="34" charset="0"/>
                <a:sym typeface="Arial" panose="020B0604020202020204" pitchFamily="34" charset="0"/>
              </a:rPr>
              <a:t>Normal and tumor tissue </a:t>
            </a:r>
            <a:endParaRPr lang="zh-CN" altLang="en-US" sz="2800" b="0" kern="0" dirty="0">
              <a:solidFill>
                <a:srgbClr val="000000"/>
              </a:solidFill>
              <a:cs typeface="Calibri" panose="020F0502020204030204" pitchFamily="34" charset="0"/>
              <a:sym typeface="Arial" panose="020B0604020202020204" pitchFamily="34" charset="0"/>
            </a:endParaRPr>
          </a:p>
          <a:p>
            <a:pPr>
              <a:spcBef>
                <a:spcPct val="0"/>
              </a:spcBef>
              <a:buClr>
                <a:srgbClr val="FF0000"/>
              </a:buClr>
              <a:buFont typeface="Wingdings" panose="05000000000000000000" pitchFamily="2" charset="2"/>
              <a:buChar char="§"/>
            </a:pPr>
            <a:r>
              <a:rPr lang="en-US" altLang="zh-CN" sz="2800" b="0" kern="0" dirty="0">
                <a:solidFill>
                  <a:srgbClr val="000000"/>
                </a:solidFill>
                <a:cs typeface="Calibri" panose="020F0502020204030204" pitchFamily="34" charset="0"/>
                <a:sym typeface="Arial" panose="020B0604020202020204" pitchFamily="34" charset="0"/>
              </a:rPr>
              <a:t>Diagnosis criteria</a:t>
            </a:r>
            <a:endParaRPr lang="zh-CN" altLang="en-US" sz="2800" b="0" kern="0" dirty="0">
              <a:solidFill>
                <a:srgbClr val="000000"/>
              </a:solidFill>
              <a:cs typeface="Calibri" panose="020F0502020204030204" pitchFamily="34" charset="0"/>
              <a:sym typeface="Arial" panose="020B0604020202020204" pitchFamily="34" charset="0"/>
            </a:endParaRPr>
          </a:p>
          <a:p>
            <a:pPr marL="0" indent="0">
              <a:spcBef>
                <a:spcPct val="0"/>
              </a:spcBef>
              <a:buNone/>
            </a:pPr>
            <a:r>
              <a:rPr lang="en-US" altLang="zh-CN" sz="2800" b="0" kern="0" dirty="0">
                <a:solidFill>
                  <a:srgbClr val="000000"/>
                </a:solidFill>
                <a:cs typeface="Calibri" panose="020F0502020204030204" pitchFamily="34" charset="0"/>
                <a:sym typeface="Arial" panose="020B0604020202020204" pitchFamily="34" charset="0"/>
              </a:rPr>
              <a:t>       MSI-H: &gt;= 30% (&gt;= 2 marker)</a:t>
            </a:r>
            <a:endParaRPr lang="zh-CN" altLang="en-US" sz="2800" b="0" kern="0" dirty="0">
              <a:solidFill>
                <a:srgbClr val="000000"/>
              </a:solidFill>
              <a:cs typeface="Calibri" panose="020F0502020204030204" pitchFamily="34" charset="0"/>
              <a:sym typeface="Arial" panose="020B0604020202020204" pitchFamily="34" charset="0"/>
            </a:endParaRPr>
          </a:p>
          <a:p>
            <a:pPr marL="0" indent="0">
              <a:spcBef>
                <a:spcPct val="0"/>
              </a:spcBef>
              <a:buNone/>
            </a:pPr>
            <a:r>
              <a:rPr lang="en-US" altLang="zh-CN" sz="2800" b="0" kern="0" dirty="0">
                <a:solidFill>
                  <a:srgbClr val="000000"/>
                </a:solidFill>
                <a:cs typeface="Calibri" panose="020F0502020204030204" pitchFamily="34" charset="0"/>
                <a:sym typeface="Arial" panose="020B0604020202020204" pitchFamily="34" charset="0"/>
              </a:rPr>
              <a:t>       MSI-low: &lt;30% (1 marker)</a:t>
            </a:r>
          </a:p>
          <a:p>
            <a:pPr marL="0" indent="0">
              <a:spcBef>
                <a:spcPct val="0"/>
              </a:spcBef>
              <a:buNone/>
            </a:pPr>
            <a:r>
              <a:rPr lang="en-US" altLang="zh-CN" sz="2800" b="0" kern="0" dirty="0">
                <a:solidFill>
                  <a:srgbClr val="000000"/>
                </a:solidFill>
                <a:cs typeface="Calibri" panose="020F0502020204030204" pitchFamily="34" charset="0"/>
                <a:sym typeface="Arial" panose="020B0604020202020204" pitchFamily="34" charset="0"/>
              </a:rPr>
              <a:t>       MSS: No instability (0 marker)</a:t>
            </a:r>
          </a:p>
          <a:p>
            <a:pPr>
              <a:spcBef>
                <a:spcPct val="0"/>
              </a:spcBef>
              <a:buFont typeface="Wingdings" panose="05000000000000000000" pitchFamily="2" charset="2"/>
              <a:buChar char="§"/>
            </a:pPr>
            <a:endParaRPr lang="en-US" altLang="zh-CN" sz="2800" b="0" kern="0" dirty="0">
              <a:solidFill>
                <a:srgbClr val="000000"/>
              </a:solidFill>
              <a:cs typeface="Calibri" panose="020F0502020204030204" pitchFamily="34" charset="0"/>
              <a:sym typeface="Arial" panose="020B0604020202020204" pitchFamily="34" charset="0"/>
            </a:endParaRPr>
          </a:p>
        </p:txBody>
      </p:sp>
      <p:sp>
        <p:nvSpPr>
          <p:cNvPr id="10" name="Right Bracket 9"/>
          <p:cNvSpPr/>
          <p:nvPr/>
        </p:nvSpPr>
        <p:spPr>
          <a:xfrm>
            <a:off x="5864711" y="4602676"/>
            <a:ext cx="333487" cy="677732"/>
          </a:xfrm>
          <a:prstGeom prst="righ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0">
              <a:solidFill>
                <a:schemeClr val="bg1"/>
              </a:solidFill>
              <a:latin typeface="Calibri" panose="020F0502020204030204" pitchFamily="34" charset="0"/>
              <a:cs typeface="Calibri" panose="020F0502020204030204" pitchFamily="34" charset="0"/>
            </a:endParaRPr>
          </a:p>
        </p:txBody>
      </p:sp>
      <p:cxnSp>
        <p:nvCxnSpPr>
          <p:cNvPr id="11" name="Straight Connector 10"/>
          <p:cNvCxnSpPr/>
          <p:nvPr/>
        </p:nvCxnSpPr>
        <p:spPr>
          <a:xfrm flipV="1">
            <a:off x="6198198" y="4936163"/>
            <a:ext cx="322729" cy="537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26647" y="4520664"/>
            <a:ext cx="2947795" cy="830997"/>
          </a:xfrm>
          <a:prstGeom prst="rect">
            <a:avLst/>
          </a:prstGeom>
          <a:noFill/>
        </p:spPr>
        <p:txBody>
          <a:bodyPr wrap="none" rtlCol="0">
            <a:spAutoFit/>
          </a:bodyPr>
          <a:lstStyle/>
          <a:p>
            <a:r>
              <a:rPr lang="en-US" sz="2400" b="0" dirty="0">
                <a:solidFill>
                  <a:schemeClr val="bg1"/>
                </a:solidFill>
                <a:latin typeface="Calibri" panose="020F0502020204030204" pitchFamily="34" charset="0"/>
                <a:cs typeface="Calibri" panose="020F0502020204030204" pitchFamily="34" charset="0"/>
              </a:rPr>
              <a:t>Generally considered </a:t>
            </a:r>
          </a:p>
          <a:p>
            <a:r>
              <a:rPr lang="en-US" sz="2400" b="0" dirty="0">
                <a:solidFill>
                  <a:schemeClr val="bg1"/>
                </a:solidFill>
                <a:latin typeface="Calibri" panose="020F0502020204030204" pitchFamily="34" charset="0"/>
                <a:cs typeface="Calibri" panose="020F0502020204030204" pitchFamily="34" charset="0"/>
              </a:rPr>
              <a:t> the same group</a:t>
            </a:r>
          </a:p>
        </p:txBody>
      </p:sp>
    </p:spTree>
    <p:custDataLst>
      <p:tags r:id="rId1"/>
    </p:custDataLst>
    <p:extLst>
      <p:ext uri="{BB962C8B-B14F-4D97-AF65-F5344CB8AC3E}">
        <p14:creationId xmlns:p14="http://schemas.microsoft.com/office/powerpoint/2010/main" val="1894355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297" y="205859"/>
            <a:ext cx="3837204" cy="769441"/>
          </a:xfrm>
          <a:prstGeom prst="rect">
            <a:avLst/>
          </a:prstGeom>
        </p:spPr>
        <p:txBody>
          <a:bodyPr wrap="none">
            <a:spAutoFit/>
          </a:bodyPr>
          <a:lstStyle/>
          <a:p>
            <a:r>
              <a:rPr lang="en-US" altLang="zh-CN" sz="4400" b="0" dirty="0">
                <a:solidFill>
                  <a:srgbClr val="252171"/>
                </a:solidFill>
                <a:latin typeface="Calibri" panose="020F0502020204030204" pitchFamily="34" charset="0"/>
                <a:cs typeface="Calibri" panose="020F0502020204030204" pitchFamily="34" charset="0"/>
                <a:sym typeface="Arial" panose="020B0604020202020204" pitchFamily="34" charset="0"/>
              </a:rPr>
              <a:t>Bethesda Panel </a:t>
            </a:r>
            <a:endParaRPr lang="en-US" sz="4400" b="0" dirty="0">
              <a:solidFill>
                <a:srgbClr val="252171"/>
              </a:solidFill>
              <a:latin typeface="Calibri" panose="020F0502020204030204" pitchFamily="34" charset="0"/>
              <a:cs typeface="Calibri" panose="020F0502020204030204" pitchFamily="34" charset="0"/>
            </a:endParaRPr>
          </a:p>
        </p:txBody>
      </p:sp>
      <p:pic>
        <p:nvPicPr>
          <p:cNvPr id="4"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1753" y="1326138"/>
            <a:ext cx="70961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pic>
        <p:nvPicPr>
          <p:cNvPr id="5"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68727" y="3654999"/>
            <a:ext cx="7169150"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headEnd/>
                <a:tailEnd/>
              </a14:hiddenLine>
            </a:ext>
          </a:extLst>
        </p:spPr>
      </p:pic>
      <p:sp>
        <p:nvSpPr>
          <p:cNvPr id="6" name="TextBox 8"/>
          <p:cNvSpPr>
            <a:spLocks noChangeArrowheads="1"/>
          </p:cNvSpPr>
          <p:nvPr/>
        </p:nvSpPr>
        <p:spPr bwMode="auto">
          <a:xfrm>
            <a:off x="1668752" y="1356360"/>
            <a:ext cx="94109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400" dirty="0">
                <a:solidFill>
                  <a:srgbClr val="FF0000"/>
                </a:solidFill>
                <a:cs typeface="Calibri" panose="020F0502020204030204" pitchFamily="34" charset="0"/>
                <a:sym typeface="Arial" panose="020B0604020202020204" pitchFamily="34" charset="0"/>
              </a:rPr>
              <a:t>Normal</a:t>
            </a:r>
          </a:p>
        </p:txBody>
      </p:sp>
      <p:sp>
        <p:nvSpPr>
          <p:cNvPr id="7" name="TextBox 9"/>
          <p:cNvSpPr>
            <a:spLocks noChangeArrowheads="1"/>
          </p:cNvSpPr>
          <p:nvPr/>
        </p:nvSpPr>
        <p:spPr bwMode="auto">
          <a:xfrm>
            <a:off x="1668751" y="3677225"/>
            <a:ext cx="11030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1400" dirty="0">
                <a:solidFill>
                  <a:srgbClr val="FF0000"/>
                </a:solidFill>
                <a:cs typeface="Calibri" panose="020F0502020204030204" pitchFamily="34" charset="0"/>
                <a:sym typeface="Arial" panose="020B0604020202020204" pitchFamily="34" charset="0"/>
              </a:rPr>
              <a:t>Tumor</a:t>
            </a:r>
          </a:p>
          <a:p>
            <a:pPr eaLnBrk="1" hangingPunct="1">
              <a:spcBef>
                <a:spcPct val="0"/>
              </a:spcBef>
              <a:buFont typeface="Arial" panose="020B0604020202020204" pitchFamily="34" charset="0"/>
              <a:buNone/>
            </a:pPr>
            <a:endParaRPr lang="en-US" altLang="zh-CN" sz="1400" dirty="0">
              <a:solidFill>
                <a:srgbClr val="FF0000"/>
              </a:solidFill>
              <a:cs typeface="Calibri" panose="020F0502020204030204" pitchFamily="34" charset="0"/>
              <a:sym typeface="Arial" panose="020B0604020202020204" pitchFamily="34" charset="0"/>
            </a:endParaRPr>
          </a:p>
        </p:txBody>
      </p:sp>
      <p:sp>
        <p:nvSpPr>
          <p:cNvPr id="8" name="TextBox 10"/>
          <p:cNvSpPr>
            <a:spLocks noChangeArrowheads="1"/>
          </p:cNvSpPr>
          <p:nvPr/>
        </p:nvSpPr>
        <p:spPr bwMode="auto">
          <a:xfrm>
            <a:off x="4486733" y="802918"/>
            <a:ext cx="12061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spcBef>
                <a:spcPct val="0"/>
              </a:spcBef>
              <a:buFont typeface="Arial" panose="020B0604020202020204" pitchFamily="34" charset="0"/>
              <a:buNone/>
            </a:pPr>
            <a:r>
              <a:rPr lang="en-US" altLang="zh-CN" sz="2800" b="0" i="1" dirty="0">
                <a:solidFill>
                  <a:srgbClr val="000000"/>
                </a:solidFill>
                <a:cs typeface="Calibri" panose="020F0502020204030204" pitchFamily="34" charset="0"/>
                <a:sym typeface="Arial" panose="020B0604020202020204" pitchFamily="34" charset="0"/>
              </a:rPr>
              <a:t>BAT-25</a:t>
            </a:r>
          </a:p>
        </p:txBody>
      </p:sp>
    </p:spTree>
    <p:custDataLst>
      <p:tags r:id="rId1"/>
    </p:custDataLst>
    <p:extLst>
      <p:ext uri="{BB962C8B-B14F-4D97-AF65-F5344CB8AC3E}">
        <p14:creationId xmlns:p14="http://schemas.microsoft.com/office/powerpoint/2010/main" val="791441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363453" y="3587578"/>
            <a:ext cx="6829941"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 name="Rectangle 1"/>
          <p:cNvSpPr/>
          <p:nvPr/>
        </p:nvSpPr>
        <p:spPr>
          <a:xfrm>
            <a:off x="790063" y="636886"/>
            <a:ext cx="3817905" cy="769441"/>
          </a:xfrm>
          <a:prstGeom prst="rect">
            <a:avLst/>
          </a:prstGeom>
        </p:spPr>
        <p:txBody>
          <a:bodyPr wrap="none">
            <a:spAutoFit/>
          </a:bodyPr>
          <a:lstStyle/>
          <a:p>
            <a:r>
              <a:rPr lang="en-US" sz="4400" b="0" dirty="0" err="1">
                <a:solidFill>
                  <a:srgbClr val="252171"/>
                </a:solidFill>
                <a:latin typeface="Calibri" panose="020F0502020204030204" pitchFamily="34" charset="0"/>
                <a:cs typeface="Calibri" panose="020F0502020204030204" pitchFamily="34" charset="0"/>
              </a:rPr>
              <a:t>Pentaplex</a:t>
            </a:r>
            <a:r>
              <a:rPr lang="en-US" sz="4400" b="0" dirty="0">
                <a:solidFill>
                  <a:srgbClr val="252171"/>
                </a:solidFill>
                <a:latin typeface="Calibri" panose="020F0502020204030204" pitchFamily="34" charset="0"/>
                <a:cs typeface="Calibri" panose="020F0502020204030204" pitchFamily="34" charset="0"/>
              </a:rPr>
              <a:t> Panel</a:t>
            </a:r>
          </a:p>
        </p:txBody>
      </p:sp>
      <p:sp>
        <p:nvSpPr>
          <p:cNvPr id="3" name="Content Placeholder 1"/>
          <p:cNvSpPr txBox="1">
            <a:spLocks/>
          </p:cNvSpPr>
          <p:nvPr/>
        </p:nvSpPr>
        <p:spPr>
          <a:xfrm>
            <a:off x="528703" y="1676165"/>
            <a:ext cx="11276959" cy="4207917"/>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a:lnSpc>
                <a:spcPct val="100000"/>
              </a:lnSpc>
              <a:spcBef>
                <a:spcPts val="0"/>
              </a:spcBef>
              <a:spcAft>
                <a:spcPts val="0"/>
              </a:spcAft>
            </a:pPr>
            <a:r>
              <a:rPr lang="en-US" b="0" kern="0" dirty="0"/>
              <a:t>Five consensus mononucleotide repeats (</a:t>
            </a:r>
            <a:r>
              <a:rPr lang="en-US" b="0" i="1" kern="0" dirty="0"/>
              <a:t>BAT-25, BAT-26, NR-21, NR-24, </a:t>
            </a:r>
          </a:p>
          <a:p>
            <a:pPr marL="0" indent="0">
              <a:lnSpc>
                <a:spcPct val="100000"/>
              </a:lnSpc>
              <a:spcBef>
                <a:spcPts val="0"/>
              </a:spcBef>
              <a:spcAft>
                <a:spcPts val="0"/>
              </a:spcAft>
              <a:buFont typeface="Wingdings" panose="05000000000000000000" pitchFamily="2" charset="2"/>
              <a:buNone/>
            </a:pPr>
            <a:r>
              <a:rPr lang="en-US" b="0" i="1" kern="0" dirty="0"/>
              <a:t>    NR-27</a:t>
            </a:r>
            <a:r>
              <a:rPr lang="en-US" b="0" kern="0" dirty="0"/>
              <a:t>) </a:t>
            </a:r>
          </a:p>
          <a:p>
            <a:pPr marL="0">
              <a:lnSpc>
                <a:spcPct val="100000"/>
              </a:lnSpc>
              <a:spcBef>
                <a:spcPts val="0"/>
              </a:spcBef>
              <a:spcAft>
                <a:spcPts val="0"/>
              </a:spcAft>
            </a:pPr>
            <a:r>
              <a:rPr lang="en-US" b="0" kern="0" dirty="0"/>
              <a:t>No normal DNA needed</a:t>
            </a:r>
          </a:p>
          <a:p>
            <a:pPr marL="0">
              <a:lnSpc>
                <a:spcPct val="100000"/>
              </a:lnSpc>
              <a:spcBef>
                <a:spcPts val="0"/>
              </a:spcBef>
              <a:spcAft>
                <a:spcPts val="0"/>
              </a:spcAft>
            </a:pPr>
            <a:r>
              <a:rPr lang="en-US" b="0" kern="0" dirty="0"/>
              <a:t>Better performance </a:t>
            </a:r>
          </a:p>
          <a:p>
            <a:pPr marL="0">
              <a:lnSpc>
                <a:spcPct val="100000"/>
              </a:lnSpc>
              <a:spcBef>
                <a:spcPts val="0"/>
              </a:spcBef>
              <a:spcAft>
                <a:spcPts val="0"/>
              </a:spcAft>
            </a:pPr>
            <a:r>
              <a:rPr lang="en-US" b="0" kern="0" dirty="0"/>
              <a:t>MSS: &lt;= 1 of 5 markers unstable</a:t>
            </a:r>
          </a:p>
          <a:p>
            <a:pPr marL="0" indent="0">
              <a:lnSpc>
                <a:spcPct val="100000"/>
              </a:lnSpc>
              <a:spcBef>
                <a:spcPts val="0"/>
              </a:spcBef>
              <a:spcAft>
                <a:spcPts val="0"/>
              </a:spcAft>
              <a:buFont typeface="Wingdings" panose="05000000000000000000" pitchFamily="2" charset="2"/>
              <a:buNone/>
            </a:pPr>
            <a:r>
              <a:rPr lang="en-US" b="0" kern="0" dirty="0"/>
              <a:t>    MSI: &gt;= 2 of 5 markers unstable</a:t>
            </a:r>
          </a:p>
          <a:p>
            <a:pPr marL="0" indent="0">
              <a:lnSpc>
                <a:spcPct val="100000"/>
              </a:lnSpc>
              <a:spcBef>
                <a:spcPts val="0"/>
              </a:spcBef>
              <a:spcAft>
                <a:spcPts val="0"/>
              </a:spcAft>
              <a:buFont typeface="Wingdings" panose="05000000000000000000" pitchFamily="2" charset="2"/>
              <a:buNone/>
            </a:pPr>
            <a:r>
              <a:rPr lang="en-US" b="0" kern="0" dirty="0"/>
              <a:t>    (If 2 of 5 markers unstable, repeat</a:t>
            </a:r>
          </a:p>
          <a:p>
            <a:pPr marL="0" indent="0">
              <a:lnSpc>
                <a:spcPct val="100000"/>
              </a:lnSpc>
              <a:spcBef>
                <a:spcPts val="0"/>
              </a:spcBef>
              <a:spcAft>
                <a:spcPts val="0"/>
              </a:spcAft>
              <a:buFont typeface="Wingdings" panose="05000000000000000000" pitchFamily="2" charset="2"/>
              <a:buNone/>
            </a:pPr>
            <a:r>
              <a:rPr lang="en-US" b="0" kern="0" dirty="0"/>
              <a:t>    using normal and tumor tissue)</a:t>
            </a:r>
          </a:p>
          <a:p>
            <a:pPr marL="0">
              <a:lnSpc>
                <a:spcPct val="100000"/>
              </a:lnSpc>
              <a:spcBef>
                <a:spcPts val="0"/>
              </a:spcBef>
              <a:spcAft>
                <a:spcPts val="0"/>
              </a:spcAft>
            </a:pPr>
            <a:endParaRPr lang="en-US" b="0" kern="0" dirty="0"/>
          </a:p>
          <a:p>
            <a:pPr marL="0">
              <a:lnSpc>
                <a:spcPct val="100000"/>
              </a:lnSpc>
              <a:spcBef>
                <a:spcPts val="0"/>
              </a:spcBef>
              <a:spcAft>
                <a:spcPts val="0"/>
              </a:spcAft>
            </a:pPr>
            <a:endParaRPr lang="en-US" b="0" kern="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3091" y="2289522"/>
            <a:ext cx="5834395" cy="3650971"/>
          </a:xfrm>
          <a:prstGeom prst="rect">
            <a:avLst/>
          </a:prstGeom>
        </p:spPr>
      </p:pic>
      <p:sp>
        <p:nvSpPr>
          <p:cNvPr id="5" name="TextBox 4"/>
          <p:cNvSpPr txBox="1"/>
          <p:nvPr/>
        </p:nvSpPr>
        <p:spPr>
          <a:xfrm>
            <a:off x="11144146" y="3263972"/>
            <a:ext cx="641522" cy="400110"/>
          </a:xfrm>
          <a:prstGeom prst="rect">
            <a:avLst/>
          </a:prstGeom>
          <a:noFill/>
        </p:spPr>
        <p:txBody>
          <a:bodyPr wrap="none" rtlCol="0">
            <a:spAutoFit/>
          </a:bodyPr>
          <a:lstStyle/>
          <a:p>
            <a:pPr>
              <a:spcBef>
                <a:spcPts val="0"/>
              </a:spcBef>
              <a:spcAft>
                <a:spcPts val="0"/>
              </a:spcAft>
            </a:pPr>
            <a:r>
              <a:rPr lang="en-US" sz="2000" b="0" dirty="0">
                <a:solidFill>
                  <a:schemeClr val="bg1"/>
                </a:solidFill>
                <a:latin typeface="Calibri" panose="020F0502020204030204" pitchFamily="34" charset="0"/>
                <a:cs typeface="Calibri" panose="020F0502020204030204" pitchFamily="34" charset="0"/>
              </a:rPr>
              <a:t>MSS</a:t>
            </a:r>
          </a:p>
        </p:txBody>
      </p:sp>
      <p:sp>
        <p:nvSpPr>
          <p:cNvPr id="6" name="TextBox 5"/>
          <p:cNvSpPr txBox="1"/>
          <p:nvPr/>
        </p:nvSpPr>
        <p:spPr>
          <a:xfrm>
            <a:off x="11194640" y="5078627"/>
            <a:ext cx="587020" cy="400110"/>
          </a:xfrm>
          <a:prstGeom prst="rect">
            <a:avLst/>
          </a:prstGeom>
          <a:noFill/>
        </p:spPr>
        <p:txBody>
          <a:bodyPr wrap="none" rtlCol="0">
            <a:spAutoFit/>
          </a:bodyPr>
          <a:lstStyle/>
          <a:p>
            <a:pPr>
              <a:spcBef>
                <a:spcPts val="0"/>
              </a:spcBef>
              <a:spcAft>
                <a:spcPts val="0"/>
              </a:spcAft>
            </a:pPr>
            <a:r>
              <a:rPr lang="en-US" sz="2000" b="0" dirty="0">
                <a:solidFill>
                  <a:schemeClr val="bg1"/>
                </a:solidFill>
                <a:latin typeface="Calibri" panose="020F0502020204030204" pitchFamily="34" charset="0"/>
                <a:cs typeface="Calibri" panose="020F0502020204030204" pitchFamily="34" charset="0"/>
              </a:rPr>
              <a:t>MSI</a:t>
            </a:r>
          </a:p>
        </p:txBody>
      </p:sp>
      <p:sp>
        <p:nvSpPr>
          <p:cNvPr id="7" name="Rectangle 6"/>
          <p:cNvSpPr/>
          <p:nvPr/>
        </p:nvSpPr>
        <p:spPr>
          <a:xfrm>
            <a:off x="1135089" y="6045696"/>
            <a:ext cx="5406675" cy="261610"/>
          </a:xfrm>
          <a:prstGeom prst="rect">
            <a:avLst/>
          </a:prstGeom>
        </p:spPr>
        <p:txBody>
          <a:bodyPr wrap="square">
            <a:spAutoFit/>
          </a:bodyPr>
          <a:lstStyle/>
          <a:p>
            <a:pPr>
              <a:spcBef>
                <a:spcPts val="0"/>
              </a:spcBef>
              <a:spcAft>
                <a:spcPts val="0"/>
              </a:spcAft>
            </a:pPr>
            <a:r>
              <a:rPr lang="en-US" sz="1100" b="0" i="1" dirty="0" err="1">
                <a:solidFill>
                  <a:schemeClr val="bg1"/>
                </a:solidFill>
                <a:latin typeface="Arial" panose="020B0604020202020204" pitchFamily="34" charset="0"/>
                <a:cs typeface="Arial" panose="020B0604020202020204" pitchFamily="34" charset="0"/>
              </a:rPr>
              <a:t>Suraweera</a:t>
            </a:r>
            <a:r>
              <a:rPr lang="en-US" sz="1100" b="0" i="1" dirty="0">
                <a:solidFill>
                  <a:schemeClr val="bg1"/>
                </a:solidFill>
                <a:latin typeface="Arial" panose="020B0604020202020204" pitchFamily="34" charset="0"/>
                <a:cs typeface="Arial" panose="020B0604020202020204" pitchFamily="34" charset="0"/>
              </a:rPr>
              <a:t> N et al., Gastroenterology, 2002; 123:1804-11; Cancers 2019, 11, 1567</a:t>
            </a:r>
          </a:p>
        </p:txBody>
      </p:sp>
    </p:spTree>
    <p:custDataLst>
      <p:tags r:id="rId1"/>
    </p:custDataLst>
    <p:extLst>
      <p:ext uri="{BB962C8B-B14F-4D97-AF65-F5344CB8AC3E}">
        <p14:creationId xmlns:p14="http://schemas.microsoft.com/office/powerpoint/2010/main" val="25883416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8987" y="898671"/>
            <a:ext cx="7147278"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Other Methods To Detect MSI</a:t>
            </a:r>
          </a:p>
        </p:txBody>
      </p:sp>
      <p:sp>
        <p:nvSpPr>
          <p:cNvPr id="3" name="Content Placeholder 1"/>
          <p:cNvSpPr txBox="1">
            <a:spLocks/>
          </p:cNvSpPr>
          <p:nvPr/>
        </p:nvSpPr>
        <p:spPr>
          <a:xfrm>
            <a:off x="468987" y="2166351"/>
            <a:ext cx="10515600" cy="3000631"/>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Other microsatellite repeat panels using different markers</a:t>
            </a:r>
          </a:p>
          <a:p>
            <a:pPr>
              <a:buClr>
                <a:srgbClr val="FF0000"/>
              </a:buClr>
            </a:pPr>
            <a:r>
              <a:rPr lang="en-US" b="0" kern="0" dirty="0"/>
              <a:t>NGS panels coupled with specific computational tools can analyze hundreds or thousands of microsatellite loci simultaneously (specifically designed to detect MSI), with high sensitivity and specificity; more expensive, longer turnaround time, bioinformatics </a:t>
            </a:r>
          </a:p>
        </p:txBody>
      </p:sp>
    </p:spTree>
    <p:custDataLst>
      <p:tags r:id="rId1"/>
    </p:custDataLst>
    <p:extLst>
      <p:ext uri="{BB962C8B-B14F-4D97-AF65-F5344CB8AC3E}">
        <p14:creationId xmlns:p14="http://schemas.microsoft.com/office/powerpoint/2010/main" val="156707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auto">
          <a:xfrm>
            <a:off x="5363453" y="3611024"/>
            <a:ext cx="6829941"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Title 4">
            <a:extLst>
              <a:ext uri="{FF2B5EF4-FFF2-40B4-BE49-F238E27FC236}">
                <a16:creationId xmlns:a16="http://schemas.microsoft.com/office/drawing/2014/main" id="{3D36D444-E594-434C-B4C0-4D6F3178EF04}"/>
              </a:ext>
            </a:extLst>
          </p:cNvPr>
          <p:cNvSpPr>
            <a:spLocks noGrp="1"/>
          </p:cNvSpPr>
          <p:nvPr>
            <p:ph type="title"/>
          </p:nvPr>
        </p:nvSpPr>
        <p:spPr>
          <a:xfrm>
            <a:off x="-2707497" y="2379310"/>
            <a:ext cx="2405065" cy="1325563"/>
          </a:xfrm>
        </p:spPr>
        <p:txBody>
          <a:bodyPr/>
          <a:lstStyle/>
          <a:p>
            <a:pPr algn="ctr"/>
            <a:r>
              <a:rPr lang="en-US" dirty="0">
                <a:solidFill>
                  <a:schemeClr val="bg1"/>
                </a:solidFill>
                <a:cs typeface="Calibri" panose="020F0502020204030204" pitchFamily="34" charset="0"/>
              </a:rPr>
              <a:t>Screening </a:t>
            </a:r>
            <a:br>
              <a:rPr lang="en-US" dirty="0">
                <a:solidFill>
                  <a:schemeClr val="bg1"/>
                </a:solidFill>
                <a:cs typeface="Calibri" panose="020F0502020204030204" pitchFamily="34" charset="0"/>
              </a:rPr>
            </a:br>
            <a:r>
              <a:rPr lang="en-US" dirty="0">
                <a:solidFill>
                  <a:schemeClr val="bg1"/>
                </a:solidFill>
                <a:cs typeface="Calibri" panose="020F0502020204030204" pitchFamily="34" charset="0"/>
              </a:rPr>
              <a:t>for LS in CRC </a:t>
            </a:r>
          </a:p>
        </p:txBody>
      </p:sp>
      <p:sp>
        <p:nvSpPr>
          <p:cNvPr id="4" name="灯片编号占位符 4"/>
          <p:cNvSpPr txBox="1">
            <a:spLocks/>
          </p:cNvSpPr>
          <p:nvPr/>
        </p:nvSpPr>
        <p:spPr>
          <a:xfrm>
            <a:off x="-1083385" y="-327025"/>
            <a:ext cx="0" cy="0"/>
          </a:xfrm>
          <a:noFill/>
        </p:spPr>
        <p:txBody>
          <a:bodyPr/>
          <a:lstStyle>
            <a:defPPr>
              <a:defRPr lang="en-US"/>
            </a:defPPr>
            <a:lvl1pPr marL="0" algn="l" defTabSz="914400" rtl="0" eaLnBrk="1" latinLnBrk="0" hangingPunct="1">
              <a:spcBef>
                <a:spcPct val="20000"/>
              </a:spcBef>
              <a:buFont typeface="Arial" panose="020B0604020202020204" pitchFamily="34" charset="0"/>
              <a:buChar char="•"/>
              <a:defRPr sz="32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9pPr>
          </a:lstStyle>
          <a:p>
            <a:pPr>
              <a:spcBef>
                <a:spcPct val="0"/>
              </a:spcBef>
              <a:buFont typeface="Arial" panose="020B0604020202020204" pitchFamily="34" charset="0"/>
              <a:buNone/>
            </a:pPr>
            <a:fld id="{40206203-697F-4A93-94FB-CF3F2E276CEF}" type="slidenum">
              <a:rPr lang="zh-CN" altLang="en-US" sz="1200" smtClean="0">
                <a:solidFill>
                  <a:schemeClr val="bg1"/>
                </a:solidFill>
                <a:cs typeface="Calibri" panose="020F0502020204030204" pitchFamily="34" charset="0"/>
              </a:rPr>
              <a:pPr>
                <a:spcBef>
                  <a:spcPct val="0"/>
                </a:spcBef>
                <a:buFont typeface="Arial" panose="020B0604020202020204" pitchFamily="34" charset="0"/>
                <a:buNone/>
              </a:pPr>
              <a:t>35</a:t>
            </a:fld>
            <a:endParaRPr lang="en-US" altLang="zh-CN" sz="1800">
              <a:solidFill>
                <a:schemeClr val="bg1"/>
              </a:solidFill>
              <a:cs typeface="Calibri" panose="020F0502020204030204" pitchFamily="34" charset="0"/>
            </a:endParaRPr>
          </a:p>
        </p:txBody>
      </p:sp>
      <p:sp>
        <p:nvSpPr>
          <p:cNvPr id="5" name="Bent Arrow 22"/>
          <p:cNvSpPr>
            <a:spLocks noChangeArrowheads="1"/>
          </p:cNvSpPr>
          <p:nvPr/>
        </p:nvSpPr>
        <p:spPr bwMode="auto">
          <a:xfrm flipV="1">
            <a:off x="6169382" y="1457391"/>
            <a:ext cx="1371600" cy="1752600"/>
          </a:xfrm>
          <a:custGeom>
            <a:avLst/>
            <a:gdLst>
              <a:gd name="T0" fmla="*/ 410552064 w 457200"/>
              <a:gd name="T1" fmla="*/ 0 h 2286000"/>
              <a:gd name="T2" fmla="*/ 410552064 w 457200"/>
              <a:gd name="T3" fmla="*/ 924 h 2286000"/>
              <a:gd name="T4" fmla="*/ 68425812 w 457200"/>
              <a:gd name="T5" fmla="*/ 9241 h 2286000"/>
              <a:gd name="T6" fmla="*/ 547402500 w 457200"/>
              <a:gd name="T7" fmla="*/ 463 h 2286000"/>
              <a:gd name="T8" fmla="*/ 0 60000 65536"/>
              <a:gd name="T9" fmla="*/ 0 60000 65536"/>
              <a:gd name="T10" fmla="*/ 0 60000 65536"/>
              <a:gd name="T11" fmla="*/ 0 60000 65536"/>
              <a:gd name="T12" fmla="*/ 0 w 457200"/>
              <a:gd name="T13" fmla="*/ 0 h 2286000"/>
              <a:gd name="T14" fmla="*/ 457200 w 457200"/>
              <a:gd name="T15" fmla="*/ 2286000 h 2286000"/>
            </a:gdLst>
            <a:ahLst/>
            <a:cxnLst>
              <a:cxn ang="T8">
                <a:pos x="T0" y="T1"/>
              </a:cxn>
              <a:cxn ang="T9">
                <a:pos x="T2" y="T3"/>
              </a:cxn>
              <a:cxn ang="T10">
                <a:pos x="T4" y="T5"/>
              </a:cxn>
              <a:cxn ang="T11">
                <a:pos x="T6" y="T7"/>
              </a:cxn>
            </a:cxnLst>
            <a:rect l="T12" t="T13" r="T14" b="T15"/>
            <a:pathLst>
              <a:path w="457200" h="2286000">
                <a:moveTo>
                  <a:pt x="0" y="2286000"/>
                </a:moveTo>
                <a:lnTo>
                  <a:pt x="0" y="268875"/>
                </a:lnTo>
                <a:cubicBezTo>
                  <a:pt x="0" y="151942"/>
                  <a:pt x="94792" y="57150"/>
                  <a:pt x="211724" y="57150"/>
                </a:cubicBezTo>
                <a:lnTo>
                  <a:pt x="342900" y="57150"/>
                </a:lnTo>
                <a:lnTo>
                  <a:pt x="342900" y="0"/>
                </a:lnTo>
                <a:lnTo>
                  <a:pt x="457200" y="114300"/>
                </a:lnTo>
                <a:lnTo>
                  <a:pt x="342900" y="228600"/>
                </a:lnTo>
                <a:lnTo>
                  <a:pt x="342900" y="171450"/>
                </a:lnTo>
                <a:lnTo>
                  <a:pt x="211725" y="171450"/>
                </a:lnTo>
                <a:lnTo>
                  <a:pt x="211724" y="171450"/>
                </a:lnTo>
                <a:cubicBezTo>
                  <a:pt x="157918" y="171450"/>
                  <a:pt x="114300" y="215068"/>
                  <a:pt x="114300" y="268874"/>
                </a:cubicBezTo>
                <a:lnTo>
                  <a:pt x="114300" y="2286000"/>
                </a:lnTo>
                <a:lnTo>
                  <a:pt x="0" y="2286000"/>
                </a:lnTo>
                <a:close/>
              </a:path>
            </a:pathLst>
          </a:custGeom>
          <a:solidFill>
            <a:srgbClr val="FFFF00"/>
          </a:solidFill>
          <a:ln w="25400" cap="flat" cmpd="sng">
            <a:solidFill>
              <a:srgbClr val="666699"/>
            </a:solidFill>
            <a:bevel/>
            <a:headEnd/>
            <a:tailEnd/>
          </a:ln>
        </p:spPr>
        <p:txBody>
          <a:bodyPr anchor="ctr"/>
          <a:lstStyle/>
          <a:p>
            <a:endParaRPr lang="en-US">
              <a:solidFill>
                <a:schemeClr val="bg1"/>
              </a:solidFill>
              <a:latin typeface="Calibri" panose="020F0502020204030204" pitchFamily="34" charset="0"/>
              <a:cs typeface="Calibri" panose="020F0502020204030204" pitchFamily="34" charset="0"/>
            </a:endParaRPr>
          </a:p>
        </p:txBody>
      </p:sp>
      <p:sp>
        <p:nvSpPr>
          <p:cNvPr id="6" name="Rectangle 6"/>
          <p:cNvSpPr>
            <a:spLocks noChangeArrowheads="1"/>
          </p:cNvSpPr>
          <p:nvPr/>
        </p:nvSpPr>
        <p:spPr bwMode="auto">
          <a:xfrm>
            <a:off x="3242553" y="130345"/>
            <a:ext cx="3860800" cy="441325"/>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1" dirty="0">
                <a:solidFill>
                  <a:srgbClr val="0000FF"/>
                </a:solidFill>
                <a:ea typeface="MS PGothic" panose="020B0600070205080204" pitchFamily="34" charset="-128"/>
                <a:cs typeface="Calibri" panose="020F0502020204030204" pitchFamily="34" charset="0"/>
                <a:sym typeface="Arial" panose="020B0604020202020204" pitchFamily="34" charset="0"/>
              </a:rPr>
              <a:t>ALL PATIENTS WITH CRC</a:t>
            </a:r>
          </a:p>
        </p:txBody>
      </p:sp>
      <p:sp>
        <p:nvSpPr>
          <p:cNvPr id="7" name="Down Arrow 4"/>
          <p:cNvSpPr>
            <a:spLocks noChangeArrowheads="1"/>
          </p:cNvSpPr>
          <p:nvPr/>
        </p:nvSpPr>
        <p:spPr bwMode="auto">
          <a:xfrm>
            <a:off x="4957053" y="588963"/>
            <a:ext cx="406400" cy="344920"/>
          </a:xfrm>
          <a:prstGeom prst="downArrow">
            <a:avLst>
              <a:gd name="adj1" fmla="val 50000"/>
              <a:gd name="adj2" fmla="val 50000"/>
            </a:avLst>
          </a:prstGeom>
          <a:solidFill>
            <a:srgbClr val="FFFF00"/>
          </a:solidFill>
          <a:ln w="25400">
            <a:solidFill>
              <a:srgbClr val="666699"/>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cs typeface="Calibri" panose="020F0502020204030204" pitchFamily="34" charset="0"/>
              <a:sym typeface="Arial" panose="020B0604020202020204" pitchFamily="34" charset="0"/>
            </a:endParaRPr>
          </a:p>
        </p:txBody>
      </p:sp>
      <p:sp>
        <p:nvSpPr>
          <p:cNvPr id="8" name="Rectangle 8"/>
          <p:cNvSpPr>
            <a:spLocks noChangeArrowheads="1"/>
          </p:cNvSpPr>
          <p:nvPr/>
        </p:nvSpPr>
        <p:spPr bwMode="auto">
          <a:xfrm>
            <a:off x="3508557" y="958670"/>
            <a:ext cx="3325103" cy="468875"/>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400" b="0" dirty="0">
                <a:solidFill>
                  <a:schemeClr val="bg1"/>
                </a:solidFill>
                <a:cs typeface="Calibri" panose="020F0502020204030204" pitchFamily="34" charset="0"/>
                <a:sym typeface="Arial" panose="020B0604020202020204" pitchFamily="34" charset="0"/>
              </a:rPr>
              <a:t>4 MMR IHC testing</a:t>
            </a:r>
          </a:p>
        </p:txBody>
      </p:sp>
      <p:sp>
        <p:nvSpPr>
          <p:cNvPr id="9" name="Bent Arrow 7"/>
          <p:cNvSpPr>
            <a:spLocks noChangeArrowheads="1"/>
          </p:cNvSpPr>
          <p:nvPr/>
        </p:nvSpPr>
        <p:spPr bwMode="auto">
          <a:xfrm flipH="1" flipV="1">
            <a:off x="4028366" y="1462349"/>
            <a:ext cx="482600" cy="735012"/>
          </a:xfrm>
          <a:custGeom>
            <a:avLst/>
            <a:gdLst>
              <a:gd name="T0" fmla="*/ 43565321 w 533400"/>
              <a:gd name="T1" fmla="*/ 0 h 1295400"/>
              <a:gd name="T2" fmla="*/ 43565321 w 533400"/>
              <a:gd name="T3" fmla="*/ 646 h 1295400"/>
              <a:gd name="T4" fmla="*/ 7260872 w 533400"/>
              <a:gd name="T5" fmla="*/ 3135 h 1295400"/>
              <a:gd name="T6" fmla="*/ 58087088 w 533400"/>
              <a:gd name="T7" fmla="*/ 323 h 1295400"/>
              <a:gd name="T8" fmla="*/ 0 60000 65536"/>
              <a:gd name="T9" fmla="*/ 0 60000 65536"/>
              <a:gd name="T10" fmla="*/ 0 60000 65536"/>
              <a:gd name="T11" fmla="*/ 0 60000 65536"/>
              <a:gd name="T12" fmla="*/ 0 w 533400"/>
              <a:gd name="T13" fmla="*/ 0 h 1295400"/>
              <a:gd name="T14" fmla="*/ 533400 w 533400"/>
              <a:gd name="T15" fmla="*/ 1295400 h 1295400"/>
            </a:gdLst>
            <a:ahLst/>
            <a:cxnLst>
              <a:cxn ang="T8">
                <a:pos x="T0" y="T1"/>
              </a:cxn>
              <a:cxn ang="T9">
                <a:pos x="T2" y="T3"/>
              </a:cxn>
              <a:cxn ang="T10">
                <a:pos x="T4" y="T5"/>
              </a:cxn>
              <a:cxn ang="T11">
                <a:pos x="T6" y="T7"/>
              </a:cxn>
            </a:cxnLst>
            <a:rect l="T12" t="T13" r="T14" b="T15"/>
            <a:pathLst>
              <a:path w="533400" h="1295400">
                <a:moveTo>
                  <a:pt x="0" y="1295400"/>
                </a:moveTo>
                <a:lnTo>
                  <a:pt x="0" y="300038"/>
                </a:lnTo>
                <a:cubicBezTo>
                  <a:pt x="0" y="171155"/>
                  <a:pt x="104480" y="66675"/>
                  <a:pt x="233362" y="66675"/>
                </a:cubicBezTo>
                <a:lnTo>
                  <a:pt x="400050" y="66675"/>
                </a:lnTo>
                <a:lnTo>
                  <a:pt x="400050" y="0"/>
                </a:lnTo>
                <a:lnTo>
                  <a:pt x="533400" y="133350"/>
                </a:lnTo>
                <a:lnTo>
                  <a:pt x="400050" y="266700"/>
                </a:lnTo>
                <a:lnTo>
                  <a:pt x="400050" y="200025"/>
                </a:lnTo>
                <a:lnTo>
                  <a:pt x="233363" y="200025"/>
                </a:lnTo>
                <a:lnTo>
                  <a:pt x="233362" y="200025"/>
                </a:lnTo>
                <a:cubicBezTo>
                  <a:pt x="178127" y="200025"/>
                  <a:pt x="133350" y="244802"/>
                  <a:pt x="133350" y="300037"/>
                </a:cubicBezTo>
                <a:lnTo>
                  <a:pt x="133350" y="1295400"/>
                </a:lnTo>
                <a:lnTo>
                  <a:pt x="0" y="1295400"/>
                </a:lnTo>
                <a:close/>
              </a:path>
            </a:pathLst>
          </a:custGeom>
          <a:solidFill>
            <a:srgbClr val="FFFF00"/>
          </a:solidFill>
          <a:ln w="25400" cap="flat" cmpd="sng">
            <a:solidFill>
              <a:srgbClr val="666699"/>
            </a:solidFill>
            <a:bevel/>
            <a:headEnd/>
            <a:tailEnd/>
          </a:ln>
        </p:spPr>
        <p:txBody>
          <a:bodyPr anchor="ctr"/>
          <a:lstStyle/>
          <a:p>
            <a:endParaRPr lang="en-US">
              <a:solidFill>
                <a:schemeClr val="bg1"/>
              </a:solidFill>
              <a:latin typeface="Calibri" panose="020F0502020204030204" pitchFamily="34" charset="0"/>
              <a:cs typeface="Calibri" panose="020F0502020204030204" pitchFamily="34" charset="0"/>
            </a:endParaRPr>
          </a:p>
        </p:txBody>
      </p:sp>
      <p:sp>
        <p:nvSpPr>
          <p:cNvPr id="10" name="TextBox 9"/>
          <p:cNvSpPr>
            <a:spLocks noChangeArrowheads="1"/>
          </p:cNvSpPr>
          <p:nvPr/>
        </p:nvSpPr>
        <p:spPr bwMode="auto">
          <a:xfrm>
            <a:off x="2773585" y="1495409"/>
            <a:ext cx="182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b="1" dirty="0">
                <a:solidFill>
                  <a:srgbClr val="FF0000"/>
                </a:solidFill>
                <a:cs typeface="Calibri" panose="020F0502020204030204" pitchFamily="34" charset="0"/>
                <a:sym typeface="Arial" panose="020B0604020202020204" pitchFamily="34" charset="0"/>
              </a:rPr>
              <a:t>Intact IHC</a:t>
            </a:r>
            <a:endParaRPr lang="en-US" altLang="zh-CN" sz="1800" b="1" dirty="0">
              <a:solidFill>
                <a:srgbClr val="FF0000"/>
              </a:solidFill>
              <a:cs typeface="Calibri" panose="020F0502020204030204" pitchFamily="34" charset="0"/>
              <a:sym typeface="Arial" panose="020B0604020202020204" pitchFamily="34" charset="0"/>
            </a:endParaRPr>
          </a:p>
        </p:txBody>
      </p:sp>
      <p:sp>
        <p:nvSpPr>
          <p:cNvPr id="11" name="Rectangle 11"/>
          <p:cNvSpPr>
            <a:spLocks noChangeArrowheads="1"/>
          </p:cNvSpPr>
          <p:nvPr/>
        </p:nvSpPr>
        <p:spPr bwMode="auto">
          <a:xfrm>
            <a:off x="773473" y="1917850"/>
            <a:ext cx="3254893" cy="742950"/>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b="0" dirty="0">
                <a:solidFill>
                  <a:schemeClr val="bg1"/>
                </a:solidFill>
                <a:cs typeface="Calibri" panose="020F0502020204030204" pitchFamily="34" charset="0"/>
                <a:sym typeface="Arial" panose="020B0604020202020204" pitchFamily="34" charset="0"/>
              </a:rPr>
              <a:t>Majority: No further testing</a:t>
            </a:r>
            <a:endParaRPr lang="zh-CN" altLang="en-US" sz="1600" b="0" dirty="0">
              <a:solidFill>
                <a:schemeClr val="bg1"/>
              </a:solidFill>
              <a:cs typeface="Calibri" panose="020F0502020204030204" pitchFamily="34" charset="0"/>
              <a:sym typeface="Arial" panose="020B0604020202020204" pitchFamily="34" charset="0"/>
            </a:endParaRPr>
          </a:p>
          <a:p>
            <a:pPr algn="ctr" eaLnBrk="1" hangingPunct="1">
              <a:spcBef>
                <a:spcPct val="0"/>
              </a:spcBef>
              <a:buFont typeface="Arial" panose="020B0604020202020204" pitchFamily="34" charset="0"/>
              <a:buNone/>
            </a:pPr>
            <a:r>
              <a:rPr lang="en-US" altLang="zh-CN" sz="1600" b="0" dirty="0">
                <a:solidFill>
                  <a:schemeClr val="bg1"/>
                </a:solidFill>
                <a:cs typeface="Calibri" panose="020F0502020204030204" pitchFamily="34" charset="0"/>
                <a:sym typeface="Arial" panose="020B0604020202020204" pitchFamily="34" charset="0"/>
              </a:rPr>
              <a:t>Strong clinical suspicion: MSI testing </a:t>
            </a:r>
          </a:p>
        </p:txBody>
      </p:sp>
      <p:sp>
        <p:nvSpPr>
          <p:cNvPr id="12" name="TextBox 15"/>
          <p:cNvSpPr>
            <a:spLocks noChangeArrowheads="1"/>
          </p:cNvSpPr>
          <p:nvPr/>
        </p:nvSpPr>
        <p:spPr bwMode="auto">
          <a:xfrm>
            <a:off x="7482690" y="2761570"/>
            <a:ext cx="1828800" cy="707886"/>
          </a:xfrm>
          <a:prstGeom prst="rect">
            <a:avLst/>
          </a:prstGeom>
          <a:solidFill>
            <a:schemeClr val="tx1"/>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b="1" dirty="0">
                <a:solidFill>
                  <a:srgbClr val="FF0000"/>
                </a:solidFill>
                <a:cs typeface="Calibri" panose="020F0502020204030204" pitchFamily="34" charset="0"/>
                <a:sym typeface="Arial" panose="020B0604020202020204" pitchFamily="34" charset="0"/>
              </a:rPr>
              <a:t>Loss of MLH1 </a:t>
            </a:r>
            <a:endParaRPr lang="zh-CN" altLang="en-US" sz="2000" b="1" dirty="0">
              <a:solidFill>
                <a:srgbClr val="FF0000"/>
              </a:solidFill>
              <a:cs typeface="Calibri" panose="020F0502020204030204" pitchFamily="34" charset="0"/>
              <a:sym typeface="Arial" panose="020B0604020202020204" pitchFamily="34" charset="0"/>
            </a:endParaRPr>
          </a:p>
          <a:p>
            <a:pPr algn="ctr" eaLnBrk="1" hangingPunct="1">
              <a:spcBef>
                <a:spcPct val="0"/>
              </a:spcBef>
              <a:buFont typeface="Arial" panose="020B0604020202020204" pitchFamily="34" charset="0"/>
              <a:buNone/>
            </a:pPr>
            <a:r>
              <a:rPr lang="en-US" altLang="zh-CN" sz="2000" b="1" dirty="0">
                <a:solidFill>
                  <a:srgbClr val="FF0000"/>
                </a:solidFill>
                <a:cs typeface="Calibri" panose="020F0502020204030204" pitchFamily="34" charset="0"/>
                <a:sym typeface="Arial" panose="020B0604020202020204" pitchFamily="34" charset="0"/>
              </a:rPr>
              <a:t>and PMS2</a:t>
            </a:r>
          </a:p>
        </p:txBody>
      </p:sp>
      <p:sp>
        <p:nvSpPr>
          <p:cNvPr id="13" name="Rectangle 13"/>
          <p:cNvSpPr>
            <a:spLocks noChangeArrowheads="1"/>
          </p:cNvSpPr>
          <p:nvPr/>
        </p:nvSpPr>
        <p:spPr bwMode="auto">
          <a:xfrm>
            <a:off x="3270553" y="3978952"/>
            <a:ext cx="3903696" cy="457200"/>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b="0" i="1" dirty="0">
                <a:solidFill>
                  <a:schemeClr val="bg1"/>
                </a:solidFill>
                <a:cs typeface="Calibri" panose="020F0502020204030204" pitchFamily="34" charset="0"/>
                <a:sym typeface="Arial" panose="020B0604020202020204" pitchFamily="34" charset="0"/>
              </a:rPr>
              <a:t>BRAF V600E </a:t>
            </a:r>
            <a:r>
              <a:rPr lang="en-US" altLang="zh-CN" sz="1600" b="0" dirty="0">
                <a:solidFill>
                  <a:schemeClr val="bg1"/>
                </a:solidFill>
                <a:cs typeface="Calibri" panose="020F0502020204030204" pitchFamily="34" charset="0"/>
                <a:sym typeface="Arial" panose="020B0604020202020204" pitchFamily="34" charset="0"/>
              </a:rPr>
              <a:t>mutation and/or </a:t>
            </a:r>
          </a:p>
          <a:p>
            <a:pPr algn="ctr" eaLnBrk="1" hangingPunct="1">
              <a:spcBef>
                <a:spcPct val="0"/>
              </a:spcBef>
              <a:buFont typeface="Arial" panose="020B0604020202020204" pitchFamily="34" charset="0"/>
              <a:buNone/>
            </a:pPr>
            <a:r>
              <a:rPr lang="en-US" altLang="zh-CN" sz="1600" b="0" i="1" dirty="0">
                <a:solidFill>
                  <a:schemeClr val="bg1"/>
                </a:solidFill>
                <a:cs typeface="Calibri" panose="020F0502020204030204" pitchFamily="34" charset="0"/>
                <a:sym typeface="Arial" panose="020B0604020202020204" pitchFamily="34" charset="0"/>
              </a:rPr>
              <a:t>MLH1 </a:t>
            </a:r>
            <a:r>
              <a:rPr lang="en-US" altLang="zh-CN" sz="1600" b="0" dirty="0">
                <a:solidFill>
                  <a:schemeClr val="bg1"/>
                </a:solidFill>
                <a:cs typeface="Calibri" panose="020F0502020204030204" pitchFamily="34" charset="0"/>
                <a:sym typeface="Arial" panose="020B0604020202020204" pitchFamily="34" charset="0"/>
              </a:rPr>
              <a:t>promoter methylation</a:t>
            </a:r>
          </a:p>
        </p:txBody>
      </p:sp>
      <p:sp>
        <p:nvSpPr>
          <p:cNvPr id="14" name="Rectangle 14"/>
          <p:cNvSpPr>
            <a:spLocks noChangeArrowheads="1"/>
          </p:cNvSpPr>
          <p:nvPr/>
        </p:nvSpPr>
        <p:spPr bwMode="auto">
          <a:xfrm>
            <a:off x="1866984" y="3372012"/>
            <a:ext cx="3995738" cy="514350"/>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b="0" dirty="0">
                <a:solidFill>
                  <a:schemeClr val="bg1"/>
                </a:solidFill>
                <a:cs typeface="Calibri" panose="020F0502020204030204" pitchFamily="34" charset="0"/>
                <a:sym typeface="Arial" panose="020B0604020202020204" pitchFamily="34" charset="0"/>
              </a:rPr>
              <a:t>Likely Lynch syndrome, needs genetic counseling / germline mutational analysis</a:t>
            </a:r>
            <a:endParaRPr lang="zh-CN" altLang="en-US" sz="2000" b="0" dirty="0">
              <a:solidFill>
                <a:schemeClr val="bg1"/>
              </a:solidFill>
              <a:cs typeface="Calibri" panose="020F0502020204030204" pitchFamily="34" charset="0"/>
            </a:endParaRPr>
          </a:p>
        </p:txBody>
      </p:sp>
      <p:sp>
        <p:nvSpPr>
          <p:cNvPr id="16" name="Down Arrow 24"/>
          <p:cNvSpPr>
            <a:spLocks noChangeArrowheads="1"/>
          </p:cNvSpPr>
          <p:nvPr/>
        </p:nvSpPr>
        <p:spPr bwMode="auto">
          <a:xfrm>
            <a:off x="6110114" y="4463191"/>
            <a:ext cx="562087" cy="646112"/>
          </a:xfrm>
          <a:prstGeom prst="downArrow">
            <a:avLst>
              <a:gd name="adj1" fmla="val 50000"/>
              <a:gd name="adj2" fmla="val 50011"/>
            </a:avLst>
          </a:prstGeom>
          <a:solidFill>
            <a:srgbClr val="FFFF00"/>
          </a:solidFill>
          <a:ln w="25400">
            <a:solidFill>
              <a:srgbClr val="666699"/>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cs typeface="Calibri" panose="020F0502020204030204" pitchFamily="34" charset="0"/>
              <a:sym typeface="Arial" panose="020B0604020202020204" pitchFamily="34" charset="0"/>
            </a:endParaRPr>
          </a:p>
        </p:txBody>
      </p:sp>
      <p:sp>
        <p:nvSpPr>
          <p:cNvPr id="17" name="TextBox 25"/>
          <p:cNvSpPr>
            <a:spLocks noChangeArrowheads="1"/>
          </p:cNvSpPr>
          <p:nvPr/>
        </p:nvSpPr>
        <p:spPr bwMode="auto">
          <a:xfrm>
            <a:off x="6422803" y="4496000"/>
            <a:ext cx="228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500" b="1" i="1" dirty="0">
                <a:solidFill>
                  <a:srgbClr val="FF0000"/>
                </a:solidFill>
                <a:cs typeface="Calibri" panose="020F0502020204030204" pitchFamily="34" charset="0"/>
                <a:sym typeface="Arial" panose="020B0604020202020204" pitchFamily="34" charset="0"/>
              </a:rPr>
              <a:t>BRAF V600E </a:t>
            </a:r>
            <a:r>
              <a:rPr lang="en-US" altLang="zh-CN" sz="1500" b="1" dirty="0">
                <a:solidFill>
                  <a:srgbClr val="FF0000"/>
                </a:solidFill>
                <a:cs typeface="Calibri" panose="020F0502020204030204" pitchFamily="34" charset="0"/>
                <a:sym typeface="Arial" panose="020B0604020202020204" pitchFamily="34" charset="0"/>
              </a:rPr>
              <a:t>Mutation</a:t>
            </a:r>
          </a:p>
        </p:txBody>
      </p:sp>
      <p:sp>
        <p:nvSpPr>
          <p:cNvPr id="18" name="Rectangle 18"/>
          <p:cNvSpPr>
            <a:spLocks noChangeArrowheads="1"/>
          </p:cNvSpPr>
          <p:nvPr/>
        </p:nvSpPr>
        <p:spPr bwMode="auto">
          <a:xfrm>
            <a:off x="5523532" y="5137249"/>
            <a:ext cx="4143893" cy="317233"/>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b="0" dirty="0">
                <a:solidFill>
                  <a:schemeClr val="bg1"/>
                </a:solidFill>
                <a:cs typeface="Calibri" panose="020F0502020204030204" pitchFamily="34" charset="0"/>
                <a:sym typeface="Arial" panose="020B0604020202020204" pitchFamily="34" charset="0"/>
              </a:rPr>
              <a:t>Vast majority: no further testing, sporadic</a:t>
            </a:r>
            <a:endParaRPr lang="zh-CN" altLang="en-US" sz="2000" b="0" dirty="0">
              <a:solidFill>
                <a:schemeClr val="bg1"/>
              </a:solidFill>
              <a:cs typeface="Calibri" panose="020F0502020204030204" pitchFamily="34" charset="0"/>
            </a:endParaRPr>
          </a:p>
        </p:txBody>
      </p:sp>
      <p:sp>
        <p:nvSpPr>
          <p:cNvPr id="19" name="Down Arrow 27"/>
          <p:cNvSpPr>
            <a:spLocks noChangeArrowheads="1"/>
          </p:cNvSpPr>
          <p:nvPr/>
        </p:nvSpPr>
        <p:spPr bwMode="auto">
          <a:xfrm>
            <a:off x="3459385" y="4463191"/>
            <a:ext cx="228600" cy="646112"/>
          </a:xfrm>
          <a:prstGeom prst="downArrow">
            <a:avLst>
              <a:gd name="adj1" fmla="val 50000"/>
              <a:gd name="adj2" fmla="val 50024"/>
            </a:avLst>
          </a:prstGeom>
          <a:solidFill>
            <a:srgbClr val="FFFF00"/>
          </a:solidFill>
          <a:ln w="25400">
            <a:solidFill>
              <a:srgbClr val="666699"/>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cs typeface="Calibri" panose="020F0502020204030204" pitchFamily="34" charset="0"/>
              <a:sym typeface="Arial" panose="020B0604020202020204" pitchFamily="34" charset="0"/>
            </a:endParaRPr>
          </a:p>
        </p:txBody>
      </p:sp>
      <p:sp>
        <p:nvSpPr>
          <p:cNvPr id="20" name="TextBox 28"/>
          <p:cNvSpPr>
            <a:spLocks noChangeArrowheads="1"/>
          </p:cNvSpPr>
          <p:nvPr/>
        </p:nvSpPr>
        <p:spPr bwMode="auto">
          <a:xfrm>
            <a:off x="874589" y="4345077"/>
            <a:ext cx="2747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i="1" dirty="0">
                <a:solidFill>
                  <a:srgbClr val="FF0000"/>
                </a:solidFill>
                <a:cs typeface="Calibri" panose="020F0502020204030204" pitchFamily="34" charset="0"/>
                <a:sym typeface="Arial" panose="020B0604020202020204" pitchFamily="34" charset="0"/>
              </a:rPr>
              <a:t>BRAF-WT </a:t>
            </a:r>
            <a:r>
              <a:rPr lang="en-US" altLang="zh-CN" sz="1600" dirty="0">
                <a:solidFill>
                  <a:srgbClr val="FF0000"/>
                </a:solidFill>
                <a:cs typeface="Calibri" panose="020F0502020204030204" pitchFamily="34" charset="0"/>
                <a:sym typeface="Arial" panose="020B0604020202020204" pitchFamily="34" charset="0"/>
              </a:rPr>
              <a:t>and/or</a:t>
            </a:r>
          </a:p>
          <a:p>
            <a:pPr algn="ctr" eaLnBrk="1" hangingPunct="1">
              <a:spcBef>
                <a:spcPct val="0"/>
              </a:spcBef>
              <a:buNone/>
            </a:pPr>
            <a:r>
              <a:rPr lang="en-US" altLang="zh-CN" sz="1600" dirty="0">
                <a:solidFill>
                  <a:srgbClr val="FF0000"/>
                </a:solidFill>
                <a:cs typeface="Calibri" panose="020F0502020204030204" pitchFamily="34" charset="0"/>
                <a:sym typeface="Arial" panose="020B0604020202020204" pitchFamily="34" charset="0"/>
              </a:rPr>
              <a:t>No </a:t>
            </a:r>
            <a:r>
              <a:rPr lang="en-US" altLang="zh-CN" sz="1600" dirty="0" err="1">
                <a:solidFill>
                  <a:srgbClr val="FF0000"/>
                </a:solidFill>
                <a:cs typeface="Calibri" panose="020F0502020204030204" pitchFamily="34" charset="0"/>
                <a:sym typeface="Arial" panose="020B0604020202020204" pitchFamily="34" charset="0"/>
              </a:rPr>
              <a:t>hypermethylation</a:t>
            </a:r>
            <a:r>
              <a:rPr lang="en-US" altLang="zh-CN" sz="1600" dirty="0">
                <a:solidFill>
                  <a:srgbClr val="FF0000"/>
                </a:solidFill>
                <a:cs typeface="Calibri" panose="020F0502020204030204" pitchFamily="34" charset="0"/>
                <a:sym typeface="Arial" panose="020B0604020202020204" pitchFamily="34" charset="0"/>
              </a:rPr>
              <a:t> </a:t>
            </a:r>
          </a:p>
          <a:p>
            <a:pPr algn="ctr" eaLnBrk="1" hangingPunct="1">
              <a:spcBef>
                <a:spcPct val="0"/>
              </a:spcBef>
              <a:buNone/>
            </a:pPr>
            <a:r>
              <a:rPr lang="en-US" altLang="zh-CN" sz="1600" dirty="0">
                <a:solidFill>
                  <a:srgbClr val="FF0000"/>
                </a:solidFill>
                <a:cs typeface="Calibri" panose="020F0502020204030204" pitchFamily="34" charset="0"/>
                <a:sym typeface="Arial" panose="020B0604020202020204" pitchFamily="34" charset="0"/>
              </a:rPr>
              <a:t>of </a:t>
            </a:r>
            <a:r>
              <a:rPr lang="en-US" altLang="zh-CN" sz="1600" i="1" dirty="0">
                <a:solidFill>
                  <a:srgbClr val="FF0000"/>
                </a:solidFill>
                <a:cs typeface="Calibri" panose="020F0502020204030204" pitchFamily="34" charset="0"/>
                <a:sym typeface="Arial" panose="020B0604020202020204" pitchFamily="34" charset="0"/>
              </a:rPr>
              <a:t>MLH1</a:t>
            </a:r>
            <a:r>
              <a:rPr lang="en-US" altLang="zh-CN" sz="1600" dirty="0">
                <a:solidFill>
                  <a:srgbClr val="FF0000"/>
                </a:solidFill>
                <a:cs typeface="Calibri" panose="020F0502020204030204" pitchFamily="34" charset="0"/>
                <a:sym typeface="Arial" panose="020B0604020202020204" pitchFamily="34" charset="0"/>
              </a:rPr>
              <a:t> promotor </a:t>
            </a:r>
            <a:endParaRPr lang="zh-CN" altLang="en-US" sz="1600" dirty="0">
              <a:solidFill>
                <a:srgbClr val="FF0000"/>
              </a:solidFill>
              <a:cs typeface="Calibri" panose="020F0502020204030204" pitchFamily="34" charset="0"/>
            </a:endParaRPr>
          </a:p>
        </p:txBody>
      </p:sp>
      <p:sp>
        <p:nvSpPr>
          <p:cNvPr id="21" name="Rectangle 21"/>
          <p:cNvSpPr>
            <a:spLocks noChangeArrowheads="1"/>
          </p:cNvSpPr>
          <p:nvPr/>
        </p:nvSpPr>
        <p:spPr bwMode="auto">
          <a:xfrm>
            <a:off x="1180390" y="5133835"/>
            <a:ext cx="3857625" cy="342900"/>
          </a:xfrm>
          <a:prstGeom prst="rect">
            <a:avLst/>
          </a:prstGeom>
          <a:solidFill>
            <a:srgbClr val="FFFFFF"/>
          </a:solidFill>
          <a:ln w="25400">
            <a:solidFill>
              <a:srgbClr val="000000"/>
            </a:solidFill>
            <a:bevel/>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1600" b="0" dirty="0">
                <a:solidFill>
                  <a:schemeClr val="bg1"/>
                </a:solidFill>
                <a:cs typeface="Calibri" panose="020F0502020204030204" pitchFamily="34" charset="0"/>
                <a:sym typeface="Arial" panose="020B0604020202020204" pitchFamily="34" charset="0"/>
              </a:rPr>
              <a:t>Possible Lynch syndrome</a:t>
            </a:r>
          </a:p>
        </p:txBody>
      </p:sp>
      <p:sp>
        <p:nvSpPr>
          <p:cNvPr id="22" name="Down Arrow 24"/>
          <p:cNvSpPr>
            <a:spLocks noChangeArrowheads="1"/>
          </p:cNvSpPr>
          <p:nvPr/>
        </p:nvSpPr>
        <p:spPr bwMode="auto">
          <a:xfrm>
            <a:off x="4932274" y="1449322"/>
            <a:ext cx="381000" cy="1858962"/>
          </a:xfrm>
          <a:prstGeom prst="downArrow">
            <a:avLst>
              <a:gd name="adj1" fmla="val 50000"/>
              <a:gd name="adj2" fmla="val 49989"/>
            </a:avLst>
          </a:prstGeom>
          <a:solidFill>
            <a:srgbClr val="FFFF00"/>
          </a:solidFill>
          <a:ln w="25400">
            <a:solidFill>
              <a:srgbClr val="666699"/>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cs typeface="Calibri" panose="020F0502020204030204" pitchFamily="34" charset="0"/>
              <a:sym typeface="Arial" panose="020B0604020202020204" pitchFamily="34" charset="0"/>
            </a:endParaRPr>
          </a:p>
        </p:txBody>
      </p:sp>
      <p:sp>
        <p:nvSpPr>
          <p:cNvPr id="23" name="Bent Arrow 7"/>
          <p:cNvSpPr>
            <a:spLocks noChangeArrowheads="1"/>
          </p:cNvSpPr>
          <p:nvPr/>
        </p:nvSpPr>
        <p:spPr bwMode="auto">
          <a:xfrm flipH="1" flipV="1">
            <a:off x="7228746" y="3436819"/>
            <a:ext cx="1406526" cy="843575"/>
          </a:xfrm>
          <a:custGeom>
            <a:avLst/>
            <a:gdLst>
              <a:gd name="T0" fmla="*/ 370050665 w 533400"/>
              <a:gd name="T1" fmla="*/ 0 h 1295400"/>
              <a:gd name="T2" fmla="*/ 370050665 w 533400"/>
              <a:gd name="T3" fmla="*/ 1308 h 1295400"/>
              <a:gd name="T4" fmla="*/ 61674982 w 533400"/>
              <a:gd name="T5" fmla="*/ 6351 h 1295400"/>
              <a:gd name="T6" fmla="*/ 493400830 w 533400"/>
              <a:gd name="T7" fmla="*/ 654 h 1295400"/>
              <a:gd name="T8" fmla="*/ 0 60000 65536"/>
              <a:gd name="T9" fmla="*/ 0 60000 65536"/>
              <a:gd name="T10" fmla="*/ 0 60000 65536"/>
              <a:gd name="T11" fmla="*/ 0 60000 65536"/>
              <a:gd name="T12" fmla="*/ 0 w 533400"/>
              <a:gd name="T13" fmla="*/ 0 h 1295400"/>
              <a:gd name="T14" fmla="*/ 533400 w 533400"/>
              <a:gd name="T15" fmla="*/ 1295400 h 1295400"/>
            </a:gdLst>
            <a:ahLst/>
            <a:cxnLst>
              <a:cxn ang="T8">
                <a:pos x="T0" y="T1"/>
              </a:cxn>
              <a:cxn ang="T9">
                <a:pos x="T2" y="T3"/>
              </a:cxn>
              <a:cxn ang="T10">
                <a:pos x="T4" y="T5"/>
              </a:cxn>
              <a:cxn ang="T11">
                <a:pos x="T6" y="T7"/>
              </a:cxn>
            </a:cxnLst>
            <a:rect l="T12" t="T13" r="T14" b="T15"/>
            <a:pathLst>
              <a:path w="533400" h="1295400">
                <a:moveTo>
                  <a:pt x="0" y="1295400"/>
                </a:moveTo>
                <a:lnTo>
                  <a:pt x="0" y="300038"/>
                </a:lnTo>
                <a:cubicBezTo>
                  <a:pt x="0" y="171155"/>
                  <a:pt x="104480" y="66675"/>
                  <a:pt x="233362" y="66675"/>
                </a:cubicBezTo>
                <a:lnTo>
                  <a:pt x="400050" y="66675"/>
                </a:lnTo>
                <a:lnTo>
                  <a:pt x="400050" y="0"/>
                </a:lnTo>
                <a:lnTo>
                  <a:pt x="533400" y="133350"/>
                </a:lnTo>
                <a:lnTo>
                  <a:pt x="400050" y="266700"/>
                </a:lnTo>
                <a:lnTo>
                  <a:pt x="400050" y="200025"/>
                </a:lnTo>
                <a:lnTo>
                  <a:pt x="233363" y="200025"/>
                </a:lnTo>
                <a:lnTo>
                  <a:pt x="233362" y="200025"/>
                </a:lnTo>
                <a:cubicBezTo>
                  <a:pt x="178127" y="200025"/>
                  <a:pt x="133350" y="244802"/>
                  <a:pt x="133350" y="300037"/>
                </a:cubicBezTo>
                <a:lnTo>
                  <a:pt x="133350" y="1295400"/>
                </a:lnTo>
                <a:lnTo>
                  <a:pt x="0" y="1295400"/>
                </a:lnTo>
                <a:close/>
              </a:path>
            </a:pathLst>
          </a:custGeom>
          <a:solidFill>
            <a:srgbClr val="FFFF00"/>
          </a:solidFill>
          <a:ln w="25400" cap="flat" cmpd="sng">
            <a:solidFill>
              <a:srgbClr val="666699"/>
            </a:solidFill>
            <a:bevel/>
            <a:headEnd/>
            <a:tailEnd/>
          </a:ln>
        </p:spPr>
        <p:txBody>
          <a:bodyPr anchor="ctr"/>
          <a:lstStyle/>
          <a:p>
            <a:endParaRPr lang="en-US">
              <a:solidFill>
                <a:schemeClr val="bg1"/>
              </a:solidFill>
              <a:latin typeface="Calibri" panose="020F0502020204030204" pitchFamily="34" charset="0"/>
              <a:cs typeface="Calibri" panose="020F0502020204030204" pitchFamily="34" charset="0"/>
            </a:endParaRPr>
          </a:p>
        </p:txBody>
      </p:sp>
      <p:sp>
        <p:nvSpPr>
          <p:cNvPr id="24" name="Rectangle 1"/>
          <p:cNvSpPr>
            <a:spLocks noChangeArrowheads="1"/>
          </p:cNvSpPr>
          <p:nvPr/>
        </p:nvSpPr>
        <p:spPr bwMode="auto">
          <a:xfrm>
            <a:off x="420612" y="5725864"/>
            <a:ext cx="49473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spcBef>
                <a:spcPct val="0"/>
              </a:spcBef>
              <a:buNone/>
            </a:pPr>
            <a:r>
              <a:rPr lang="en-US" altLang="zh-CN" sz="1800" b="0" dirty="0">
                <a:solidFill>
                  <a:schemeClr val="bg1"/>
                </a:solidFill>
                <a:cs typeface="Calibri" panose="020F0502020204030204" pitchFamily="34" charset="0"/>
                <a:sym typeface="Arial" panose="020B0604020202020204" pitchFamily="34" charset="0"/>
              </a:rPr>
              <a:t>Genetic counseling / germline mutational analysis</a:t>
            </a:r>
            <a:endParaRPr lang="zh-CN" altLang="en-US" sz="1800" b="0" dirty="0">
              <a:solidFill>
                <a:schemeClr val="bg1"/>
              </a:solidFill>
              <a:cs typeface="Calibri" panose="020F0502020204030204" pitchFamily="34" charset="0"/>
            </a:endParaRPr>
          </a:p>
        </p:txBody>
      </p:sp>
      <p:sp>
        <p:nvSpPr>
          <p:cNvPr id="25" name="Rectangle 2"/>
          <p:cNvSpPr>
            <a:spLocks noChangeArrowheads="1"/>
          </p:cNvSpPr>
          <p:nvPr/>
        </p:nvSpPr>
        <p:spPr bwMode="auto">
          <a:xfrm>
            <a:off x="167496" y="5734915"/>
            <a:ext cx="5453549" cy="369888"/>
          </a:xfrm>
          <a:prstGeom prst="rect">
            <a:avLst/>
          </a:prstGeom>
          <a:noFill/>
          <a:ln w="25400">
            <a:solidFill>
              <a:srgbClr val="220947"/>
            </a:solidFill>
            <a:bevel/>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800">
              <a:solidFill>
                <a:schemeClr val="bg1"/>
              </a:solidFill>
              <a:cs typeface="Calibri" panose="020F0502020204030204" pitchFamily="34" charset="0"/>
            </a:endParaRPr>
          </a:p>
        </p:txBody>
      </p:sp>
      <p:sp>
        <p:nvSpPr>
          <p:cNvPr id="27" name="Down Arrow 27"/>
          <p:cNvSpPr>
            <a:spLocks noChangeArrowheads="1"/>
          </p:cNvSpPr>
          <p:nvPr/>
        </p:nvSpPr>
        <p:spPr bwMode="auto">
          <a:xfrm>
            <a:off x="3003853" y="5485786"/>
            <a:ext cx="266700" cy="289131"/>
          </a:xfrm>
          <a:prstGeom prst="downArrow">
            <a:avLst>
              <a:gd name="adj1" fmla="val 50000"/>
              <a:gd name="adj2" fmla="val 50024"/>
            </a:avLst>
          </a:prstGeom>
          <a:solidFill>
            <a:srgbClr val="FFFF00"/>
          </a:solidFill>
          <a:ln w="25400">
            <a:solidFill>
              <a:srgbClr val="666699"/>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1500">
              <a:solidFill>
                <a:schemeClr val="bg1"/>
              </a:solidFill>
              <a:cs typeface="Calibri" panose="020F0502020204030204" pitchFamily="34" charset="0"/>
              <a:sym typeface="Arial" panose="020B0604020202020204" pitchFamily="34" charset="0"/>
            </a:endParaRPr>
          </a:p>
        </p:txBody>
      </p:sp>
      <p:sp>
        <p:nvSpPr>
          <p:cNvPr id="28" name="Bent Arrow 7"/>
          <p:cNvSpPr>
            <a:spLocks noChangeArrowheads="1"/>
          </p:cNvSpPr>
          <p:nvPr/>
        </p:nvSpPr>
        <p:spPr bwMode="auto">
          <a:xfrm flipH="1" flipV="1">
            <a:off x="5743575" y="5476734"/>
            <a:ext cx="1358456" cy="489423"/>
          </a:xfrm>
          <a:custGeom>
            <a:avLst/>
            <a:gdLst>
              <a:gd name="T0" fmla="*/ 370050665 w 533400"/>
              <a:gd name="T1" fmla="*/ 0 h 1295400"/>
              <a:gd name="T2" fmla="*/ 370050665 w 533400"/>
              <a:gd name="T3" fmla="*/ 1308 h 1295400"/>
              <a:gd name="T4" fmla="*/ 61674982 w 533400"/>
              <a:gd name="T5" fmla="*/ 6351 h 1295400"/>
              <a:gd name="T6" fmla="*/ 493400830 w 533400"/>
              <a:gd name="T7" fmla="*/ 654 h 1295400"/>
              <a:gd name="T8" fmla="*/ 0 60000 65536"/>
              <a:gd name="T9" fmla="*/ 0 60000 65536"/>
              <a:gd name="T10" fmla="*/ 0 60000 65536"/>
              <a:gd name="T11" fmla="*/ 0 60000 65536"/>
              <a:gd name="T12" fmla="*/ 0 w 533400"/>
              <a:gd name="T13" fmla="*/ 0 h 1295400"/>
              <a:gd name="T14" fmla="*/ 533400 w 533400"/>
              <a:gd name="T15" fmla="*/ 1295400 h 1295400"/>
            </a:gdLst>
            <a:ahLst/>
            <a:cxnLst>
              <a:cxn ang="T8">
                <a:pos x="T0" y="T1"/>
              </a:cxn>
              <a:cxn ang="T9">
                <a:pos x="T2" y="T3"/>
              </a:cxn>
              <a:cxn ang="T10">
                <a:pos x="T4" y="T5"/>
              </a:cxn>
              <a:cxn ang="T11">
                <a:pos x="T6" y="T7"/>
              </a:cxn>
            </a:cxnLst>
            <a:rect l="T12" t="T13" r="T14" b="T15"/>
            <a:pathLst>
              <a:path w="533400" h="1295400">
                <a:moveTo>
                  <a:pt x="0" y="1295400"/>
                </a:moveTo>
                <a:lnTo>
                  <a:pt x="0" y="300038"/>
                </a:lnTo>
                <a:cubicBezTo>
                  <a:pt x="0" y="171155"/>
                  <a:pt x="104480" y="66675"/>
                  <a:pt x="233362" y="66675"/>
                </a:cubicBezTo>
                <a:lnTo>
                  <a:pt x="400050" y="66675"/>
                </a:lnTo>
                <a:lnTo>
                  <a:pt x="400050" y="0"/>
                </a:lnTo>
                <a:lnTo>
                  <a:pt x="533400" y="133350"/>
                </a:lnTo>
                <a:lnTo>
                  <a:pt x="400050" y="266700"/>
                </a:lnTo>
                <a:lnTo>
                  <a:pt x="400050" y="200025"/>
                </a:lnTo>
                <a:lnTo>
                  <a:pt x="233363" y="200025"/>
                </a:lnTo>
                <a:lnTo>
                  <a:pt x="233362" y="200025"/>
                </a:lnTo>
                <a:cubicBezTo>
                  <a:pt x="178127" y="200025"/>
                  <a:pt x="133350" y="244802"/>
                  <a:pt x="133350" y="300037"/>
                </a:cubicBezTo>
                <a:lnTo>
                  <a:pt x="133350" y="1295400"/>
                </a:lnTo>
                <a:lnTo>
                  <a:pt x="0" y="1295400"/>
                </a:lnTo>
                <a:close/>
              </a:path>
            </a:pathLst>
          </a:custGeom>
          <a:solidFill>
            <a:srgbClr val="FFFF00"/>
          </a:solidFill>
          <a:ln w="25400" cap="flat" cmpd="sng">
            <a:solidFill>
              <a:srgbClr val="666699"/>
            </a:solidFill>
            <a:bevel/>
            <a:headEnd/>
            <a:tailEnd/>
          </a:ln>
        </p:spPr>
        <p:txBody>
          <a:bodyPr anchor="ctr"/>
          <a:lstStyle/>
          <a:p>
            <a:endParaRPr lang="en-US">
              <a:solidFill>
                <a:schemeClr val="bg1"/>
              </a:solidFill>
              <a:latin typeface="Calibri" panose="020F0502020204030204" pitchFamily="34" charset="0"/>
              <a:cs typeface="Calibri" panose="020F0502020204030204" pitchFamily="34" charset="0"/>
            </a:endParaRPr>
          </a:p>
        </p:txBody>
      </p:sp>
      <p:sp>
        <p:nvSpPr>
          <p:cNvPr id="29" name="TextBox 28"/>
          <p:cNvSpPr txBox="1"/>
          <p:nvPr/>
        </p:nvSpPr>
        <p:spPr>
          <a:xfrm>
            <a:off x="9276229" y="5621954"/>
            <a:ext cx="184731" cy="369332"/>
          </a:xfrm>
          <a:prstGeom prst="rect">
            <a:avLst/>
          </a:prstGeom>
          <a:noFill/>
        </p:spPr>
        <p:txBody>
          <a:bodyPr wrap="none" rtlCol="0">
            <a:spAutoFit/>
          </a:bodyPr>
          <a:lstStyle/>
          <a:p>
            <a:endParaRPr lang="en-US" dirty="0">
              <a:solidFill>
                <a:schemeClr val="bg1"/>
              </a:solidFill>
              <a:latin typeface="Calibri" panose="020F0502020204030204" pitchFamily="34" charset="0"/>
              <a:cs typeface="Calibri" panose="020F0502020204030204" pitchFamily="34" charset="0"/>
            </a:endParaRPr>
          </a:p>
        </p:txBody>
      </p:sp>
      <p:sp>
        <p:nvSpPr>
          <p:cNvPr id="30" name="Rectangle 29"/>
          <p:cNvSpPr/>
          <p:nvPr/>
        </p:nvSpPr>
        <p:spPr>
          <a:xfrm>
            <a:off x="7063921" y="5498344"/>
            <a:ext cx="2451953" cy="369332"/>
          </a:xfrm>
          <a:prstGeom prst="rect">
            <a:avLst/>
          </a:prstGeom>
        </p:spPr>
        <p:txBody>
          <a:bodyPr wrap="none">
            <a:spAutoFit/>
          </a:bodyPr>
          <a:lstStyle/>
          <a:p>
            <a:r>
              <a:rPr lang="en-US" altLang="zh-CN" dirty="0">
                <a:solidFill>
                  <a:srgbClr val="0000FF"/>
                </a:solidFill>
                <a:latin typeface="Calibri" panose="020F0502020204030204" pitchFamily="34" charset="0"/>
                <a:cs typeface="Calibri" panose="020F0502020204030204" pitchFamily="34" charset="0"/>
                <a:sym typeface="Arial" panose="020B0604020202020204" pitchFamily="34" charset="0"/>
              </a:rPr>
              <a:t>Strong clinical suspicion</a:t>
            </a:r>
            <a:endParaRPr lang="en-US" dirty="0">
              <a:solidFill>
                <a:srgbClr val="0000FF"/>
              </a:solidFill>
              <a:latin typeface="Calibri" panose="020F0502020204030204" pitchFamily="34" charset="0"/>
              <a:cs typeface="Calibri" panose="020F0502020204030204" pitchFamily="34" charset="0"/>
            </a:endParaRPr>
          </a:p>
        </p:txBody>
      </p:sp>
      <p:sp>
        <p:nvSpPr>
          <p:cNvPr id="31" name="TextBox 19"/>
          <p:cNvSpPr>
            <a:spLocks noChangeArrowheads="1"/>
          </p:cNvSpPr>
          <p:nvPr/>
        </p:nvSpPr>
        <p:spPr bwMode="auto">
          <a:xfrm>
            <a:off x="1699252" y="2732247"/>
            <a:ext cx="352314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spcBef>
                <a:spcPct val="0"/>
              </a:spcBef>
              <a:buFont typeface="Arial" panose="020B0604020202020204" pitchFamily="34" charset="0"/>
              <a:buNone/>
            </a:pPr>
            <a:r>
              <a:rPr lang="en-US" altLang="zh-CN" sz="2000" b="1" dirty="0">
                <a:solidFill>
                  <a:srgbClr val="FF0000"/>
                </a:solidFill>
                <a:cs typeface="Calibri" panose="020F0502020204030204" pitchFamily="34" charset="0"/>
                <a:sym typeface="Arial" panose="020B0604020202020204" pitchFamily="34" charset="0"/>
              </a:rPr>
              <a:t>Loss of MSH2 and/or MSH6, </a:t>
            </a:r>
          </a:p>
          <a:p>
            <a:pPr algn="ctr" eaLnBrk="1" hangingPunct="1">
              <a:spcBef>
                <a:spcPct val="0"/>
              </a:spcBef>
              <a:buFont typeface="Arial" panose="020B0604020202020204" pitchFamily="34" charset="0"/>
              <a:buNone/>
            </a:pPr>
            <a:r>
              <a:rPr lang="en-US" altLang="zh-CN" sz="2000" b="1" dirty="0">
                <a:solidFill>
                  <a:srgbClr val="FF0000"/>
                </a:solidFill>
                <a:cs typeface="Calibri" panose="020F0502020204030204" pitchFamily="34" charset="0"/>
                <a:sym typeface="Arial" panose="020B0604020202020204" pitchFamily="34" charset="0"/>
              </a:rPr>
              <a:t>or loss of PMS2 alone </a:t>
            </a:r>
          </a:p>
        </p:txBody>
      </p:sp>
      <p:sp>
        <p:nvSpPr>
          <p:cNvPr id="32" name="Title 4">
            <a:extLst>
              <a:ext uri="{FF2B5EF4-FFF2-40B4-BE49-F238E27FC236}">
                <a16:creationId xmlns:a16="http://schemas.microsoft.com/office/drawing/2014/main" id="{3D36D444-E594-434C-B4C0-4D6F3178EF04}"/>
              </a:ext>
            </a:extLst>
          </p:cNvPr>
          <p:cNvSpPr txBox="1">
            <a:spLocks/>
          </p:cNvSpPr>
          <p:nvPr/>
        </p:nvSpPr>
        <p:spPr bwMode="auto">
          <a:xfrm>
            <a:off x="9553770" y="2333691"/>
            <a:ext cx="2683582" cy="1874215"/>
          </a:xfrm>
          <a:prstGeom prst="rect">
            <a:avLst/>
          </a:prstGeom>
          <a:solidFill>
            <a:schemeClr val="tx1">
              <a:lumMod val="85000"/>
            </a:schemeClr>
          </a:solidFill>
          <a:ln>
            <a:noFill/>
          </a:ln>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r>
              <a:rPr lang="en-US" sz="3200" b="0" kern="0">
                <a:solidFill>
                  <a:srgbClr val="252171"/>
                </a:solidFill>
              </a:rPr>
              <a:t>Screening for LS in CRC </a:t>
            </a:r>
          </a:p>
          <a:p>
            <a:r>
              <a:rPr lang="en-US" sz="3200" b="0" kern="0">
                <a:solidFill>
                  <a:srgbClr val="252171"/>
                </a:solidFill>
              </a:rPr>
              <a:t>at </a:t>
            </a:r>
            <a:r>
              <a:rPr lang="en-US" sz="3200" b="0" kern="0" dirty="0">
                <a:solidFill>
                  <a:srgbClr val="252171"/>
                </a:solidFill>
              </a:rPr>
              <a:t>TJUH </a:t>
            </a:r>
          </a:p>
        </p:txBody>
      </p:sp>
    </p:spTree>
    <p:custDataLst>
      <p:tags r:id="rId1"/>
    </p:custDataLst>
    <p:extLst>
      <p:ext uri="{BB962C8B-B14F-4D97-AF65-F5344CB8AC3E}">
        <p14:creationId xmlns:p14="http://schemas.microsoft.com/office/powerpoint/2010/main" val="1984621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7375" y="923663"/>
            <a:ext cx="7237751"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Utility of </a:t>
            </a:r>
            <a:r>
              <a:rPr lang="en-US" sz="4400" b="0">
                <a:solidFill>
                  <a:srgbClr val="252171"/>
                </a:solidFill>
                <a:latin typeface="Calibri" panose="020F0502020204030204" pitchFamily="34" charset="0"/>
                <a:cs typeface="Calibri" panose="020F0502020204030204" pitchFamily="34" charset="0"/>
              </a:rPr>
              <a:t>MMR-IHC/MSI in </a:t>
            </a:r>
            <a:r>
              <a:rPr lang="en-US" sz="4400" b="0" dirty="0">
                <a:solidFill>
                  <a:srgbClr val="252171"/>
                </a:solidFill>
                <a:latin typeface="Calibri" panose="020F0502020204030204" pitchFamily="34" charset="0"/>
                <a:cs typeface="Calibri" panose="020F0502020204030204" pitchFamily="34" charset="0"/>
              </a:rPr>
              <a:t>CRC</a:t>
            </a:r>
          </a:p>
        </p:txBody>
      </p:sp>
      <p:sp>
        <p:nvSpPr>
          <p:cNvPr id="4" name="Content Placeholder 1"/>
          <p:cNvSpPr txBox="1">
            <a:spLocks/>
          </p:cNvSpPr>
          <p:nvPr/>
        </p:nvSpPr>
        <p:spPr>
          <a:xfrm>
            <a:off x="587375" y="2021902"/>
            <a:ext cx="11071035" cy="435133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lnSpc>
                <a:spcPct val="100000"/>
              </a:lnSpc>
              <a:spcBef>
                <a:spcPts val="0"/>
              </a:spcBef>
              <a:spcAft>
                <a:spcPts val="0"/>
              </a:spcAft>
              <a:buClr>
                <a:srgbClr val="FF0000"/>
              </a:buClr>
            </a:pPr>
            <a:r>
              <a:rPr lang="en-US" b="0" kern="0" dirty="0"/>
              <a:t>Identify Lynch Syndrome</a:t>
            </a:r>
          </a:p>
          <a:p>
            <a:pPr>
              <a:lnSpc>
                <a:spcPct val="100000"/>
              </a:lnSpc>
              <a:spcBef>
                <a:spcPts val="0"/>
              </a:spcBef>
              <a:spcAft>
                <a:spcPts val="0"/>
              </a:spcAft>
              <a:buClr>
                <a:srgbClr val="FF0000"/>
              </a:buClr>
            </a:pPr>
            <a:r>
              <a:rPr lang="en-US" b="0" kern="0" dirty="0"/>
              <a:t>Biomarker for immune checkpoint inhibitor (ICI) therapy</a:t>
            </a:r>
          </a:p>
          <a:p>
            <a:pPr marL="0" indent="0">
              <a:lnSpc>
                <a:spcPct val="100000"/>
              </a:lnSpc>
              <a:spcBef>
                <a:spcPts val="0"/>
              </a:spcBef>
              <a:spcAft>
                <a:spcPts val="0"/>
              </a:spcAft>
              <a:buFont typeface="Wingdings" panose="05000000000000000000" pitchFamily="2" charset="2"/>
              <a:buNone/>
            </a:pPr>
            <a:r>
              <a:rPr lang="en-US" b="0" kern="0" dirty="0"/>
              <a:t>    - </a:t>
            </a:r>
            <a:r>
              <a:rPr lang="en-US" altLang="zh-CN" b="0" kern="0" dirty="0" err="1">
                <a:sym typeface="Arial" panose="020B0604020202020204" pitchFamily="34" charset="0"/>
              </a:rPr>
              <a:t>dMMR</a:t>
            </a:r>
            <a:r>
              <a:rPr lang="en-US" altLang="zh-CN" b="0" kern="0" dirty="0">
                <a:sym typeface="Arial" panose="020B0604020202020204" pitchFamily="34" charset="0"/>
              </a:rPr>
              <a:t> tumors are more responsive to PD-1 blockade than are </a:t>
            </a:r>
            <a:r>
              <a:rPr lang="en-US" altLang="zh-CN" b="0" kern="0" dirty="0" err="1">
                <a:sym typeface="Arial" panose="020B0604020202020204" pitchFamily="34" charset="0"/>
              </a:rPr>
              <a:t>pMMR</a:t>
            </a:r>
            <a:r>
              <a:rPr lang="en-US" altLang="zh-CN" b="0" kern="0" dirty="0">
                <a:sym typeface="Arial" panose="020B0604020202020204" pitchFamily="34" charset="0"/>
              </a:rPr>
              <a:t>  </a:t>
            </a:r>
          </a:p>
          <a:p>
            <a:pPr marL="0" indent="0">
              <a:lnSpc>
                <a:spcPct val="100000"/>
              </a:lnSpc>
              <a:spcBef>
                <a:spcPts val="0"/>
              </a:spcBef>
              <a:spcAft>
                <a:spcPts val="0"/>
              </a:spcAft>
              <a:buFont typeface="Wingdings" panose="05000000000000000000" pitchFamily="2" charset="2"/>
              <a:buNone/>
            </a:pPr>
            <a:r>
              <a:rPr lang="en-US" altLang="zh-CN" b="0" kern="0" dirty="0">
                <a:sym typeface="Arial" panose="020B0604020202020204" pitchFamily="34" charset="0"/>
              </a:rPr>
              <a:t>      colon cancers</a:t>
            </a:r>
            <a:endParaRPr lang="en-US" b="0" kern="0" dirty="0"/>
          </a:p>
          <a:p>
            <a:pPr>
              <a:lnSpc>
                <a:spcPct val="100000"/>
              </a:lnSpc>
              <a:spcBef>
                <a:spcPts val="0"/>
              </a:spcBef>
              <a:spcAft>
                <a:spcPts val="0"/>
              </a:spcAft>
              <a:buClr>
                <a:srgbClr val="FF0000"/>
              </a:buClr>
            </a:pPr>
            <a:r>
              <a:rPr lang="en-US" b="0" kern="0" dirty="0"/>
              <a:t>Biomarker for adjuvant therapy in Stage II CRC</a:t>
            </a:r>
          </a:p>
          <a:p>
            <a:pPr marL="0" indent="0">
              <a:lnSpc>
                <a:spcPct val="100000"/>
              </a:lnSpc>
              <a:spcBef>
                <a:spcPts val="0"/>
              </a:spcBef>
              <a:spcAft>
                <a:spcPts val="0"/>
              </a:spcAft>
              <a:buFont typeface="Wingdings" panose="05000000000000000000" pitchFamily="2" charset="2"/>
              <a:buNone/>
            </a:pPr>
            <a:r>
              <a:rPr lang="en-US" b="0" kern="0" dirty="0"/>
              <a:t>    - Stage II MSI-H patients may have a good prognosis and do not benefit </a:t>
            </a:r>
          </a:p>
          <a:p>
            <a:pPr marL="0" indent="0">
              <a:lnSpc>
                <a:spcPct val="100000"/>
              </a:lnSpc>
              <a:spcBef>
                <a:spcPts val="0"/>
              </a:spcBef>
              <a:spcAft>
                <a:spcPts val="0"/>
              </a:spcAft>
              <a:buFont typeface="Wingdings" panose="05000000000000000000" pitchFamily="2" charset="2"/>
              <a:buNone/>
            </a:pPr>
            <a:r>
              <a:rPr lang="en-US" b="0" kern="0" dirty="0"/>
              <a:t>      from 5-FU adjuvant therapy</a:t>
            </a:r>
          </a:p>
          <a:p>
            <a:pPr>
              <a:lnSpc>
                <a:spcPct val="100000"/>
              </a:lnSpc>
              <a:spcBef>
                <a:spcPts val="0"/>
              </a:spcBef>
              <a:spcAft>
                <a:spcPts val="0"/>
              </a:spcAft>
            </a:pPr>
            <a:endParaRPr lang="en-US" b="0" kern="0" dirty="0"/>
          </a:p>
        </p:txBody>
      </p:sp>
    </p:spTree>
    <p:custDataLst>
      <p:tags r:id="rId1"/>
    </p:custDataLst>
    <p:extLst>
      <p:ext uri="{BB962C8B-B14F-4D97-AF65-F5344CB8AC3E}">
        <p14:creationId xmlns:p14="http://schemas.microsoft.com/office/powerpoint/2010/main" val="2295956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78056" y="5402335"/>
            <a:ext cx="7013944" cy="1186034"/>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Rectangle 2"/>
          <p:cNvSpPr>
            <a:spLocks noGrp="1" noChangeArrowheads="1"/>
          </p:cNvSpPr>
          <p:nvPr>
            <p:ph type="title" idx="4294967295"/>
          </p:nvPr>
        </p:nvSpPr>
        <p:spPr>
          <a:xfrm>
            <a:off x="-1266092" y="299248"/>
            <a:ext cx="11888017" cy="633410"/>
          </a:xfrm>
        </p:spPr>
        <p:txBody>
          <a:bodyPr>
            <a:noAutofit/>
          </a:bodyPr>
          <a:lstStyle/>
          <a:p>
            <a:pPr algn="ctr" eaLnBrk="1" hangingPunct="1">
              <a:defRPr/>
            </a:pPr>
            <a:r>
              <a:rPr lang="en-US" b="0" dirty="0">
                <a:solidFill>
                  <a:srgbClr val="252171"/>
                </a:solidFill>
              </a:rPr>
              <a:t>Stage II Colon Cancer MSI Status is Prognostic</a:t>
            </a:r>
            <a:endParaRPr lang="en-US" sz="4400" b="0" dirty="0">
              <a:solidFill>
                <a:srgbClr val="252171"/>
              </a:solidFill>
            </a:endParaRPr>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0451" y="1297156"/>
            <a:ext cx="9151473" cy="46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30832" y="6159474"/>
            <a:ext cx="447830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58B7DD"/>
              </a:buClr>
              <a:buFont typeface="Arial" panose="020B0604020202020204" pitchFamily="34" charset="0"/>
              <a:buChar char="•"/>
              <a:defRPr sz="2200">
                <a:solidFill>
                  <a:schemeClr val="tx1"/>
                </a:solidFill>
                <a:latin typeface="Trebuchet MS" panose="020B0603020202020204" pitchFamily="34" charset="0"/>
                <a:ea typeface="ＭＳ Ｐゴシック" panose="020B0600070205080204" pitchFamily="34" charset="-128"/>
              </a:defRPr>
            </a:lvl1pPr>
            <a:lvl2pPr marL="742950" indent="-285750">
              <a:spcBef>
                <a:spcPct val="20000"/>
              </a:spcBef>
              <a:buClr>
                <a:srgbClr val="58B7DD"/>
              </a:buClr>
              <a:buFont typeface="Arial" panose="020B0604020202020204" pitchFamily="34" charset="0"/>
              <a:buChar char="•"/>
              <a:defRPr sz="2000">
                <a:solidFill>
                  <a:schemeClr val="tx1"/>
                </a:solidFill>
                <a:latin typeface="Trebuchet MS" panose="020B0603020202020204" pitchFamily="34" charset="0"/>
                <a:ea typeface="ＭＳ Ｐゴシック" panose="020B0600070205080204" pitchFamily="34" charset="-128"/>
              </a:defRPr>
            </a:lvl2pPr>
            <a:lvl3pPr marL="1143000" indent="-228600">
              <a:spcBef>
                <a:spcPct val="20000"/>
              </a:spcBef>
              <a:buClr>
                <a:srgbClr val="58B7DD"/>
              </a:buClr>
              <a:buFont typeface="Arial" panose="020B0604020202020204" pitchFamily="34" charset="0"/>
              <a:buChar char="•"/>
              <a:defRPr>
                <a:solidFill>
                  <a:schemeClr val="tx1"/>
                </a:solidFill>
                <a:latin typeface="Trebuchet MS" panose="020B0603020202020204" pitchFamily="34" charset="0"/>
                <a:ea typeface="ＭＳ Ｐゴシック" panose="020B0600070205080204" pitchFamily="34" charset="-128"/>
              </a:defRPr>
            </a:lvl3pPr>
            <a:lvl4pPr marL="1600200" indent="-228600">
              <a:spcBef>
                <a:spcPct val="20000"/>
              </a:spcBef>
              <a:buClr>
                <a:srgbClr val="58B7DD"/>
              </a:buClr>
              <a:buFont typeface="Arial" panose="020B0604020202020204" pitchFamily="34" charset="0"/>
              <a:buChar char="•"/>
              <a:defRPr sz="1600">
                <a:solidFill>
                  <a:schemeClr val="tx1"/>
                </a:solidFill>
                <a:latin typeface="Trebuchet MS" panose="020B0603020202020204" pitchFamily="34" charset="0"/>
                <a:ea typeface="ＭＳ Ｐゴシック" panose="020B0600070205080204" pitchFamily="34" charset="-128"/>
              </a:defRPr>
            </a:lvl4pPr>
            <a:lvl5pPr marL="2057400" indent="-228600">
              <a:spcBef>
                <a:spcPct val="20000"/>
              </a:spcBef>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9pPr>
          </a:lstStyle>
          <a:p>
            <a:pPr eaLnBrk="1" hangingPunct="1">
              <a:spcBef>
                <a:spcPct val="50000"/>
              </a:spcBef>
              <a:buClrTx/>
              <a:buFontTx/>
              <a:buNone/>
            </a:pPr>
            <a:r>
              <a:rPr lang="en-US" altLang="en-US" sz="1100" b="0" i="1" dirty="0" err="1">
                <a:solidFill>
                  <a:schemeClr val="bg1"/>
                </a:solidFill>
                <a:latin typeface="Calibri" panose="020F0502020204030204" pitchFamily="34" charset="0"/>
                <a:cs typeface="Calibri" panose="020F0502020204030204" pitchFamily="34" charset="0"/>
              </a:rPr>
              <a:t>Ribic</a:t>
            </a:r>
            <a:r>
              <a:rPr lang="en-US" altLang="en-US" sz="1100" b="0" i="1" dirty="0">
                <a:solidFill>
                  <a:schemeClr val="bg1"/>
                </a:solidFill>
                <a:latin typeface="Calibri" panose="020F0502020204030204" pitchFamily="34" charset="0"/>
                <a:cs typeface="Calibri" panose="020F0502020204030204" pitchFamily="34" charset="0"/>
              </a:rPr>
              <a:t>, CM et al, New England J Medicine 349 (3):247-257, 2003</a:t>
            </a:r>
          </a:p>
        </p:txBody>
      </p:sp>
    </p:spTree>
    <p:custDataLst>
      <p:tags r:id="rId1"/>
    </p:custDataLst>
    <p:extLst>
      <p:ext uri="{BB962C8B-B14F-4D97-AF65-F5344CB8AC3E}">
        <p14:creationId xmlns:p14="http://schemas.microsoft.com/office/powerpoint/2010/main" val="3287355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354694" y="3611024"/>
            <a:ext cx="4838700"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Rectangle 2"/>
          <p:cNvSpPr/>
          <p:nvPr/>
        </p:nvSpPr>
        <p:spPr>
          <a:xfrm>
            <a:off x="437397" y="160892"/>
            <a:ext cx="10571261" cy="769441"/>
          </a:xfrm>
          <a:prstGeom prst="rect">
            <a:avLst/>
          </a:prstGeom>
        </p:spPr>
        <p:txBody>
          <a:bodyPr wrap="square">
            <a:spAutoFit/>
          </a:bodyPr>
          <a:lstStyle/>
          <a:p>
            <a:pPr>
              <a:defRPr/>
            </a:pPr>
            <a:r>
              <a:rPr lang="en-US" altLang="en-US" sz="4400" b="0" kern="0" dirty="0">
                <a:solidFill>
                  <a:srgbClr val="252171"/>
                </a:solidFill>
                <a:latin typeface="Calibri" panose="020F0502020204030204" pitchFamily="34" charset="0"/>
                <a:ea typeface="ＭＳ Ｐゴシック" charset="0"/>
                <a:cs typeface="Calibri" panose="020F0502020204030204" pitchFamily="34" charset="0"/>
              </a:rPr>
              <a:t>MSI and Adjuvant </a:t>
            </a:r>
            <a:r>
              <a:rPr lang="en-US" altLang="en-US" sz="4400" b="0" kern="0">
                <a:solidFill>
                  <a:srgbClr val="252171"/>
                </a:solidFill>
                <a:latin typeface="Calibri" panose="020F0502020204030204" pitchFamily="34" charset="0"/>
                <a:ea typeface="ＭＳ Ｐゴシック" charset="0"/>
                <a:cs typeface="Calibri" panose="020F0502020204030204" pitchFamily="34" charset="0"/>
              </a:rPr>
              <a:t>5FU-based Chemotherapy </a:t>
            </a:r>
            <a:endParaRPr lang="en-US" altLang="en-US" sz="4400" b="0" kern="0" dirty="0">
              <a:solidFill>
                <a:srgbClr val="252171"/>
              </a:solidFill>
              <a:latin typeface="Calibri" panose="020F0502020204030204" pitchFamily="34" charset="0"/>
              <a:ea typeface="ＭＳ Ｐゴシック" charset="0"/>
              <a:cs typeface="Calibri" panose="020F0502020204030204" pitchFamily="34" charset="0"/>
            </a:endParaRP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52965" y="1293306"/>
            <a:ext cx="5203457" cy="5307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2063259" y="2396636"/>
            <a:ext cx="2667000" cy="336550"/>
          </a:xfrm>
          <a:prstGeom prst="rect">
            <a:avLst/>
          </a:prstGeom>
          <a:noFill/>
          <a:ln>
            <a:noFill/>
          </a:ln>
        </p:spPr>
        <p:txBody>
          <a:bodyPr>
            <a:spAutoFit/>
          </a:bodyPr>
          <a:lstStyle>
            <a:lvl1pPr>
              <a:spcBef>
                <a:spcPct val="20000"/>
              </a:spcBef>
              <a:buClr>
                <a:srgbClr val="58B7DD"/>
              </a:buClr>
              <a:buFont typeface="Arial" panose="020B0604020202020204" pitchFamily="34" charset="0"/>
              <a:buChar char="•"/>
              <a:defRPr sz="2200">
                <a:solidFill>
                  <a:schemeClr val="tx1"/>
                </a:solidFill>
                <a:latin typeface="Trebuchet MS" panose="020B0603020202020204" pitchFamily="34" charset="0"/>
                <a:ea typeface="ＭＳ Ｐゴシック" panose="020B0600070205080204" pitchFamily="34" charset="-128"/>
              </a:defRPr>
            </a:lvl1pPr>
            <a:lvl2pPr marL="742950" indent="-285750">
              <a:spcBef>
                <a:spcPct val="20000"/>
              </a:spcBef>
              <a:buClr>
                <a:srgbClr val="58B7DD"/>
              </a:buClr>
              <a:buFont typeface="Arial" panose="020B0604020202020204" pitchFamily="34" charset="0"/>
              <a:buChar char="•"/>
              <a:defRPr sz="2000">
                <a:solidFill>
                  <a:schemeClr val="tx1"/>
                </a:solidFill>
                <a:latin typeface="Trebuchet MS" panose="020B0603020202020204" pitchFamily="34" charset="0"/>
                <a:ea typeface="ＭＳ Ｐゴシック" panose="020B0600070205080204" pitchFamily="34" charset="-128"/>
              </a:defRPr>
            </a:lvl2pPr>
            <a:lvl3pPr marL="1143000" indent="-228600">
              <a:spcBef>
                <a:spcPct val="20000"/>
              </a:spcBef>
              <a:buClr>
                <a:srgbClr val="58B7DD"/>
              </a:buClr>
              <a:buFont typeface="Arial" panose="020B0604020202020204" pitchFamily="34" charset="0"/>
              <a:buChar char="•"/>
              <a:defRPr>
                <a:solidFill>
                  <a:schemeClr val="tx1"/>
                </a:solidFill>
                <a:latin typeface="Trebuchet MS" panose="020B0603020202020204" pitchFamily="34" charset="0"/>
                <a:ea typeface="ＭＳ Ｐゴシック" panose="020B0600070205080204" pitchFamily="34" charset="-128"/>
              </a:defRPr>
            </a:lvl3pPr>
            <a:lvl4pPr marL="1600200" indent="-228600">
              <a:spcBef>
                <a:spcPct val="20000"/>
              </a:spcBef>
              <a:buClr>
                <a:srgbClr val="58B7DD"/>
              </a:buClr>
              <a:buFont typeface="Arial" panose="020B0604020202020204" pitchFamily="34" charset="0"/>
              <a:buChar char="•"/>
              <a:defRPr sz="1600">
                <a:solidFill>
                  <a:schemeClr val="tx1"/>
                </a:solidFill>
                <a:latin typeface="Trebuchet MS" panose="020B0603020202020204" pitchFamily="34" charset="0"/>
                <a:ea typeface="ＭＳ Ｐゴシック" panose="020B0600070205080204" pitchFamily="34" charset="-128"/>
              </a:defRPr>
            </a:lvl4pPr>
            <a:lvl5pPr marL="2057400" indent="-228600">
              <a:spcBef>
                <a:spcPct val="20000"/>
              </a:spcBef>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58B7DD"/>
              </a:buClr>
              <a:buFont typeface="Arial" panose="020B0604020202020204" pitchFamily="34" charset="0"/>
              <a:buChar char="•"/>
              <a:defRPr sz="1400">
                <a:solidFill>
                  <a:schemeClr val="tx1"/>
                </a:solidFill>
                <a:latin typeface="Trebuchet MS" panose="020B0603020202020204" pitchFamily="34" charset="0"/>
                <a:ea typeface="ＭＳ Ｐゴシック" panose="020B0600070205080204" pitchFamily="34" charset="-128"/>
              </a:defRPr>
            </a:lvl9pPr>
          </a:lstStyle>
          <a:p>
            <a:pPr algn="ctr" eaLnBrk="1" hangingPunct="1">
              <a:spcBef>
                <a:spcPct val="50000"/>
              </a:spcBef>
              <a:buClrTx/>
              <a:buFontTx/>
              <a:buNone/>
            </a:pPr>
            <a:r>
              <a:rPr lang="en-US" altLang="en-US" sz="1600" dirty="0">
                <a:solidFill>
                  <a:srgbClr val="FF0000"/>
                </a:solidFill>
                <a:latin typeface="Tahoma" panose="020B0604030504040204" pitchFamily="34" charset="0"/>
              </a:rPr>
              <a:t>MSI-H</a:t>
            </a:r>
          </a:p>
        </p:txBody>
      </p:sp>
      <p:sp>
        <p:nvSpPr>
          <p:cNvPr id="6" name="Rectangle 5"/>
          <p:cNvSpPr/>
          <p:nvPr/>
        </p:nvSpPr>
        <p:spPr>
          <a:xfrm>
            <a:off x="2607120" y="5225851"/>
            <a:ext cx="1579278" cy="369332"/>
          </a:xfrm>
          <a:prstGeom prst="rect">
            <a:avLst/>
          </a:prstGeom>
        </p:spPr>
        <p:txBody>
          <a:bodyPr wrap="none">
            <a:spAutoFit/>
          </a:bodyPr>
          <a:lstStyle/>
          <a:p>
            <a:pPr algn="ctr" eaLnBrk="1" hangingPunct="1">
              <a:spcBef>
                <a:spcPct val="50000"/>
              </a:spcBef>
              <a:buClrTx/>
              <a:buFontTx/>
              <a:buNone/>
            </a:pPr>
            <a:r>
              <a:rPr lang="en-US" altLang="en-US" dirty="0">
                <a:solidFill>
                  <a:srgbClr val="FF0000"/>
                </a:solidFill>
                <a:latin typeface="Tahoma" panose="020B0604030504040204" pitchFamily="34" charset="0"/>
              </a:rPr>
              <a:t>MSS/MSI-L </a:t>
            </a:r>
          </a:p>
        </p:txBody>
      </p:sp>
    </p:spTree>
    <p:custDataLst>
      <p:tags r:id="rId1"/>
    </p:custDataLst>
    <p:extLst>
      <p:ext uri="{BB962C8B-B14F-4D97-AF65-F5344CB8AC3E}">
        <p14:creationId xmlns:p14="http://schemas.microsoft.com/office/powerpoint/2010/main" val="890406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068" y="771942"/>
            <a:ext cx="11398932" cy="1446550"/>
          </a:xfrm>
          <a:prstGeom prst="rect">
            <a:avLst/>
          </a:prstGeom>
        </p:spPr>
        <p:txBody>
          <a:bodyPr wrap="square">
            <a:spAutoFit/>
          </a:bodyPr>
          <a:lstStyle/>
          <a:p>
            <a:r>
              <a:rPr lang="en-US" altLang="zh-CN" sz="4400" b="0" dirty="0">
                <a:solidFill>
                  <a:srgbClr val="252171"/>
                </a:solidFill>
                <a:latin typeface="Calibri" panose="020F0502020204030204" pitchFamily="34" charset="0"/>
                <a:cs typeface="Calibri" panose="020F0502020204030204" pitchFamily="34" charset="0"/>
                <a:sym typeface="Arial" panose="020B0604020202020204" pitchFamily="34" charset="0"/>
              </a:rPr>
              <a:t>MMR </a:t>
            </a:r>
            <a:r>
              <a:rPr lang="en-US" altLang="zh-CN" sz="4400" b="0">
                <a:solidFill>
                  <a:srgbClr val="252171"/>
                </a:solidFill>
                <a:latin typeface="Calibri" panose="020F0502020204030204" pitchFamily="34" charset="0"/>
                <a:cs typeface="Calibri" panose="020F0502020204030204" pitchFamily="34" charset="0"/>
                <a:sym typeface="Arial" panose="020B0604020202020204" pitchFamily="34" charset="0"/>
              </a:rPr>
              <a:t>Status in Prediction of Response </a:t>
            </a:r>
          </a:p>
          <a:p>
            <a:r>
              <a:rPr lang="en-US" altLang="zh-CN" sz="4400" b="0">
                <a:solidFill>
                  <a:srgbClr val="252171"/>
                </a:solidFill>
                <a:latin typeface="Calibri" panose="020F0502020204030204" pitchFamily="34" charset="0"/>
                <a:cs typeface="Calibri" panose="020F0502020204030204" pitchFamily="34" charset="0"/>
                <a:sym typeface="Arial" panose="020B0604020202020204" pitchFamily="34" charset="0"/>
              </a:rPr>
              <a:t>to </a:t>
            </a:r>
            <a:r>
              <a:rPr lang="en-US" altLang="zh-CN" sz="4400" b="0" dirty="0">
                <a:solidFill>
                  <a:srgbClr val="252171"/>
                </a:solidFill>
                <a:latin typeface="Calibri" panose="020F0502020204030204" pitchFamily="34" charset="0"/>
                <a:cs typeface="Calibri" panose="020F0502020204030204" pitchFamily="34" charset="0"/>
                <a:sym typeface="Arial" panose="020B0604020202020204" pitchFamily="34" charset="0"/>
              </a:rPr>
              <a:t>Immunotherapy</a:t>
            </a:r>
            <a:endParaRPr lang="en-US" sz="4400" dirty="0">
              <a:latin typeface="Calibri" panose="020F0502020204030204" pitchFamily="34" charset="0"/>
              <a:cs typeface="Calibri" panose="020F0502020204030204" pitchFamily="34" charset="0"/>
            </a:endParaRPr>
          </a:p>
        </p:txBody>
      </p:sp>
      <p:sp>
        <p:nvSpPr>
          <p:cNvPr id="5" name="Content Placeholder 5"/>
          <p:cNvSpPr txBox="1">
            <a:spLocks noChangeArrowheads="1"/>
          </p:cNvSpPr>
          <p:nvPr/>
        </p:nvSpPr>
        <p:spPr bwMode="auto">
          <a:xfrm>
            <a:off x="585279" y="2925825"/>
            <a:ext cx="10515600"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gn="l" rtl="0" eaLnBrk="1" fontAlgn="base" hangingPunct="1">
              <a:lnSpc>
                <a:spcPct val="90000"/>
              </a:lnSpc>
              <a:spcBef>
                <a:spcPct val="20000"/>
              </a:spcBef>
              <a:spcAft>
                <a:spcPts val="700"/>
              </a:spcAft>
              <a:buClr>
                <a:schemeClr val="bg1"/>
              </a:buClr>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1pPr>
            <a:lvl2pPr marL="742950" indent="-285750" algn="l" rtl="0" eaLnBrk="1" fontAlgn="base" hangingPunct="1">
              <a:lnSpc>
                <a:spcPct val="90000"/>
              </a:lnSpc>
              <a:spcBef>
                <a:spcPct val="20000"/>
              </a:spcBef>
              <a:spcAft>
                <a:spcPts val="700"/>
              </a:spcAft>
              <a:buClr>
                <a:schemeClr val="bg1"/>
              </a:buClr>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gn="l" rtl="0" eaLnBrk="1" fontAlgn="base" hangingPunct="1">
              <a:lnSpc>
                <a:spcPct val="90000"/>
              </a:lnSpc>
              <a:spcBef>
                <a:spcPct val="20000"/>
              </a:spcBef>
              <a:spcAft>
                <a:spcPts val="700"/>
              </a:spcAft>
              <a:buClr>
                <a:schemeClr val="bg1"/>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algn="l" rtl="0" eaLnBrk="0" fontAlgn="base" hangingPunct="0">
              <a:lnSpc>
                <a:spcPct val="90000"/>
              </a:lnSpc>
              <a:spcBef>
                <a:spcPct val="20000"/>
              </a:spcBef>
              <a:spcAft>
                <a:spcPct val="0"/>
              </a:spcAft>
              <a:buClr>
                <a:schemeClr val="accent2"/>
              </a:buClr>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spcBef>
                <a:spcPct val="0"/>
              </a:spcBef>
              <a:buClr>
                <a:srgbClr val="FF0000"/>
              </a:buClr>
              <a:buFont typeface="Wingdings" panose="05000000000000000000" pitchFamily="2" charset="2"/>
              <a:buChar char="§"/>
            </a:pPr>
            <a:r>
              <a:rPr lang="en-US" altLang="zh-CN" sz="2800" b="0" kern="0" dirty="0" err="1">
                <a:solidFill>
                  <a:srgbClr val="000000"/>
                </a:solidFill>
                <a:cs typeface="Calibri" panose="020F0502020204030204" pitchFamily="34" charset="0"/>
                <a:sym typeface="Arial" panose="020B0604020202020204" pitchFamily="34" charset="0"/>
              </a:rPr>
              <a:t>dMMR</a:t>
            </a:r>
            <a:r>
              <a:rPr lang="en-US" altLang="zh-CN" sz="2800" b="0" kern="0" dirty="0">
                <a:solidFill>
                  <a:srgbClr val="000000"/>
                </a:solidFill>
                <a:cs typeface="Calibri" panose="020F0502020204030204" pitchFamily="34" charset="0"/>
                <a:sym typeface="Arial" panose="020B0604020202020204" pitchFamily="34" charset="0"/>
              </a:rPr>
              <a:t> tumors are more responsive to PD-1 blockade than are </a:t>
            </a:r>
            <a:r>
              <a:rPr lang="en-US" altLang="zh-CN" sz="2800" b="0" kern="0" dirty="0" err="1">
                <a:solidFill>
                  <a:srgbClr val="000000"/>
                </a:solidFill>
                <a:cs typeface="Calibri" panose="020F0502020204030204" pitchFamily="34" charset="0"/>
                <a:sym typeface="Arial" panose="020B0604020202020204" pitchFamily="34" charset="0"/>
              </a:rPr>
              <a:t>pMMR</a:t>
            </a:r>
            <a:r>
              <a:rPr lang="en-US" altLang="zh-CN" sz="2800" b="0" kern="0" dirty="0">
                <a:solidFill>
                  <a:srgbClr val="000000"/>
                </a:solidFill>
                <a:cs typeface="Calibri" panose="020F0502020204030204" pitchFamily="34" charset="0"/>
                <a:sym typeface="Arial" panose="020B0604020202020204" pitchFamily="34" charset="0"/>
              </a:rPr>
              <a:t> colon cancers </a:t>
            </a:r>
          </a:p>
          <a:p>
            <a:pPr>
              <a:spcBef>
                <a:spcPct val="0"/>
              </a:spcBef>
              <a:buFont typeface="Wingdings" panose="05000000000000000000" pitchFamily="2" charset="2"/>
              <a:buChar char="§"/>
            </a:pPr>
            <a:endParaRPr lang="en-US" altLang="zh-CN" sz="2800" b="0" kern="0" dirty="0">
              <a:solidFill>
                <a:srgbClr val="000000"/>
              </a:solidFill>
              <a:latin typeface="Arial" panose="020B0604020202020204" pitchFamily="34" charset="0"/>
              <a:sym typeface="Arial" panose="020B0604020202020204" pitchFamily="34" charset="0"/>
            </a:endParaRPr>
          </a:p>
        </p:txBody>
      </p:sp>
    </p:spTree>
    <p:custDataLst>
      <p:tags r:id="rId1"/>
    </p:custDataLst>
    <p:extLst>
      <p:ext uri="{BB962C8B-B14F-4D97-AF65-F5344CB8AC3E}">
        <p14:creationId xmlns:p14="http://schemas.microsoft.com/office/powerpoint/2010/main" val="1918571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88446" y="1515100"/>
            <a:ext cx="12969551" cy="2401597"/>
          </a:xfrm>
          <a:prstGeom prst="rect">
            <a:avLst/>
          </a:prstGeom>
          <a:solidFill>
            <a:srgbClr val="A2A9AD">
              <a:alpha val="45000"/>
            </a:srgbClr>
          </a:solidFill>
          <a:ln w="3175">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2400" b="0" dirty="0">
              <a:solidFill>
                <a:schemeClr val="bg1"/>
              </a:solidFill>
              <a:latin typeface="Calibri" panose="020F0502020204030204" pitchFamily="34" charset="0"/>
            </a:endParaRPr>
          </a:p>
        </p:txBody>
      </p:sp>
      <p:sp>
        <p:nvSpPr>
          <p:cNvPr id="2" name="Title 1"/>
          <p:cNvSpPr>
            <a:spLocks noGrp="1"/>
          </p:cNvSpPr>
          <p:nvPr>
            <p:ph type="title"/>
          </p:nvPr>
        </p:nvSpPr>
        <p:spPr>
          <a:xfrm>
            <a:off x="760108" y="343903"/>
            <a:ext cx="10872444" cy="1103313"/>
          </a:xfrm>
        </p:spPr>
        <p:txBody>
          <a:bodyPr/>
          <a:lstStyle/>
          <a:p>
            <a:r>
              <a:rPr lang="en-US" sz="4400" b="0" dirty="0">
                <a:solidFill>
                  <a:srgbClr val="29256F"/>
                </a:solidFill>
              </a:rPr>
              <a:t>Today’s videoconference</a:t>
            </a:r>
          </a:p>
        </p:txBody>
      </p:sp>
      <p:sp>
        <p:nvSpPr>
          <p:cNvPr id="4" name="Title 1"/>
          <p:cNvSpPr txBox="1">
            <a:spLocks/>
          </p:cNvSpPr>
          <p:nvPr/>
        </p:nvSpPr>
        <p:spPr bwMode="auto">
          <a:xfrm>
            <a:off x="0" y="4302777"/>
            <a:ext cx="12250934"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algn="ctr"/>
            <a:r>
              <a:rPr lang="en-US" altLang="en-US" sz="4000" b="0">
                <a:solidFill>
                  <a:srgbClr val="252171"/>
                </a:solidFill>
              </a:rPr>
              <a:t>Multidisciplinary Approach to Diagnosis </a:t>
            </a:r>
          </a:p>
          <a:p>
            <a:pPr algn="ctr"/>
            <a:r>
              <a:rPr lang="en-US" altLang="en-US" sz="4000" b="0">
                <a:solidFill>
                  <a:srgbClr val="252171"/>
                </a:solidFill>
              </a:rPr>
              <a:t>and Biomarker Testing</a:t>
            </a:r>
            <a:endParaRPr lang="en-US" sz="4000" b="0" i="1" kern="0" dirty="0">
              <a:solidFill>
                <a:srgbClr val="24206C"/>
              </a:solidFill>
              <a:cs typeface="Calibri" panose="020F0502020204030204" pitchFamily="34" charset="0"/>
            </a:endParaRPr>
          </a:p>
        </p:txBody>
      </p:sp>
      <p:sp>
        <p:nvSpPr>
          <p:cNvPr id="9" name="TextBox 8"/>
          <p:cNvSpPr txBox="1"/>
          <p:nvPr/>
        </p:nvSpPr>
        <p:spPr bwMode="auto">
          <a:xfrm>
            <a:off x="29468" y="1857624"/>
            <a:ext cx="1219199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a:spcBef>
                <a:spcPct val="50000"/>
              </a:spcBef>
            </a:pPr>
            <a:r>
              <a:rPr lang="en-US" sz="3200" b="0">
                <a:solidFill>
                  <a:schemeClr val="bg1"/>
                </a:solidFill>
                <a:latin typeface="Calibri" panose="020F0502020204030204" pitchFamily="34" charset="0"/>
              </a:rPr>
              <a:t>Colorectal Carcinoma, GEJ/Gastric Cancer, Biliary Tract Cancer </a:t>
            </a:r>
            <a:br>
              <a:rPr lang="en-US" sz="3200" b="0">
                <a:solidFill>
                  <a:schemeClr val="bg1"/>
                </a:solidFill>
                <a:latin typeface="Calibri" panose="020F0502020204030204" pitchFamily="34" charset="0"/>
              </a:rPr>
            </a:br>
            <a:r>
              <a:rPr lang="en-US" sz="3200" b="0">
                <a:solidFill>
                  <a:schemeClr val="bg1"/>
                </a:solidFill>
                <a:latin typeface="Calibri" panose="020F0502020204030204" pitchFamily="34" charset="0"/>
              </a:rPr>
              <a:t>&amp; Pancreatic Ductal Adenocarcinoma</a:t>
            </a:r>
          </a:p>
          <a:p>
            <a:pPr algn="ctr">
              <a:lnSpc>
                <a:spcPct val="100000"/>
              </a:lnSpc>
              <a:spcBef>
                <a:spcPct val="50000"/>
              </a:spcBef>
              <a:spcAft>
                <a:spcPct val="0"/>
              </a:spcAft>
              <a:buClrTx/>
              <a:buFontTx/>
              <a:buNone/>
            </a:pPr>
            <a:r>
              <a:rPr lang="en-US" sz="2400" b="0">
                <a:solidFill>
                  <a:schemeClr val="bg1"/>
                </a:solidFill>
                <a:latin typeface="Calibri" panose="020F0502020204030204" pitchFamily="34" charset="0"/>
              </a:rPr>
              <a:t> </a:t>
            </a:r>
            <a:endParaRPr lang="en-US" sz="2400" b="0" dirty="0">
              <a:solidFill>
                <a:schemeClr val="bg1"/>
              </a:solidFill>
              <a:latin typeface="Calibri" panose="020F0502020204030204" pitchFamily="34" charset="0"/>
            </a:endParaRPr>
          </a:p>
        </p:txBody>
      </p:sp>
      <p:sp>
        <p:nvSpPr>
          <p:cNvPr id="11" name="TextBox 10"/>
          <p:cNvSpPr txBox="1"/>
          <p:nvPr/>
        </p:nvSpPr>
        <p:spPr bwMode="auto">
          <a:xfrm>
            <a:off x="0" y="3150958"/>
            <a:ext cx="12192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lgn="ctr" eaLnBrk="1" hangingPunct="1">
              <a:spcBef>
                <a:spcPct val="35000"/>
              </a:spcBef>
              <a:spcAft>
                <a:spcPct val="25000"/>
              </a:spcAft>
              <a:buClr>
                <a:schemeClr val="folHlink"/>
              </a:buClr>
              <a:buNone/>
            </a:pPr>
            <a:r>
              <a:rPr lang="en-US" sz="2800" b="0">
                <a:solidFill>
                  <a:schemeClr val="bg1"/>
                </a:solidFill>
                <a:latin typeface="Calibri" panose="020F0502020204030204" pitchFamily="34" charset="0"/>
              </a:rPr>
              <a:t>Interactive Polling &amp; Brief Discussion</a:t>
            </a:r>
            <a:endParaRPr lang="en-US" sz="2800" b="0" dirty="0">
              <a:solidFill>
                <a:schemeClr val="bg1"/>
              </a:solidFill>
              <a:latin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42E79C8A-E7C4-431E-B7EE-896656B478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34667" y="5560297"/>
            <a:ext cx="3157333" cy="102941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219D23AC-0A8B-4A70-BBFA-9955A1DB353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25367" y="5669698"/>
            <a:ext cx="3141125" cy="810613"/>
          </a:xfrm>
          <a:prstGeom prst="rect">
            <a:avLst/>
          </a:prstGeom>
        </p:spPr>
      </p:pic>
    </p:spTree>
    <p:custDataLst>
      <p:tags r:id="rId1"/>
    </p:custDataLst>
    <p:extLst>
      <p:ext uri="{BB962C8B-B14F-4D97-AF65-F5344CB8AC3E}">
        <p14:creationId xmlns:p14="http://schemas.microsoft.com/office/powerpoint/2010/main" val="9269065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2498" y="466574"/>
            <a:ext cx="11274717" cy="769441"/>
          </a:xfrm>
          <a:prstGeom prst="rect">
            <a:avLst/>
          </a:prstGeom>
        </p:spPr>
        <p:txBody>
          <a:bodyPr wrap="square">
            <a:spAutoFit/>
          </a:bodyPr>
          <a:lstStyle/>
          <a:p>
            <a:r>
              <a:rPr lang="en-US" sz="4400" b="0" dirty="0">
                <a:solidFill>
                  <a:srgbClr val="252171"/>
                </a:solidFill>
                <a:latin typeface="Calibri" panose="020F0502020204030204" pitchFamily="34" charset="0"/>
                <a:cs typeface="Calibri" panose="020F0502020204030204" pitchFamily="34" charset="0"/>
              </a:rPr>
              <a:t>Immune Checkpoint </a:t>
            </a:r>
            <a:r>
              <a:rPr lang="en-US" sz="4400" b="0">
                <a:solidFill>
                  <a:srgbClr val="252171"/>
                </a:solidFill>
                <a:latin typeface="Calibri" panose="020F0502020204030204" pitchFamily="34" charset="0"/>
                <a:cs typeface="Calibri" panose="020F0502020204030204" pitchFamily="34" charset="0"/>
              </a:rPr>
              <a:t>Inhibitor Therapy in </a:t>
            </a:r>
            <a:r>
              <a:rPr lang="en-US" sz="4400" b="0" dirty="0">
                <a:solidFill>
                  <a:srgbClr val="252171"/>
                </a:solidFill>
                <a:latin typeface="Calibri" panose="020F0502020204030204" pitchFamily="34" charset="0"/>
                <a:cs typeface="Calibri" panose="020F0502020204030204" pitchFamily="34" charset="0"/>
              </a:rPr>
              <a:t>Cancer</a:t>
            </a:r>
          </a:p>
        </p:txBody>
      </p:sp>
      <p:pic>
        <p:nvPicPr>
          <p:cNvPr id="4" name="Picture 2" descr="https://www.cancer.gov/sites/g/files/xnrzdm211/files/styles/cgov_enlarged/public/cgov_image/media_image/2019-09/nci-vol-10396-150.jpg?h=30063a04&amp;itok=DGHB7TA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284" y="1554272"/>
            <a:ext cx="5425716" cy="43405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9857" y="2003314"/>
            <a:ext cx="6222143" cy="2163782"/>
          </a:xfrm>
          <a:prstGeom prst="rect">
            <a:avLst/>
          </a:prstGeom>
        </p:spPr>
      </p:pic>
      <p:sp>
        <p:nvSpPr>
          <p:cNvPr id="6" name="Rectangle 5"/>
          <p:cNvSpPr/>
          <p:nvPr/>
        </p:nvSpPr>
        <p:spPr>
          <a:xfrm>
            <a:off x="6907209" y="1554272"/>
            <a:ext cx="3977435" cy="400110"/>
          </a:xfrm>
          <a:prstGeom prst="rect">
            <a:avLst/>
          </a:prstGeom>
        </p:spPr>
        <p:txBody>
          <a:bodyPr wrap="none">
            <a:spAutoFit/>
          </a:bodyPr>
          <a:lstStyle/>
          <a:p>
            <a:r>
              <a:rPr lang="en-US" sz="2000" b="0" dirty="0">
                <a:solidFill>
                  <a:schemeClr val="bg1"/>
                </a:solidFill>
                <a:latin typeface="Calibri" panose="020F0502020204030204" pitchFamily="34" charset="0"/>
                <a:cs typeface="Calibri" panose="020F0502020204030204" pitchFamily="34" charset="0"/>
              </a:rPr>
              <a:t>FDA-Approved Checkpoint Inhibitors</a:t>
            </a:r>
          </a:p>
        </p:txBody>
      </p:sp>
      <p:sp>
        <p:nvSpPr>
          <p:cNvPr id="7" name="Rectangle 6"/>
          <p:cNvSpPr/>
          <p:nvPr/>
        </p:nvSpPr>
        <p:spPr>
          <a:xfrm>
            <a:off x="9514581" y="4216028"/>
            <a:ext cx="2307042" cy="261610"/>
          </a:xfrm>
          <a:prstGeom prst="rect">
            <a:avLst/>
          </a:prstGeom>
        </p:spPr>
        <p:txBody>
          <a:bodyPr wrap="none">
            <a:spAutoFit/>
          </a:bodyPr>
          <a:lstStyle/>
          <a:p>
            <a:r>
              <a:rPr lang="en-US" sz="1100" b="0" i="1" dirty="0">
                <a:solidFill>
                  <a:schemeClr val="bg1"/>
                </a:solidFill>
                <a:latin typeface="Calibri" panose="020F0502020204030204" pitchFamily="34" charset="0"/>
                <a:cs typeface="Calibri" panose="020F0502020204030204" pitchFamily="34" charset="0"/>
              </a:rPr>
              <a:t>Adam T. et al., Cancers 2021, 13, 277</a:t>
            </a:r>
          </a:p>
        </p:txBody>
      </p:sp>
      <p:sp>
        <p:nvSpPr>
          <p:cNvPr id="8" name="Rectangle 7"/>
          <p:cNvSpPr/>
          <p:nvPr/>
        </p:nvSpPr>
        <p:spPr>
          <a:xfrm>
            <a:off x="6242478" y="4870073"/>
            <a:ext cx="5676901" cy="430887"/>
          </a:xfrm>
          <a:prstGeom prst="rect">
            <a:avLst/>
          </a:prstGeom>
        </p:spPr>
        <p:txBody>
          <a:bodyPr wrap="square">
            <a:spAutoFit/>
          </a:bodyPr>
          <a:lstStyle/>
          <a:p>
            <a:r>
              <a:rPr lang="en-US" sz="1100" b="0" dirty="0">
                <a:solidFill>
                  <a:schemeClr val="bg1"/>
                </a:solidFill>
                <a:latin typeface="Calibri" panose="020F0502020204030204" pitchFamily="34" charset="0"/>
                <a:cs typeface="Calibri" panose="020F0502020204030204" pitchFamily="34" charset="0"/>
              </a:rPr>
              <a:t>https://www.cancerresearch.org/en-us/scientists/immuno-oncology-landscape/fda-approval-timeline-of-active-immunotherapies</a:t>
            </a:r>
          </a:p>
        </p:txBody>
      </p:sp>
    </p:spTree>
    <p:custDataLst>
      <p:tags r:id="rId1"/>
    </p:custDataLst>
    <p:extLst>
      <p:ext uri="{BB962C8B-B14F-4D97-AF65-F5344CB8AC3E}">
        <p14:creationId xmlns:p14="http://schemas.microsoft.com/office/powerpoint/2010/main" val="16190846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93693" y="194002"/>
            <a:ext cx="13129054" cy="1167046"/>
          </a:xfrm>
        </p:spPr>
        <p:txBody>
          <a:bodyPr>
            <a:normAutofit fontScale="90000"/>
          </a:bodyPr>
          <a:lstStyle/>
          <a:p>
            <a:pPr algn="l"/>
            <a:r>
              <a:rPr lang="en-US" altLang="zh-CN" b="0" dirty="0">
                <a:solidFill>
                  <a:srgbClr val="252171"/>
                </a:solidFill>
                <a:sym typeface="Arial" panose="020B0604020202020204" pitchFamily="34" charset="0"/>
              </a:rPr>
              <a:t>Clinical Benefit of Pembrolizumab </a:t>
            </a:r>
            <a:r>
              <a:rPr lang="en-US" altLang="zh-CN" b="0">
                <a:solidFill>
                  <a:srgbClr val="252171"/>
                </a:solidFill>
                <a:sym typeface="Arial" panose="020B0604020202020204" pitchFamily="34" charset="0"/>
              </a:rPr>
              <a:t>Treatment in CRC </a:t>
            </a:r>
            <a:br>
              <a:rPr lang="en-US" altLang="zh-CN" b="0">
                <a:solidFill>
                  <a:srgbClr val="252171"/>
                </a:solidFill>
                <a:sym typeface="Arial" panose="020B0604020202020204" pitchFamily="34" charset="0"/>
              </a:rPr>
            </a:br>
            <a:r>
              <a:rPr lang="en-US" altLang="zh-CN" b="0">
                <a:solidFill>
                  <a:srgbClr val="252171"/>
                </a:solidFill>
                <a:sym typeface="Arial" panose="020B0604020202020204" pitchFamily="34" charset="0"/>
              </a:rPr>
              <a:t>According </a:t>
            </a:r>
            <a:r>
              <a:rPr lang="en-US" altLang="zh-CN" b="0" dirty="0">
                <a:solidFill>
                  <a:srgbClr val="252171"/>
                </a:solidFill>
                <a:sym typeface="Arial" panose="020B0604020202020204" pitchFamily="34" charset="0"/>
              </a:rPr>
              <a:t>to Mismatch-Repair Status</a:t>
            </a:r>
            <a:endParaRPr lang="en-US" b="0" dirty="0">
              <a:solidFill>
                <a:srgbClr val="25217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6441" y="1554553"/>
            <a:ext cx="7367590" cy="381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26441" y="5563124"/>
            <a:ext cx="2411238" cy="261610"/>
          </a:xfrm>
          <a:prstGeom prst="rect">
            <a:avLst/>
          </a:prstGeom>
        </p:spPr>
        <p:txBody>
          <a:bodyPr wrap="none">
            <a:spAutoFit/>
          </a:bodyPr>
          <a:lstStyle/>
          <a:p>
            <a:pPr>
              <a:spcBef>
                <a:spcPct val="0"/>
              </a:spcBef>
            </a:pPr>
            <a:r>
              <a:rPr lang="en-US" altLang="zh-CN" sz="1100" b="0" i="1" dirty="0">
                <a:solidFill>
                  <a:schemeClr val="bg1"/>
                </a:solidFill>
                <a:latin typeface="Calibri" panose="020F0502020204030204" pitchFamily="34" charset="0"/>
                <a:cs typeface="Calibri" panose="020F0502020204030204" pitchFamily="34" charset="0"/>
                <a:sym typeface="Arial" panose="020B0604020202020204" pitchFamily="34" charset="0"/>
              </a:rPr>
              <a:t>Le DT, et al., N </a:t>
            </a:r>
            <a:r>
              <a:rPr lang="en-US" altLang="zh-CN" sz="1100" b="0" i="1" dirty="0" err="1">
                <a:solidFill>
                  <a:schemeClr val="bg1"/>
                </a:solidFill>
                <a:latin typeface="Calibri" panose="020F0502020204030204" pitchFamily="34" charset="0"/>
                <a:cs typeface="Calibri" panose="020F0502020204030204" pitchFamily="34" charset="0"/>
                <a:sym typeface="Arial" panose="020B0604020202020204" pitchFamily="34" charset="0"/>
              </a:rPr>
              <a:t>Eng</a:t>
            </a:r>
            <a:r>
              <a:rPr lang="en-US" altLang="zh-CN" sz="1100" b="0" i="1" dirty="0">
                <a:solidFill>
                  <a:schemeClr val="bg1"/>
                </a:solidFill>
                <a:latin typeface="Calibri" panose="020F0502020204030204" pitchFamily="34" charset="0"/>
                <a:cs typeface="Calibri" panose="020F0502020204030204" pitchFamily="34" charset="0"/>
                <a:sym typeface="Arial" panose="020B0604020202020204" pitchFamily="34" charset="0"/>
              </a:rPr>
              <a:t> J Med 2015, 372:26</a:t>
            </a:r>
          </a:p>
        </p:txBody>
      </p:sp>
      <p:sp>
        <p:nvSpPr>
          <p:cNvPr id="6" name="TextBox 5"/>
          <p:cNvSpPr txBox="1"/>
          <p:nvPr/>
        </p:nvSpPr>
        <p:spPr>
          <a:xfrm>
            <a:off x="8188934" y="1554553"/>
            <a:ext cx="3669712" cy="3416320"/>
          </a:xfrm>
          <a:prstGeom prst="rect">
            <a:avLst/>
          </a:prstGeom>
          <a:noFill/>
        </p:spPr>
        <p:txBody>
          <a:bodyPr wrap="square" rtlCol="0">
            <a:spAutoFit/>
          </a:bodyPr>
          <a:lstStyle/>
          <a:p>
            <a:r>
              <a:rPr lang="en-US" sz="2400" b="0" dirty="0">
                <a:solidFill>
                  <a:schemeClr val="bg1"/>
                </a:solidFill>
                <a:latin typeface="Calibri" panose="020F0502020204030204" pitchFamily="34" charset="0"/>
                <a:cs typeface="Calibri" panose="020F0502020204030204" pitchFamily="34" charset="0"/>
              </a:rPr>
              <a:t>Phase 2 study of </a:t>
            </a:r>
            <a:r>
              <a:rPr lang="en-US" sz="2400" b="0" dirty="0" err="1">
                <a:solidFill>
                  <a:schemeClr val="bg1"/>
                </a:solidFill>
                <a:latin typeface="Calibri" panose="020F0502020204030204" pitchFamily="34" charset="0"/>
                <a:cs typeface="Calibri" panose="020F0502020204030204" pitchFamily="34" charset="0"/>
              </a:rPr>
              <a:t>pembrolizumab</a:t>
            </a:r>
            <a:r>
              <a:rPr lang="en-US" sz="2400" b="0" dirty="0">
                <a:solidFill>
                  <a:schemeClr val="bg1"/>
                </a:solidFill>
                <a:latin typeface="Calibri" panose="020F0502020204030204" pitchFamily="34" charset="0"/>
                <a:cs typeface="Calibri" panose="020F0502020204030204" pitchFamily="34" charset="0"/>
              </a:rPr>
              <a:t>, an anti–programmed death 1 immune checkpoint inhibitor, in 41 patients with progressive metastatic colorectal carcinoma with or without mismatch-repair deficiency. </a:t>
            </a:r>
          </a:p>
        </p:txBody>
      </p:sp>
    </p:spTree>
    <p:custDataLst>
      <p:tags r:id="rId1"/>
    </p:custDataLst>
    <p:extLst>
      <p:ext uri="{BB962C8B-B14F-4D97-AF65-F5344CB8AC3E}">
        <p14:creationId xmlns:p14="http://schemas.microsoft.com/office/powerpoint/2010/main" val="35295475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354694" y="3611024"/>
            <a:ext cx="4838700"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6091" y="3357264"/>
            <a:ext cx="5420968" cy="304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bwMode="auto">
          <a:xfrm>
            <a:off x="1704109" y="6477000"/>
            <a:ext cx="8839200" cy="381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solidFill>
                  <a:schemeClr val="tx1"/>
                </a:solidFill>
                <a:latin typeface="Arial" charset="0"/>
                <a:ea typeface="+mn-ea"/>
                <a:cs typeface="+mn-cs"/>
              </a:rPr>
              <a:t>Presented By Kai-Keen Shiu at 2021 Gastrointestinal Cancers Symposium</a:t>
            </a:r>
          </a:p>
        </p:txBody>
      </p:sp>
      <p:pic>
        <p:nvPicPr>
          <p:cNvPr id="5"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47610" y="3407605"/>
            <a:ext cx="5630980" cy="316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47610" y="387478"/>
            <a:ext cx="5360098" cy="30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46091" y="150438"/>
            <a:ext cx="5401519" cy="3038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5118410" y="3267307"/>
            <a:ext cx="1101003" cy="646771"/>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9" name="Rectangle 8"/>
          <p:cNvSpPr/>
          <p:nvPr/>
        </p:nvSpPr>
        <p:spPr bwMode="auto">
          <a:xfrm>
            <a:off x="10562914" y="3353613"/>
            <a:ext cx="1339827" cy="695691"/>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0" name="Rectangle 9"/>
          <p:cNvSpPr/>
          <p:nvPr/>
        </p:nvSpPr>
        <p:spPr bwMode="auto">
          <a:xfrm>
            <a:off x="10442146" y="181115"/>
            <a:ext cx="1101003" cy="966367"/>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11" name="Rectangle 10"/>
          <p:cNvSpPr/>
          <p:nvPr/>
        </p:nvSpPr>
        <p:spPr bwMode="auto">
          <a:xfrm>
            <a:off x="5118409" y="150438"/>
            <a:ext cx="1101003" cy="646771"/>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1992555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7741" y="280861"/>
            <a:ext cx="9341319" cy="52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8229600" y="242761"/>
            <a:ext cx="2266950" cy="919289"/>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788864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977" y="691469"/>
            <a:ext cx="10652323" cy="646331"/>
          </a:xfrm>
          <a:prstGeom prst="rect">
            <a:avLst/>
          </a:prstGeom>
        </p:spPr>
        <p:txBody>
          <a:bodyPr wrap="square">
            <a:spAutoFit/>
          </a:bodyPr>
          <a:lstStyle/>
          <a:p>
            <a:r>
              <a:rPr lang="en-US" sz="3600" b="0" dirty="0">
                <a:solidFill>
                  <a:srgbClr val="252171"/>
                </a:solidFill>
                <a:latin typeface="Calibri" panose="020F0502020204030204" pitchFamily="34" charset="0"/>
                <a:cs typeface="Calibri" panose="020F0502020204030204" pitchFamily="34" charset="0"/>
              </a:rPr>
              <a:t>MSI Testing - IHC, PCR, Or NGS</a:t>
            </a:r>
            <a:r>
              <a:rPr lang="en-US" sz="3600" b="0">
                <a:solidFill>
                  <a:srgbClr val="252171"/>
                </a:solidFill>
                <a:latin typeface="Calibri" panose="020F0502020204030204" pitchFamily="34" charset="0"/>
                <a:cs typeface="Calibri" panose="020F0502020204030204" pitchFamily="34" charset="0"/>
              </a:rPr>
              <a:t>? Which </a:t>
            </a:r>
            <a:r>
              <a:rPr lang="en-US" sz="3600" b="0" dirty="0">
                <a:solidFill>
                  <a:srgbClr val="252171"/>
                </a:solidFill>
                <a:latin typeface="Calibri" panose="020F0502020204030204" pitchFamily="34" charset="0"/>
                <a:cs typeface="Calibri" panose="020F0502020204030204" pitchFamily="34" charset="0"/>
              </a:rPr>
              <a:t>One To Choose?</a:t>
            </a:r>
          </a:p>
        </p:txBody>
      </p:sp>
      <p:sp>
        <p:nvSpPr>
          <p:cNvPr id="3" name="Content Placeholder 1"/>
          <p:cNvSpPr txBox="1">
            <a:spLocks/>
          </p:cNvSpPr>
          <p:nvPr/>
        </p:nvSpPr>
        <p:spPr>
          <a:xfrm>
            <a:off x="694977" y="1828866"/>
            <a:ext cx="10515600" cy="3438216"/>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All are sensitive and specific methods</a:t>
            </a:r>
          </a:p>
          <a:p>
            <a:pPr>
              <a:buClr>
                <a:srgbClr val="FF0000"/>
              </a:buClr>
            </a:pPr>
            <a:r>
              <a:rPr lang="en-US" b="0" kern="0" dirty="0"/>
              <a:t>High concordance rates among different methods (1-5%) </a:t>
            </a:r>
          </a:p>
          <a:p>
            <a:pPr>
              <a:buClr>
                <a:srgbClr val="FF0000"/>
              </a:buClr>
            </a:pPr>
            <a:r>
              <a:rPr lang="en-US" b="0" kern="0" dirty="0"/>
              <a:t>No single method is 100% sensitive and specific</a:t>
            </a:r>
          </a:p>
          <a:p>
            <a:pPr>
              <a:buClr>
                <a:srgbClr val="FF0000"/>
              </a:buClr>
            </a:pPr>
            <a:r>
              <a:rPr lang="en-US" b="0" kern="0" dirty="0"/>
              <a:t>Institutional decision</a:t>
            </a:r>
          </a:p>
          <a:p>
            <a:pPr>
              <a:buClr>
                <a:srgbClr val="FF0000"/>
              </a:buClr>
            </a:pPr>
            <a:r>
              <a:rPr lang="en-US" b="0" kern="0" dirty="0"/>
              <a:t>Use multiple methods in complicated/unusual cases</a:t>
            </a:r>
          </a:p>
          <a:p>
            <a:pPr>
              <a:buClr>
                <a:srgbClr val="FF0000"/>
              </a:buClr>
            </a:pPr>
            <a:r>
              <a:rPr lang="en-US" b="0" kern="0" dirty="0"/>
              <a:t>Always correlate with clinical findings </a:t>
            </a:r>
          </a:p>
          <a:p>
            <a:pPr>
              <a:buClr>
                <a:srgbClr val="FF0000"/>
              </a:buClr>
            </a:pPr>
            <a:endParaRPr lang="en-US" b="0" kern="0" dirty="0"/>
          </a:p>
        </p:txBody>
      </p:sp>
    </p:spTree>
    <p:custDataLst>
      <p:tags r:id="rId1"/>
    </p:custDataLst>
    <p:extLst>
      <p:ext uri="{BB962C8B-B14F-4D97-AF65-F5344CB8AC3E}">
        <p14:creationId xmlns:p14="http://schemas.microsoft.com/office/powerpoint/2010/main" val="18341021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4837" y="332535"/>
            <a:ext cx="8551540" cy="1323439"/>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Sensitivity and Specificity </a:t>
            </a:r>
            <a:r>
              <a:rPr lang="en-US" sz="4000" b="0">
                <a:solidFill>
                  <a:srgbClr val="252171"/>
                </a:solidFill>
                <a:latin typeface="Calibri" panose="020F0502020204030204" pitchFamily="34" charset="0"/>
                <a:cs typeface="Calibri" panose="020F0502020204030204" pitchFamily="34" charset="0"/>
              </a:rPr>
              <a:t>for Detection </a:t>
            </a:r>
            <a:r>
              <a:rPr lang="en-US" sz="4000" b="0" dirty="0">
                <a:solidFill>
                  <a:srgbClr val="252171"/>
                </a:solidFill>
                <a:latin typeface="Calibri" panose="020F0502020204030204" pitchFamily="34" charset="0"/>
                <a:cs typeface="Calibri" panose="020F0502020204030204" pitchFamily="34" charset="0"/>
              </a:rPr>
              <a:t>of </a:t>
            </a:r>
            <a:r>
              <a:rPr lang="en-US" sz="4000" b="0" dirty="0" err="1">
                <a:solidFill>
                  <a:srgbClr val="252171"/>
                </a:solidFill>
                <a:latin typeface="Calibri" panose="020F0502020204030204" pitchFamily="34" charset="0"/>
                <a:cs typeface="Calibri" panose="020F0502020204030204" pitchFamily="34" charset="0"/>
              </a:rPr>
              <a:t>dMMR</a:t>
            </a:r>
            <a:r>
              <a:rPr lang="en-US" sz="4000" b="0" dirty="0">
                <a:solidFill>
                  <a:srgbClr val="252171"/>
                </a:solidFill>
                <a:latin typeface="Calibri" panose="020F0502020204030204" pitchFamily="34" charset="0"/>
                <a:cs typeface="Calibri" panose="020F0502020204030204" pitchFamily="34" charset="0"/>
              </a:rPr>
              <a:t>/MSI in CRC</a:t>
            </a:r>
          </a:p>
        </p:txBody>
      </p:sp>
      <p:cxnSp>
        <p:nvCxnSpPr>
          <p:cNvPr id="4" name="Straight Connector 3"/>
          <p:cNvCxnSpPr/>
          <p:nvPr/>
        </p:nvCxnSpPr>
        <p:spPr>
          <a:xfrm flipV="1">
            <a:off x="1004836" y="1889090"/>
            <a:ext cx="10008158" cy="10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004836" y="2538365"/>
            <a:ext cx="10008158" cy="100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1004836" y="5037874"/>
            <a:ext cx="10008158" cy="100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684238" y="1975588"/>
            <a:ext cx="1526380" cy="461665"/>
          </a:xfrm>
          <a:prstGeom prst="rect">
            <a:avLst/>
          </a:prstGeom>
          <a:noFill/>
        </p:spPr>
        <p:txBody>
          <a:bodyPr wrap="none" rtlCol="0">
            <a:spAutoFit/>
          </a:bodyPr>
          <a:lstStyle/>
          <a:p>
            <a:r>
              <a:rPr lang="en-US" sz="2400" b="0" dirty="0">
                <a:solidFill>
                  <a:schemeClr val="bg1"/>
                </a:solidFill>
                <a:latin typeface="Calibri" panose="020F0502020204030204" pitchFamily="34" charset="0"/>
                <a:cs typeface="Calibri" panose="020F0502020204030204" pitchFamily="34" charset="0"/>
              </a:rPr>
              <a:t> Sensitivity</a:t>
            </a:r>
          </a:p>
        </p:txBody>
      </p:sp>
      <p:sp>
        <p:nvSpPr>
          <p:cNvPr id="8" name="TextBox 7"/>
          <p:cNvSpPr txBox="1"/>
          <p:nvPr/>
        </p:nvSpPr>
        <p:spPr>
          <a:xfrm>
            <a:off x="7959969" y="1945472"/>
            <a:ext cx="1449436" cy="461665"/>
          </a:xfrm>
          <a:prstGeom prst="rect">
            <a:avLst/>
          </a:prstGeom>
          <a:noFill/>
        </p:spPr>
        <p:txBody>
          <a:bodyPr wrap="none" rtlCol="0">
            <a:spAutoFit/>
          </a:bodyPr>
          <a:lstStyle/>
          <a:p>
            <a:r>
              <a:rPr lang="en-US" sz="2400" b="0" dirty="0">
                <a:solidFill>
                  <a:schemeClr val="bg1"/>
                </a:solidFill>
                <a:latin typeface="Calibri" panose="020F0502020204030204" pitchFamily="34" charset="0"/>
                <a:cs typeface="Calibri" panose="020F0502020204030204" pitchFamily="34" charset="0"/>
              </a:rPr>
              <a:t>Specificity</a:t>
            </a:r>
          </a:p>
        </p:txBody>
      </p:sp>
      <p:sp>
        <p:nvSpPr>
          <p:cNvPr id="9" name="TextBox 8"/>
          <p:cNvSpPr txBox="1"/>
          <p:nvPr/>
        </p:nvSpPr>
        <p:spPr>
          <a:xfrm>
            <a:off x="1225899" y="2617556"/>
            <a:ext cx="8015336" cy="461665"/>
          </a:xfrm>
          <a:prstGeom prst="rect">
            <a:avLst/>
          </a:prstGeom>
          <a:noFill/>
        </p:spPr>
        <p:txBody>
          <a:bodyPr wrap="none" rtlCol="0">
            <a:spAutoFit/>
          </a:bodyPr>
          <a:lstStyle/>
          <a:p>
            <a:r>
              <a:rPr lang="en-US" sz="2400" b="0" dirty="0">
                <a:solidFill>
                  <a:schemeClr val="bg1"/>
                </a:solidFill>
                <a:latin typeface="Calibri" panose="020F0502020204030204" pitchFamily="34" charset="0"/>
                <a:cs typeface="Calibri" panose="020F0502020204030204" pitchFamily="34" charset="0"/>
              </a:rPr>
              <a:t>MMR IHC		            81 - 100%                             80 - 92%</a:t>
            </a:r>
          </a:p>
        </p:txBody>
      </p:sp>
      <p:sp>
        <p:nvSpPr>
          <p:cNvPr id="10" name="TextBox 9"/>
          <p:cNvSpPr txBox="1"/>
          <p:nvPr/>
        </p:nvSpPr>
        <p:spPr>
          <a:xfrm>
            <a:off x="1230083" y="3140202"/>
            <a:ext cx="9782911" cy="1200329"/>
          </a:xfrm>
          <a:prstGeom prst="rect">
            <a:avLst/>
          </a:prstGeom>
          <a:noFill/>
        </p:spPr>
        <p:txBody>
          <a:bodyPr wrap="square" rtlCol="0">
            <a:spAutoFit/>
          </a:bodyPr>
          <a:lstStyle/>
          <a:p>
            <a:r>
              <a:rPr lang="en-US" sz="2400" b="0" dirty="0">
                <a:solidFill>
                  <a:schemeClr val="bg1"/>
                </a:solidFill>
                <a:latin typeface="Calibri" panose="020F0502020204030204" pitchFamily="34" charset="0"/>
                <a:cs typeface="Calibri" panose="020F0502020204030204" pitchFamily="34" charset="0"/>
              </a:rPr>
              <a:t>MSI PCR</a:t>
            </a:r>
          </a:p>
          <a:p>
            <a:r>
              <a:rPr lang="en-US" sz="2400" b="0" dirty="0">
                <a:solidFill>
                  <a:schemeClr val="bg1"/>
                </a:solidFill>
                <a:latin typeface="Calibri" panose="020F0502020204030204" pitchFamily="34" charset="0"/>
                <a:cs typeface="Calibri" panose="020F0502020204030204" pitchFamily="34" charset="0"/>
              </a:rPr>
              <a:t>  Bethesda/NCI Panel              67 - 100%                             61 - 92%                           </a:t>
            </a:r>
          </a:p>
          <a:p>
            <a:r>
              <a:rPr lang="en-US" sz="2400" b="0" dirty="0">
                <a:solidFill>
                  <a:schemeClr val="bg1"/>
                </a:solidFill>
                <a:latin typeface="Calibri" panose="020F0502020204030204" pitchFamily="34" charset="0"/>
                <a:cs typeface="Calibri" panose="020F0502020204030204" pitchFamily="34" charset="0"/>
              </a:rPr>
              <a:t>  </a:t>
            </a:r>
            <a:r>
              <a:rPr lang="en-US" sz="2400" b="0" dirty="0" err="1">
                <a:solidFill>
                  <a:schemeClr val="bg1"/>
                </a:solidFill>
                <a:latin typeface="Calibri" panose="020F0502020204030204" pitchFamily="34" charset="0"/>
                <a:cs typeface="Calibri" panose="020F0502020204030204" pitchFamily="34" charset="0"/>
              </a:rPr>
              <a:t>Pantaplex</a:t>
            </a:r>
            <a:r>
              <a:rPr lang="en-US" sz="2400" b="0" dirty="0">
                <a:solidFill>
                  <a:schemeClr val="bg1"/>
                </a:solidFill>
                <a:latin typeface="Calibri" panose="020F0502020204030204" pitchFamily="34" charset="0"/>
                <a:cs typeface="Calibri" panose="020F0502020204030204" pitchFamily="34" charset="0"/>
              </a:rPr>
              <a:t> Panel                      89 - 100%                            79 - 100% </a:t>
            </a:r>
          </a:p>
        </p:txBody>
      </p:sp>
      <p:sp>
        <p:nvSpPr>
          <p:cNvPr id="11" name="TextBox 10"/>
          <p:cNvSpPr txBox="1"/>
          <p:nvPr/>
        </p:nvSpPr>
        <p:spPr>
          <a:xfrm>
            <a:off x="1225899" y="4427874"/>
            <a:ext cx="9055786" cy="461665"/>
          </a:xfrm>
          <a:prstGeom prst="rect">
            <a:avLst/>
          </a:prstGeom>
          <a:noFill/>
        </p:spPr>
        <p:txBody>
          <a:bodyPr wrap="square" rtlCol="0">
            <a:spAutoFit/>
          </a:bodyPr>
          <a:lstStyle/>
          <a:p>
            <a:r>
              <a:rPr lang="en-US" sz="2400" b="0" dirty="0">
                <a:solidFill>
                  <a:schemeClr val="bg1"/>
                </a:solidFill>
                <a:latin typeface="Calibri" panose="020F0502020204030204" pitchFamily="34" charset="0"/>
                <a:cs typeface="Calibri" panose="020F0502020204030204" pitchFamily="34" charset="0"/>
              </a:rPr>
              <a:t>NGS Panels                               68 – 100%                            73 – 100%                                                </a:t>
            </a:r>
          </a:p>
        </p:txBody>
      </p:sp>
      <p:sp>
        <p:nvSpPr>
          <p:cNvPr id="12" name="TextBox 11"/>
          <p:cNvSpPr txBox="1"/>
          <p:nvPr/>
        </p:nvSpPr>
        <p:spPr>
          <a:xfrm>
            <a:off x="1090899" y="1989781"/>
            <a:ext cx="2378101" cy="461665"/>
          </a:xfrm>
          <a:prstGeom prst="rect">
            <a:avLst/>
          </a:prstGeom>
          <a:noFill/>
        </p:spPr>
        <p:txBody>
          <a:bodyPr wrap="square" rtlCol="0">
            <a:spAutoFit/>
          </a:bodyPr>
          <a:lstStyle/>
          <a:p>
            <a:r>
              <a:rPr lang="en-US" sz="2400" b="0" dirty="0">
                <a:solidFill>
                  <a:schemeClr val="bg1"/>
                </a:solidFill>
                <a:latin typeface="Calibri" panose="020F0502020204030204" pitchFamily="34" charset="0"/>
                <a:cs typeface="Calibri" panose="020F0502020204030204" pitchFamily="34" charset="0"/>
              </a:rPr>
              <a:t>Testing Method</a:t>
            </a:r>
          </a:p>
        </p:txBody>
      </p:sp>
      <p:sp>
        <p:nvSpPr>
          <p:cNvPr id="13" name="Rectangle 12"/>
          <p:cNvSpPr/>
          <p:nvPr/>
        </p:nvSpPr>
        <p:spPr>
          <a:xfrm>
            <a:off x="613172" y="5196257"/>
            <a:ext cx="9668513" cy="261610"/>
          </a:xfrm>
          <a:prstGeom prst="rect">
            <a:avLst/>
          </a:prstGeom>
        </p:spPr>
        <p:txBody>
          <a:bodyPr wrap="square">
            <a:spAutoFit/>
          </a:bodyPr>
          <a:lstStyle/>
          <a:p>
            <a:r>
              <a:rPr lang="en-US" sz="1100" b="0" i="1" dirty="0" err="1">
                <a:solidFill>
                  <a:schemeClr val="bg1"/>
                </a:solidFill>
                <a:latin typeface="Calibri" panose="020F0502020204030204" pitchFamily="34" charset="0"/>
                <a:cs typeface="Calibri" panose="020F0502020204030204" pitchFamily="34" charset="0"/>
              </a:rPr>
              <a:t>Guyot</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D'Asnières</a:t>
            </a:r>
            <a:r>
              <a:rPr lang="en-US" sz="1100" b="0" i="1" dirty="0">
                <a:solidFill>
                  <a:schemeClr val="bg1"/>
                </a:solidFill>
                <a:latin typeface="Calibri" panose="020F0502020204030204" pitchFamily="34" charset="0"/>
                <a:cs typeface="Calibri" panose="020F0502020204030204" pitchFamily="34" charset="0"/>
              </a:rPr>
              <a:t> De </a:t>
            </a:r>
            <a:r>
              <a:rPr lang="en-US" sz="1100" b="0" i="1" dirty="0" err="1">
                <a:solidFill>
                  <a:schemeClr val="bg1"/>
                </a:solidFill>
                <a:latin typeface="Calibri" panose="020F0502020204030204" pitchFamily="34" charset="0"/>
                <a:cs typeface="Calibri" panose="020F0502020204030204" pitchFamily="34" charset="0"/>
              </a:rPr>
              <a:t>Salins</a:t>
            </a:r>
            <a:r>
              <a:rPr lang="en-US" sz="1100" b="0" i="1" dirty="0">
                <a:solidFill>
                  <a:schemeClr val="bg1"/>
                </a:solidFill>
                <a:latin typeface="Calibri" panose="020F0502020204030204" pitchFamily="34" charset="0"/>
                <a:cs typeface="Calibri" panose="020F0502020204030204" pitchFamily="34" charset="0"/>
              </a:rPr>
              <a:t> A, et al., ESMO Open. 2021, 6:100120; </a:t>
            </a:r>
            <a:r>
              <a:rPr lang="en-US" sz="1100" b="0" i="1" dirty="0" err="1">
                <a:solidFill>
                  <a:schemeClr val="bg1"/>
                </a:solidFill>
                <a:latin typeface="Calibri" panose="020F0502020204030204" pitchFamily="34" charset="0"/>
                <a:cs typeface="Calibri" panose="020F0502020204030204" pitchFamily="34" charset="0"/>
              </a:rPr>
              <a:t>Ratovomanana</a:t>
            </a:r>
            <a:r>
              <a:rPr lang="en-US" sz="1100" b="0" i="1" dirty="0">
                <a:solidFill>
                  <a:schemeClr val="bg1"/>
                </a:solidFill>
                <a:latin typeface="Calibri" panose="020F0502020204030204" pitchFamily="34" charset="0"/>
                <a:cs typeface="Calibri" panose="020F0502020204030204" pitchFamily="34" charset="0"/>
              </a:rPr>
              <a:t> T et al.,</a:t>
            </a:r>
            <a:r>
              <a:rPr lang="en-US" sz="1100" b="0" i="1" dirty="0" err="1">
                <a:solidFill>
                  <a:schemeClr val="bg1"/>
                </a:solidFill>
                <a:latin typeface="Calibri" panose="020F0502020204030204" pitchFamily="34" charset="0"/>
                <a:cs typeface="Calibri" panose="020F0502020204030204" pitchFamily="34" charset="0"/>
              </a:rPr>
              <a:t>Gastroenterol</a:t>
            </a:r>
            <a:r>
              <a:rPr lang="en-US" sz="1100" b="0" i="1" dirty="0">
                <a:solidFill>
                  <a:schemeClr val="bg1"/>
                </a:solidFill>
                <a:latin typeface="Calibri" panose="020F0502020204030204" pitchFamily="34" charset="0"/>
                <a:cs typeface="Calibri" panose="020F0502020204030204" pitchFamily="34" charset="0"/>
              </a:rPr>
              <a:t>., 2021, 161:814-826; </a:t>
            </a:r>
            <a:r>
              <a:rPr lang="en-US" sz="1100" b="0" i="1" dirty="0" err="1">
                <a:solidFill>
                  <a:schemeClr val="bg1"/>
                </a:solidFill>
                <a:latin typeface="Calibri" panose="020F0502020204030204" pitchFamily="34" charset="0"/>
                <a:cs typeface="Calibri" panose="020F0502020204030204" pitchFamily="34" charset="0"/>
              </a:rPr>
              <a:t>Evrard</a:t>
            </a:r>
            <a:r>
              <a:rPr lang="en-US" sz="1100" b="0" i="1" dirty="0">
                <a:solidFill>
                  <a:schemeClr val="bg1"/>
                </a:solidFill>
                <a:latin typeface="Calibri" panose="020F0502020204030204" pitchFamily="34" charset="0"/>
                <a:cs typeface="Calibri" panose="020F0502020204030204" pitchFamily="34" charset="0"/>
              </a:rPr>
              <a:t> C et al., Cancers 2019,11,1567</a:t>
            </a:r>
          </a:p>
        </p:txBody>
      </p:sp>
    </p:spTree>
    <p:custDataLst>
      <p:tags r:id="rId1"/>
    </p:custDataLst>
    <p:extLst>
      <p:ext uri="{BB962C8B-B14F-4D97-AF65-F5344CB8AC3E}">
        <p14:creationId xmlns:p14="http://schemas.microsoft.com/office/powerpoint/2010/main" val="3288809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552" y="198549"/>
            <a:ext cx="10576542" cy="1200329"/>
          </a:xfrm>
          <a:prstGeom prst="rect">
            <a:avLst/>
          </a:prstGeom>
        </p:spPr>
        <p:txBody>
          <a:bodyPr wrap="square">
            <a:spAutoFit/>
          </a:bodyPr>
          <a:lstStyle/>
          <a:p>
            <a:r>
              <a:rPr lang="en-US" sz="3600" b="0" dirty="0">
                <a:solidFill>
                  <a:srgbClr val="252171"/>
                </a:solidFill>
                <a:latin typeface="Calibri" panose="020F0502020204030204" pitchFamily="34" charset="0"/>
                <a:cs typeface="Calibri" panose="020F0502020204030204" pitchFamily="34" charset="0"/>
              </a:rPr>
              <a:t>Common </a:t>
            </a:r>
            <a:r>
              <a:rPr lang="en-US" sz="3600" b="0">
                <a:solidFill>
                  <a:srgbClr val="252171"/>
                </a:solidFill>
                <a:latin typeface="Calibri" panose="020F0502020204030204" pitchFamily="34" charset="0"/>
                <a:cs typeface="Calibri" panose="020F0502020204030204" pitchFamily="34" charset="0"/>
              </a:rPr>
              <a:t>Reasons for Discordance between </a:t>
            </a:r>
            <a:r>
              <a:rPr lang="en-US" sz="3600" b="0" dirty="0">
                <a:solidFill>
                  <a:srgbClr val="252171"/>
                </a:solidFill>
                <a:latin typeface="Calibri" panose="020F0502020204030204" pitchFamily="34" charset="0"/>
                <a:cs typeface="Calibri" panose="020F0502020204030204" pitchFamily="34" charset="0"/>
              </a:rPr>
              <a:t>MMR </a:t>
            </a:r>
            <a:r>
              <a:rPr lang="en-US" sz="3600" b="0">
                <a:solidFill>
                  <a:srgbClr val="252171"/>
                </a:solidFill>
                <a:latin typeface="Calibri" panose="020F0502020204030204" pitchFamily="34" charset="0"/>
                <a:cs typeface="Calibri" panose="020F0502020204030204" pitchFamily="34" charset="0"/>
              </a:rPr>
              <a:t>IHC and MSI in </a:t>
            </a:r>
            <a:r>
              <a:rPr lang="en-US" sz="3600" b="0" dirty="0">
                <a:solidFill>
                  <a:srgbClr val="252171"/>
                </a:solidFill>
                <a:latin typeface="Calibri" panose="020F0502020204030204" pitchFamily="34" charset="0"/>
                <a:cs typeface="Calibri" panose="020F0502020204030204" pitchFamily="34" charset="0"/>
              </a:rPr>
              <a:t>CRC</a:t>
            </a:r>
          </a:p>
        </p:txBody>
      </p:sp>
      <p:sp>
        <p:nvSpPr>
          <p:cNvPr id="3" name="Content Placeholder 1"/>
          <p:cNvSpPr txBox="1">
            <a:spLocks/>
          </p:cNvSpPr>
          <p:nvPr/>
        </p:nvSpPr>
        <p:spPr>
          <a:xfrm>
            <a:off x="575552" y="1398878"/>
            <a:ext cx="11060018" cy="435133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114300" indent="-457200">
              <a:lnSpc>
                <a:spcPct val="100000"/>
              </a:lnSpc>
              <a:spcBef>
                <a:spcPts val="0"/>
              </a:spcBef>
              <a:spcAft>
                <a:spcPts val="0"/>
              </a:spcAft>
              <a:buClr>
                <a:srgbClr val="FF0000"/>
              </a:buClr>
            </a:pPr>
            <a:r>
              <a:rPr lang="en-US" b="0" kern="0" dirty="0">
                <a:cs typeface="Calibri" panose="020F0502020204030204" pitchFamily="34" charset="0"/>
              </a:rPr>
              <a:t>Low tumor cell percentage (&gt;=20% in MSI testing, pathologist review    </a:t>
            </a:r>
          </a:p>
          <a:p>
            <a:pPr marL="0" indent="0">
              <a:lnSpc>
                <a:spcPct val="100000"/>
              </a:lnSpc>
              <a:spcBef>
                <a:spcPts val="0"/>
              </a:spcBef>
              <a:spcAft>
                <a:spcPts val="0"/>
              </a:spcAft>
              <a:buClr>
                <a:srgbClr val="FF0000"/>
              </a:buClr>
              <a:buNone/>
            </a:pPr>
            <a:r>
              <a:rPr lang="en-US" b="0" kern="0" dirty="0">
                <a:cs typeface="Calibri" panose="020F0502020204030204" pitchFamily="34" charset="0"/>
              </a:rPr>
              <a:t>      and microdissection)</a:t>
            </a:r>
          </a:p>
          <a:p>
            <a:pPr marL="114300" indent="-457200">
              <a:lnSpc>
                <a:spcPct val="100000"/>
              </a:lnSpc>
              <a:spcBef>
                <a:spcPts val="0"/>
              </a:spcBef>
              <a:spcAft>
                <a:spcPts val="0"/>
              </a:spcAft>
              <a:buClr>
                <a:srgbClr val="FF0000"/>
              </a:buClr>
            </a:pPr>
            <a:r>
              <a:rPr lang="en-US" b="0" kern="0" dirty="0">
                <a:cs typeface="Calibri" panose="020F0502020204030204" pitchFamily="34" charset="0"/>
              </a:rPr>
              <a:t>Sample quality</a:t>
            </a:r>
          </a:p>
          <a:p>
            <a:pPr marL="114300" indent="-457200">
              <a:lnSpc>
                <a:spcPct val="100000"/>
              </a:lnSpc>
              <a:spcBef>
                <a:spcPts val="0"/>
              </a:spcBef>
              <a:spcAft>
                <a:spcPts val="0"/>
              </a:spcAft>
              <a:buClr>
                <a:srgbClr val="FF0000"/>
              </a:buClr>
            </a:pPr>
            <a:r>
              <a:rPr lang="en-US" b="0" kern="0" dirty="0">
                <a:cs typeface="Calibri" panose="020F0502020204030204" pitchFamily="34" charset="0"/>
              </a:rPr>
              <a:t>Non-expert interpretation</a:t>
            </a:r>
          </a:p>
          <a:p>
            <a:pPr marL="114300" indent="-457200">
              <a:lnSpc>
                <a:spcPct val="100000"/>
              </a:lnSpc>
              <a:spcBef>
                <a:spcPts val="0"/>
              </a:spcBef>
              <a:spcAft>
                <a:spcPts val="0"/>
              </a:spcAft>
              <a:buClr>
                <a:srgbClr val="FF0000"/>
              </a:buClr>
            </a:pPr>
            <a:r>
              <a:rPr lang="en-US" b="0" kern="0" dirty="0" err="1">
                <a:cs typeface="Calibri" panose="020F0502020204030204" pitchFamily="34" charset="0"/>
              </a:rPr>
              <a:t>Neoadjuvant</a:t>
            </a:r>
            <a:r>
              <a:rPr lang="en-US" b="0" kern="0" dirty="0">
                <a:cs typeface="Calibri" panose="020F0502020204030204" pitchFamily="34" charset="0"/>
              </a:rPr>
              <a:t> therapy in rectal cancer (discordance is very low; usually </a:t>
            </a:r>
          </a:p>
          <a:p>
            <a:pPr marL="0" indent="0">
              <a:lnSpc>
                <a:spcPct val="100000"/>
              </a:lnSpc>
              <a:spcBef>
                <a:spcPts val="0"/>
              </a:spcBef>
              <a:spcAft>
                <a:spcPts val="0"/>
              </a:spcAft>
              <a:buClr>
                <a:srgbClr val="FF0000"/>
              </a:buClr>
              <a:buNone/>
            </a:pPr>
            <a:r>
              <a:rPr lang="en-US" b="0" kern="0" dirty="0">
                <a:cs typeface="Calibri" panose="020F0502020204030204" pitchFamily="34" charset="0"/>
              </a:rPr>
              <a:t>      MSH6 decrease/loss with MSS; PMS2)</a:t>
            </a:r>
          </a:p>
          <a:p>
            <a:pPr marL="114300" indent="-457200">
              <a:lnSpc>
                <a:spcPct val="100000"/>
              </a:lnSpc>
              <a:spcBef>
                <a:spcPts val="0"/>
              </a:spcBef>
              <a:spcAft>
                <a:spcPts val="0"/>
              </a:spcAft>
              <a:buClr>
                <a:srgbClr val="FF0000"/>
              </a:buClr>
            </a:pPr>
            <a:r>
              <a:rPr lang="en-US" b="0" kern="0" dirty="0">
                <a:cs typeface="Calibri" panose="020F0502020204030204" pitchFamily="34" charset="0"/>
              </a:rPr>
              <a:t>Polymorphism in non-Caucasian ethnic groups for MSI testing (test both </a:t>
            </a:r>
          </a:p>
          <a:p>
            <a:pPr marL="0" indent="0">
              <a:lnSpc>
                <a:spcPct val="100000"/>
              </a:lnSpc>
              <a:spcBef>
                <a:spcPts val="0"/>
              </a:spcBef>
              <a:spcAft>
                <a:spcPts val="0"/>
              </a:spcAft>
              <a:buClr>
                <a:srgbClr val="FF0000"/>
              </a:buClr>
              <a:buNone/>
            </a:pPr>
            <a:r>
              <a:rPr lang="en-US" b="0" kern="0" dirty="0">
                <a:cs typeface="Calibri" panose="020F0502020204030204" pitchFamily="34" charset="0"/>
              </a:rPr>
              <a:t>      normal and tumor samples)</a:t>
            </a:r>
          </a:p>
          <a:p>
            <a:pPr marL="114300" indent="-457200">
              <a:lnSpc>
                <a:spcPct val="100000"/>
              </a:lnSpc>
              <a:spcBef>
                <a:spcPts val="0"/>
              </a:spcBef>
              <a:spcAft>
                <a:spcPts val="0"/>
              </a:spcAft>
              <a:buClr>
                <a:srgbClr val="FF0000"/>
              </a:buClr>
            </a:pPr>
            <a:r>
              <a:rPr lang="en-US" b="0" kern="0" dirty="0">
                <a:cs typeface="Calibri" panose="020F0502020204030204" pitchFamily="34" charset="0"/>
              </a:rPr>
              <a:t>Tumor heterogeneity (multiple samples, biopsy vs resection) </a:t>
            </a:r>
          </a:p>
        </p:txBody>
      </p:sp>
      <p:sp>
        <p:nvSpPr>
          <p:cNvPr id="4" name="Rectangle 3"/>
          <p:cNvSpPr/>
          <p:nvPr/>
        </p:nvSpPr>
        <p:spPr>
          <a:xfrm>
            <a:off x="968878" y="5302612"/>
            <a:ext cx="9278502" cy="261610"/>
          </a:xfrm>
          <a:prstGeom prst="rect">
            <a:avLst/>
          </a:prstGeom>
        </p:spPr>
        <p:txBody>
          <a:bodyPr wrap="none">
            <a:spAutoFit/>
          </a:bodyPr>
          <a:lstStyle/>
          <a:p>
            <a:r>
              <a:rPr lang="en-US" sz="1100" b="0" i="1" dirty="0" err="1">
                <a:solidFill>
                  <a:schemeClr val="bg1"/>
                </a:solidFill>
                <a:latin typeface="Calibri" panose="020F0502020204030204" pitchFamily="34" charset="0"/>
                <a:cs typeface="Calibri" panose="020F0502020204030204" pitchFamily="34" charset="0"/>
              </a:rPr>
              <a:t>Evrard</a:t>
            </a:r>
            <a:r>
              <a:rPr lang="en-US" sz="1100" b="0" i="1" dirty="0">
                <a:solidFill>
                  <a:schemeClr val="bg1"/>
                </a:solidFill>
                <a:latin typeface="Calibri" panose="020F0502020204030204" pitchFamily="34" charset="0"/>
                <a:cs typeface="Calibri" panose="020F0502020204030204" pitchFamily="34" charset="0"/>
              </a:rPr>
              <a:t> C et al., Cancers 2019,11,1567; Goldstein JB et al., Clinical Cancer Research, 2017, 23: 5246-5254; </a:t>
            </a:r>
            <a:r>
              <a:rPr lang="en-US" sz="1100" b="0" i="1" dirty="0" err="1">
                <a:solidFill>
                  <a:schemeClr val="bg1"/>
                </a:solidFill>
                <a:latin typeface="Calibri" panose="020F0502020204030204" pitchFamily="34" charset="0"/>
                <a:cs typeface="Calibri" panose="020F0502020204030204" pitchFamily="34" charset="0"/>
              </a:rPr>
              <a:t>Bao</a:t>
            </a:r>
            <a:r>
              <a:rPr lang="en-US" sz="1100" b="0" i="1" dirty="0">
                <a:solidFill>
                  <a:schemeClr val="bg1"/>
                </a:solidFill>
                <a:latin typeface="Calibri" panose="020F0502020204030204" pitchFamily="34" charset="0"/>
                <a:cs typeface="Calibri" panose="020F0502020204030204" pitchFamily="34" charset="0"/>
              </a:rPr>
              <a:t> F et al., Am J </a:t>
            </a:r>
            <a:r>
              <a:rPr lang="en-US" sz="1100" b="0" i="1" dirty="0" err="1">
                <a:solidFill>
                  <a:schemeClr val="bg1"/>
                </a:solidFill>
                <a:latin typeface="Calibri" panose="020F0502020204030204" pitchFamily="34" charset="0"/>
                <a:cs typeface="Calibri" panose="020F0502020204030204" pitchFamily="34" charset="0"/>
              </a:rPr>
              <a:t>Surg</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Pathol</a:t>
            </a:r>
            <a:r>
              <a:rPr lang="en-US" sz="1100" b="0" i="1" dirty="0">
                <a:solidFill>
                  <a:schemeClr val="bg1"/>
                </a:solidFill>
                <a:latin typeface="Calibri" panose="020F0502020204030204" pitchFamily="34" charset="0"/>
                <a:cs typeface="Calibri" panose="020F0502020204030204" pitchFamily="34" charset="0"/>
              </a:rPr>
              <a:t>, 2010, 34: 1798-1804 </a:t>
            </a:r>
          </a:p>
        </p:txBody>
      </p:sp>
    </p:spTree>
    <p:custDataLst>
      <p:tags r:id="rId1"/>
    </p:custDataLst>
    <p:extLst>
      <p:ext uri="{BB962C8B-B14F-4D97-AF65-F5344CB8AC3E}">
        <p14:creationId xmlns:p14="http://schemas.microsoft.com/office/powerpoint/2010/main" val="2665733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276850" y="3611024"/>
            <a:ext cx="691654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8255" y="1430381"/>
            <a:ext cx="6727718" cy="274400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48066" y="4174383"/>
            <a:ext cx="6845328" cy="2426207"/>
          </a:xfrm>
          <a:prstGeom prst="rect">
            <a:avLst/>
          </a:prstGeom>
        </p:spPr>
      </p:pic>
      <p:sp>
        <p:nvSpPr>
          <p:cNvPr id="3" name="Rectangle 2"/>
          <p:cNvSpPr/>
          <p:nvPr/>
        </p:nvSpPr>
        <p:spPr>
          <a:xfrm>
            <a:off x="358588" y="440816"/>
            <a:ext cx="11833412"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MSI Testing - IHC, PCR, Or NGS</a:t>
            </a:r>
            <a:r>
              <a:rPr lang="en-US" sz="4000" b="0">
                <a:solidFill>
                  <a:srgbClr val="252171"/>
                </a:solidFill>
                <a:latin typeface="Calibri" panose="020F0502020204030204" pitchFamily="34" charset="0"/>
                <a:cs typeface="Calibri" panose="020F0502020204030204" pitchFamily="34" charset="0"/>
              </a:rPr>
              <a:t>? Which </a:t>
            </a:r>
            <a:r>
              <a:rPr lang="en-US" sz="4000" b="0" dirty="0">
                <a:solidFill>
                  <a:srgbClr val="252171"/>
                </a:solidFill>
                <a:latin typeface="Calibri" panose="020F0502020204030204" pitchFamily="34" charset="0"/>
                <a:cs typeface="Calibri" panose="020F0502020204030204" pitchFamily="34" charset="0"/>
              </a:rPr>
              <a:t>One To Choose?</a:t>
            </a:r>
          </a:p>
        </p:txBody>
      </p:sp>
    </p:spTree>
    <p:custDataLst>
      <p:tags r:id="rId1"/>
    </p:custDataLst>
    <p:extLst>
      <p:ext uri="{BB962C8B-B14F-4D97-AF65-F5344CB8AC3E}">
        <p14:creationId xmlns:p14="http://schemas.microsoft.com/office/powerpoint/2010/main" val="37910976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1672" y="834815"/>
            <a:ext cx="11600328"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Biomarkers for Immune </a:t>
            </a:r>
            <a:r>
              <a:rPr lang="en-US" sz="4000" b="0">
                <a:solidFill>
                  <a:srgbClr val="252171"/>
                </a:solidFill>
                <a:latin typeface="Calibri" panose="020F0502020204030204" pitchFamily="34" charset="0"/>
                <a:cs typeface="Calibri" panose="020F0502020204030204" pitchFamily="34" charset="0"/>
              </a:rPr>
              <a:t>Checkpoint Inhibitor </a:t>
            </a:r>
            <a:r>
              <a:rPr lang="en-US" sz="4000" b="0" dirty="0">
                <a:solidFill>
                  <a:srgbClr val="252171"/>
                </a:solidFill>
                <a:latin typeface="Calibri" panose="020F0502020204030204" pitchFamily="34" charset="0"/>
                <a:cs typeface="Calibri" panose="020F0502020204030204" pitchFamily="34" charset="0"/>
              </a:rPr>
              <a:t>Therapy</a:t>
            </a:r>
          </a:p>
        </p:txBody>
      </p:sp>
      <p:sp>
        <p:nvSpPr>
          <p:cNvPr id="3" name="Content Placeholder 1"/>
          <p:cNvSpPr txBox="1">
            <a:spLocks/>
          </p:cNvSpPr>
          <p:nvPr/>
        </p:nvSpPr>
        <p:spPr>
          <a:xfrm>
            <a:off x="829124" y="2468586"/>
            <a:ext cx="10515600" cy="2228587"/>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a:t>dMMR</a:t>
            </a:r>
            <a:r>
              <a:rPr lang="en-US" b="0" kern="0" dirty="0"/>
              <a:t>/MSI: tumor-agnostic </a:t>
            </a:r>
          </a:p>
          <a:p>
            <a:pPr>
              <a:buClr>
                <a:srgbClr val="FF0000"/>
              </a:buClr>
            </a:pPr>
            <a:r>
              <a:rPr lang="en-US" b="0" kern="0" dirty="0"/>
              <a:t>Tumor mutational burden (TMB): &gt;=10/Mb, tumor-agnostic </a:t>
            </a:r>
          </a:p>
          <a:p>
            <a:pPr>
              <a:buClr>
                <a:srgbClr val="FF0000"/>
              </a:buClr>
            </a:pPr>
            <a:r>
              <a:rPr lang="en-US" b="0" kern="0" dirty="0"/>
              <a:t>PD-L1: tumor site specific with companion/complimentary  diagnostics  </a:t>
            </a:r>
          </a:p>
        </p:txBody>
      </p:sp>
    </p:spTree>
    <p:custDataLst>
      <p:tags r:id="rId1"/>
    </p:custDataLst>
    <p:extLst>
      <p:ext uri="{BB962C8B-B14F-4D97-AF65-F5344CB8AC3E}">
        <p14:creationId xmlns:p14="http://schemas.microsoft.com/office/powerpoint/2010/main" val="102733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9718" y="529781"/>
            <a:ext cx="6978064" cy="707886"/>
          </a:xfrm>
          <a:prstGeom prst="rect">
            <a:avLst/>
          </a:prstGeom>
        </p:spPr>
        <p:txBody>
          <a:bodyPr wrap="square">
            <a:spAutoFit/>
          </a:bodyPr>
          <a:lstStyle/>
          <a:p>
            <a:r>
              <a:rPr lang="en-US" sz="4000" b="0" dirty="0">
                <a:solidFill>
                  <a:srgbClr val="252171"/>
                </a:solidFill>
                <a:latin typeface="Calibri" panose="020F0502020204030204" pitchFamily="34" charset="0"/>
                <a:cs typeface="Calibri" panose="020F0502020204030204" pitchFamily="34" charset="0"/>
              </a:rPr>
              <a:t>Tumor Mutational Burden (TMB)</a:t>
            </a:r>
          </a:p>
        </p:txBody>
      </p:sp>
      <p:sp>
        <p:nvSpPr>
          <p:cNvPr id="3" name="TextBox 2"/>
          <p:cNvSpPr txBox="1"/>
          <p:nvPr/>
        </p:nvSpPr>
        <p:spPr>
          <a:xfrm>
            <a:off x="459718" y="1409117"/>
            <a:ext cx="11579882" cy="4524315"/>
          </a:xfrm>
          <a:prstGeom prst="rect">
            <a:avLst/>
          </a:prstGeom>
          <a:noFill/>
        </p:spPr>
        <p:txBody>
          <a:bodyPr wrap="square" rtlCol="0">
            <a:spAutoFit/>
          </a:bodyPr>
          <a:lstStyle/>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Defined by the number of somatic mutations per </a:t>
            </a:r>
            <a:r>
              <a:rPr lang="en-US" sz="2400" b="0" dirty="0" err="1">
                <a:solidFill>
                  <a:schemeClr val="bg1"/>
                </a:solidFill>
                <a:latin typeface="Calibri" panose="020F0502020204030204" pitchFamily="34" charset="0"/>
                <a:cs typeface="Calibri" panose="020F0502020204030204" pitchFamily="34" charset="0"/>
              </a:rPr>
              <a:t>megabase</a:t>
            </a:r>
            <a:r>
              <a:rPr lang="en-US" sz="2400" b="0" dirty="0">
                <a:solidFill>
                  <a:schemeClr val="bg1"/>
                </a:solidFill>
                <a:latin typeface="Calibri" panose="020F0502020204030204" pitchFamily="34" charset="0"/>
                <a:cs typeface="Calibri" panose="020F0502020204030204" pitchFamily="34" charset="0"/>
              </a:rPr>
              <a:t> (Mb) across an interrogated genomics sequence </a:t>
            </a:r>
          </a:p>
          <a:p>
            <a:pPr marL="342900" indent="-342900">
              <a:buClr>
                <a:srgbClr val="FF0000"/>
              </a:buClr>
              <a:buFont typeface="Wingdings" panose="05000000000000000000" pitchFamily="2" charset="2"/>
              <a:buChar char="§"/>
            </a:pPr>
            <a:endParaRPr lang="en-US" sz="24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Keynote-158 clinical trial (</a:t>
            </a:r>
            <a:r>
              <a:rPr lang="en-US" sz="2400" b="0" dirty="0" err="1">
                <a:solidFill>
                  <a:schemeClr val="bg1"/>
                </a:solidFill>
                <a:latin typeface="Calibri" panose="020F0502020204030204" pitchFamily="34" charset="0"/>
                <a:cs typeface="Calibri" panose="020F0502020204030204" pitchFamily="34" charset="0"/>
              </a:rPr>
              <a:t>pembrolizumab</a:t>
            </a:r>
            <a:r>
              <a:rPr lang="en-US" sz="2400" b="0" dirty="0">
                <a:solidFill>
                  <a:schemeClr val="bg1"/>
                </a:solidFill>
                <a:latin typeface="Calibri" panose="020F0502020204030204" pitchFamily="34" charset="0"/>
                <a:cs typeface="Calibri" panose="020F0502020204030204" pitchFamily="34" charset="0"/>
              </a:rPr>
              <a:t> </a:t>
            </a:r>
            <a:r>
              <a:rPr lang="en-US" sz="2400" b="0" dirty="0" err="1">
                <a:solidFill>
                  <a:schemeClr val="bg1"/>
                </a:solidFill>
                <a:latin typeface="Calibri" panose="020F0502020204030204" pitchFamily="34" charset="0"/>
                <a:cs typeface="Calibri" panose="020F0502020204030204" pitchFamily="34" charset="0"/>
              </a:rPr>
              <a:t>nonCRC</a:t>
            </a:r>
            <a:r>
              <a:rPr lang="en-US" sz="2400" b="0" dirty="0">
                <a:solidFill>
                  <a:schemeClr val="bg1"/>
                </a:solidFill>
                <a:latin typeface="Calibri" panose="020F0502020204030204" pitchFamily="34" charset="0"/>
                <a:cs typeface="Calibri" panose="020F0502020204030204" pitchFamily="34" charset="0"/>
              </a:rPr>
              <a:t> with MSI-H/</a:t>
            </a:r>
            <a:r>
              <a:rPr lang="en-US" sz="2400" b="0" dirty="0" err="1">
                <a:solidFill>
                  <a:schemeClr val="bg1"/>
                </a:solidFill>
                <a:latin typeface="Calibri" panose="020F0502020204030204" pitchFamily="34" charset="0"/>
                <a:cs typeface="Calibri" panose="020F0502020204030204" pitchFamily="34" charset="0"/>
              </a:rPr>
              <a:t>dMMR</a:t>
            </a:r>
            <a:r>
              <a:rPr lang="en-US" sz="2400" b="0" dirty="0">
                <a:solidFill>
                  <a:schemeClr val="bg1"/>
                </a:solidFill>
                <a:latin typeface="Calibri" panose="020F0502020204030204" pitchFamily="34" charset="0"/>
                <a:cs typeface="Calibri" panose="020F0502020204030204" pitchFamily="34" charset="0"/>
              </a:rPr>
              <a:t>):</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TMB of ≥ 10 or ≥ 13 mutations (</a:t>
            </a:r>
            <a:r>
              <a:rPr lang="en-US" sz="2400" b="0" dirty="0" err="1">
                <a:solidFill>
                  <a:schemeClr val="bg1"/>
                </a:solidFill>
                <a:latin typeface="Calibri" panose="020F0502020204030204" pitchFamily="34" charset="0"/>
                <a:cs typeface="Calibri" panose="020F0502020204030204" pitchFamily="34" charset="0"/>
              </a:rPr>
              <a:t>mut</a:t>
            </a:r>
            <a:r>
              <a:rPr lang="en-US" sz="2400" b="0" dirty="0">
                <a:solidFill>
                  <a:schemeClr val="bg1"/>
                </a:solidFill>
                <a:latin typeface="Calibri" panose="020F0502020204030204" pitchFamily="34" charset="0"/>
                <a:cs typeface="Calibri" panose="020F0502020204030204" pitchFamily="34" charset="0"/>
              </a:rPr>
              <a:t>) per Mb was analyzed by the Foundation One </a:t>
            </a:r>
            <a:r>
              <a:rPr lang="en-US" sz="2400" b="0" dirty="0" err="1">
                <a:solidFill>
                  <a:schemeClr val="bg1"/>
                </a:solidFill>
                <a:latin typeface="Calibri" panose="020F0502020204030204" pitchFamily="34" charset="0"/>
                <a:cs typeface="Calibri" panose="020F0502020204030204" pitchFamily="34" charset="0"/>
              </a:rPr>
              <a:t>CDx</a:t>
            </a:r>
            <a:r>
              <a:rPr lang="en-US" sz="2400" b="0" dirty="0">
                <a:solidFill>
                  <a:schemeClr val="bg1"/>
                </a:solidFill>
                <a:latin typeface="Calibri" panose="020F0502020204030204" pitchFamily="34" charset="0"/>
                <a:cs typeface="Calibri" panose="020F0502020204030204" pitchFamily="34" charset="0"/>
              </a:rPr>
              <a:t>. </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Patients with TMBH (≥ 10 </a:t>
            </a:r>
            <a:r>
              <a:rPr lang="en-US" sz="2400" b="0" dirty="0" err="1">
                <a:solidFill>
                  <a:schemeClr val="bg1"/>
                </a:solidFill>
                <a:latin typeface="Calibri" panose="020F0502020204030204" pitchFamily="34" charset="0"/>
                <a:cs typeface="Calibri" panose="020F0502020204030204" pitchFamily="34" charset="0"/>
              </a:rPr>
              <a:t>mut</a:t>
            </a:r>
            <a:r>
              <a:rPr lang="en-US" sz="2400" b="0" dirty="0">
                <a:solidFill>
                  <a:schemeClr val="bg1"/>
                </a:solidFill>
                <a:latin typeface="Calibri" panose="020F0502020204030204" pitchFamily="34" charset="0"/>
                <a:cs typeface="Calibri" panose="020F0502020204030204" pitchFamily="34" charset="0"/>
              </a:rPr>
              <a:t>/Mb) were found to have an ORR of 29% and patients </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with TMB ≥13 </a:t>
            </a:r>
            <a:r>
              <a:rPr lang="en-US" sz="2400" b="0" dirty="0" err="1">
                <a:solidFill>
                  <a:schemeClr val="bg1"/>
                </a:solidFill>
                <a:latin typeface="Calibri" panose="020F0502020204030204" pitchFamily="34" charset="0"/>
                <a:cs typeface="Calibri" panose="020F0502020204030204" pitchFamily="34" charset="0"/>
              </a:rPr>
              <a:t>mut</a:t>
            </a:r>
            <a:r>
              <a:rPr lang="en-US" sz="2400" b="0" dirty="0">
                <a:solidFill>
                  <a:schemeClr val="bg1"/>
                </a:solidFill>
                <a:latin typeface="Calibri" panose="020F0502020204030204" pitchFamily="34" charset="0"/>
                <a:cs typeface="Calibri" panose="020F0502020204030204" pitchFamily="34" charset="0"/>
              </a:rPr>
              <a:t>/Mb achieved an ORR of 37%. The higher TMB is expected to </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correspond to a higher level of immunogenic </a:t>
            </a:r>
            <a:r>
              <a:rPr lang="en-US" sz="2400" b="0" dirty="0" err="1">
                <a:solidFill>
                  <a:schemeClr val="bg1"/>
                </a:solidFill>
                <a:latin typeface="Calibri" panose="020F0502020204030204" pitchFamily="34" charset="0"/>
                <a:cs typeface="Calibri" panose="020F0502020204030204" pitchFamily="34" charset="0"/>
              </a:rPr>
              <a:t>neopeptides</a:t>
            </a:r>
            <a:r>
              <a:rPr lang="en-US" sz="2400" b="0" dirty="0">
                <a:solidFill>
                  <a:schemeClr val="bg1"/>
                </a:solidFill>
                <a:latin typeface="Calibri" panose="020F0502020204030204" pitchFamily="34" charset="0"/>
                <a:cs typeface="Calibri" panose="020F0502020204030204" pitchFamily="34" charset="0"/>
              </a:rPr>
              <a:t> that would drive T cell-</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mediated anti-tumor immunity. </a:t>
            </a:r>
          </a:p>
          <a:p>
            <a:pPr marL="342900" indent="-342900">
              <a:buClr>
                <a:srgbClr val="FF0000"/>
              </a:buClr>
              <a:buFont typeface="Wingdings" panose="05000000000000000000" pitchFamily="2" charset="2"/>
              <a:buChar char="§"/>
            </a:pPr>
            <a:endParaRPr lang="en-US" sz="24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Foundation One </a:t>
            </a:r>
            <a:r>
              <a:rPr lang="en-US" sz="2400" b="0" dirty="0" err="1">
                <a:solidFill>
                  <a:schemeClr val="bg1"/>
                </a:solidFill>
                <a:latin typeface="Calibri" panose="020F0502020204030204" pitchFamily="34" charset="0"/>
                <a:cs typeface="Calibri" panose="020F0502020204030204" pitchFamily="34" charset="0"/>
              </a:rPr>
              <a:t>CDx</a:t>
            </a:r>
            <a:r>
              <a:rPr lang="en-US" sz="2400" b="0" dirty="0">
                <a:solidFill>
                  <a:schemeClr val="bg1"/>
                </a:solidFill>
                <a:latin typeface="Calibri" panose="020F0502020204030204" pitchFamily="34" charset="0"/>
                <a:cs typeface="Calibri" panose="020F0502020204030204" pitchFamily="34" charset="0"/>
              </a:rPr>
              <a:t> TMB &gt;= 10 </a:t>
            </a:r>
            <a:r>
              <a:rPr lang="en-US" sz="2400" b="0" dirty="0" err="1">
                <a:solidFill>
                  <a:schemeClr val="bg1"/>
                </a:solidFill>
                <a:latin typeface="Calibri" panose="020F0502020204030204" pitchFamily="34" charset="0"/>
                <a:cs typeface="Calibri" panose="020F0502020204030204" pitchFamily="34" charset="0"/>
              </a:rPr>
              <a:t>mut</a:t>
            </a:r>
            <a:r>
              <a:rPr lang="en-US" sz="2400" b="0" dirty="0">
                <a:solidFill>
                  <a:schemeClr val="bg1"/>
                </a:solidFill>
                <a:latin typeface="Calibri" panose="020F0502020204030204" pitchFamily="34" charset="0"/>
                <a:cs typeface="Calibri" panose="020F0502020204030204" pitchFamily="34" charset="0"/>
              </a:rPr>
              <a:t>/Mb approved by FDA in 2020 as companion </a:t>
            </a:r>
            <a:r>
              <a:rPr lang="en-US" sz="2400" b="0" dirty="0" err="1">
                <a:solidFill>
                  <a:schemeClr val="bg1"/>
                </a:solidFill>
                <a:latin typeface="Calibri" panose="020F0502020204030204" pitchFamily="34" charset="0"/>
                <a:cs typeface="Calibri" panose="020F0502020204030204" pitchFamily="34" charset="0"/>
              </a:rPr>
              <a:t>Dx</a:t>
            </a:r>
            <a:r>
              <a:rPr lang="en-US" sz="2400" b="0" dirty="0">
                <a:solidFill>
                  <a:schemeClr val="bg1"/>
                </a:solidFill>
                <a:latin typeface="Calibri" panose="020F0502020204030204" pitchFamily="34" charset="0"/>
                <a:cs typeface="Calibri" panose="020F0502020204030204" pitchFamily="34" charset="0"/>
              </a:rPr>
              <a:t>; </a:t>
            </a:r>
          </a:p>
          <a:p>
            <a:pPr>
              <a:buClr>
                <a:srgbClr val="FF0000"/>
              </a:buClr>
            </a:pPr>
            <a:r>
              <a:rPr lang="en-US" sz="2400" b="0" dirty="0">
                <a:solidFill>
                  <a:schemeClr val="bg1"/>
                </a:solidFill>
                <a:latin typeface="Calibri" panose="020F0502020204030204" pitchFamily="34" charset="0"/>
                <a:cs typeface="Calibri" panose="020F0502020204030204" pitchFamily="34" charset="0"/>
              </a:rPr>
              <a:t>     tumor agnostic </a:t>
            </a:r>
          </a:p>
        </p:txBody>
      </p:sp>
    </p:spTree>
    <p:custDataLst>
      <p:tags r:id="rId1"/>
    </p:custDataLst>
    <p:extLst>
      <p:ext uri="{BB962C8B-B14F-4D97-AF65-F5344CB8AC3E}">
        <p14:creationId xmlns:p14="http://schemas.microsoft.com/office/powerpoint/2010/main" val="606344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4675" y="1779551"/>
            <a:ext cx="10877529" cy="4076250"/>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lvl="0">
              <a:buClr>
                <a:srgbClr val="FF0000"/>
              </a:buClr>
            </a:pPr>
            <a:r>
              <a:rPr lang="en-US" sz="2700" b="0" dirty="0"/>
              <a:t>Apply the available data and expert recommendations to determine which biomarkers should be assessed in patients with GI malignancies</a:t>
            </a:r>
          </a:p>
          <a:p>
            <a:pPr lvl="0">
              <a:buClr>
                <a:srgbClr val="FF0000"/>
              </a:buClr>
            </a:pPr>
            <a:r>
              <a:rPr lang="en-US" sz="2700" b="0" dirty="0"/>
              <a:t>Implement best practices for molecular testing in GI cancers, including the use of tissue-based biomarker testing for evaluation of </a:t>
            </a:r>
            <a:r>
              <a:rPr lang="en-US" sz="2700" b="0" i="1" dirty="0"/>
              <a:t>KRAS, NRAS, BRAF</a:t>
            </a:r>
            <a:r>
              <a:rPr lang="en-US" sz="2700" b="0" dirty="0"/>
              <a:t> </a:t>
            </a:r>
            <a:r>
              <a:rPr lang="en-US" sz="2700" b="0" i="1" dirty="0"/>
              <a:t>V600E</a:t>
            </a:r>
            <a:r>
              <a:rPr lang="en-US" sz="2700" b="0" dirty="0"/>
              <a:t>, </a:t>
            </a:r>
            <a:r>
              <a:rPr lang="en-US" sz="2700" b="0" i="1" dirty="0"/>
              <a:t>HER2</a:t>
            </a:r>
            <a:r>
              <a:rPr lang="en-US" sz="2700" b="0" dirty="0"/>
              <a:t>, </a:t>
            </a:r>
            <a:r>
              <a:rPr lang="en-US" sz="2700" b="0" i="1" dirty="0"/>
              <a:t>PD-L1,</a:t>
            </a:r>
            <a:r>
              <a:rPr lang="en-US" sz="2700" b="0" dirty="0"/>
              <a:t> </a:t>
            </a:r>
            <a:r>
              <a:rPr lang="en-US" sz="2700" b="0" i="1" dirty="0"/>
              <a:t>FGFR2, IDH1, BRCA1/2</a:t>
            </a:r>
            <a:r>
              <a:rPr lang="en-US" sz="2700" b="0" dirty="0"/>
              <a:t>, and tumor agnostic markers (</a:t>
            </a:r>
            <a:r>
              <a:rPr lang="en-US" sz="2700" b="0" i="1" dirty="0"/>
              <a:t>MMR/MSI, NTRK, TMB)</a:t>
            </a:r>
            <a:endParaRPr lang="en-US" sz="2700" b="0" dirty="0"/>
          </a:p>
          <a:p>
            <a:pPr lvl="0">
              <a:buClr>
                <a:srgbClr val="FF0000"/>
              </a:buClr>
            </a:pPr>
            <a:r>
              <a:rPr lang="en-US" sz="2700" b="0" dirty="0"/>
              <a:t>Evaluate the clinical validity, utility, and differences among single biomarker companion diagnostics and available comprehensive genomic testing platforms using next-generation sequencing </a:t>
            </a:r>
          </a:p>
        </p:txBody>
      </p:sp>
      <p:sp>
        <p:nvSpPr>
          <p:cNvPr id="5" name="TextBox 4"/>
          <p:cNvSpPr txBox="1"/>
          <p:nvPr/>
        </p:nvSpPr>
        <p:spPr bwMode="auto">
          <a:xfrm>
            <a:off x="604675" y="719211"/>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4206C"/>
                </a:solidFill>
                <a:latin typeface="Calibri" panose="020F0502020204030204" pitchFamily="34" charset="0"/>
                <a:cs typeface="Calibri" panose="020F0502020204030204" pitchFamily="34" charset="0"/>
              </a:rPr>
              <a:t>Learning Objectives</a:t>
            </a:r>
            <a:endParaRPr lang="en-US" sz="4400" b="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511932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1" y="345491"/>
            <a:ext cx="9961924" cy="646331"/>
          </a:xfrm>
          <a:prstGeom prst="rect">
            <a:avLst/>
          </a:prstGeom>
        </p:spPr>
        <p:txBody>
          <a:bodyPr wrap="square">
            <a:spAutoFit/>
          </a:bodyPr>
          <a:lstStyle/>
          <a:p>
            <a:r>
              <a:rPr lang="en-US" sz="3600" b="0" dirty="0">
                <a:solidFill>
                  <a:srgbClr val="252171"/>
                </a:solidFill>
                <a:latin typeface="Calibri" panose="020F0502020204030204" pitchFamily="34" charset="0"/>
                <a:cs typeface="Calibri" panose="020F0502020204030204" pitchFamily="34" charset="0"/>
              </a:rPr>
              <a:t>Colorectal Cancer (CRC) - Biomarkers in 2022</a:t>
            </a:r>
          </a:p>
        </p:txBody>
      </p:sp>
      <p:sp>
        <p:nvSpPr>
          <p:cNvPr id="3" name="TextBox 2"/>
          <p:cNvSpPr txBox="1"/>
          <p:nvPr/>
        </p:nvSpPr>
        <p:spPr>
          <a:xfrm>
            <a:off x="849528" y="1215499"/>
            <a:ext cx="10001905" cy="4401205"/>
          </a:xfrm>
          <a:prstGeom prst="rect">
            <a:avLst/>
          </a:prstGeom>
          <a:noFill/>
        </p:spPr>
        <p:txBody>
          <a:bodyPr wrap="none" rtlCol="0">
            <a:spAutoFit/>
          </a:bodyPr>
          <a:lstStyle/>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Mismatch Repair Protein and/or Microsatellite Instability Testing</a:t>
            </a:r>
          </a:p>
          <a:p>
            <a:pPr marL="457200" indent="-4572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Tumor Mutational Burden (TMB)</a:t>
            </a:r>
          </a:p>
          <a:p>
            <a:pPr marL="457200" indent="-457200">
              <a:buClr>
                <a:srgbClr val="FF0000"/>
              </a:buClr>
              <a:buFont typeface="Wingdings" panose="05000000000000000000" pitchFamily="2" charset="2"/>
              <a:buChar char="§"/>
            </a:pPr>
            <a:endParaRPr lang="en-US" sz="2800" b="0" i="1" dirty="0">
              <a:solidFill>
                <a:schemeClr val="bg1"/>
              </a:solidFill>
              <a:latin typeface="Calibri" panose="020F0502020204030204" pitchFamily="34" charset="0"/>
              <a:cs typeface="Calibri" panose="020F0502020204030204" pitchFamily="34" charset="0"/>
            </a:endParaRPr>
          </a:p>
          <a:p>
            <a:pPr marL="457200" indent="-457200">
              <a:buClr>
                <a:srgbClr val="FF0000"/>
              </a:buClr>
              <a:buFont typeface="Wingdings" panose="05000000000000000000" pitchFamily="2" charset="2"/>
              <a:buChar char="§"/>
            </a:pPr>
            <a:r>
              <a:rPr lang="en-US" sz="2800" b="0" i="1" dirty="0">
                <a:solidFill>
                  <a:schemeClr val="bg1"/>
                </a:solidFill>
                <a:latin typeface="Calibri" panose="020F0502020204030204" pitchFamily="34" charset="0"/>
                <a:cs typeface="Calibri" panose="020F0502020204030204" pitchFamily="34" charset="0"/>
              </a:rPr>
              <a:t>KRAS, NRAS, BRAF </a:t>
            </a:r>
            <a:r>
              <a:rPr lang="en-US" sz="2800" b="0" dirty="0">
                <a:solidFill>
                  <a:schemeClr val="bg1"/>
                </a:solidFill>
                <a:latin typeface="Calibri" panose="020F0502020204030204" pitchFamily="34" charset="0"/>
                <a:cs typeface="Calibri" panose="020F0502020204030204" pitchFamily="34" charset="0"/>
              </a:rPr>
              <a:t>Mutational Testing</a:t>
            </a:r>
          </a:p>
          <a:p>
            <a:pPr marL="457200" indent="-4572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a:p>
            <a:pPr marL="457200" indent="-457200">
              <a:buClr>
                <a:srgbClr val="FF0000"/>
              </a:buClr>
              <a:buFont typeface="Wingdings" panose="05000000000000000000" pitchFamily="2" charset="2"/>
              <a:buChar char="§"/>
            </a:pPr>
            <a:r>
              <a:rPr lang="en-US" sz="2800" b="0" i="1" dirty="0">
                <a:solidFill>
                  <a:schemeClr val="bg1"/>
                </a:solidFill>
                <a:latin typeface="Calibri" panose="020F0502020204030204" pitchFamily="34" charset="0"/>
                <a:cs typeface="Calibri" panose="020F0502020204030204" pitchFamily="34" charset="0"/>
              </a:rPr>
              <a:t>NTRK</a:t>
            </a:r>
            <a:r>
              <a:rPr lang="en-US" sz="2800" b="0" dirty="0">
                <a:solidFill>
                  <a:schemeClr val="bg1"/>
                </a:solidFill>
                <a:latin typeface="Calibri" panose="020F0502020204030204" pitchFamily="34" charset="0"/>
                <a:cs typeface="Calibri" panose="020F0502020204030204" pitchFamily="34" charset="0"/>
              </a:rPr>
              <a:t> fusion testing</a:t>
            </a:r>
          </a:p>
          <a:p>
            <a:pPr marL="457200" indent="-457200">
              <a:buClr>
                <a:srgbClr val="FF0000"/>
              </a:buClr>
              <a:buFont typeface="Wingdings" panose="05000000000000000000" pitchFamily="2" charset="2"/>
              <a:buChar char="§"/>
            </a:pPr>
            <a:endParaRPr lang="en-US" sz="2800" b="0" i="1" dirty="0">
              <a:solidFill>
                <a:schemeClr val="bg1"/>
              </a:solidFill>
              <a:latin typeface="Calibri" panose="020F0502020204030204" pitchFamily="34" charset="0"/>
              <a:cs typeface="Calibri" panose="020F0502020204030204" pitchFamily="34" charset="0"/>
            </a:endParaRPr>
          </a:p>
          <a:p>
            <a:pPr marL="457200" indent="-457200">
              <a:buClr>
                <a:srgbClr val="FF0000"/>
              </a:buClr>
              <a:buFont typeface="Wingdings" panose="05000000000000000000" pitchFamily="2" charset="2"/>
              <a:buChar char="§"/>
            </a:pPr>
            <a:r>
              <a:rPr lang="en-US" sz="2800" b="0" i="1" dirty="0">
                <a:solidFill>
                  <a:schemeClr val="bg1"/>
                </a:solidFill>
                <a:latin typeface="Calibri" panose="020F0502020204030204" pitchFamily="34" charset="0"/>
                <a:cs typeface="Calibri" panose="020F0502020204030204" pitchFamily="34" charset="0"/>
              </a:rPr>
              <a:t>HER2 </a:t>
            </a:r>
            <a:r>
              <a:rPr lang="en-US" sz="2800" b="0" dirty="0">
                <a:solidFill>
                  <a:schemeClr val="bg1"/>
                </a:solidFill>
                <a:latin typeface="Calibri" panose="020F0502020204030204" pitchFamily="34" charset="0"/>
                <a:cs typeface="Calibri" panose="020F0502020204030204" pitchFamily="34" charset="0"/>
              </a:rPr>
              <a:t>testing</a:t>
            </a:r>
          </a:p>
          <a:p>
            <a:pPr marL="457200" indent="-4572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p:txBody>
      </p:sp>
      <p:sp>
        <p:nvSpPr>
          <p:cNvPr id="4" name="TextBox 3"/>
          <p:cNvSpPr txBox="1"/>
          <p:nvPr/>
        </p:nvSpPr>
        <p:spPr>
          <a:xfrm>
            <a:off x="1439477" y="5216594"/>
            <a:ext cx="7119385" cy="400110"/>
          </a:xfrm>
          <a:prstGeom prst="rect">
            <a:avLst/>
          </a:prstGeom>
          <a:noFill/>
        </p:spPr>
        <p:txBody>
          <a:bodyPr wrap="none" rtlCol="0">
            <a:spAutoFit/>
          </a:bodyPr>
          <a:lstStyle/>
          <a:p>
            <a:r>
              <a:rPr lang="en-US" sz="2000" i="1" dirty="0">
                <a:solidFill>
                  <a:srgbClr val="FF0000"/>
                </a:solidFill>
                <a:latin typeface="Arial" panose="020B0604020202020204" pitchFamily="34" charset="0"/>
                <a:cs typeface="Arial" panose="020B0604020202020204" pitchFamily="34" charset="0"/>
              </a:rPr>
              <a:t>NCCN Guideline Colon Cancer Version 3.2021-Sep 10, 2021</a:t>
            </a:r>
          </a:p>
        </p:txBody>
      </p:sp>
    </p:spTree>
    <p:custDataLst>
      <p:tags r:id="rId1"/>
    </p:custDataLst>
    <p:extLst>
      <p:ext uri="{BB962C8B-B14F-4D97-AF65-F5344CB8AC3E}">
        <p14:creationId xmlns:p14="http://schemas.microsoft.com/office/powerpoint/2010/main" val="2572091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479" y="219031"/>
            <a:ext cx="9266985" cy="769441"/>
          </a:xfrm>
          <a:prstGeom prst="rect">
            <a:avLst/>
          </a:prstGeom>
        </p:spPr>
        <p:txBody>
          <a:bodyPr wrap="square">
            <a:spAutoFit/>
          </a:bodyPr>
          <a:lstStyle/>
          <a:p>
            <a:r>
              <a:rPr lang="en-US" sz="4400" b="0" i="1" dirty="0">
                <a:solidFill>
                  <a:srgbClr val="252171"/>
                </a:solidFill>
                <a:latin typeface="Calibri" panose="020F0502020204030204" pitchFamily="34" charset="0"/>
                <a:cs typeface="Calibri" panose="020F0502020204030204" pitchFamily="34" charset="0"/>
              </a:rPr>
              <a:t>KRAS</a:t>
            </a:r>
            <a:r>
              <a:rPr lang="en-US" sz="4400" b="0" dirty="0">
                <a:solidFill>
                  <a:srgbClr val="252171"/>
                </a:solidFill>
                <a:latin typeface="Calibri" panose="020F0502020204030204" pitchFamily="34" charset="0"/>
                <a:cs typeface="Calibri" panose="020F0502020204030204" pitchFamily="34" charset="0"/>
              </a:rPr>
              <a:t> and </a:t>
            </a:r>
            <a:r>
              <a:rPr lang="en-US" sz="4400" b="0" i="1" dirty="0">
                <a:solidFill>
                  <a:srgbClr val="252171"/>
                </a:solidFill>
                <a:latin typeface="Calibri" panose="020F0502020204030204" pitchFamily="34" charset="0"/>
                <a:cs typeface="Calibri" panose="020F0502020204030204" pitchFamily="34" charset="0"/>
              </a:rPr>
              <a:t>NRAS</a:t>
            </a:r>
            <a:r>
              <a:rPr lang="en-US" sz="4400" b="0" dirty="0">
                <a:solidFill>
                  <a:srgbClr val="252171"/>
                </a:solidFill>
                <a:latin typeface="Calibri" panose="020F0502020204030204" pitchFamily="34" charset="0"/>
                <a:cs typeface="Calibri" panose="020F0502020204030204" pitchFamily="34" charset="0"/>
              </a:rPr>
              <a:t> Mutations in CRC</a:t>
            </a:r>
          </a:p>
        </p:txBody>
      </p:sp>
      <p:pic>
        <p:nvPicPr>
          <p:cNvPr id="3" name="Picture 2" descr="https://jcp.bmj.com/content/jclinpath/72/2/135/F2.large.jpg?width=800&amp;height=600&amp;carousel=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1479" y="988472"/>
            <a:ext cx="6257342" cy="4678341"/>
          </a:xfrm>
          <a:prstGeom prst="rect">
            <a:avLst/>
          </a:prstGeom>
          <a:solidFill>
            <a:schemeClr val="tx1"/>
          </a:solidFill>
        </p:spPr>
      </p:pic>
      <p:sp>
        <p:nvSpPr>
          <p:cNvPr id="4" name="Rectangle 3"/>
          <p:cNvSpPr/>
          <p:nvPr/>
        </p:nvSpPr>
        <p:spPr>
          <a:xfrm>
            <a:off x="547784" y="5297540"/>
            <a:ext cx="2838046" cy="261610"/>
          </a:xfrm>
          <a:prstGeom prst="rect">
            <a:avLst/>
          </a:prstGeom>
          <a:solidFill>
            <a:schemeClr val="tx1"/>
          </a:solidFill>
        </p:spPr>
        <p:txBody>
          <a:bodyPr wrap="square">
            <a:spAutoFit/>
          </a:bodyPr>
          <a:lstStyle/>
          <a:p>
            <a:r>
              <a:rPr lang="en-US" sz="1100" b="0" i="1" dirty="0">
                <a:solidFill>
                  <a:schemeClr val="bg1"/>
                </a:solidFill>
                <a:latin typeface="Calibri" panose="020F0502020204030204" pitchFamily="34" charset="0"/>
                <a:cs typeface="Calibri" panose="020F0502020204030204" pitchFamily="34" charset="0"/>
              </a:rPr>
              <a:t>Saeed O, et al. J </a:t>
            </a:r>
            <a:r>
              <a:rPr lang="en-US" sz="1100" b="0" i="1" dirty="0" err="1">
                <a:solidFill>
                  <a:schemeClr val="bg1"/>
                </a:solidFill>
                <a:latin typeface="Calibri" panose="020F0502020204030204" pitchFamily="34" charset="0"/>
                <a:cs typeface="Calibri" panose="020F0502020204030204" pitchFamily="34" charset="0"/>
              </a:rPr>
              <a:t>Clin</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Pathol</a:t>
            </a:r>
            <a:r>
              <a:rPr lang="en-US" sz="1100" b="0" i="1" dirty="0">
                <a:solidFill>
                  <a:schemeClr val="bg1"/>
                </a:solidFill>
                <a:latin typeface="Calibri" panose="020F0502020204030204" pitchFamily="34" charset="0"/>
                <a:cs typeface="Calibri" panose="020F0502020204030204" pitchFamily="34" charset="0"/>
              </a:rPr>
              <a:t> 2019;72:135–139</a:t>
            </a:r>
          </a:p>
        </p:txBody>
      </p:sp>
      <p:sp>
        <p:nvSpPr>
          <p:cNvPr id="5" name="Rounded Rectangle 4"/>
          <p:cNvSpPr/>
          <p:nvPr/>
        </p:nvSpPr>
        <p:spPr>
          <a:xfrm>
            <a:off x="4474723" y="5068111"/>
            <a:ext cx="1918329" cy="49103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dirty="0">
              <a:solidFill>
                <a:schemeClr val="bg1"/>
              </a:solidFill>
              <a:latin typeface="Calibri" panose="020F0502020204030204" pitchFamily="34" charset="0"/>
              <a:cs typeface="Calibri" panose="020F0502020204030204" pitchFamily="34" charset="0"/>
            </a:endParaRPr>
          </a:p>
        </p:txBody>
      </p:sp>
      <p:sp>
        <p:nvSpPr>
          <p:cNvPr id="7" name="TextBox 6"/>
          <p:cNvSpPr txBox="1"/>
          <p:nvPr/>
        </p:nvSpPr>
        <p:spPr>
          <a:xfrm>
            <a:off x="4752780" y="5087757"/>
            <a:ext cx="1540325" cy="461665"/>
          </a:xfrm>
          <a:prstGeom prst="rect">
            <a:avLst/>
          </a:prstGeom>
          <a:solidFill>
            <a:schemeClr val="tx1"/>
          </a:solidFill>
        </p:spPr>
        <p:txBody>
          <a:bodyPr wrap="square" rtlCol="0">
            <a:spAutoFit/>
          </a:bodyPr>
          <a:lstStyle/>
          <a:p>
            <a:r>
              <a:rPr lang="en-US" sz="1200" b="0" dirty="0">
                <a:solidFill>
                  <a:schemeClr val="bg1"/>
                </a:solidFill>
                <a:latin typeface="Calibri" panose="020F0502020204030204" pitchFamily="34" charset="0"/>
                <a:cs typeface="Calibri" panose="020F0502020204030204" pitchFamily="34" charset="0"/>
              </a:rPr>
              <a:t>Cell proliferation, </a:t>
            </a:r>
          </a:p>
          <a:p>
            <a:r>
              <a:rPr lang="en-US" sz="1200" b="0" dirty="0">
                <a:solidFill>
                  <a:schemeClr val="bg1"/>
                </a:solidFill>
                <a:latin typeface="Calibri" panose="020F0502020204030204" pitchFamily="34" charset="0"/>
                <a:cs typeface="Calibri" panose="020F0502020204030204" pitchFamily="34" charset="0"/>
              </a:rPr>
              <a:t>migration, survival</a:t>
            </a:r>
          </a:p>
        </p:txBody>
      </p:sp>
      <p:sp>
        <p:nvSpPr>
          <p:cNvPr id="8" name="Content Placeholder 1"/>
          <p:cNvSpPr txBox="1">
            <a:spLocks/>
          </p:cNvSpPr>
          <p:nvPr/>
        </p:nvSpPr>
        <p:spPr>
          <a:xfrm>
            <a:off x="6671109" y="1081880"/>
            <a:ext cx="5541757" cy="4346465"/>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lnSpc>
                <a:spcPct val="100000"/>
              </a:lnSpc>
              <a:spcBef>
                <a:spcPts val="0"/>
              </a:spcBef>
              <a:spcAft>
                <a:spcPts val="0"/>
              </a:spcAft>
            </a:pPr>
            <a:r>
              <a:rPr lang="en-US" sz="2000" b="0" kern="0" dirty="0"/>
              <a:t>In CRC, KRAS (40-45%), NRAS (4-8%), &gt;95% of mutations occurring in 1 of 3 major hotspots (</a:t>
            </a:r>
            <a:r>
              <a:rPr lang="en-US" sz="2000" b="0" u="sng" kern="0" dirty="0"/>
              <a:t>G12, G13, and Q61</a:t>
            </a:r>
            <a:r>
              <a:rPr lang="en-US" sz="2000" b="0" kern="0" dirty="0"/>
              <a:t>)</a:t>
            </a:r>
          </a:p>
          <a:p>
            <a:pPr>
              <a:lnSpc>
                <a:spcPct val="100000"/>
              </a:lnSpc>
              <a:spcBef>
                <a:spcPts val="0"/>
              </a:spcBef>
              <a:spcAft>
                <a:spcPts val="0"/>
              </a:spcAft>
            </a:pPr>
            <a:endParaRPr lang="en-US" sz="2000" b="0" kern="0" dirty="0"/>
          </a:p>
          <a:p>
            <a:pPr>
              <a:lnSpc>
                <a:spcPct val="100000"/>
              </a:lnSpc>
              <a:spcBef>
                <a:spcPts val="0"/>
              </a:spcBef>
              <a:spcAft>
                <a:spcPts val="0"/>
              </a:spcAft>
            </a:pPr>
            <a:r>
              <a:rPr lang="en-US" sz="2000" b="0" kern="0" dirty="0">
                <a:solidFill>
                  <a:srgbClr val="FF0000"/>
                </a:solidFill>
              </a:rPr>
              <a:t>Biomarker for anti-EGFR treatment </a:t>
            </a:r>
          </a:p>
          <a:p>
            <a:pPr marL="0" indent="0">
              <a:lnSpc>
                <a:spcPct val="100000"/>
              </a:lnSpc>
              <a:spcBef>
                <a:spcPts val="0"/>
              </a:spcBef>
              <a:spcAft>
                <a:spcPts val="0"/>
              </a:spcAft>
              <a:buFont typeface="Wingdings" panose="05000000000000000000" pitchFamily="2" charset="2"/>
              <a:buNone/>
            </a:pPr>
            <a:r>
              <a:rPr lang="en-US" sz="2000" b="0" kern="0" dirty="0"/>
              <a:t>  -   Any known </a:t>
            </a:r>
            <a:r>
              <a:rPr lang="en-US" sz="2000" b="0" i="1" kern="0" dirty="0"/>
              <a:t>KRAS</a:t>
            </a:r>
            <a:r>
              <a:rPr lang="en-US" sz="2000" b="0" kern="0" dirty="0"/>
              <a:t> mutation (exon 2, 3, 4) or</a:t>
            </a:r>
          </a:p>
          <a:p>
            <a:pPr marL="0" indent="0">
              <a:lnSpc>
                <a:spcPct val="100000"/>
              </a:lnSpc>
              <a:spcBef>
                <a:spcPts val="0"/>
              </a:spcBef>
              <a:spcAft>
                <a:spcPts val="0"/>
              </a:spcAft>
              <a:buFont typeface="Wingdings" panose="05000000000000000000" pitchFamily="2" charset="2"/>
              <a:buNone/>
            </a:pPr>
            <a:r>
              <a:rPr lang="en-US" sz="2000" b="0" kern="0" dirty="0"/>
              <a:t>      </a:t>
            </a:r>
            <a:r>
              <a:rPr lang="en-US" sz="2000" b="0" i="1" kern="0" dirty="0"/>
              <a:t>NRAS</a:t>
            </a:r>
            <a:r>
              <a:rPr lang="en-US" sz="2000" b="0" kern="0" dirty="0"/>
              <a:t> mutation (exon 2, 3, 4) should not be </a:t>
            </a:r>
          </a:p>
          <a:p>
            <a:pPr marL="0" indent="0">
              <a:lnSpc>
                <a:spcPct val="100000"/>
              </a:lnSpc>
              <a:spcBef>
                <a:spcPts val="0"/>
              </a:spcBef>
              <a:spcAft>
                <a:spcPts val="0"/>
              </a:spcAft>
              <a:buFont typeface="Wingdings" panose="05000000000000000000" pitchFamily="2" charset="2"/>
              <a:buNone/>
            </a:pPr>
            <a:r>
              <a:rPr lang="en-US" sz="2000" b="0" kern="0" dirty="0"/>
              <a:t>      treated with </a:t>
            </a:r>
            <a:r>
              <a:rPr lang="en-US" sz="2000" b="0" kern="0" dirty="0" err="1"/>
              <a:t>cetuximab</a:t>
            </a:r>
            <a:r>
              <a:rPr lang="en-US" sz="2000" b="0" kern="0" dirty="0"/>
              <a:t> or </a:t>
            </a:r>
            <a:r>
              <a:rPr lang="en-US" sz="2000" b="0" kern="0" dirty="0" err="1"/>
              <a:t>panitumumab</a:t>
            </a:r>
            <a:endParaRPr lang="en-US" sz="2000" b="0" kern="0" dirty="0"/>
          </a:p>
          <a:p>
            <a:pPr marL="0" indent="0">
              <a:lnSpc>
                <a:spcPct val="100000"/>
              </a:lnSpc>
              <a:spcBef>
                <a:spcPts val="0"/>
              </a:spcBef>
              <a:spcAft>
                <a:spcPts val="0"/>
              </a:spcAft>
              <a:buFont typeface="Wingdings" panose="05000000000000000000" pitchFamily="2" charset="2"/>
              <a:buNone/>
            </a:pPr>
            <a:r>
              <a:rPr lang="en-US" sz="2000" b="0" kern="0" dirty="0"/>
              <a:t>  -   Primary or metastasis tissue (highly </a:t>
            </a:r>
          </a:p>
          <a:p>
            <a:pPr marL="0" indent="0">
              <a:lnSpc>
                <a:spcPct val="100000"/>
              </a:lnSpc>
              <a:spcBef>
                <a:spcPts val="0"/>
              </a:spcBef>
              <a:spcAft>
                <a:spcPts val="0"/>
              </a:spcAft>
              <a:buFont typeface="Wingdings" panose="05000000000000000000" pitchFamily="2" charset="2"/>
              <a:buNone/>
            </a:pPr>
            <a:r>
              <a:rPr lang="en-US" sz="2000" b="0" kern="0" dirty="0"/>
              <a:t>       concordant)</a:t>
            </a:r>
            <a:endParaRPr lang="en-US" sz="2000" b="0" i="1" kern="0" dirty="0"/>
          </a:p>
          <a:p>
            <a:pPr marL="0" indent="0">
              <a:lnSpc>
                <a:spcPct val="100000"/>
              </a:lnSpc>
              <a:spcBef>
                <a:spcPts val="0"/>
              </a:spcBef>
              <a:spcAft>
                <a:spcPts val="0"/>
              </a:spcAft>
            </a:pPr>
            <a:r>
              <a:rPr lang="en-US" sz="2000" b="0" i="1" kern="0" dirty="0"/>
              <a:t>    KRAS G12C </a:t>
            </a:r>
            <a:r>
              <a:rPr lang="en-US" sz="2000" b="0" kern="0" dirty="0"/>
              <a:t>(4% in CRC)    </a:t>
            </a:r>
          </a:p>
          <a:p>
            <a:pPr marL="0" indent="0">
              <a:lnSpc>
                <a:spcPct val="100000"/>
              </a:lnSpc>
              <a:spcBef>
                <a:spcPts val="0"/>
              </a:spcBef>
              <a:spcAft>
                <a:spcPts val="0"/>
              </a:spcAft>
              <a:buNone/>
            </a:pPr>
            <a:r>
              <a:rPr lang="en-US" sz="2000" b="0" kern="0" dirty="0"/>
              <a:t> -  FDA approved </a:t>
            </a:r>
            <a:r>
              <a:rPr lang="en-US" sz="2000" b="1" kern="0" dirty="0" err="1"/>
              <a:t>Sotorasib</a:t>
            </a:r>
            <a:r>
              <a:rPr lang="en-US" sz="2000" b="1" kern="0" dirty="0"/>
              <a:t> (</a:t>
            </a:r>
            <a:r>
              <a:rPr lang="en-US" sz="2000" b="1" kern="0" dirty="0" err="1"/>
              <a:t>Lumakras</a:t>
            </a:r>
            <a:r>
              <a:rPr lang="en-US" sz="2000" b="1" kern="0" dirty="0"/>
              <a:t>)</a:t>
            </a:r>
            <a:r>
              <a:rPr lang="en-US" sz="2000" b="0" kern="0" dirty="0"/>
              <a:t> in  </a:t>
            </a:r>
          </a:p>
          <a:p>
            <a:pPr marL="0" indent="0">
              <a:lnSpc>
                <a:spcPct val="100000"/>
              </a:lnSpc>
              <a:spcBef>
                <a:spcPts val="0"/>
              </a:spcBef>
              <a:spcAft>
                <a:spcPts val="0"/>
              </a:spcAft>
              <a:buFont typeface="Wingdings" panose="05000000000000000000" pitchFamily="2" charset="2"/>
              <a:buNone/>
            </a:pPr>
            <a:r>
              <a:rPr lang="en-US" sz="2000" b="0" kern="0" dirty="0"/>
              <a:t>      NSCLC  with </a:t>
            </a:r>
            <a:r>
              <a:rPr lang="en-US" sz="2000" b="0" i="1" kern="0" dirty="0"/>
              <a:t>KRAS G12C</a:t>
            </a:r>
            <a:r>
              <a:rPr lang="en-US" sz="2000" b="0" kern="0" dirty="0"/>
              <a:t> mutation </a:t>
            </a:r>
          </a:p>
          <a:p>
            <a:pPr marL="0" indent="0">
              <a:lnSpc>
                <a:spcPct val="100000"/>
              </a:lnSpc>
              <a:spcBef>
                <a:spcPts val="0"/>
              </a:spcBef>
              <a:spcAft>
                <a:spcPts val="0"/>
              </a:spcAft>
              <a:buFont typeface="Wingdings" panose="05000000000000000000" pitchFamily="2" charset="2"/>
              <a:buNone/>
            </a:pPr>
            <a:r>
              <a:rPr lang="en-US" sz="2000" b="0" kern="0" dirty="0"/>
              <a:t>      (May 2021)</a:t>
            </a:r>
          </a:p>
          <a:p>
            <a:pPr marL="0" indent="0">
              <a:buFont typeface="Wingdings" panose="05000000000000000000" pitchFamily="2" charset="2"/>
              <a:buNone/>
            </a:pPr>
            <a:endParaRPr lang="en-US" sz="2000" b="0" kern="0" dirty="0"/>
          </a:p>
        </p:txBody>
      </p:sp>
    </p:spTree>
    <p:custDataLst>
      <p:tags r:id="rId1"/>
    </p:custDataLst>
    <p:extLst>
      <p:ext uri="{BB962C8B-B14F-4D97-AF65-F5344CB8AC3E}">
        <p14:creationId xmlns:p14="http://schemas.microsoft.com/office/powerpoint/2010/main" val="38302392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C475D-79A7-4A8A-A69D-9969D001E544}"/>
              </a:ext>
            </a:extLst>
          </p:cNvPr>
          <p:cNvSpPr>
            <a:spLocks noGrp="1"/>
          </p:cNvSpPr>
          <p:nvPr>
            <p:ph type="title"/>
          </p:nvPr>
        </p:nvSpPr>
        <p:spPr>
          <a:xfrm>
            <a:off x="440483" y="287280"/>
            <a:ext cx="7992025" cy="644930"/>
          </a:xfrm>
        </p:spPr>
        <p:txBody>
          <a:bodyPr/>
          <a:lstStyle/>
          <a:p>
            <a:r>
              <a:rPr lang="en-US" sz="4000" b="0" i="1" dirty="0">
                <a:solidFill>
                  <a:srgbClr val="252171"/>
                </a:solidFill>
              </a:rPr>
              <a:t>RAS</a:t>
            </a:r>
            <a:r>
              <a:rPr lang="en-US" sz="4000" b="0" dirty="0">
                <a:solidFill>
                  <a:srgbClr val="252171"/>
                </a:solidFill>
              </a:rPr>
              <a:t> Mutations (</a:t>
            </a:r>
            <a:r>
              <a:rPr lang="en-US" sz="4000" b="0" i="1" dirty="0">
                <a:solidFill>
                  <a:srgbClr val="252171"/>
                </a:solidFill>
              </a:rPr>
              <a:t>KRAS</a:t>
            </a:r>
            <a:r>
              <a:rPr lang="en-US" sz="4000" b="0" dirty="0">
                <a:solidFill>
                  <a:srgbClr val="252171"/>
                </a:solidFill>
              </a:rPr>
              <a:t>, </a:t>
            </a:r>
            <a:r>
              <a:rPr lang="en-US" sz="4000" b="0" i="1" dirty="0">
                <a:solidFill>
                  <a:srgbClr val="252171"/>
                </a:solidFill>
              </a:rPr>
              <a:t>NRAS</a:t>
            </a:r>
            <a:r>
              <a:rPr lang="en-US" sz="4000" b="0" dirty="0">
                <a:solidFill>
                  <a:srgbClr val="252171"/>
                </a:solidFill>
              </a:rPr>
              <a:t>, </a:t>
            </a:r>
            <a:r>
              <a:rPr lang="en-US" sz="4000" b="0" i="1" dirty="0">
                <a:solidFill>
                  <a:srgbClr val="252171"/>
                </a:solidFill>
              </a:rPr>
              <a:t>HRAS</a:t>
            </a:r>
            <a:r>
              <a:rPr lang="en-US" sz="4000" b="0" dirty="0">
                <a:solidFill>
                  <a:srgbClr val="252171"/>
                </a:solidFill>
              </a:rPr>
              <a:t>)</a:t>
            </a:r>
          </a:p>
        </p:txBody>
      </p:sp>
      <p:sp>
        <p:nvSpPr>
          <p:cNvPr id="12" name="Content Placeholder 11">
            <a:extLst>
              <a:ext uri="{FF2B5EF4-FFF2-40B4-BE49-F238E27FC236}">
                <a16:creationId xmlns:a16="http://schemas.microsoft.com/office/drawing/2014/main" id="{4B622115-C7A9-42B3-BB3E-ACDF5AE4FAB4}"/>
              </a:ext>
            </a:extLst>
          </p:cNvPr>
          <p:cNvSpPr>
            <a:spLocks noGrp="1"/>
          </p:cNvSpPr>
          <p:nvPr>
            <p:ph idx="1"/>
          </p:nvPr>
        </p:nvSpPr>
        <p:spPr>
          <a:xfrm>
            <a:off x="412751" y="1368389"/>
            <a:ext cx="6148523" cy="4795343"/>
          </a:xfrm>
        </p:spPr>
        <p:txBody>
          <a:bodyPr/>
          <a:lstStyle/>
          <a:p>
            <a:pPr>
              <a:buClr>
                <a:srgbClr val="FF0000"/>
              </a:buClr>
            </a:pPr>
            <a:r>
              <a:rPr lang="en-US" sz="2200" dirty="0"/>
              <a:t>Most frequently mutated oncogenes</a:t>
            </a:r>
            <a:r>
              <a:rPr lang="en-US" sz="2400" baseline="30000" dirty="0"/>
              <a:t>1</a:t>
            </a:r>
          </a:p>
          <a:p>
            <a:pPr lvl="1"/>
            <a:r>
              <a:rPr lang="en-US" sz="2000" dirty="0"/>
              <a:t>90% of pancreatic cancers, </a:t>
            </a:r>
            <a:r>
              <a:rPr lang="en-US" sz="2000" b="1" dirty="0">
                <a:solidFill>
                  <a:schemeClr val="accent3"/>
                </a:solidFill>
              </a:rPr>
              <a:t>45% of colon cancers, </a:t>
            </a:r>
            <a:r>
              <a:rPr lang="en-US" sz="2000" dirty="0"/>
              <a:t>35% of lung cancers</a:t>
            </a:r>
          </a:p>
          <a:p>
            <a:pPr lvl="1"/>
            <a:r>
              <a:rPr lang="en-US" sz="2000" i="1" dirty="0"/>
              <a:t>KRAS</a:t>
            </a:r>
            <a:r>
              <a:rPr lang="en-US" sz="2000" dirty="0"/>
              <a:t> most prevalent in these tumor types</a:t>
            </a:r>
          </a:p>
          <a:p>
            <a:pPr>
              <a:buClr>
                <a:srgbClr val="FF0000"/>
              </a:buClr>
            </a:pPr>
            <a:r>
              <a:rPr lang="en-US" sz="2200" dirty="0"/>
              <a:t>In CRC, RAS testing is required prior to anti-EGFR therapy (eg, cetuximab or panitumumab)</a:t>
            </a:r>
          </a:p>
          <a:p>
            <a:pPr lvl="1"/>
            <a:r>
              <a:rPr lang="en-US" sz="2000" dirty="0"/>
              <a:t>Patients with </a:t>
            </a:r>
            <a:r>
              <a:rPr lang="en-US" sz="2000" i="1" dirty="0"/>
              <a:t>KRAS</a:t>
            </a:r>
            <a:r>
              <a:rPr lang="en-US" sz="2000" dirty="0"/>
              <a:t> and </a:t>
            </a:r>
            <a:r>
              <a:rPr lang="en-US" sz="2000" i="1" dirty="0"/>
              <a:t>NRAS</a:t>
            </a:r>
            <a:r>
              <a:rPr lang="en-US" sz="2000" dirty="0"/>
              <a:t> mutations should not be treated with anti-EGFR therapy</a:t>
            </a:r>
            <a:r>
              <a:rPr lang="en-US" sz="2000" baseline="30000" dirty="0"/>
              <a:t>2-4</a:t>
            </a:r>
          </a:p>
          <a:p>
            <a:pPr lvl="1"/>
            <a:r>
              <a:rPr lang="en-US" sz="2000" i="1" dirty="0"/>
              <a:t>HRAS</a:t>
            </a:r>
            <a:r>
              <a:rPr lang="en-US" sz="2000" dirty="0"/>
              <a:t> mutations are much less common (1.7%) but likely have the same negative predictive value</a:t>
            </a:r>
          </a:p>
          <a:p>
            <a:pPr lvl="1"/>
            <a:endParaRPr lang="en-US" sz="2000" dirty="0"/>
          </a:p>
          <a:p>
            <a:endParaRPr lang="en-US" sz="2000" dirty="0"/>
          </a:p>
        </p:txBody>
      </p:sp>
      <p:pic>
        <p:nvPicPr>
          <p:cNvPr id="8" name="Picture 9">
            <a:extLst>
              <a:ext uri="{FF2B5EF4-FFF2-40B4-BE49-F238E27FC236}">
                <a16:creationId xmlns:a16="http://schemas.microsoft.com/office/drawing/2014/main" id="{3C6C8BE2-319E-D843-8552-0A57849F469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1190057" y="6216655"/>
            <a:ext cx="551335" cy="1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Rectangle 8">
            <a:extLst>
              <a:ext uri="{FF2B5EF4-FFF2-40B4-BE49-F238E27FC236}">
                <a16:creationId xmlns:a16="http://schemas.microsoft.com/office/drawing/2014/main" id="{C040AFF2-1277-594F-8946-A12BB2E7F5A7}"/>
              </a:ext>
            </a:extLst>
          </p:cNvPr>
          <p:cNvSpPr>
            <a:spLocks noChangeArrowheads="1"/>
          </p:cNvSpPr>
          <p:nvPr/>
        </p:nvSpPr>
        <p:spPr bwMode="auto">
          <a:xfrm>
            <a:off x="9389574" y="6356700"/>
            <a:ext cx="25476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90000"/>
              </a:lnSpc>
              <a:spcBef>
                <a:spcPts val="1000"/>
              </a:spcBef>
              <a:spcAft>
                <a:spcPts val="700"/>
              </a:spcAft>
              <a:buClr>
                <a:srgbClr val="FEFDDE"/>
              </a:buClr>
              <a:buFont typeface="Wingdings" panose="05000000000000000000" pitchFamily="2" charset="2"/>
              <a:buChar char="§"/>
              <a:defRPr sz="2600">
                <a:solidFill>
                  <a:srgbClr val="FEFDDE"/>
                </a:solidFill>
                <a:latin typeface="Arial" panose="020B0604020202020204" pitchFamily="34" charset="0"/>
              </a:defRPr>
            </a:lvl1pPr>
            <a:lvl2pPr marL="742950" indent="-285750" eaLnBrk="0" hangingPunct="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2pPr>
            <a:lvl3pPr marL="1143000" indent="-228600" eaLnBrk="0" hangingPunct="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3pPr>
            <a:lvl4pPr marL="1600200" indent="-228600" eaLnBrk="0"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4pPr>
            <a:lvl5pPr marL="2057400" indent="-228600" eaLnBrk="0"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11" name="Text Box 15">
            <a:extLst>
              <a:ext uri="{FF2B5EF4-FFF2-40B4-BE49-F238E27FC236}">
                <a16:creationId xmlns:a16="http://schemas.microsoft.com/office/drawing/2014/main" id="{0FE7F8F9-05F6-DD48-BAD5-DA4BA57F17E8}"/>
              </a:ext>
            </a:extLst>
          </p:cNvPr>
          <p:cNvSpPr txBox="1">
            <a:spLocks noChangeArrowheads="1"/>
          </p:cNvSpPr>
          <p:nvPr/>
        </p:nvSpPr>
        <p:spPr bwMode="auto">
          <a:xfrm>
            <a:off x="412751" y="6183930"/>
            <a:ext cx="6436563" cy="461665"/>
          </a:xfrm>
          <a:prstGeom prst="rect">
            <a:avLst/>
          </a:prstGeom>
          <a:noFill/>
          <a:ln>
            <a:noFill/>
          </a:ln>
        </p:spPr>
        <p:txBody>
          <a:bodyPr wrap="square"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11"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1. Porru. J Exp Clin Cancer Res. 2018;37:57. 2. Allegra. JCO. 2016;34:179. </a:t>
            </a:r>
            <a:br>
              <a:rPr kumimoji="0" lang="en-US" altLang="en-US" sz="1200" b="0" i="0" u="none" strike="noStrike" kern="1200" cap="none" spc="-11"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br>
            <a:r>
              <a:rPr kumimoji="0" lang="en-US" altLang="en-US" sz="1200" b="0" i="0" u="none" strike="noStrike" kern="1200" cap="none" spc="-11"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3. Al-Shamsi. J Gastrointest Oncol. 2015;6:314. 4. Gong. J Gastrointest Oncol. 2016;7:687. </a:t>
            </a:r>
          </a:p>
        </p:txBody>
      </p:sp>
      <p:grpSp>
        <p:nvGrpSpPr>
          <p:cNvPr id="5" name="Group 4">
            <a:extLst>
              <a:ext uri="{FF2B5EF4-FFF2-40B4-BE49-F238E27FC236}">
                <a16:creationId xmlns:a16="http://schemas.microsoft.com/office/drawing/2014/main" id="{3DFC25F1-4122-42A2-82BE-AB97A33F28C8}"/>
              </a:ext>
            </a:extLst>
          </p:cNvPr>
          <p:cNvGrpSpPr/>
          <p:nvPr/>
        </p:nvGrpSpPr>
        <p:grpSpPr>
          <a:xfrm>
            <a:off x="7104395" y="817965"/>
            <a:ext cx="4361329" cy="5578378"/>
            <a:chOff x="7234774" y="779088"/>
            <a:chExt cx="4994183" cy="5592635"/>
          </a:xfrm>
        </p:grpSpPr>
        <p:sp>
          <p:nvSpPr>
            <p:cNvPr id="198" name="TextBox 197">
              <a:extLst>
                <a:ext uri="{FF2B5EF4-FFF2-40B4-BE49-F238E27FC236}">
                  <a16:creationId xmlns:a16="http://schemas.microsoft.com/office/drawing/2014/main" id="{82457BC8-2EF8-4B38-BF16-1C3468C270B0}"/>
                </a:ext>
              </a:extLst>
            </p:cNvPr>
            <p:cNvSpPr txBox="1"/>
            <p:nvPr/>
          </p:nvSpPr>
          <p:spPr bwMode="auto">
            <a:xfrm>
              <a:off x="7967995" y="6033169"/>
              <a:ext cx="3544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Wk</a:t>
              </a:r>
            </a:p>
          </p:txBody>
        </p:sp>
        <p:sp>
          <p:nvSpPr>
            <p:cNvPr id="98" name="TextBox 97">
              <a:extLst>
                <a:ext uri="{FF2B5EF4-FFF2-40B4-BE49-F238E27FC236}">
                  <a16:creationId xmlns:a16="http://schemas.microsoft.com/office/drawing/2014/main" id="{AD614099-0D68-4A38-A979-92FDCCF88472}"/>
                </a:ext>
              </a:extLst>
            </p:cNvPr>
            <p:cNvSpPr txBox="1"/>
            <p:nvPr/>
          </p:nvSpPr>
          <p:spPr bwMode="auto">
            <a:xfrm>
              <a:off x="10948378"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46</a:t>
              </a:r>
            </a:p>
          </p:txBody>
        </p:sp>
        <p:sp>
          <p:nvSpPr>
            <p:cNvPr id="97" name="TextBox 96">
              <a:extLst>
                <a:ext uri="{FF2B5EF4-FFF2-40B4-BE49-F238E27FC236}">
                  <a16:creationId xmlns:a16="http://schemas.microsoft.com/office/drawing/2014/main" id="{28ACB525-4ACC-4EFC-9677-639DB774B18A}"/>
                </a:ext>
              </a:extLst>
            </p:cNvPr>
            <p:cNvSpPr txBox="1"/>
            <p:nvPr/>
          </p:nvSpPr>
          <p:spPr bwMode="auto">
            <a:xfrm>
              <a:off x="10672267"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96" name="TextBox 95">
              <a:extLst>
                <a:ext uri="{FF2B5EF4-FFF2-40B4-BE49-F238E27FC236}">
                  <a16:creationId xmlns:a16="http://schemas.microsoft.com/office/drawing/2014/main" id="{AD0E1754-81EA-4185-A860-6702267C3371}"/>
                </a:ext>
              </a:extLst>
            </p:cNvPr>
            <p:cNvSpPr txBox="1"/>
            <p:nvPr/>
          </p:nvSpPr>
          <p:spPr bwMode="auto">
            <a:xfrm>
              <a:off x="10400919"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a:t>
              </a:r>
            </a:p>
          </p:txBody>
        </p:sp>
        <p:sp>
          <p:nvSpPr>
            <p:cNvPr id="95" name="TextBox 94">
              <a:extLst>
                <a:ext uri="{FF2B5EF4-FFF2-40B4-BE49-F238E27FC236}">
                  <a16:creationId xmlns:a16="http://schemas.microsoft.com/office/drawing/2014/main" id="{5EB8432C-FDF7-49F4-AFF0-FFD3D8A8B0E5}"/>
                </a:ext>
              </a:extLst>
            </p:cNvPr>
            <p:cNvSpPr txBox="1"/>
            <p:nvPr/>
          </p:nvSpPr>
          <p:spPr bwMode="auto">
            <a:xfrm>
              <a:off x="10129571"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a:t>
              </a:r>
            </a:p>
          </p:txBody>
        </p:sp>
        <p:sp>
          <p:nvSpPr>
            <p:cNvPr id="94" name="TextBox 93">
              <a:extLst>
                <a:ext uri="{FF2B5EF4-FFF2-40B4-BE49-F238E27FC236}">
                  <a16:creationId xmlns:a16="http://schemas.microsoft.com/office/drawing/2014/main" id="{EE06B1CC-229F-4E12-A1E0-0C6F1B8CB7C5}"/>
                </a:ext>
              </a:extLst>
            </p:cNvPr>
            <p:cNvSpPr txBox="1"/>
            <p:nvPr/>
          </p:nvSpPr>
          <p:spPr bwMode="auto">
            <a:xfrm>
              <a:off x="985822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83" name="TextBox 82">
              <a:extLst>
                <a:ext uri="{FF2B5EF4-FFF2-40B4-BE49-F238E27FC236}">
                  <a16:creationId xmlns:a16="http://schemas.microsoft.com/office/drawing/2014/main" id="{9348064C-8ABF-4381-9564-E8791580A6C0}"/>
                </a:ext>
              </a:extLst>
            </p:cNvPr>
            <p:cNvSpPr txBox="1"/>
            <p:nvPr/>
          </p:nvSpPr>
          <p:spPr bwMode="auto">
            <a:xfrm>
              <a:off x="9722549"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sp>
          <p:nvSpPr>
            <p:cNvPr id="93" name="TextBox 92">
              <a:extLst>
                <a:ext uri="{FF2B5EF4-FFF2-40B4-BE49-F238E27FC236}">
                  <a16:creationId xmlns:a16="http://schemas.microsoft.com/office/drawing/2014/main" id="{A67B2868-BEBC-4649-B36F-B5B893F96479}"/>
                </a:ext>
              </a:extLst>
            </p:cNvPr>
            <p:cNvSpPr txBox="1"/>
            <p:nvPr/>
          </p:nvSpPr>
          <p:spPr bwMode="auto">
            <a:xfrm>
              <a:off x="9586875"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92" name="TextBox 91">
              <a:extLst>
                <a:ext uri="{FF2B5EF4-FFF2-40B4-BE49-F238E27FC236}">
                  <a16:creationId xmlns:a16="http://schemas.microsoft.com/office/drawing/2014/main" id="{B5CD58C9-2447-4944-B342-6E0D13EA63DD}"/>
                </a:ext>
              </a:extLst>
            </p:cNvPr>
            <p:cNvSpPr txBox="1"/>
            <p:nvPr/>
          </p:nvSpPr>
          <p:spPr bwMode="auto">
            <a:xfrm>
              <a:off x="9315527"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91" name="TextBox 90">
              <a:extLst>
                <a:ext uri="{FF2B5EF4-FFF2-40B4-BE49-F238E27FC236}">
                  <a16:creationId xmlns:a16="http://schemas.microsoft.com/office/drawing/2014/main" id="{190CC5CF-1945-41A2-AD6C-234D3F5D25D9}"/>
                </a:ext>
              </a:extLst>
            </p:cNvPr>
            <p:cNvSpPr txBox="1"/>
            <p:nvPr/>
          </p:nvSpPr>
          <p:spPr bwMode="auto">
            <a:xfrm>
              <a:off x="9048942"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90" name="TextBox 89">
              <a:extLst>
                <a:ext uri="{FF2B5EF4-FFF2-40B4-BE49-F238E27FC236}">
                  <a16:creationId xmlns:a16="http://schemas.microsoft.com/office/drawing/2014/main" id="{90CFF69C-F613-401C-8E28-7DB623C77453}"/>
                </a:ext>
              </a:extLst>
            </p:cNvPr>
            <p:cNvSpPr txBox="1"/>
            <p:nvPr/>
          </p:nvSpPr>
          <p:spPr bwMode="auto">
            <a:xfrm>
              <a:off x="8772831"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14" name="Rectangle 13">
              <a:extLst>
                <a:ext uri="{FF2B5EF4-FFF2-40B4-BE49-F238E27FC236}">
                  <a16:creationId xmlns:a16="http://schemas.microsoft.com/office/drawing/2014/main" id="{91E61ABB-32A6-45C2-8476-7F0E0506FB7E}"/>
                </a:ext>
              </a:extLst>
            </p:cNvPr>
            <p:cNvSpPr/>
            <p:nvPr/>
          </p:nvSpPr>
          <p:spPr bwMode="auto">
            <a:xfrm>
              <a:off x="7420104" y="1254425"/>
              <a:ext cx="312723" cy="202801"/>
            </a:xfrm>
            <a:prstGeom prst="rect">
              <a:avLst/>
            </a:prstGeom>
            <a:solidFill>
              <a:schemeClr val="tx1"/>
            </a:solidFill>
            <a:ln w="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A299B204-5557-4059-88AD-FBAF49492B37}"/>
                </a:ext>
              </a:extLst>
            </p:cNvPr>
            <p:cNvSpPr/>
            <p:nvPr/>
          </p:nvSpPr>
          <p:spPr bwMode="auto">
            <a:xfrm>
              <a:off x="7648704" y="3719479"/>
              <a:ext cx="312723" cy="202801"/>
            </a:xfrm>
            <a:prstGeom prst="rect">
              <a:avLst/>
            </a:prstGeom>
            <a:solidFill>
              <a:schemeClr val="tx1"/>
            </a:solidFill>
            <a:ln w="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BB56B75E-ACDE-4CDE-8BCD-7AFA0DF948E8}"/>
                </a:ext>
              </a:extLst>
            </p:cNvPr>
            <p:cNvSpPr txBox="1"/>
            <p:nvPr/>
          </p:nvSpPr>
          <p:spPr>
            <a:xfrm>
              <a:off x="8022771" y="779088"/>
              <a:ext cx="355947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Panitumumab + BSC vs BSC</a:t>
              </a:r>
              <a:r>
                <a:rPr kumimoji="0" lang="en-US" sz="1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1</a:t>
              </a: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9" name="Text Box 23">
              <a:extLst>
                <a:ext uri="{FF2B5EF4-FFF2-40B4-BE49-F238E27FC236}">
                  <a16:creationId xmlns:a16="http://schemas.microsoft.com/office/drawing/2014/main" id="{5F1921A3-EC1A-44E9-B095-AEC2EF21F5B8}"/>
                </a:ext>
              </a:extLst>
            </p:cNvPr>
            <p:cNvSpPr txBox="1">
              <a:spLocks noChangeArrowheads="1"/>
            </p:cNvSpPr>
            <p:nvPr/>
          </p:nvSpPr>
          <p:spPr bwMode="auto">
            <a:xfrm>
              <a:off x="10077869" y="2454936"/>
              <a:ext cx="1459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KRAS</a:t>
              </a:r>
              <a:r>
                <a:rPr kumimoji="0" lang="en-US" altLang="en-US" sz="1800" b="1" i="0" u="none" strike="noStrike" kern="120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 Mutant</a:t>
              </a:r>
            </a:p>
          </p:txBody>
        </p:sp>
        <p:sp>
          <p:nvSpPr>
            <p:cNvPr id="20" name="Text Box 24">
              <a:extLst>
                <a:ext uri="{FF2B5EF4-FFF2-40B4-BE49-F238E27FC236}">
                  <a16:creationId xmlns:a16="http://schemas.microsoft.com/office/drawing/2014/main" id="{8E578F63-8180-4CDF-A45D-B3964C7BDE34}"/>
                </a:ext>
              </a:extLst>
            </p:cNvPr>
            <p:cNvSpPr txBox="1">
              <a:spLocks noChangeArrowheads="1"/>
            </p:cNvSpPr>
            <p:nvPr/>
          </p:nvSpPr>
          <p:spPr bwMode="auto">
            <a:xfrm>
              <a:off x="10657699" y="5065705"/>
              <a:ext cx="106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KRAS</a:t>
              </a:r>
              <a:r>
                <a:rPr kumimoji="0" lang="en-US" altLang="en-US" sz="1800" b="1" i="0" u="none" strike="noStrike" kern="1200" cap="none" spc="0" normalizeH="0" baseline="0" noProof="0" dirty="0">
                  <a:ln>
                    <a:noFill/>
                  </a:ln>
                  <a:solidFill>
                    <a:srgbClr val="E1471D"/>
                  </a:solidFill>
                  <a:effectLst/>
                  <a:uLnTx/>
                  <a:uFillTx/>
                  <a:latin typeface="Calibri" panose="020F0502020204030204" pitchFamily="34" charset="0"/>
                  <a:ea typeface="+mn-ea"/>
                  <a:cs typeface="Calibri" panose="020F0502020204030204" pitchFamily="34" charset="0"/>
                </a:rPr>
                <a:t> WT</a:t>
              </a:r>
            </a:p>
          </p:txBody>
        </p:sp>
        <p:cxnSp>
          <p:nvCxnSpPr>
            <p:cNvPr id="4" name="Straight Connector 3">
              <a:extLst>
                <a:ext uri="{FF2B5EF4-FFF2-40B4-BE49-F238E27FC236}">
                  <a16:creationId xmlns:a16="http://schemas.microsoft.com/office/drawing/2014/main" id="{A970CB81-858A-4EDC-B717-25329FA3E2F2}"/>
                </a:ext>
              </a:extLst>
            </p:cNvPr>
            <p:cNvCxnSpPr>
              <a:cxnSpLocks/>
            </p:cNvCxnSpPr>
            <p:nvPr/>
          </p:nvCxnSpPr>
          <p:spPr bwMode="auto">
            <a:xfrm>
              <a:off x="7995624" y="3243364"/>
              <a:ext cx="3531457" cy="0"/>
            </a:xfrm>
            <a:prstGeom prst="line">
              <a:avLst/>
            </a:prstGeom>
            <a:noFill/>
            <a:ln w="28575" cap="flat" cmpd="sng" algn="ctr">
              <a:solidFill>
                <a:schemeClr val="bg1"/>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DB9191C9-5242-48A5-A19E-6704E17FD622}"/>
                </a:ext>
              </a:extLst>
            </p:cNvPr>
            <p:cNvCxnSpPr>
              <a:cxnSpLocks/>
            </p:cNvCxnSpPr>
            <p:nvPr/>
          </p:nvCxnSpPr>
          <p:spPr bwMode="auto">
            <a:xfrm flipV="1">
              <a:off x="7995007" y="1297963"/>
              <a:ext cx="0" cy="1932700"/>
            </a:xfrm>
            <a:prstGeom prst="line">
              <a:avLst/>
            </a:prstGeom>
            <a:noFill/>
            <a:ln w="28575" cap="flat" cmpd="sng" algn="ctr">
              <a:solidFill>
                <a:schemeClr val="bg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DEF7799-45A8-4A20-A2EC-993F30930914}"/>
                </a:ext>
              </a:extLst>
            </p:cNvPr>
            <p:cNvCxnSpPr/>
            <p:nvPr/>
          </p:nvCxnSpPr>
          <p:spPr bwMode="auto">
            <a:xfrm flipH="1">
              <a:off x="7929563" y="130810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3E500506-5057-4A7D-9661-FEED266DDB62}"/>
                </a:ext>
              </a:extLst>
            </p:cNvPr>
            <p:cNvCxnSpPr/>
            <p:nvPr/>
          </p:nvCxnSpPr>
          <p:spPr bwMode="auto">
            <a:xfrm flipH="1">
              <a:off x="7929563" y="150162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CC5AA4D5-BDC1-4614-9CB4-CC7ABC54B770}"/>
                </a:ext>
              </a:extLst>
            </p:cNvPr>
            <p:cNvCxnSpPr/>
            <p:nvPr/>
          </p:nvCxnSpPr>
          <p:spPr bwMode="auto">
            <a:xfrm flipH="1">
              <a:off x="7929563" y="169515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E3F930B1-7A6E-4A4C-AF72-01DAC8D3AC34}"/>
                </a:ext>
              </a:extLst>
            </p:cNvPr>
            <p:cNvCxnSpPr/>
            <p:nvPr/>
          </p:nvCxnSpPr>
          <p:spPr bwMode="auto">
            <a:xfrm flipH="1">
              <a:off x="7929563" y="188867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4" name="Straight Connector 23">
              <a:extLst>
                <a:ext uri="{FF2B5EF4-FFF2-40B4-BE49-F238E27FC236}">
                  <a16:creationId xmlns:a16="http://schemas.microsoft.com/office/drawing/2014/main" id="{9598E567-7BA9-475F-9CE7-7411318CF3EC}"/>
                </a:ext>
              </a:extLst>
            </p:cNvPr>
            <p:cNvCxnSpPr/>
            <p:nvPr/>
          </p:nvCxnSpPr>
          <p:spPr bwMode="auto">
            <a:xfrm flipH="1">
              <a:off x="7929563" y="208220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56BDCC09-3D89-4B46-A6A8-A6E741D6068C}"/>
                </a:ext>
              </a:extLst>
            </p:cNvPr>
            <p:cNvCxnSpPr/>
            <p:nvPr/>
          </p:nvCxnSpPr>
          <p:spPr bwMode="auto">
            <a:xfrm flipH="1">
              <a:off x="7929563" y="2275730"/>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18228970-0604-480F-8B5B-2727E7DA8254}"/>
                </a:ext>
              </a:extLst>
            </p:cNvPr>
            <p:cNvCxnSpPr/>
            <p:nvPr/>
          </p:nvCxnSpPr>
          <p:spPr bwMode="auto">
            <a:xfrm flipH="1">
              <a:off x="7929563" y="2469256"/>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4CF87532-8529-482E-9E2F-2CDD4EB31463}"/>
                </a:ext>
              </a:extLst>
            </p:cNvPr>
            <p:cNvCxnSpPr/>
            <p:nvPr/>
          </p:nvCxnSpPr>
          <p:spPr bwMode="auto">
            <a:xfrm flipH="1">
              <a:off x="7929563" y="2662782"/>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46D44E5-6B23-4C79-B976-61643AC131EB}"/>
                </a:ext>
              </a:extLst>
            </p:cNvPr>
            <p:cNvCxnSpPr/>
            <p:nvPr/>
          </p:nvCxnSpPr>
          <p:spPr bwMode="auto">
            <a:xfrm flipH="1">
              <a:off x="7929563" y="2856308"/>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A808AD01-832C-4AD1-A16A-3895857A5A6B}"/>
                </a:ext>
              </a:extLst>
            </p:cNvPr>
            <p:cNvCxnSpPr/>
            <p:nvPr/>
          </p:nvCxnSpPr>
          <p:spPr bwMode="auto">
            <a:xfrm flipH="1">
              <a:off x="7929563" y="3049834"/>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6C0AF3DC-61F6-4B52-8D2E-EA234B5359A1}"/>
                </a:ext>
              </a:extLst>
            </p:cNvPr>
            <p:cNvCxnSpPr/>
            <p:nvPr/>
          </p:nvCxnSpPr>
          <p:spPr bwMode="auto">
            <a:xfrm flipH="1">
              <a:off x="7929563" y="3243364"/>
              <a:ext cx="64008" cy="0"/>
            </a:xfrm>
            <a:prstGeom prst="line">
              <a:avLst/>
            </a:prstGeom>
            <a:noFill/>
            <a:ln w="28575" cap="flat" cmpd="sng" algn="ctr">
              <a:solidFill>
                <a:schemeClr val="bg1"/>
              </a:solidFill>
              <a:prstDash val="solid"/>
              <a:round/>
              <a:headEnd type="none" w="med" len="med"/>
              <a:tailEnd type="none" w="med" len="med"/>
            </a:ln>
            <a:effectLst/>
          </p:spPr>
        </p:cxnSp>
        <p:sp>
          <p:nvSpPr>
            <p:cNvPr id="31" name="TextBox 30">
              <a:extLst>
                <a:ext uri="{FF2B5EF4-FFF2-40B4-BE49-F238E27FC236}">
                  <a16:creationId xmlns:a16="http://schemas.microsoft.com/office/drawing/2014/main" id="{13D89E6E-7EE3-4EA1-B3CE-9721AF495EA3}"/>
                </a:ext>
              </a:extLst>
            </p:cNvPr>
            <p:cNvSpPr txBox="1"/>
            <p:nvPr/>
          </p:nvSpPr>
          <p:spPr bwMode="auto">
            <a:xfrm>
              <a:off x="7286898" y="1137112"/>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32" name="TextBox 31">
              <a:extLst>
                <a:ext uri="{FF2B5EF4-FFF2-40B4-BE49-F238E27FC236}">
                  <a16:creationId xmlns:a16="http://schemas.microsoft.com/office/drawing/2014/main" id="{C91A6286-664D-406A-89AE-A8EDEC4768FE}"/>
                </a:ext>
              </a:extLst>
            </p:cNvPr>
            <p:cNvSpPr txBox="1"/>
            <p:nvPr/>
          </p:nvSpPr>
          <p:spPr bwMode="auto">
            <a:xfrm>
              <a:off x="7286898" y="1330920"/>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90</a:t>
              </a:r>
            </a:p>
          </p:txBody>
        </p:sp>
        <p:sp>
          <p:nvSpPr>
            <p:cNvPr id="33" name="TextBox 32">
              <a:extLst>
                <a:ext uri="{FF2B5EF4-FFF2-40B4-BE49-F238E27FC236}">
                  <a16:creationId xmlns:a16="http://schemas.microsoft.com/office/drawing/2014/main" id="{4FC9F4C9-4EBA-4DE3-BBF0-F54810E3FB82}"/>
                </a:ext>
              </a:extLst>
            </p:cNvPr>
            <p:cNvSpPr txBox="1"/>
            <p:nvPr/>
          </p:nvSpPr>
          <p:spPr bwMode="auto">
            <a:xfrm>
              <a:off x="7286898" y="1524728"/>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34" name="TextBox 33">
              <a:extLst>
                <a:ext uri="{FF2B5EF4-FFF2-40B4-BE49-F238E27FC236}">
                  <a16:creationId xmlns:a16="http://schemas.microsoft.com/office/drawing/2014/main" id="{8DD170B5-0486-4309-BA36-0A0D51122B33}"/>
                </a:ext>
              </a:extLst>
            </p:cNvPr>
            <p:cNvSpPr txBox="1"/>
            <p:nvPr/>
          </p:nvSpPr>
          <p:spPr bwMode="auto">
            <a:xfrm>
              <a:off x="7286898" y="1718536"/>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70</a:t>
              </a:r>
            </a:p>
          </p:txBody>
        </p:sp>
        <p:sp>
          <p:nvSpPr>
            <p:cNvPr id="35" name="TextBox 34">
              <a:extLst>
                <a:ext uri="{FF2B5EF4-FFF2-40B4-BE49-F238E27FC236}">
                  <a16:creationId xmlns:a16="http://schemas.microsoft.com/office/drawing/2014/main" id="{B82EFE01-FB42-4BBC-96B1-419F70E73AC0}"/>
                </a:ext>
              </a:extLst>
            </p:cNvPr>
            <p:cNvSpPr txBox="1"/>
            <p:nvPr/>
          </p:nvSpPr>
          <p:spPr bwMode="auto">
            <a:xfrm>
              <a:off x="7286898" y="1912344"/>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36" name="TextBox 35">
              <a:extLst>
                <a:ext uri="{FF2B5EF4-FFF2-40B4-BE49-F238E27FC236}">
                  <a16:creationId xmlns:a16="http://schemas.microsoft.com/office/drawing/2014/main" id="{64D369B9-0DC2-40EC-8614-31C01F90494A}"/>
                </a:ext>
              </a:extLst>
            </p:cNvPr>
            <p:cNvSpPr txBox="1"/>
            <p:nvPr/>
          </p:nvSpPr>
          <p:spPr bwMode="auto">
            <a:xfrm>
              <a:off x="7286898" y="2106152"/>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37" name="TextBox 36">
              <a:extLst>
                <a:ext uri="{FF2B5EF4-FFF2-40B4-BE49-F238E27FC236}">
                  <a16:creationId xmlns:a16="http://schemas.microsoft.com/office/drawing/2014/main" id="{DB6747B9-094A-43E4-AFA4-9A6121376FF6}"/>
                </a:ext>
              </a:extLst>
            </p:cNvPr>
            <p:cNvSpPr txBox="1"/>
            <p:nvPr/>
          </p:nvSpPr>
          <p:spPr bwMode="auto">
            <a:xfrm>
              <a:off x="7286898" y="2299960"/>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38" name="TextBox 37">
              <a:extLst>
                <a:ext uri="{FF2B5EF4-FFF2-40B4-BE49-F238E27FC236}">
                  <a16:creationId xmlns:a16="http://schemas.microsoft.com/office/drawing/2014/main" id="{18DB59D5-BB2A-4E6D-AD98-9AFF285BB174}"/>
                </a:ext>
              </a:extLst>
            </p:cNvPr>
            <p:cNvSpPr txBox="1"/>
            <p:nvPr/>
          </p:nvSpPr>
          <p:spPr bwMode="auto">
            <a:xfrm>
              <a:off x="7286898" y="2493768"/>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39" name="TextBox 38">
              <a:extLst>
                <a:ext uri="{FF2B5EF4-FFF2-40B4-BE49-F238E27FC236}">
                  <a16:creationId xmlns:a16="http://schemas.microsoft.com/office/drawing/2014/main" id="{521218D6-68E5-430C-A931-FC8C27E240E5}"/>
                </a:ext>
              </a:extLst>
            </p:cNvPr>
            <p:cNvSpPr txBox="1"/>
            <p:nvPr/>
          </p:nvSpPr>
          <p:spPr bwMode="auto">
            <a:xfrm>
              <a:off x="7286898" y="2687576"/>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40" name="TextBox 39">
              <a:extLst>
                <a:ext uri="{FF2B5EF4-FFF2-40B4-BE49-F238E27FC236}">
                  <a16:creationId xmlns:a16="http://schemas.microsoft.com/office/drawing/2014/main" id="{C404DF45-80B2-4BB2-9163-B47423824A5C}"/>
                </a:ext>
              </a:extLst>
            </p:cNvPr>
            <p:cNvSpPr txBox="1"/>
            <p:nvPr/>
          </p:nvSpPr>
          <p:spPr bwMode="auto">
            <a:xfrm>
              <a:off x="7286898" y="2881384"/>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41" name="TextBox 40">
              <a:extLst>
                <a:ext uri="{FF2B5EF4-FFF2-40B4-BE49-F238E27FC236}">
                  <a16:creationId xmlns:a16="http://schemas.microsoft.com/office/drawing/2014/main" id="{6F95FBFF-46CF-4CC1-8260-7F8906115535}"/>
                </a:ext>
              </a:extLst>
            </p:cNvPr>
            <p:cNvSpPr txBox="1"/>
            <p:nvPr/>
          </p:nvSpPr>
          <p:spPr bwMode="auto">
            <a:xfrm>
              <a:off x="7286898" y="3075194"/>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42" name="TextBox 41">
              <a:extLst>
                <a:ext uri="{FF2B5EF4-FFF2-40B4-BE49-F238E27FC236}">
                  <a16:creationId xmlns:a16="http://schemas.microsoft.com/office/drawing/2014/main" id="{AC481C0D-761A-46BD-8EC6-24CAC27285A9}"/>
                </a:ext>
              </a:extLst>
            </p:cNvPr>
            <p:cNvSpPr txBox="1"/>
            <p:nvPr/>
          </p:nvSpPr>
          <p:spPr bwMode="auto">
            <a:xfrm rot="16200000">
              <a:off x="6176168" y="2161468"/>
              <a:ext cx="2455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Proportion Event Free (%)</a:t>
              </a:r>
            </a:p>
          </p:txBody>
        </p:sp>
        <p:cxnSp>
          <p:nvCxnSpPr>
            <p:cNvPr id="44" name="Straight Connector 43">
              <a:extLst>
                <a:ext uri="{FF2B5EF4-FFF2-40B4-BE49-F238E27FC236}">
                  <a16:creationId xmlns:a16="http://schemas.microsoft.com/office/drawing/2014/main" id="{CA209B24-D116-48D3-A0EC-25C5BA6B0748}"/>
                </a:ext>
              </a:extLst>
            </p:cNvPr>
            <p:cNvCxnSpPr/>
            <p:nvPr/>
          </p:nvCxnSpPr>
          <p:spPr bwMode="auto">
            <a:xfrm>
              <a:off x="7993571"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A3619EB0-F0F8-4E9E-90DC-922638CA5C28}"/>
                </a:ext>
              </a:extLst>
            </p:cNvPr>
            <p:cNvCxnSpPr/>
            <p:nvPr/>
          </p:nvCxnSpPr>
          <p:spPr bwMode="auto">
            <a:xfrm>
              <a:off x="8129200"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1196ACCA-852C-42F0-BED1-4F343B36EE58}"/>
                </a:ext>
              </a:extLst>
            </p:cNvPr>
            <p:cNvCxnSpPr/>
            <p:nvPr/>
          </p:nvCxnSpPr>
          <p:spPr bwMode="auto">
            <a:xfrm>
              <a:off x="8264829"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6717F073-992C-425D-AD48-D42CD743E99F}"/>
                </a:ext>
              </a:extLst>
            </p:cNvPr>
            <p:cNvCxnSpPr/>
            <p:nvPr/>
          </p:nvCxnSpPr>
          <p:spPr bwMode="auto">
            <a:xfrm>
              <a:off x="8400458"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4B91046F-0CA1-4EFF-9806-8929975D79E4}"/>
                </a:ext>
              </a:extLst>
            </p:cNvPr>
            <p:cNvCxnSpPr/>
            <p:nvPr/>
          </p:nvCxnSpPr>
          <p:spPr bwMode="auto">
            <a:xfrm>
              <a:off x="8536087"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16EA1868-5F5C-41D3-A056-6BFE70FE1B4D}"/>
                </a:ext>
              </a:extLst>
            </p:cNvPr>
            <p:cNvCxnSpPr/>
            <p:nvPr/>
          </p:nvCxnSpPr>
          <p:spPr bwMode="auto">
            <a:xfrm>
              <a:off x="8671716"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5FFC0955-C06A-47DE-8B5E-5656EDA4C59D}"/>
                </a:ext>
              </a:extLst>
            </p:cNvPr>
            <p:cNvCxnSpPr/>
            <p:nvPr/>
          </p:nvCxnSpPr>
          <p:spPr bwMode="auto">
            <a:xfrm>
              <a:off x="8807345"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87BFF30-BDC0-40F7-A0E6-C5DC05195389}"/>
                </a:ext>
              </a:extLst>
            </p:cNvPr>
            <p:cNvCxnSpPr/>
            <p:nvPr/>
          </p:nvCxnSpPr>
          <p:spPr bwMode="auto">
            <a:xfrm>
              <a:off x="8942974"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F13B7DDE-A85B-4604-AFFB-518AC24A0CB4}"/>
                </a:ext>
              </a:extLst>
            </p:cNvPr>
            <p:cNvCxnSpPr/>
            <p:nvPr/>
          </p:nvCxnSpPr>
          <p:spPr bwMode="auto">
            <a:xfrm>
              <a:off x="9078603"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E3DBFB4A-2051-433B-A25C-93D408E51FB3}"/>
                </a:ext>
              </a:extLst>
            </p:cNvPr>
            <p:cNvCxnSpPr/>
            <p:nvPr/>
          </p:nvCxnSpPr>
          <p:spPr bwMode="auto">
            <a:xfrm>
              <a:off x="9214232"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B89F8F36-5277-4B57-9F52-21CACBBE8F79}"/>
                </a:ext>
              </a:extLst>
            </p:cNvPr>
            <p:cNvCxnSpPr/>
            <p:nvPr/>
          </p:nvCxnSpPr>
          <p:spPr bwMode="auto">
            <a:xfrm>
              <a:off x="9349861"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BC731451-2BAE-4642-B498-284EF9F250BB}"/>
                </a:ext>
              </a:extLst>
            </p:cNvPr>
            <p:cNvCxnSpPr/>
            <p:nvPr/>
          </p:nvCxnSpPr>
          <p:spPr bwMode="auto">
            <a:xfrm>
              <a:off x="9485490"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8CE9250B-7DC4-42C1-A3E7-727ECCE81B38}"/>
                </a:ext>
              </a:extLst>
            </p:cNvPr>
            <p:cNvCxnSpPr/>
            <p:nvPr/>
          </p:nvCxnSpPr>
          <p:spPr bwMode="auto">
            <a:xfrm>
              <a:off x="9621119"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FFB2023B-5BC6-4EED-BA83-B57BCDC4294F}"/>
                </a:ext>
              </a:extLst>
            </p:cNvPr>
            <p:cNvCxnSpPr/>
            <p:nvPr/>
          </p:nvCxnSpPr>
          <p:spPr bwMode="auto">
            <a:xfrm>
              <a:off x="9756748"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01B58F49-790F-41A5-B270-CB0DA5B2F99C}"/>
                </a:ext>
              </a:extLst>
            </p:cNvPr>
            <p:cNvCxnSpPr/>
            <p:nvPr/>
          </p:nvCxnSpPr>
          <p:spPr bwMode="auto">
            <a:xfrm>
              <a:off x="9892377"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36D70608-093B-4303-B8D0-BCB94143D5BB}"/>
                </a:ext>
              </a:extLst>
            </p:cNvPr>
            <p:cNvCxnSpPr/>
            <p:nvPr/>
          </p:nvCxnSpPr>
          <p:spPr bwMode="auto">
            <a:xfrm>
              <a:off x="10028006"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B910715D-6C98-4B4C-A9B1-7E3FD99195CE}"/>
                </a:ext>
              </a:extLst>
            </p:cNvPr>
            <p:cNvCxnSpPr/>
            <p:nvPr/>
          </p:nvCxnSpPr>
          <p:spPr bwMode="auto">
            <a:xfrm>
              <a:off x="10163635"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6A08377-E081-4895-9F1F-96AD8DB0E350}"/>
                </a:ext>
              </a:extLst>
            </p:cNvPr>
            <p:cNvCxnSpPr/>
            <p:nvPr/>
          </p:nvCxnSpPr>
          <p:spPr bwMode="auto">
            <a:xfrm>
              <a:off x="10299264"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134D3467-F4A7-4824-9481-717D06AC3405}"/>
                </a:ext>
              </a:extLst>
            </p:cNvPr>
            <p:cNvCxnSpPr/>
            <p:nvPr/>
          </p:nvCxnSpPr>
          <p:spPr bwMode="auto">
            <a:xfrm>
              <a:off x="10434893"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5C665ED8-508E-4B60-97B9-A2E00595D791}"/>
                </a:ext>
              </a:extLst>
            </p:cNvPr>
            <p:cNvCxnSpPr/>
            <p:nvPr/>
          </p:nvCxnSpPr>
          <p:spPr bwMode="auto">
            <a:xfrm>
              <a:off x="10570522"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7C89FC6E-9D29-477D-ADBE-E23511EB5CA6}"/>
                </a:ext>
              </a:extLst>
            </p:cNvPr>
            <p:cNvCxnSpPr/>
            <p:nvPr/>
          </p:nvCxnSpPr>
          <p:spPr bwMode="auto">
            <a:xfrm>
              <a:off x="10706151"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B19F84F1-8F48-49F6-8A5A-21FDC160EB9A}"/>
                </a:ext>
              </a:extLst>
            </p:cNvPr>
            <p:cNvCxnSpPr/>
            <p:nvPr/>
          </p:nvCxnSpPr>
          <p:spPr bwMode="auto">
            <a:xfrm>
              <a:off x="10977409"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29DCD50C-0CE1-48E8-9DF2-A7EB3CAAE6A6}"/>
                </a:ext>
              </a:extLst>
            </p:cNvPr>
            <p:cNvCxnSpPr/>
            <p:nvPr/>
          </p:nvCxnSpPr>
          <p:spPr bwMode="auto">
            <a:xfrm>
              <a:off x="11113038"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5ADFB331-9B43-42F3-9558-49D0ED1B0FBC}"/>
                </a:ext>
              </a:extLst>
            </p:cNvPr>
            <p:cNvCxnSpPr/>
            <p:nvPr/>
          </p:nvCxnSpPr>
          <p:spPr bwMode="auto">
            <a:xfrm>
              <a:off x="11384296"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3C69192D-8A28-4EB4-A42C-D8DAF4AEB0A8}"/>
                </a:ext>
              </a:extLst>
            </p:cNvPr>
            <p:cNvCxnSpPr/>
            <p:nvPr/>
          </p:nvCxnSpPr>
          <p:spPr bwMode="auto">
            <a:xfrm>
              <a:off x="10841780"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D6D99041-A739-4005-87C1-B5DF4383D5EC}"/>
                </a:ext>
              </a:extLst>
            </p:cNvPr>
            <p:cNvCxnSpPr/>
            <p:nvPr/>
          </p:nvCxnSpPr>
          <p:spPr bwMode="auto">
            <a:xfrm>
              <a:off x="11248667" y="3243363"/>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42810936-4662-45CA-B905-BC03BAC7E2EC}"/>
                </a:ext>
              </a:extLst>
            </p:cNvPr>
            <p:cNvCxnSpPr/>
            <p:nvPr/>
          </p:nvCxnSpPr>
          <p:spPr bwMode="auto">
            <a:xfrm>
              <a:off x="11519916" y="3243363"/>
              <a:ext cx="0" cy="64008"/>
            </a:xfrm>
            <a:prstGeom prst="line">
              <a:avLst/>
            </a:prstGeom>
            <a:noFill/>
            <a:ln w="28575" cap="flat" cmpd="sng" algn="ctr">
              <a:solidFill>
                <a:schemeClr val="bg1"/>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E2AD56CF-C03F-4069-B073-CDFF34203BED}"/>
                </a:ext>
              </a:extLst>
            </p:cNvPr>
            <p:cNvSpPr txBox="1"/>
            <p:nvPr/>
          </p:nvSpPr>
          <p:spPr bwMode="auto">
            <a:xfrm>
              <a:off x="11350640"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52</a:t>
              </a:r>
            </a:p>
          </p:txBody>
        </p:sp>
        <p:sp>
          <p:nvSpPr>
            <p:cNvPr id="73" name="TextBox 72">
              <a:extLst>
                <a:ext uri="{FF2B5EF4-FFF2-40B4-BE49-F238E27FC236}">
                  <a16:creationId xmlns:a16="http://schemas.microsoft.com/office/drawing/2014/main" id="{BB398CE0-8A56-4A2D-B2F5-8288F52DDCE5}"/>
                </a:ext>
              </a:extLst>
            </p:cNvPr>
            <p:cNvSpPr txBox="1"/>
            <p:nvPr/>
          </p:nvSpPr>
          <p:spPr bwMode="auto">
            <a:xfrm>
              <a:off x="782311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74" name="TextBox 73">
              <a:extLst>
                <a:ext uri="{FF2B5EF4-FFF2-40B4-BE49-F238E27FC236}">
                  <a16:creationId xmlns:a16="http://schemas.microsoft.com/office/drawing/2014/main" id="{2DBADB57-AF08-4242-B31F-4D83EA9D8F48}"/>
                </a:ext>
              </a:extLst>
            </p:cNvPr>
            <p:cNvSpPr txBox="1"/>
            <p:nvPr/>
          </p:nvSpPr>
          <p:spPr bwMode="auto">
            <a:xfrm>
              <a:off x="7958787"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75" name="TextBox 74">
              <a:extLst>
                <a:ext uri="{FF2B5EF4-FFF2-40B4-BE49-F238E27FC236}">
                  <a16:creationId xmlns:a16="http://schemas.microsoft.com/office/drawing/2014/main" id="{0D20F5F8-14B5-4F3D-8185-BAA4F1D3BABE}"/>
                </a:ext>
              </a:extLst>
            </p:cNvPr>
            <p:cNvSpPr txBox="1"/>
            <p:nvPr/>
          </p:nvSpPr>
          <p:spPr bwMode="auto">
            <a:xfrm>
              <a:off x="8094461"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76" name="TextBox 75">
              <a:extLst>
                <a:ext uri="{FF2B5EF4-FFF2-40B4-BE49-F238E27FC236}">
                  <a16:creationId xmlns:a16="http://schemas.microsoft.com/office/drawing/2014/main" id="{ECCEB725-4774-4AFF-B570-EB944A375201}"/>
                </a:ext>
              </a:extLst>
            </p:cNvPr>
            <p:cNvSpPr txBox="1"/>
            <p:nvPr/>
          </p:nvSpPr>
          <p:spPr bwMode="auto">
            <a:xfrm>
              <a:off x="8230135"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77" name="TextBox 76">
              <a:extLst>
                <a:ext uri="{FF2B5EF4-FFF2-40B4-BE49-F238E27FC236}">
                  <a16:creationId xmlns:a16="http://schemas.microsoft.com/office/drawing/2014/main" id="{CE32C142-4151-4333-A107-1E10AFA30523}"/>
                </a:ext>
              </a:extLst>
            </p:cNvPr>
            <p:cNvSpPr txBox="1"/>
            <p:nvPr/>
          </p:nvSpPr>
          <p:spPr bwMode="auto">
            <a:xfrm>
              <a:off x="8365809"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78" name="TextBox 77">
              <a:extLst>
                <a:ext uri="{FF2B5EF4-FFF2-40B4-BE49-F238E27FC236}">
                  <a16:creationId xmlns:a16="http://schemas.microsoft.com/office/drawing/2014/main" id="{2D0F42D4-D3E3-4D64-B22C-A0970A0E62C1}"/>
                </a:ext>
              </a:extLst>
            </p:cNvPr>
            <p:cNvSpPr txBox="1"/>
            <p:nvPr/>
          </p:nvSpPr>
          <p:spPr bwMode="auto">
            <a:xfrm>
              <a:off x="850148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79" name="TextBox 78">
              <a:extLst>
                <a:ext uri="{FF2B5EF4-FFF2-40B4-BE49-F238E27FC236}">
                  <a16:creationId xmlns:a16="http://schemas.microsoft.com/office/drawing/2014/main" id="{F458E618-1C4A-4463-8F84-33D5917FCA07}"/>
                </a:ext>
              </a:extLst>
            </p:cNvPr>
            <p:cNvSpPr txBox="1"/>
            <p:nvPr/>
          </p:nvSpPr>
          <p:spPr bwMode="auto">
            <a:xfrm>
              <a:off x="8637157"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80" name="TextBox 79">
              <a:extLst>
                <a:ext uri="{FF2B5EF4-FFF2-40B4-BE49-F238E27FC236}">
                  <a16:creationId xmlns:a16="http://schemas.microsoft.com/office/drawing/2014/main" id="{83931AEC-9B0D-4D97-A902-F12CB8A1F892}"/>
                </a:ext>
              </a:extLst>
            </p:cNvPr>
            <p:cNvSpPr txBox="1"/>
            <p:nvPr/>
          </p:nvSpPr>
          <p:spPr bwMode="auto">
            <a:xfrm>
              <a:off x="8908505"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81" name="TextBox 80">
              <a:extLst>
                <a:ext uri="{FF2B5EF4-FFF2-40B4-BE49-F238E27FC236}">
                  <a16:creationId xmlns:a16="http://schemas.microsoft.com/office/drawing/2014/main" id="{773A7730-3977-41FC-9393-3FA98E5C5366}"/>
                </a:ext>
              </a:extLst>
            </p:cNvPr>
            <p:cNvSpPr txBox="1"/>
            <p:nvPr/>
          </p:nvSpPr>
          <p:spPr bwMode="auto">
            <a:xfrm>
              <a:off x="917985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82" name="TextBox 81">
              <a:extLst>
                <a:ext uri="{FF2B5EF4-FFF2-40B4-BE49-F238E27FC236}">
                  <a16:creationId xmlns:a16="http://schemas.microsoft.com/office/drawing/2014/main" id="{D2AE6A43-9592-4753-9E01-AD1D3C124E62}"/>
                </a:ext>
              </a:extLst>
            </p:cNvPr>
            <p:cNvSpPr txBox="1"/>
            <p:nvPr/>
          </p:nvSpPr>
          <p:spPr bwMode="auto">
            <a:xfrm>
              <a:off x="9451201"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84" name="TextBox 83">
              <a:extLst>
                <a:ext uri="{FF2B5EF4-FFF2-40B4-BE49-F238E27FC236}">
                  <a16:creationId xmlns:a16="http://schemas.microsoft.com/office/drawing/2014/main" id="{775132E8-B0DF-4895-A064-DEFC3D6063DD}"/>
                </a:ext>
              </a:extLst>
            </p:cNvPr>
            <p:cNvSpPr txBox="1"/>
            <p:nvPr/>
          </p:nvSpPr>
          <p:spPr bwMode="auto">
            <a:xfrm>
              <a:off x="9993897"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a:t>
              </a:r>
            </a:p>
          </p:txBody>
        </p:sp>
        <p:sp>
          <p:nvSpPr>
            <p:cNvPr id="85" name="TextBox 84">
              <a:extLst>
                <a:ext uri="{FF2B5EF4-FFF2-40B4-BE49-F238E27FC236}">
                  <a16:creationId xmlns:a16="http://schemas.microsoft.com/office/drawing/2014/main" id="{67E1E7F9-8F2D-4153-A3D3-DFDE9EF3BB52}"/>
                </a:ext>
              </a:extLst>
            </p:cNvPr>
            <p:cNvSpPr txBox="1"/>
            <p:nvPr/>
          </p:nvSpPr>
          <p:spPr bwMode="auto">
            <a:xfrm>
              <a:off x="10265245"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86" name="TextBox 85">
              <a:extLst>
                <a:ext uri="{FF2B5EF4-FFF2-40B4-BE49-F238E27FC236}">
                  <a16:creationId xmlns:a16="http://schemas.microsoft.com/office/drawing/2014/main" id="{48C9009C-6E5F-4D02-A75A-DD74E847CB3C}"/>
                </a:ext>
              </a:extLst>
            </p:cNvPr>
            <p:cNvSpPr txBox="1"/>
            <p:nvPr/>
          </p:nvSpPr>
          <p:spPr bwMode="auto">
            <a:xfrm>
              <a:off x="1053659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87" name="TextBox 86">
              <a:extLst>
                <a:ext uri="{FF2B5EF4-FFF2-40B4-BE49-F238E27FC236}">
                  <a16:creationId xmlns:a16="http://schemas.microsoft.com/office/drawing/2014/main" id="{D8847E96-B984-42B3-8B2E-6745D6801918}"/>
                </a:ext>
              </a:extLst>
            </p:cNvPr>
            <p:cNvSpPr txBox="1"/>
            <p:nvPr/>
          </p:nvSpPr>
          <p:spPr bwMode="auto">
            <a:xfrm>
              <a:off x="10812704"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a:t>
              </a:r>
            </a:p>
          </p:txBody>
        </p:sp>
        <p:sp>
          <p:nvSpPr>
            <p:cNvPr id="88" name="TextBox 87">
              <a:extLst>
                <a:ext uri="{FF2B5EF4-FFF2-40B4-BE49-F238E27FC236}">
                  <a16:creationId xmlns:a16="http://schemas.microsoft.com/office/drawing/2014/main" id="{2D487F88-EDD7-49E0-85BD-E3370669377B}"/>
                </a:ext>
              </a:extLst>
            </p:cNvPr>
            <p:cNvSpPr txBox="1"/>
            <p:nvPr/>
          </p:nvSpPr>
          <p:spPr bwMode="auto">
            <a:xfrm>
              <a:off x="11079289"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p>
          </p:txBody>
        </p:sp>
        <p:sp>
          <p:nvSpPr>
            <p:cNvPr id="89" name="TextBox 88">
              <a:extLst>
                <a:ext uri="{FF2B5EF4-FFF2-40B4-BE49-F238E27FC236}">
                  <a16:creationId xmlns:a16="http://schemas.microsoft.com/office/drawing/2014/main" id="{F96D36B0-96C5-4DDC-900C-517BFCB029AD}"/>
                </a:ext>
              </a:extLst>
            </p:cNvPr>
            <p:cNvSpPr txBox="1"/>
            <p:nvPr/>
          </p:nvSpPr>
          <p:spPr bwMode="auto">
            <a:xfrm>
              <a:off x="11214963" y="3235967"/>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99" name="TextBox 98">
              <a:extLst>
                <a:ext uri="{FF2B5EF4-FFF2-40B4-BE49-F238E27FC236}">
                  <a16:creationId xmlns:a16="http://schemas.microsoft.com/office/drawing/2014/main" id="{AECD8FED-9A91-45CD-86E4-9241E185F0CD}"/>
                </a:ext>
              </a:extLst>
            </p:cNvPr>
            <p:cNvSpPr txBox="1"/>
            <p:nvPr/>
          </p:nvSpPr>
          <p:spPr bwMode="auto">
            <a:xfrm>
              <a:off x="7967995" y="3403045"/>
              <a:ext cx="35447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Wk</a:t>
              </a:r>
            </a:p>
          </p:txBody>
        </p:sp>
        <p:sp>
          <p:nvSpPr>
            <p:cNvPr id="100" name="TextBox 99">
              <a:extLst>
                <a:ext uri="{FF2B5EF4-FFF2-40B4-BE49-F238E27FC236}">
                  <a16:creationId xmlns:a16="http://schemas.microsoft.com/office/drawing/2014/main" id="{1D272E6D-115F-4056-9AB4-209ABD86E599}"/>
                </a:ext>
              </a:extLst>
            </p:cNvPr>
            <p:cNvSpPr txBox="1"/>
            <p:nvPr/>
          </p:nvSpPr>
          <p:spPr bwMode="auto">
            <a:xfrm>
              <a:off x="9130385" y="1228890"/>
              <a:ext cx="1297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Panit + BSC</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BSC alone</a:t>
              </a:r>
            </a:p>
          </p:txBody>
        </p:sp>
        <p:sp>
          <p:nvSpPr>
            <p:cNvPr id="101" name="TextBox 100">
              <a:extLst>
                <a:ext uri="{FF2B5EF4-FFF2-40B4-BE49-F238E27FC236}">
                  <a16:creationId xmlns:a16="http://schemas.microsoft.com/office/drawing/2014/main" id="{79D96511-E27E-4B5E-923F-275E7FFA8A88}"/>
                </a:ext>
              </a:extLst>
            </p:cNvPr>
            <p:cNvSpPr txBox="1"/>
            <p:nvPr/>
          </p:nvSpPr>
          <p:spPr bwMode="auto">
            <a:xfrm>
              <a:off x="9403160" y="1870789"/>
              <a:ext cx="19297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0.99 (95% CI: 0.73-1.36)</a:t>
              </a:r>
            </a:p>
          </p:txBody>
        </p:sp>
        <p:sp>
          <p:nvSpPr>
            <p:cNvPr id="102" name="TextBox 101">
              <a:extLst>
                <a:ext uri="{FF2B5EF4-FFF2-40B4-BE49-F238E27FC236}">
                  <a16:creationId xmlns:a16="http://schemas.microsoft.com/office/drawing/2014/main" id="{3970A90C-E6C2-47EF-B6DD-BF74511F69F5}"/>
                </a:ext>
              </a:extLst>
            </p:cNvPr>
            <p:cNvSpPr txBox="1"/>
            <p:nvPr/>
          </p:nvSpPr>
          <p:spPr bwMode="auto">
            <a:xfrm>
              <a:off x="9886436" y="1228890"/>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Events</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76</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a:t>
              </a:r>
            </a:p>
          </p:txBody>
        </p:sp>
        <p:sp>
          <p:nvSpPr>
            <p:cNvPr id="103" name="TextBox 102">
              <a:extLst>
                <a:ext uri="{FF2B5EF4-FFF2-40B4-BE49-F238E27FC236}">
                  <a16:creationId xmlns:a16="http://schemas.microsoft.com/office/drawing/2014/main" id="{A4327C7D-042C-4027-93D7-FE2DD8F6D176}"/>
                </a:ext>
              </a:extLst>
            </p:cNvPr>
            <p:cNvSpPr txBox="1"/>
            <p:nvPr/>
          </p:nvSpPr>
          <p:spPr bwMode="auto">
            <a:xfrm>
              <a:off x="10259898" y="1228890"/>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104" name="TextBox 103">
              <a:extLst>
                <a:ext uri="{FF2B5EF4-FFF2-40B4-BE49-F238E27FC236}">
                  <a16:creationId xmlns:a16="http://schemas.microsoft.com/office/drawing/2014/main" id="{D6054BB3-C815-4E20-BC1B-2EBEB8782998}"/>
                </a:ext>
              </a:extLst>
            </p:cNvPr>
            <p:cNvSpPr txBox="1"/>
            <p:nvPr/>
          </p:nvSpPr>
          <p:spPr bwMode="auto">
            <a:xfrm>
              <a:off x="10576147" y="1228890"/>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90</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95</a:t>
              </a:r>
            </a:p>
          </p:txBody>
        </p:sp>
        <p:sp>
          <p:nvSpPr>
            <p:cNvPr id="105" name="TextBox 104">
              <a:extLst>
                <a:ext uri="{FF2B5EF4-FFF2-40B4-BE49-F238E27FC236}">
                  <a16:creationId xmlns:a16="http://schemas.microsoft.com/office/drawing/2014/main" id="{1E244F33-BF78-4650-BC93-243A0A4D7AC2}"/>
                </a:ext>
              </a:extLst>
            </p:cNvPr>
            <p:cNvSpPr txBox="1"/>
            <p:nvPr/>
          </p:nvSpPr>
          <p:spPr bwMode="auto">
            <a:xfrm>
              <a:off x="10932186" y="1228890"/>
              <a:ext cx="12967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Wk</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7.3</a:t>
              </a:r>
            </a:p>
          </p:txBody>
        </p:sp>
        <p:cxnSp>
          <p:nvCxnSpPr>
            <p:cNvPr id="107" name="Straight Connector 106">
              <a:extLst>
                <a:ext uri="{FF2B5EF4-FFF2-40B4-BE49-F238E27FC236}">
                  <a16:creationId xmlns:a16="http://schemas.microsoft.com/office/drawing/2014/main" id="{44A6CA58-0DAE-4E4D-B3F6-26BB5751D05B}"/>
                </a:ext>
              </a:extLst>
            </p:cNvPr>
            <p:cNvCxnSpPr>
              <a:cxnSpLocks/>
            </p:cNvCxnSpPr>
            <p:nvPr/>
          </p:nvCxnSpPr>
          <p:spPr bwMode="auto">
            <a:xfrm flipH="1" flipV="1">
              <a:off x="9015461" y="1552055"/>
              <a:ext cx="179803" cy="1"/>
            </a:xfrm>
            <a:prstGeom prst="line">
              <a:avLst/>
            </a:prstGeom>
            <a:noFill/>
            <a:ln w="28575" cap="flat" cmpd="sng" algn="ctr">
              <a:solidFill>
                <a:schemeClr val="accent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421FFF67-9E9E-4B6E-AF97-434F97AFE450}"/>
                </a:ext>
              </a:extLst>
            </p:cNvPr>
            <p:cNvCxnSpPr>
              <a:cxnSpLocks/>
            </p:cNvCxnSpPr>
            <p:nvPr/>
          </p:nvCxnSpPr>
          <p:spPr bwMode="auto">
            <a:xfrm flipH="1" flipV="1">
              <a:off x="9015461" y="1734161"/>
              <a:ext cx="179803" cy="1"/>
            </a:xfrm>
            <a:prstGeom prst="line">
              <a:avLst/>
            </a:prstGeom>
            <a:noFill/>
            <a:ln w="28575" cap="flat" cmpd="sng" algn="ctr">
              <a:solidFill>
                <a:schemeClr val="accent3"/>
              </a:solidFill>
              <a:prstDash val="solid"/>
              <a:round/>
              <a:headEnd type="none" w="med" len="med"/>
              <a:tailEnd type="none" w="med" len="med"/>
            </a:ln>
            <a:effectLst/>
          </p:spPr>
        </p:cxnSp>
        <p:sp>
          <p:nvSpPr>
            <p:cNvPr id="109" name="TextBox 108">
              <a:extLst>
                <a:ext uri="{FF2B5EF4-FFF2-40B4-BE49-F238E27FC236}">
                  <a16:creationId xmlns:a16="http://schemas.microsoft.com/office/drawing/2014/main" id="{BC914634-F707-416A-B250-FC82DF8E6AB5}"/>
                </a:ext>
              </a:extLst>
            </p:cNvPr>
            <p:cNvSpPr txBox="1"/>
            <p:nvPr/>
          </p:nvSpPr>
          <p:spPr bwMode="auto">
            <a:xfrm>
              <a:off x="10948378"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46</a:t>
              </a:r>
            </a:p>
          </p:txBody>
        </p:sp>
        <p:sp>
          <p:nvSpPr>
            <p:cNvPr id="110" name="TextBox 109">
              <a:extLst>
                <a:ext uri="{FF2B5EF4-FFF2-40B4-BE49-F238E27FC236}">
                  <a16:creationId xmlns:a16="http://schemas.microsoft.com/office/drawing/2014/main" id="{54FA35F5-760F-4F1D-B083-F0DC2FDF4ABD}"/>
                </a:ext>
              </a:extLst>
            </p:cNvPr>
            <p:cNvSpPr txBox="1"/>
            <p:nvPr/>
          </p:nvSpPr>
          <p:spPr bwMode="auto">
            <a:xfrm>
              <a:off x="10672267"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42</a:t>
              </a:r>
            </a:p>
          </p:txBody>
        </p:sp>
        <p:sp>
          <p:nvSpPr>
            <p:cNvPr id="111" name="TextBox 110">
              <a:extLst>
                <a:ext uri="{FF2B5EF4-FFF2-40B4-BE49-F238E27FC236}">
                  <a16:creationId xmlns:a16="http://schemas.microsoft.com/office/drawing/2014/main" id="{3488209C-545D-405D-93F1-B3139B4F43DD}"/>
                </a:ext>
              </a:extLst>
            </p:cNvPr>
            <p:cNvSpPr txBox="1"/>
            <p:nvPr/>
          </p:nvSpPr>
          <p:spPr bwMode="auto">
            <a:xfrm>
              <a:off x="10400919"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38</a:t>
              </a:r>
            </a:p>
          </p:txBody>
        </p:sp>
        <p:sp>
          <p:nvSpPr>
            <p:cNvPr id="112" name="TextBox 111">
              <a:extLst>
                <a:ext uri="{FF2B5EF4-FFF2-40B4-BE49-F238E27FC236}">
                  <a16:creationId xmlns:a16="http://schemas.microsoft.com/office/drawing/2014/main" id="{81C052C1-C9F4-48F6-85A2-E8DB24C2B215}"/>
                </a:ext>
              </a:extLst>
            </p:cNvPr>
            <p:cNvSpPr txBox="1"/>
            <p:nvPr/>
          </p:nvSpPr>
          <p:spPr bwMode="auto">
            <a:xfrm>
              <a:off x="10129571"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34</a:t>
              </a:r>
            </a:p>
          </p:txBody>
        </p:sp>
        <p:sp>
          <p:nvSpPr>
            <p:cNvPr id="113" name="TextBox 112">
              <a:extLst>
                <a:ext uri="{FF2B5EF4-FFF2-40B4-BE49-F238E27FC236}">
                  <a16:creationId xmlns:a16="http://schemas.microsoft.com/office/drawing/2014/main" id="{DFD49079-1015-416A-AF54-F2E4150E3B9E}"/>
                </a:ext>
              </a:extLst>
            </p:cNvPr>
            <p:cNvSpPr txBox="1"/>
            <p:nvPr/>
          </p:nvSpPr>
          <p:spPr bwMode="auto">
            <a:xfrm>
              <a:off x="985822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114" name="TextBox 113">
              <a:extLst>
                <a:ext uri="{FF2B5EF4-FFF2-40B4-BE49-F238E27FC236}">
                  <a16:creationId xmlns:a16="http://schemas.microsoft.com/office/drawing/2014/main" id="{C8D41B53-AE01-4C26-B0B1-B39307C51749}"/>
                </a:ext>
              </a:extLst>
            </p:cNvPr>
            <p:cNvSpPr txBox="1"/>
            <p:nvPr/>
          </p:nvSpPr>
          <p:spPr bwMode="auto">
            <a:xfrm>
              <a:off x="9722549"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28</a:t>
              </a:r>
            </a:p>
          </p:txBody>
        </p:sp>
        <p:sp>
          <p:nvSpPr>
            <p:cNvPr id="115" name="TextBox 114">
              <a:extLst>
                <a:ext uri="{FF2B5EF4-FFF2-40B4-BE49-F238E27FC236}">
                  <a16:creationId xmlns:a16="http://schemas.microsoft.com/office/drawing/2014/main" id="{D8E285FC-185F-4CD7-A7D7-9A29570D5D76}"/>
                </a:ext>
              </a:extLst>
            </p:cNvPr>
            <p:cNvSpPr txBox="1"/>
            <p:nvPr/>
          </p:nvSpPr>
          <p:spPr bwMode="auto">
            <a:xfrm>
              <a:off x="9586875"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26</a:t>
              </a:r>
            </a:p>
          </p:txBody>
        </p:sp>
        <p:sp>
          <p:nvSpPr>
            <p:cNvPr id="116" name="TextBox 115">
              <a:extLst>
                <a:ext uri="{FF2B5EF4-FFF2-40B4-BE49-F238E27FC236}">
                  <a16:creationId xmlns:a16="http://schemas.microsoft.com/office/drawing/2014/main" id="{C53B7004-BC23-4DE5-AAEE-A03D21726F8E}"/>
                </a:ext>
              </a:extLst>
            </p:cNvPr>
            <p:cNvSpPr txBox="1"/>
            <p:nvPr/>
          </p:nvSpPr>
          <p:spPr bwMode="auto">
            <a:xfrm>
              <a:off x="9315527"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22</a:t>
              </a:r>
            </a:p>
          </p:txBody>
        </p:sp>
        <p:sp>
          <p:nvSpPr>
            <p:cNvPr id="117" name="TextBox 116">
              <a:extLst>
                <a:ext uri="{FF2B5EF4-FFF2-40B4-BE49-F238E27FC236}">
                  <a16:creationId xmlns:a16="http://schemas.microsoft.com/office/drawing/2014/main" id="{13BBCBAE-5D51-4D93-B491-B7908329ECE1}"/>
                </a:ext>
              </a:extLst>
            </p:cNvPr>
            <p:cNvSpPr txBox="1"/>
            <p:nvPr/>
          </p:nvSpPr>
          <p:spPr bwMode="auto">
            <a:xfrm>
              <a:off x="9048942"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18</a:t>
              </a:r>
            </a:p>
          </p:txBody>
        </p:sp>
        <p:sp>
          <p:nvSpPr>
            <p:cNvPr id="118" name="TextBox 117">
              <a:extLst>
                <a:ext uri="{FF2B5EF4-FFF2-40B4-BE49-F238E27FC236}">
                  <a16:creationId xmlns:a16="http://schemas.microsoft.com/office/drawing/2014/main" id="{575FE9FC-060B-4436-99FC-6A60C8762B09}"/>
                </a:ext>
              </a:extLst>
            </p:cNvPr>
            <p:cNvSpPr txBox="1"/>
            <p:nvPr/>
          </p:nvSpPr>
          <p:spPr bwMode="auto">
            <a:xfrm>
              <a:off x="8772831"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14</a:t>
              </a:r>
            </a:p>
          </p:txBody>
        </p:sp>
        <p:sp>
          <p:nvSpPr>
            <p:cNvPr id="119" name="Rectangle 118">
              <a:extLst>
                <a:ext uri="{FF2B5EF4-FFF2-40B4-BE49-F238E27FC236}">
                  <a16:creationId xmlns:a16="http://schemas.microsoft.com/office/drawing/2014/main" id="{3F4FC7D1-DB30-491C-A967-E94732C096DC}"/>
                </a:ext>
              </a:extLst>
            </p:cNvPr>
            <p:cNvSpPr/>
            <p:nvPr/>
          </p:nvSpPr>
          <p:spPr bwMode="auto">
            <a:xfrm>
              <a:off x="7420104" y="3865194"/>
              <a:ext cx="312723" cy="202801"/>
            </a:xfrm>
            <a:prstGeom prst="rect">
              <a:avLst/>
            </a:prstGeom>
            <a:solidFill>
              <a:schemeClr val="tx1"/>
            </a:solidFill>
            <a:ln w="0">
              <a:solidFill>
                <a:schemeClr val="tx1"/>
              </a:solidFill>
              <a:miter lim="800000"/>
              <a:headEnd/>
              <a:tailEnd/>
            </a:ln>
          </p:spPr>
          <p:txBody>
            <a:bodyPr rtlCol="0" anchor="b"/>
            <a:lstStyle/>
            <a:p>
              <a:pPr marL="0" marR="0" lvl="0" indent="0" algn="ctr" defTabSz="914400" rtl="0" eaLnBrk="1" fontAlgn="base"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cxnSp>
          <p:nvCxnSpPr>
            <p:cNvPr id="120" name="Straight Connector 119">
              <a:extLst>
                <a:ext uri="{FF2B5EF4-FFF2-40B4-BE49-F238E27FC236}">
                  <a16:creationId xmlns:a16="http://schemas.microsoft.com/office/drawing/2014/main" id="{E9CD37D9-DB55-4AA9-84A3-B2B373141849}"/>
                </a:ext>
              </a:extLst>
            </p:cNvPr>
            <p:cNvCxnSpPr>
              <a:cxnSpLocks/>
            </p:cNvCxnSpPr>
            <p:nvPr/>
          </p:nvCxnSpPr>
          <p:spPr bwMode="auto">
            <a:xfrm>
              <a:off x="7995624" y="5854133"/>
              <a:ext cx="3531457" cy="0"/>
            </a:xfrm>
            <a:prstGeom prst="line">
              <a:avLst/>
            </a:prstGeom>
            <a:noFill/>
            <a:ln w="28575" cap="flat" cmpd="sng" algn="ctr">
              <a:solidFill>
                <a:schemeClr val="bg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6292B236-F20C-4144-AD73-49345549ACBA}"/>
                </a:ext>
              </a:extLst>
            </p:cNvPr>
            <p:cNvCxnSpPr>
              <a:cxnSpLocks/>
            </p:cNvCxnSpPr>
            <p:nvPr/>
          </p:nvCxnSpPr>
          <p:spPr bwMode="auto">
            <a:xfrm flipV="1">
              <a:off x="7995007" y="3908732"/>
              <a:ext cx="0" cy="1932700"/>
            </a:xfrm>
            <a:prstGeom prst="line">
              <a:avLst/>
            </a:prstGeom>
            <a:noFill/>
            <a:ln w="28575" cap="flat" cmpd="sng" algn="ctr">
              <a:solidFill>
                <a:schemeClr val="bg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6D4EE183-B968-47E9-AB5A-6AF567E1A78C}"/>
                </a:ext>
              </a:extLst>
            </p:cNvPr>
            <p:cNvCxnSpPr/>
            <p:nvPr/>
          </p:nvCxnSpPr>
          <p:spPr bwMode="auto">
            <a:xfrm flipH="1">
              <a:off x="7929563" y="391886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9B07A7FD-252C-4596-99D9-522E08BB3C2F}"/>
                </a:ext>
              </a:extLst>
            </p:cNvPr>
            <p:cNvCxnSpPr/>
            <p:nvPr/>
          </p:nvCxnSpPr>
          <p:spPr bwMode="auto">
            <a:xfrm flipH="1">
              <a:off x="7929563" y="411239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ECD8412C-B62D-4702-B724-C610B307AB64}"/>
                </a:ext>
              </a:extLst>
            </p:cNvPr>
            <p:cNvCxnSpPr/>
            <p:nvPr/>
          </p:nvCxnSpPr>
          <p:spPr bwMode="auto">
            <a:xfrm flipH="1">
              <a:off x="7929563" y="430592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A137E903-B486-481A-85FB-6C3646A7284F}"/>
                </a:ext>
              </a:extLst>
            </p:cNvPr>
            <p:cNvCxnSpPr/>
            <p:nvPr/>
          </p:nvCxnSpPr>
          <p:spPr bwMode="auto">
            <a:xfrm flipH="1">
              <a:off x="7929563" y="449944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B2BD22D5-50D5-40C7-A2DB-577378E244A4}"/>
                </a:ext>
              </a:extLst>
            </p:cNvPr>
            <p:cNvCxnSpPr/>
            <p:nvPr/>
          </p:nvCxnSpPr>
          <p:spPr bwMode="auto">
            <a:xfrm flipH="1">
              <a:off x="7929563" y="469297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43DE8801-1729-439F-8BE3-464527E272C7}"/>
                </a:ext>
              </a:extLst>
            </p:cNvPr>
            <p:cNvCxnSpPr/>
            <p:nvPr/>
          </p:nvCxnSpPr>
          <p:spPr bwMode="auto">
            <a:xfrm flipH="1">
              <a:off x="7929563" y="4886499"/>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3385707E-8041-4C65-8217-80933FBC81C4}"/>
                </a:ext>
              </a:extLst>
            </p:cNvPr>
            <p:cNvCxnSpPr/>
            <p:nvPr/>
          </p:nvCxnSpPr>
          <p:spPr bwMode="auto">
            <a:xfrm flipH="1">
              <a:off x="7929563" y="5080025"/>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7B665E5D-54FA-4402-986E-02D00683014A}"/>
                </a:ext>
              </a:extLst>
            </p:cNvPr>
            <p:cNvCxnSpPr/>
            <p:nvPr/>
          </p:nvCxnSpPr>
          <p:spPr bwMode="auto">
            <a:xfrm flipH="1">
              <a:off x="7929563" y="5273551"/>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DDFCB529-2054-43A8-9EAA-F1AF36F58A5C}"/>
                </a:ext>
              </a:extLst>
            </p:cNvPr>
            <p:cNvCxnSpPr/>
            <p:nvPr/>
          </p:nvCxnSpPr>
          <p:spPr bwMode="auto">
            <a:xfrm flipH="1">
              <a:off x="7929563" y="5467077"/>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B8EF708C-3785-403C-ACB5-9C7275E660C8}"/>
                </a:ext>
              </a:extLst>
            </p:cNvPr>
            <p:cNvCxnSpPr/>
            <p:nvPr/>
          </p:nvCxnSpPr>
          <p:spPr bwMode="auto">
            <a:xfrm flipH="1">
              <a:off x="7929563" y="5660603"/>
              <a:ext cx="64008" cy="0"/>
            </a:xfrm>
            <a:prstGeom prst="line">
              <a:avLst/>
            </a:prstGeom>
            <a:noFill/>
            <a:ln w="28575" cap="flat" cmpd="sng" algn="ctr">
              <a:solidFill>
                <a:schemeClr val="bg1"/>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D6F1A69C-A829-4AB2-B413-7782E907D1B4}"/>
                </a:ext>
              </a:extLst>
            </p:cNvPr>
            <p:cNvCxnSpPr/>
            <p:nvPr/>
          </p:nvCxnSpPr>
          <p:spPr bwMode="auto">
            <a:xfrm flipH="1">
              <a:off x="7929563" y="5854133"/>
              <a:ext cx="64008" cy="0"/>
            </a:xfrm>
            <a:prstGeom prst="line">
              <a:avLst/>
            </a:prstGeom>
            <a:noFill/>
            <a:ln w="28575" cap="flat" cmpd="sng" algn="ctr">
              <a:solidFill>
                <a:schemeClr val="bg1"/>
              </a:solidFill>
              <a:prstDash val="solid"/>
              <a:round/>
              <a:headEnd type="none" w="med" len="med"/>
              <a:tailEnd type="none" w="med" len="med"/>
            </a:ln>
            <a:effectLst/>
          </p:spPr>
        </p:cxnSp>
        <p:sp>
          <p:nvSpPr>
            <p:cNvPr id="133" name="TextBox 132">
              <a:extLst>
                <a:ext uri="{FF2B5EF4-FFF2-40B4-BE49-F238E27FC236}">
                  <a16:creationId xmlns:a16="http://schemas.microsoft.com/office/drawing/2014/main" id="{C86F6A1A-6B4E-4898-B9F5-4E2044DD6F9F}"/>
                </a:ext>
              </a:extLst>
            </p:cNvPr>
            <p:cNvSpPr txBox="1"/>
            <p:nvPr/>
          </p:nvSpPr>
          <p:spPr bwMode="auto">
            <a:xfrm>
              <a:off x="7286898" y="3747881"/>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100</a:t>
              </a:r>
            </a:p>
          </p:txBody>
        </p:sp>
        <p:sp>
          <p:nvSpPr>
            <p:cNvPr id="134" name="TextBox 133">
              <a:extLst>
                <a:ext uri="{FF2B5EF4-FFF2-40B4-BE49-F238E27FC236}">
                  <a16:creationId xmlns:a16="http://schemas.microsoft.com/office/drawing/2014/main" id="{BDF4F856-621F-4961-83A9-86AC22620A52}"/>
                </a:ext>
              </a:extLst>
            </p:cNvPr>
            <p:cNvSpPr txBox="1"/>
            <p:nvPr/>
          </p:nvSpPr>
          <p:spPr bwMode="auto">
            <a:xfrm>
              <a:off x="7286898" y="3941689"/>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90</a:t>
              </a:r>
            </a:p>
          </p:txBody>
        </p:sp>
        <p:sp>
          <p:nvSpPr>
            <p:cNvPr id="135" name="TextBox 134">
              <a:extLst>
                <a:ext uri="{FF2B5EF4-FFF2-40B4-BE49-F238E27FC236}">
                  <a16:creationId xmlns:a16="http://schemas.microsoft.com/office/drawing/2014/main" id="{F072D15F-9432-40E7-946E-EE51EA99A233}"/>
                </a:ext>
              </a:extLst>
            </p:cNvPr>
            <p:cNvSpPr txBox="1"/>
            <p:nvPr/>
          </p:nvSpPr>
          <p:spPr bwMode="auto">
            <a:xfrm>
              <a:off x="7286898" y="4135497"/>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80</a:t>
              </a:r>
            </a:p>
          </p:txBody>
        </p:sp>
        <p:sp>
          <p:nvSpPr>
            <p:cNvPr id="136" name="TextBox 135">
              <a:extLst>
                <a:ext uri="{FF2B5EF4-FFF2-40B4-BE49-F238E27FC236}">
                  <a16:creationId xmlns:a16="http://schemas.microsoft.com/office/drawing/2014/main" id="{E8708424-E240-41AD-84E1-9F5E9E9B0258}"/>
                </a:ext>
              </a:extLst>
            </p:cNvPr>
            <p:cNvSpPr txBox="1"/>
            <p:nvPr/>
          </p:nvSpPr>
          <p:spPr bwMode="auto">
            <a:xfrm>
              <a:off x="7286898" y="4329305"/>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70</a:t>
              </a:r>
            </a:p>
          </p:txBody>
        </p:sp>
        <p:sp>
          <p:nvSpPr>
            <p:cNvPr id="137" name="TextBox 136">
              <a:extLst>
                <a:ext uri="{FF2B5EF4-FFF2-40B4-BE49-F238E27FC236}">
                  <a16:creationId xmlns:a16="http://schemas.microsoft.com/office/drawing/2014/main" id="{8B78A57B-6658-4B2F-9EB1-9C9BB0D5D51C}"/>
                </a:ext>
              </a:extLst>
            </p:cNvPr>
            <p:cNvSpPr txBox="1"/>
            <p:nvPr/>
          </p:nvSpPr>
          <p:spPr bwMode="auto">
            <a:xfrm>
              <a:off x="7286898" y="4523113"/>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60</a:t>
              </a:r>
            </a:p>
          </p:txBody>
        </p:sp>
        <p:sp>
          <p:nvSpPr>
            <p:cNvPr id="138" name="TextBox 137">
              <a:extLst>
                <a:ext uri="{FF2B5EF4-FFF2-40B4-BE49-F238E27FC236}">
                  <a16:creationId xmlns:a16="http://schemas.microsoft.com/office/drawing/2014/main" id="{F21FEE9C-E714-4858-B322-8643AE9CD9C0}"/>
                </a:ext>
              </a:extLst>
            </p:cNvPr>
            <p:cNvSpPr txBox="1"/>
            <p:nvPr/>
          </p:nvSpPr>
          <p:spPr bwMode="auto">
            <a:xfrm>
              <a:off x="7286898" y="4716921"/>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139" name="TextBox 138">
              <a:extLst>
                <a:ext uri="{FF2B5EF4-FFF2-40B4-BE49-F238E27FC236}">
                  <a16:creationId xmlns:a16="http://schemas.microsoft.com/office/drawing/2014/main" id="{9CA0A3D1-8450-4EEE-A93D-D384D099861F}"/>
                </a:ext>
              </a:extLst>
            </p:cNvPr>
            <p:cNvSpPr txBox="1"/>
            <p:nvPr/>
          </p:nvSpPr>
          <p:spPr bwMode="auto">
            <a:xfrm>
              <a:off x="7286898" y="4910729"/>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140" name="TextBox 139">
              <a:extLst>
                <a:ext uri="{FF2B5EF4-FFF2-40B4-BE49-F238E27FC236}">
                  <a16:creationId xmlns:a16="http://schemas.microsoft.com/office/drawing/2014/main" id="{F4B645C1-0673-4ED4-8BE7-06A911D01032}"/>
                </a:ext>
              </a:extLst>
            </p:cNvPr>
            <p:cNvSpPr txBox="1"/>
            <p:nvPr/>
          </p:nvSpPr>
          <p:spPr bwMode="auto">
            <a:xfrm>
              <a:off x="7286898" y="5104537"/>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30</a:t>
              </a:r>
            </a:p>
          </p:txBody>
        </p:sp>
        <p:sp>
          <p:nvSpPr>
            <p:cNvPr id="141" name="TextBox 140">
              <a:extLst>
                <a:ext uri="{FF2B5EF4-FFF2-40B4-BE49-F238E27FC236}">
                  <a16:creationId xmlns:a16="http://schemas.microsoft.com/office/drawing/2014/main" id="{F0CAA65F-8118-402D-9CED-10E8809F9002}"/>
                </a:ext>
              </a:extLst>
            </p:cNvPr>
            <p:cNvSpPr txBox="1"/>
            <p:nvPr/>
          </p:nvSpPr>
          <p:spPr bwMode="auto">
            <a:xfrm>
              <a:off x="7286898" y="5298345"/>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142" name="TextBox 141">
              <a:extLst>
                <a:ext uri="{FF2B5EF4-FFF2-40B4-BE49-F238E27FC236}">
                  <a16:creationId xmlns:a16="http://schemas.microsoft.com/office/drawing/2014/main" id="{92295B2F-6FD9-4FD6-86E8-C8F7D7E6240D}"/>
                </a:ext>
              </a:extLst>
            </p:cNvPr>
            <p:cNvSpPr txBox="1"/>
            <p:nvPr/>
          </p:nvSpPr>
          <p:spPr bwMode="auto">
            <a:xfrm>
              <a:off x="7286898" y="5492153"/>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143" name="TextBox 142">
              <a:extLst>
                <a:ext uri="{FF2B5EF4-FFF2-40B4-BE49-F238E27FC236}">
                  <a16:creationId xmlns:a16="http://schemas.microsoft.com/office/drawing/2014/main" id="{A57B77C1-54A5-483E-87F4-B3973BF68E71}"/>
                </a:ext>
              </a:extLst>
            </p:cNvPr>
            <p:cNvSpPr txBox="1"/>
            <p:nvPr/>
          </p:nvSpPr>
          <p:spPr bwMode="auto">
            <a:xfrm>
              <a:off x="7286898" y="5685963"/>
              <a:ext cx="69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44" name="TextBox 143">
              <a:extLst>
                <a:ext uri="{FF2B5EF4-FFF2-40B4-BE49-F238E27FC236}">
                  <a16:creationId xmlns:a16="http://schemas.microsoft.com/office/drawing/2014/main" id="{52685DC2-B99E-462A-8CBF-75EFA96433AB}"/>
                </a:ext>
              </a:extLst>
            </p:cNvPr>
            <p:cNvSpPr txBox="1"/>
            <p:nvPr/>
          </p:nvSpPr>
          <p:spPr bwMode="auto">
            <a:xfrm rot="16200000">
              <a:off x="6176168" y="4772237"/>
              <a:ext cx="245576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Proportion Event Free (%)</a:t>
              </a:r>
            </a:p>
          </p:txBody>
        </p:sp>
        <p:cxnSp>
          <p:nvCxnSpPr>
            <p:cNvPr id="145" name="Straight Connector 144">
              <a:extLst>
                <a:ext uri="{FF2B5EF4-FFF2-40B4-BE49-F238E27FC236}">
                  <a16:creationId xmlns:a16="http://schemas.microsoft.com/office/drawing/2014/main" id="{BCC4AA12-39E8-441E-80CD-ACA183703E25}"/>
                </a:ext>
              </a:extLst>
            </p:cNvPr>
            <p:cNvCxnSpPr/>
            <p:nvPr/>
          </p:nvCxnSpPr>
          <p:spPr bwMode="auto">
            <a:xfrm>
              <a:off x="7993571"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3BC24DF7-215C-41D2-B3F4-501907BBC37D}"/>
                </a:ext>
              </a:extLst>
            </p:cNvPr>
            <p:cNvCxnSpPr/>
            <p:nvPr/>
          </p:nvCxnSpPr>
          <p:spPr bwMode="auto">
            <a:xfrm>
              <a:off x="8129200"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B3A11AF4-CBDA-4560-AF60-3859426EF496}"/>
                </a:ext>
              </a:extLst>
            </p:cNvPr>
            <p:cNvCxnSpPr/>
            <p:nvPr/>
          </p:nvCxnSpPr>
          <p:spPr bwMode="auto">
            <a:xfrm>
              <a:off x="8264829"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E4712130-D03A-4FF2-9201-F930D9DB570D}"/>
                </a:ext>
              </a:extLst>
            </p:cNvPr>
            <p:cNvCxnSpPr/>
            <p:nvPr/>
          </p:nvCxnSpPr>
          <p:spPr bwMode="auto">
            <a:xfrm>
              <a:off x="8400458"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8A1B41AC-7627-4516-847A-B5AAD1D1923C}"/>
                </a:ext>
              </a:extLst>
            </p:cNvPr>
            <p:cNvCxnSpPr/>
            <p:nvPr/>
          </p:nvCxnSpPr>
          <p:spPr bwMode="auto">
            <a:xfrm>
              <a:off x="8536087"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2A95503D-9168-459A-97C6-5022343C73D7}"/>
                </a:ext>
              </a:extLst>
            </p:cNvPr>
            <p:cNvCxnSpPr/>
            <p:nvPr/>
          </p:nvCxnSpPr>
          <p:spPr bwMode="auto">
            <a:xfrm>
              <a:off x="8671716"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EA50D7A8-DAF6-4B99-B125-27DDEBB4A905}"/>
                </a:ext>
              </a:extLst>
            </p:cNvPr>
            <p:cNvCxnSpPr/>
            <p:nvPr/>
          </p:nvCxnSpPr>
          <p:spPr bwMode="auto">
            <a:xfrm>
              <a:off x="8807345"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DACFACDD-96A0-4585-BEFE-D831FC61D64E}"/>
                </a:ext>
              </a:extLst>
            </p:cNvPr>
            <p:cNvCxnSpPr/>
            <p:nvPr/>
          </p:nvCxnSpPr>
          <p:spPr bwMode="auto">
            <a:xfrm>
              <a:off x="8942974"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4950E27D-7142-41E5-93AE-9AE983ECC251}"/>
                </a:ext>
              </a:extLst>
            </p:cNvPr>
            <p:cNvCxnSpPr/>
            <p:nvPr/>
          </p:nvCxnSpPr>
          <p:spPr bwMode="auto">
            <a:xfrm>
              <a:off x="9078603"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9F05D489-83E7-4A91-BCCC-3753B11C2609}"/>
                </a:ext>
              </a:extLst>
            </p:cNvPr>
            <p:cNvCxnSpPr/>
            <p:nvPr/>
          </p:nvCxnSpPr>
          <p:spPr bwMode="auto">
            <a:xfrm>
              <a:off x="9214232"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3B88A664-3C19-435D-BB14-A93AD4FF8BE1}"/>
                </a:ext>
              </a:extLst>
            </p:cNvPr>
            <p:cNvCxnSpPr/>
            <p:nvPr/>
          </p:nvCxnSpPr>
          <p:spPr bwMode="auto">
            <a:xfrm>
              <a:off x="9349861"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8CABA227-BE39-4371-9645-5E13EE220519}"/>
                </a:ext>
              </a:extLst>
            </p:cNvPr>
            <p:cNvCxnSpPr/>
            <p:nvPr/>
          </p:nvCxnSpPr>
          <p:spPr bwMode="auto">
            <a:xfrm>
              <a:off x="9485490"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787B15ED-1F45-4D3B-B53D-6A4133866A9A}"/>
                </a:ext>
              </a:extLst>
            </p:cNvPr>
            <p:cNvCxnSpPr/>
            <p:nvPr/>
          </p:nvCxnSpPr>
          <p:spPr bwMode="auto">
            <a:xfrm>
              <a:off x="9621119"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0D482D6A-324F-41C8-A374-86ED3C3AA67B}"/>
                </a:ext>
              </a:extLst>
            </p:cNvPr>
            <p:cNvCxnSpPr/>
            <p:nvPr/>
          </p:nvCxnSpPr>
          <p:spPr bwMode="auto">
            <a:xfrm>
              <a:off x="9756748"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34FB7DAB-0C41-4257-965E-A0BFD5EB6580}"/>
                </a:ext>
              </a:extLst>
            </p:cNvPr>
            <p:cNvCxnSpPr/>
            <p:nvPr/>
          </p:nvCxnSpPr>
          <p:spPr bwMode="auto">
            <a:xfrm>
              <a:off x="9892377"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C31B53CF-8A63-4F17-94E8-9E2FFF8944F6}"/>
                </a:ext>
              </a:extLst>
            </p:cNvPr>
            <p:cNvCxnSpPr/>
            <p:nvPr/>
          </p:nvCxnSpPr>
          <p:spPr bwMode="auto">
            <a:xfrm>
              <a:off x="10028006"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8B30A7B0-B301-4F2C-9DA4-75B6EA0B2294}"/>
                </a:ext>
              </a:extLst>
            </p:cNvPr>
            <p:cNvCxnSpPr/>
            <p:nvPr/>
          </p:nvCxnSpPr>
          <p:spPr bwMode="auto">
            <a:xfrm>
              <a:off x="10163635"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C2CF36FF-BC63-4266-9A1C-DEF193A318D0}"/>
                </a:ext>
              </a:extLst>
            </p:cNvPr>
            <p:cNvCxnSpPr/>
            <p:nvPr/>
          </p:nvCxnSpPr>
          <p:spPr bwMode="auto">
            <a:xfrm>
              <a:off x="10299264"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D1C12633-4934-40A6-BC99-FD079CD70715}"/>
                </a:ext>
              </a:extLst>
            </p:cNvPr>
            <p:cNvCxnSpPr/>
            <p:nvPr/>
          </p:nvCxnSpPr>
          <p:spPr bwMode="auto">
            <a:xfrm>
              <a:off x="10434893"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ACE59B34-921C-482C-958F-C5C11CC63A2A}"/>
                </a:ext>
              </a:extLst>
            </p:cNvPr>
            <p:cNvCxnSpPr/>
            <p:nvPr/>
          </p:nvCxnSpPr>
          <p:spPr bwMode="auto">
            <a:xfrm>
              <a:off x="10570522"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15A79050-3D51-4BF4-9686-4DD93C2A239D}"/>
                </a:ext>
              </a:extLst>
            </p:cNvPr>
            <p:cNvCxnSpPr/>
            <p:nvPr/>
          </p:nvCxnSpPr>
          <p:spPr bwMode="auto">
            <a:xfrm>
              <a:off x="10706151"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6CFB0F21-E08D-4F4C-B582-B0120152F8D7}"/>
                </a:ext>
              </a:extLst>
            </p:cNvPr>
            <p:cNvCxnSpPr/>
            <p:nvPr/>
          </p:nvCxnSpPr>
          <p:spPr bwMode="auto">
            <a:xfrm>
              <a:off x="10977409"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650F8333-D222-40A6-BE0F-CB36C84B3890}"/>
                </a:ext>
              </a:extLst>
            </p:cNvPr>
            <p:cNvCxnSpPr/>
            <p:nvPr/>
          </p:nvCxnSpPr>
          <p:spPr bwMode="auto">
            <a:xfrm>
              <a:off x="11113038"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97ED6779-D24D-4844-B136-88A7AD0BCB8A}"/>
                </a:ext>
              </a:extLst>
            </p:cNvPr>
            <p:cNvCxnSpPr/>
            <p:nvPr/>
          </p:nvCxnSpPr>
          <p:spPr bwMode="auto">
            <a:xfrm>
              <a:off x="11384296"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8FD6B757-5ED1-472A-8F22-25B87A0721A7}"/>
                </a:ext>
              </a:extLst>
            </p:cNvPr>
            <p:cNvCxnSpPr/>
            <p:nvPr/>
          </p:nvCxnSpPr>
          <p:spPr bwMode="auto">
            <a:xfrm>
              <a:off x="10841780"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19DC9CD3-5D50-4845-8FA2-68EDFBAE1492}"/>
                </a:ext>
              </a:extLst>
            </p:cNvPr>
            <p:cNvCxnSpPr/>
            <p:nvPr/>
          </p:nvCxnSpPr>
          <p:spPr bwMode="auto">
            <a:xfrm>
              <a:off x="11248667" y="5854132"/>
              <a:ext cx="0" cy="64008"/>
            </a:xfrm>
            <a:prstGeom prst="line">
              <a:avLst/>
            </a:prstGeom>
            <a:noFill/>
            <a:ln w="28575" cap="flat" cmpd="sng" algn="ctr">
              <a:solidFill>
                <a:schemeClr val="bg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4CDA7B2A-76BE-467E-9C77-76E996B8A72C}"/>
                </a:ext>
              </a:extLst>
            </p:cNvPr>
            <p:cNvCxnSpPr/>
            <p:nvPr/>
          </p:nvCxnSpPr>
          <p:spPr bwMode="auto">
            <a:xfrm>
              <a:off x="11519916" y="5854132"/>
              <a:ext cx="0" cy="64008"/>
            </a:xfrm>
            <a:prstGeom prst="line">
              <a:avLst/>
            </a:prstGeom>
            <a:noFill/>
            <a:ln w="28575" cap="flat" cmpd="sng" algn="ctr">
              <a:solidFill>
                <a:schemeClr val="bg1"/>
              </a:solidFill>
              <a:prstDash val="solid"/>
              <a:round/>
              <a:headEnd type="none" w="med" len="med"/>
              <a:tailEnd type="none" w="med" len="med"/>
            </a:ln>
            <a:effectLst/>
          </p:spPr>
        </p:cxnSp>
        <p:sp>
          <p:nvSpPr>
            <p:cNvPr id="172" name="TextBox 171">
              <a:extLst>
                <a:ext uri="{FF2B5EF4-FFF2-40B4-BE49-F238E27FC236}">
                  <a16:creationId xmlns:a16="http://schemas.microsoft.com/office/drawing/2014/main" id="{723CE715-8320-4813-808D-055F190F3613}"/>
                </a:ext>
              </a:extLst>
            </p:cNvPr>
            <p:cNvSpPr txBox="1"/>
            <p:nvPr/>
          </p:nvSpPr>
          <p:spPr bwMode="auto">
            <a:xfrm>
              <a:off x="11350640"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52</a:t>
              </a:r>
            </a:p>
          </p:txBody>
        </p:sp>
        <p:sp>
          <p:nvSpPr>
            <p:cNvPr id="173" name="TextBox 172">
              <a:extLst>
                <a:ext uri="{FF2B5EF4-FFF2-40B4-BE49-F238E27FC236}">
                  <a16:creationId xmlns:a16="http://schemas.microsoft.com/office/drawing/2014/main" id="{567A8424-6FAB-436B-9395-8AAF8258CC94}"/>
                </a:ext>
              </a:extLst>
            </p:cNvPr>
            <p:cNvSpPr txBox="1"/>
            <p:nvPr/>
          </p:nvSpPr>
          <p:spPr bwMode="auto">
            <a:xfrm>
              <a:off x="782311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0</a:t>
              </a:r>
            </a:p>
          </p:txBody>
        </p:sp>
        <p:sp>
          <p:nvSpPr>
            <p:cNvPr id="174" name="TextBox 173">
              <a:extLst>
                <a:ext uri="{FF2B5EF4-FFF2-40B4-BE49-F238E27FC236}">
                  <a16:creationId xmlns:a16="http://schemas.microsoft.com/office/drawing/2014/main" id="{D4EFF0DC-D2CE-4E1C-8A6E-9C5B70B853BC}"/>
                </a:ext>
              </a:extLst>
            </p:cNvPr>
            <p:cNvSpPr txBox="1"/>
            <p:nvPr/>
          </p:nvSpPr>
          <p:spPr bwMode="auto">
            <a:xfrm>
              <a:off x="7958787"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a:t>
              </a:r>
            </a:p>
          </p:txBody>
        </p:sp>
        <p:sp>
          <p:nvSpPr>
            <p:cNvPr id="175" name="TextBox 174">
              <a:extLst>
                <a:ext uri="{FF2B5EF4-FFF2-40B4-BE49-F238E27FC236}">
                  <a16:creationId xmlns:a16="http://schemas.microsoft.com/office/drawing/2014/main" id="{8C64D72C-B7D9-474A-811F-0E4772642051}"/>
                </a:ext>
              </a:extLst>
            </p:cNvPr>
            <p:cNvSpPr txBox="1"/>
            <p:nvPr/>
          </p:nvSpPr>
          <p:spPr bwMode="auto">
            <a:xfrm>
              <a:off x="8094461"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a:t>
              </a:r>
            </a:p>
          </p:txBody>
        </p:sp>
        <p:sp>
          <p:nvSpPr>
            <p:cNvPr id="176" name="TextBox 175">
              <a:extLst>
                <a:ext uri="{FF2B5EF4-FFF2-40B4-BE49-F238E27FC236}">
                  <a16:creationId xmlns:a16="http://schemas.microsoft.com/office/drawing/2014/main" id="{07AE444B-3A34-4998-9B73-95F23FCAE4FC}"/>
                </a:ext>
              </a:extLst>
            </p:cNvPr>
            <p:cNvSpPr txBox="1"/>
            <p:nvPr/>
          </p:nvSpPr>
          <p:spPr bwMode="auto">
            <a:xfrm>
              <a:off x="8230135"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6</a:t>
              </a:r>
            </a:p>
          </p:txBody>
        </p:sp>
        <p:sp>
          <p:nvSpPr>
            <p:cNvPr id="177" name="TextBox 176">
              <a:extLst>
                <a:ext uri="{FF2B5EF4-FFF2-40B4-BE49-F238E27FC236}">
                  <a16:creationId xmlns:a16="http://schemas.microsoft.com/office/drawing/2014/main" id="{251C489A-5850-4020-AB38-27469A937A76}"/>
                </a:ext>
              </a:extLst>
            </p:cNvPr>
            <p:cNvSpPr txBox="1"/>
            <p:nvPr/>
          </p:nvSpPr>
          <p:spPr bwMode="auto">
            <a:xfrm>
              <a:off x="8365809"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8</a:t>
              </a:r>
            </a:p>
          </p:txBody>
        </p:sp>
        <p:sp>
          <p:nvSpPr>
            <p:cNvPr id="178" name="TextBox 177">
              <a:extLst>
                <a:ext uri="{FF2B5EF4-FFF2-40B4-BE49-F238E27FC236}">
                  <a16:creationId xmlns:a16="http://schemas.microsoft.com/office/drawing/2014/main" id="{BD3B513C-7222-44B9-A3C4-E246771510D3}"/>
                </a:ext>
              </a:extLst>
            </p:cNvPr>
            <p:cNvSpPr txBox="1"/>
            <p:nvPr/>
          </p:nvSpPr>
          <p:spPr bwMode="auto">
            <a:xfrm>
              <a:off x="850148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10</a:t>
              </a:r>
            </a:p>
          </p:txBody>
        </p:sp>
        <p:sp>
          <p:nvSpPr>
            <p:cNvPr id="179" name="TextBox 178">
              <a:extLst>
                <a:ext uri="{FF2B5EF4-FFF2-40B4-BE49-F238E27FC236}">
                  <a16:creationId xmlns:a16="http://schemas.microsoft.com/office/drawing/2014/main" id="{3C9948F8-DD75-4D61-AE60-B79ED0778944}"/>
                </a:ext>
              </a:extLst>
            </p:cNvPr>
            <p:cNvSpPr txBox="1"/>
            <p:nvPr/>
          </p:nvSpPr>
          <p:spPr bwMode="auto">
            <a:xfrm>
              <a:off x="8637157"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a:t>
              </a:r>
            </a:p>
          </p:txBody>
        </p:sp>
        <p:sp>
          <p:nvSpPr>
            <p:cNvPr id="180" name="TextBox 179">
              <a:extLst>
                <a:ext uri="{FF2B5EF4-FFF2-40B4-BE49-F238E27FC236}">
                  <a16:creationId xmlns:a16="http://schemas.microsoft.com/office/drawing/2014/main" id="{9708BD83-6603-4927-9249-BD635474D2D5}"/>
                </a:ext>
              </a:extLst>
            </p:cNvPr>
            <p:cNvSpPr txBox="1"/>
            <p:nvPr/>
          </p:nvSpPr>
          <p:spPr bwMode="auto">
            <a:xfrm>
              <a:off x="8908505"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16</a:t>
              </a:r>
            </a:p>
          </p:txBody>
        </p:sp>
        <p:sp>
          <p:nvSpPr>
            <p:cNvPr id="181" name="TextBox 180">
              <a:extLst>
                <a:ext uri="{FF2B5EF4-FFF2-40B4-BE49-F238E27FC236}">
                  <a16:creationId xmlns:a16="http://schemas.microsoft.com/office/drawing/2014/main" id="{4FAA9AF5-5788-40B4-8020-A43AFE0695E4}"/>
                </a:ext>
              </a:extLst>
            </p:cNvPr>
            <p:cNvSpPr txBox="1"/>
            <p:nvPr/>
          </p:nvSpPr>
          <p:spPr bwMode="auto">
            <a:xfrm>
              <a:off x="917985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a:t>
              </a:r>
            </a:p>
          </p:txBody>
        </p:sp>
        <p:sp>
          <p:nvSpPr>
            <p:cNvPr id="182" name="TextBox 181">
              <a:extLst>
                <a:ext uri="{FF2B5EF4-FFF2-40B4-BE49-F238E27FC236}">
                  <a16:creationId xmlns:a16="http://schemas.microsoft.com/office/drawing/2014/main" id="{AA12DAE7-2C97-4541-8A65-50E41F7AAFEE}"/>
                </a:ext>
              </a:extLst>
            </p:cNvPr>
            <p:cNvSpPr txBox="1"/>
            <p:nvPr/>
          </p:nvSpPr>
          <p:spPr bwMode="auto">
            <a:xfrm>
              <a:off x="9451201"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24</a:t>
              </a:r>
            </a:p>
          </p:txBody>
        </p:sp>
        <p:sp>
          <p:nvSpPr>
            <p:cNvPr id="183" name="TextBox 182">
              <a:extLst>
                <a:ext uri="{FF2B5EF4-FFF2-40B4-BE49-F238E27FC236}">
                  <a16:creationId xmlns:a16="http://schemas.microsoft.com/office/drawing/2014/main" id="{43E23A3B-F9D5-4037-9ADF-F7F4083A0E85}"/>
                </a:ext>
              </a:extLst>
            </p:cNvPr>
            <p:cNvSpPr txBox="1"/>
            <p:nvPr/>
          </p:nvSpPr>
          <p:spPr bwMode="auto">
            <a:xfrm>
              <a:off x="9993897"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32</a:t>
              </a:r>
            </a:p>
          </p:txBody>
        </p:sp>
        <p:sp>
          <p:nvSpPr>
            <p:cNvPr id="184" name="TextBox 183">
              <a:extLst>
                <a:ext uri="{FF2B5EF4-FFF2-40B4-BE49-F238E27FC236}">
                  <a16:creationId xmlns:a16="http://schemas.microsoft.com/office/drawing/2014/main" id="{6F01F00F-1FE1-4081-83D7-33ACF32B075A}"/>
                </a:ext>
              </a:extLst>
            </p:cNvPr>
            <p:cNvSpPr txBox="1"/>
            <p:nvPr/>
          </p:nvSpPr>
          <p:spPr bwMode="auto">
            <a:xfrm>
              <a:off x="10265245"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36</a:t>
              </a:r>
            </a:p>
          </p:txBody>
        </p:sp>
        <p:sp>
          <p:nvSpPr>
            <p:cNvPr id="185" name="TextBox 184">
              <a:extLst>
                <a:ext uri="{FF2B5EF4-FFF2-40B4-BE49-F238E27FC236}">
                  <a16:creationId xmlns:a16="http://schemas.microsoft.com/office/drawing/2014/main" id="{77B4D7C2-A4AE-4B70-BE90-09B646D9773F}"/>
                </a:ext>
              </a:extLst>
            </p:cNvPr>
            <p:cNvSpPr txBox="1"/>
            <p:nvPr/>
          </p:nvSpPr>
          <p:spPr bwMode="auto">
            <a:xfrm>
              <a:off x="1053659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40</a:t>
              </a:r>
            </a:p>
          </p:txBody>
        </p:sp>
        <p:sp>
          <p:nvSpPr>
            <p:cNvPr id="186" name="TextBox 185">
              <a:extLst>
                <a:ext uri="{FF2B5EF4-FFF2-40B4-BE49-F238E27FC236}">
                  <a16:creationId xmlns:a16="http://schemas.microsoft.com/office/drawing/2014/main" id="{DA12CA91-98DB-491D-BB2E-8F10C3C03346}"/>
                </a:ext>
              </a:extLst>
            </p:cNvPr>
            <p:cNvSpPr txBox="1"/>
            <p:nvPr/>
          </p:nvSpPr>
          <p:spPr bwMode="auto">
            <a:xfrm>
              <a:off x="10812704"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44</a:t>
              </a:r>
            </a:p>
          </p:txBody>
        </p:sp>
        <p:sp>
          <p:nvSpPr>
            <p:cNvPr id="187" name="TextBox 186">
              <a:extLst>
                <a:ext uri="{FF2B5EF4-FFF2-40B4-BE49-F238E27FC236}">
                  <a16:creationId xmlns:a16="http://schemas.microsoft.com/office/drawing/2014/main" id="{C870137D-0E2A-4F86-960C-9E791710541E}"/>
                </a:ext>
              </a:extLst>
            </p:cNvPr>
            <p:cNvSpPr txBox="1"/>
            <p:nvPr/>
          </p:nvSpPr>
          <p:spPr bwMode="auto">
            <a:xfrm>
              <a:off x="11079289"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48</a:t>
              </a:r>
            </a:p>
          </p:txBody>
        </p:sp>
        <p:sp>
          <p:nvSpPr>
            <p:cNvPr id="188" name="TextBox 187">
              <a:extLst>
                <a:ext uri="{FF2B5EF4-FFF2-40B4-BE49-F238E27FC236}">
                  <a16:creationId xmlns:a16="http://schemas.microsoft.com/office/drawing/2014/main" id="{FDED62D9-242C-4184-BE3E-6E4E0ED2F36A}"/>
                </a:ext>
              </a:extLst>
            </p:cNvPr>
            <p:cNvSpPr txBox="1"/>
            <p:nvPr/>
          </p:nvSpPr>
          <p:spPr bwMode="auto">
            <a:xfrm>
              <a:off x="11214963" y="5846736"/>
              <a:ext cx="33855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50</a:t>
              </a:r>
            </a:p>
          </p:txBody>
        </p:sp>
        <p:sp>
          <p:nvSpPr>
            <p:cNvPr id="189" name="TextBox 188">
              <a:extLst>
                <a:ext uri="{FF2B5EF4-FFF2-40B4-BE49-F238E27FC236}">
                  <a16:creationId xmlns:a16="http://schemas.microsoft.com/office/drawing/2014/main" id="{1E1ED8FC-2F23-4EB6-AE80-106F5BBB6528}"/>
                </a:ext>
              </a:extLst>
            </p:cNvPr>
            <p:cNvSpPr txBox="1"/>
            <p:nvPr/>
          </p:nvSpPr>
          <p:spPr bwMode="auto">
            <a:xfrm>
              <a:off x="9130385" y="3751561"/>
              <a:ext cx="12972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Panit + BSC</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BSC alone</a:t>
              </a:r>
            </a:p>
          </p:txBody>
        </p:sp>
        <p:sp>
          <p:nvSpPr>
            <p:cNvPr id="190" name="TextBox 189">
              <a:extLst>
                <a:ext uri="{FF2B5EF4-FFF2-40B4-BE49-F238E27FC236}">
                  <a16:creationId xmlns:a16="http://schemas.microsoft.com/office/drawing/2014/main" id="{9A742644-811D-428C-9F10-A6BEF1F051E0}"/>
                </a:ext>
              </a:extLst>
            </p:cNvPr>
            <p:cNvSpPr txBox="1"/>
            <p:nvPr/>
          </p:nvSpPr>
          <p:spPr bwMode="auto">
            <a:xfrm>
              <a:off x="9505950" y="4362055"/>
              <a:ext cx="20372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HR: 0.45 (95% CI: 0.34-0.59)</a:t>
              </a:r>
            </a:p>
          </p:txBody>
        </p:sp>
        <p:sp>
          <p:nvSpPr>
            <p:cNvPr id="191" name="TextBox 190">
              <a:extLst>
                <a:ext uri="{FF2B5EF4-FFF2-40B4-BE49-F238E27FC236}">
                  <a16:creationId xmlns:a16="http://schemas.microsoft.com/office/drawing/2014/main" id="{FC034669-E03B-4099-A16A-CE9BABDB5F18}"/>
                </a:ext>
              </a:extLst>
            </p:cNvPr>
            <p:cNvSpPr txBox="1"/>
            <p:nvPr/>
          </p:nvSpPr>
          <p:spPr bwMode="auto">
            <a:xfrm>
              <a:off x="9886436" y="3751561"/>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Events</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115</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114</a:t>
              </a:r>
            </a:p>
          </p:txBody>
        </p:sp>
        <p:sp>
          <p:nvSpPr>
            <p:cNvPr id="192" name="TextBox 191">
              <a:extLst>
                <a:ext uri="{FF2B5EF4-FFF2-40B4-BE49-F238E27FC236}">
                  <a16:creationId xmlns:a16="http://schemas.microsoft.com/office/drawing/2014/main" id="{0378D6A7-6428-4816-805A-4FCC085D9990}"/>
                </a:ext>
              </a:extLst>
            </p:cNvPr>
            <p:cNvSpPr txBox="1"/>
            <p:nvPr/>
          </p:nvSpPr>
          <p:spPr bwMode="auto">
            <a:xfrm>
              <a:off x="10259898" y="3751561"/>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124</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119</a:t>
              </a:r>
            </a:p>
          </p:txBody>
        </p:sp>
        <p:sp>
          <p:nvSpPr>
            <p:cNvPr id="193" name="TextBox 192">
              <a:extLst>
                <a:ext uri="{FF2B5EF4-FFF2-40B4-BE49-F238E27FC236}">
                  <a16:creationId xmlns:a16="http://schemas.microsoft.com/office/drawing/2014/main" id="{2FFA617C-44DE-4C89-9072-BA5BF9A8246B}"/>
                </a:ext>
              </a:extLst>
            </p:cNvPr>
            <p:cNvSpPr txBox="1"/>
            <p:nvPr/>
          </p:nvSpPr>
          <p:spPr bwMode="auto">
            <a:xfrm>
              <a:off x="10580910" y="3751561"/>
              <a:ext cx="7122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96</a:t>
              </a:r>
            </a:p>
          </p:txBody>
        </p:sp>
        <p:sp>
          <p:nvSpPr>
            <p:cNvPr id="194" name="TextBox 193">
              <a:extLst>
                <a:ext uri="{FF2B5EF4-FFF2-40B4-BE49-F238E27FC236}">
                  <a16:creationId xmlns:a16="http://schemas.microsoft.com/office/drawing/2014/main" id="{CCF64944-4381-4645-8984-348494E700B0}"/>
                </a:ext>
              </a:extLst>
            </p:cNvPr>
            <p:cNvSpPr txBox="1"/>
            <p:nvPr/>
          </p:nvSpPr>
          <p:spPr bwMode="auto">
            <a:xfrm>
              <a:off x="10932186" y="3751561"/>
              <a:ext cx="12967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Median, Wk</a:t>
              </a:r>
              <a:br>
                <a:rPr kumimoji="0" lang="en-US" sz="1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12.3</a:t>
              </a:r>
              <a:b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7.3</a:t>
              </a:r>
            </a:p>
          </p:txBody>
        </p:sp>
        <p:cxnSp>
          <p:nvCxnSpPr>
            <p:cNvPr id="195" name="Straight Connector 194">
              <a:extLst>
                <a:ext uri="{FF2B5EF4-FFF2-40B4-BE49-F238E27FC236}">
                  <a16:creationId xmlns:a16="http://schemas.microsoft.com/office/drawing/2014/main" id="{EF6B7BB8-F61B-4BDC-8425-D4E97834DD3B}"/>
                </a:ext>
              </a:extLst>
            </p:cNvPr>
            <p:cNvCxnSpPr>
              <a:cxnSpLocks/>
            </p:cNvCxnSpPr>
            <p:nvPr/>
          </p:nvCxnSpPr>
          <p:spPr bwMode="auto">
            <a:xfrm flipH="1" flipV="1">
              <a:off x="9015461" y="4074726"/>
              <a:ext cx="179803" cy="1"/>
            </a:xfrm>
            <a:prstGeom prst="line">
              <a:avLst/>
            </a:prstGeom>
            <a:noFill/>
            <a:ln w="28575" cap="flat" cmpd="sng" algn="ctr">
              <a:solidFill>
                <a:schemeClr val="accent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41420F0C-8A83-4615-B953-DE954FC2C243}"/>
                </a:ext>
              </a:extLst>
            </p:cNvPr>
            <p:cNvCxnSpPr>
              <a:cxnSpLocks/>
            </p:cNvCxnSpPr>
            <p:nvPr/>
          </p:nvCxnSpPr>
          <p:spPr bwMode="auto">
            <a:xfrm flipH="1" flipV="1">
              <a:off x="9015461" y="4256832"/>
              <a:ext cx="179803" cy="1"/>
            </a:xfrm>
            <a:prstGeom prst="line">
              <a:avLst/>
            </a:prstGeom>
            <a:noFill/>
            <a:ln w="28575" cap="flat" cmpd="sng" algn="ctr">
              <a:solidFill>
                <a:schemeClr val="accent3"/>
              </a:solidFill>
              <a:prstDash val="solid"/>
              <a:round/>
              <a:headEnd type="none" w="med" len="med"/>
              <a:tailEnd type="none" w="med" len="med"/>
            </a:ln>
            <a:effectLst/>
          </p:spPr>
        </p:cxnSp>
        <p:sp>
          <p:nvSpPr>
            <p:cNvPr id="197" name="TextBox 196">
              <a:extLst>
                <a:ext uri="{FF2B5EF4-FFF2-40B4-BE49-F238E27FC236}">
                  <a16:creationId xmlns:a16="http://schemas.microsoft.com/office/drawing/2014/main" id="{23EC1B77-E90C-4CA3-B963-ACAB20625F92}"/>
                </a:ext>
              </a:extLst>
            </p:cNvPr>
            <p:cNvSpPr txBox="1"/>
            <p:nvPr/>
          </p:nvSpPr>
          <p:spPr bwMode="auto">
            <a:xfrm>
              <a:off x="9525894" y="4596041"/>
              <a:ext cx="20213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Stratified log-rank </a:t>
              </a:r>
              <a:r>
                <a:rPr kumimoji="0" lang="en-US" sz="12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a:t>
              </a:r>
              <a:r>
                <a:rPr kumimoji="0" 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&lt;.0001</a:t>
              </a:r>
            </a:p>
          </p:txBody>
        </p:sp>
        <p:sp>
          <p:nvSpPr>
            <p:cNvPr id="200" name="Freeform: Shape 199">
              <a:extLst>
                <a:ext uri="{FF2B5EF4-FFF2-40B4-BE49-F238E27FC236}">
                  <a16:creationId xmlns:a16="http://schemas.microsoft.com/office/drawing/2014/main" id="{ACD0ABFA-F1ED-4B91-B522-B820DBB31150}"/>
                </a:ext>
              </a:extLst>
            </p:cNvPr>
            <p:cNvSpPr/>
            <p:nvPr/>
          </p:nvSpPr>
          <p:spPr bwMode="auto">
            <a:xfrm>
              <a:off x="8022771" y="1319893"/>
              <a:ext cx="2871108" cy="1856014"/>
            </a:xfrm>
            <a:custGeom>
              <a:avLst/>
              <a:gdLst>
                <a:gd name="connsiteX0" fmla="*/ 2871108 w 2871108"/>
                <a:gd name="connsiteY0" fmla="*/ 1856014 h 1856014"/>
                <a:gd name="connsiteX1" fmla="*/ 2871108 w 2871108"/>
                <a:gd name="connsiteY1" fmla="*/ 1856014 h 1856014"/>
                <a:gd name="connsiteX2" fmla="*/ 2422072 w 2871108"/>
                <a:gd name="connsiteY2" fmla="*/ 1856014 h 1856014"/>
                <a:gd name="connsiteX3" fmla="*/ 2422072 w 2871108"/>
                <a:gd name="connsiteY3" fmla="*/ 1839686 h 1856014"/>
                <a:gd name="connsiteX4" fmla="*/ 1398815 w 2871108"/>
                <a:gd name="connsiteY4" fmla="*/ 1839686 h 1856014"/>
                <a:gd name="connsiteX5" fmla="*/ 1398815 w 2871108"/>
                <a:gd name="connsiteY5" fmla="*/ 1817914 h 1856014"/>
                <a:gd name="connsiteX6" fmla="*/ 1240972 w 2871108"/>
                <a:gd name="connsiteY6" fmla="*/ 1817914 h 1856014"/>
                <a:gd name="connsiteX7" fmla="*/ 1240972 w 2871108"/>
                <a:gd name="connsiteY7" fmla="*/ 1763486 h 1856014"/>
                <a:gd name="connsiteX8" fmla="*/ 1132115 w 2871108"/>
                <a:gd name="connsiteY8" fmla="*/ 1763486 h 1856014"/>
                <a:gd name="connsiteX9" fmla="*/ 1132115 w 2871108"/>
                <a:gd name="connsiteY9" fmla="*/ 1744436 h 1856014"/>
                <a:gd name="connsiteX10" fmla="*/ 1012372 w 2871108"/>
                <a:gd name="connsiteY10" fmla="*/ 1744436 h 1856014"/>
                <a:gd name="connsiteX11" fmla="*/ 1012372 w 2871108"/>
                <a:gd name="connsiteY11" fmla="*/ 1733550 h 1856014"/>
                <a:gd name="connsiteX12" fmla="*/ 865415 w 2871108"/>
                <a:gd name="connsiteY12" fmla="*/ 1733550 h 1856014"/>
                <a:gd name="connsiteX13" fmla="*/ 865415 w 2871108"/>
                <a:gd name="connsiteY13" fmla="*/ 1665514 h 1856014"/>
                <a:gd name="connsiteX14" fmla="*/ 824593 w 2871108"/>
                <a:gd name="connsiteY14" fmla="*/ 1665514 h 1856014"/>
                <a:gd name="connsiteX15" fmla="*/ 824593 w 2871108"/>
                <a:gd name="connsiteY15" fmla="*/ 1619250 h 1856014"/>
                <a:gd name="connsiteX16" fmla="*/ 778329 w 2871108"/>
                <a:gd name="connsiteY16" fmla="*/ 1619250 h 1856014"/>
                <a:gd name="connsiteX17" fmla="*/ 778329 w 2871108"/>
                <a:gd name="connsiteY17" fmla="*/ 1526721 h 1856014"/>
                <a:gd name="connsiteX18" fmla="*/ 723900 w 2871108"/>
                <a:gd name="connsiteY18" fmla="*/ 1526721 h 1856014"/>
                <a:gd name="connsiteX19" fmla="*/ 723900 w 2871108"/>
                <a:gd name="connsiteY19" fmla="*/ 1510393 h 1856014"/>
                <a:gd name="connsiteX20" fmla="*/ 688522 w 2871108"/>
                <a:gd name="connsiteY20" fmla="*/ 1510393 h 1856014"/>
                <a:gd name="connsiteX21" fmla="*/ 688522 w 2871108"/>
                <a:gd name="connsiteY21" fmla="*/ 1485900 h 1856014"/>
                <a:gd name="connsiteX22" fmla="*/ 628650 w 2871108"/>
                <a:gd name="connsiteY22" fmla="*/ 1485900 h 1856014"/>
                <a:gd name="connsiteX23" fmla="*/ 628650 w 2871108"/>
                <a:gd name="connsiteY23" fmla="*/ 1472293 h 1856014"/>
                <a:gd name="connsiteX24" fmla="*/ 601436 w 2871108"/>
                <a:gd name="connsiteY24" fmla="*/ 1472293 h 1856014"/>
                <a:gd name="connsiteX25" fmla="*/ 601436 w 2871108"/>
                <a:gd name="connsiteY25" fmla="*/ 1447800 h 1856014"/>
                <a:gd name="connsiteX26" fmla="*/ 563336 w 2871108"/>
                <a:gd name="connsiteY26" fmla="*/ 1447800 h 1856014"/>
                <a:gd name="connsiteX27" fmla="*/ 563336 w 2871108"/>
                <a:gd name="connsiteY27" fmla="*/ 1396093 h 1856014"/>
                <a:gd name="connsiteX28" fmla="*/ 538843 w 2871108"/>
                <a:gd name="connsiteY28" fmla="*/ 1396093 h 1856014"/>
                <a:gd name="connsiteX29" fmla="*/ 538843 w 2871108"/>
                <a:gd name="connsiteY29" fmla="*/ 1314450 h 1856014"/>
                <a:gd name="connsiteX30" fmla="*/ 511629 w 2871108"/>
                <a:gd name="connsiteY30" fmla="*/ 1314450 h 1856014"/>
                <a:gd name="connsiteX31" fmla="*/ 511629 w 2871108"/>
                <a:gd name="connsiteY31" fmla="*/ 1077686 h 1856014"/>
                <a:gd name="connsiteX32" fmla="*/ 476250 w 2871108"/>
                <a:gd name="connsiteY32" fmla="*/ 1077686 h 1856014"/>
                <a:gd name="connsiteX33" fmla="*/ 476250 w 2871108"/>
                <a:gd name="connsiteY33" fmla="*/ 1025978 h 1856014"/>
                <a:gd name="connsiteX34" fmla="*/ 462643 w 2871108"/>
                <a:gd name="connsiteY34" fmla="*/ 1025978 h 1856014"/>
                <a:gd name="connsiteX35" fmla="*/ 462643 w 2871108"/>
                <a:gd name="connsiteY35" fmla="*/ 955221 h 1856014"/>
                <a:gd name="connsiteX36" fmla="*/ 446315 w 2871108"/>
                <a:gd name="connsiteY36" fmla="*/ 955221 h 1856014"/>
                <a:gd name="connsiteX37" fmla="*/ 446315 w 2871108"/>
                <a:gd name="connsiteY37" fmla="*/ 843643 h 1856014"/>
                <a:gd name="connsiteX38" fmla="*/ 429986 w 2871108"/>
                <a:gd name="connsiteY38" fmla="*/ 843643 h 1856014"/>
                <a:gd name="connsiteX39" fmla="*/ 429986 w 2871108"/>
                <a:gd name="connsiteY39" fmla="*/ 808264 h 1856014"/>
                <a:gd name="connsiteX40" fmla="*/ 405493 w 2871108"/>
                <a:gd name="connsiteY40" fmla="*/ 808264 h 1856014"/>
                <a:gd name="connsiteX41" fmla="*/ 405493 w 2871108"/>
                <a:gd name="connsiteY41" fmla="*/ 764721 h 1856014"/>
                <a:gd name="connsiteX42" fmla="*/ 367393 w 2871108"/>
                <a:gd name="connsiteY42" fmla="*/ 764721 h 1856014"/>
                <a:gd name="connsiteX43" fmla="*/ 367393 w 2871108"/>
                <a:gd name="connsiteY43" fmla="*/ 628650 h 1856014"/>
                <a:gd name="connsiteX44" fmla="*/ 340179 w 2871108"/>
                <a:gd name="connsiteY44" fmla="*/ 628650 h 1856014"/>
                <a:gd name="connsiteX45" fmla="*/ 340179 w 2871108"/>
                <a:gd name="connsiteY45" fmla="*/ 560614 h 1856014"/>
                <a:gd name="connsiteX46" fmla="*/ 307522 w 2871108"/>
                <a:gd name="connsiteY46" fmla="*/ 560614 h 1856014"/>
                <a:gd name="connsiteX47" fmla="*/ 307522 w 2871108"/>
                <a:gd name="connsiteY47" fmla="*/ 462643 h 1856014"/>
                <a:gd name="connsiteX48" fmla="*/ 255815 w 2871108"/>
                <a:gd name="connsiteY48" fmla="*/ 462643 h 1856014"/>
                <a:gd name="connsiteX49" fmla="*/ 255815 w 2871108"/>
                <a:gd name="connsiteY49" fmla="*/ 421821 h 1856014"/>
                <a:gd name="connsiteX50" fmla="*/ 244929 w 2871108"/>
                <a:gd name="connsiteY50" fmla="*/ 421821 h 1856014"/>
                <a:gd name="connsiteX51" fmla="*/ 244929 w 2871108"/>
                <a:gd name="connsiteY51" fmla="*/ 381000 h 1856014"/>
                <a:gd name="connsiteX52" fmla="*/ 214993 w 2871108"/>
                <a:gd name="connsiteY52" fmla="*/ 381000 h 1856014"/>
                <a:gd name="connsiteX53" fmla="*/ 214993 w 2871108"/>
                <a:gd name="connsiteY53" fmla="*/ 340178 h 1856014"/>
                <a:gd name="connsiteX54" fmla="*/ 204108 w 2871108"/>
                <a:gd name="connsiteY54" fmla="*/ 340178 h 1856014"/>
                <a:gd name="connsiteX55" fmla="*/ 204108 w 2871108"/>
                <a:gd name="connsiteY55" fmla="*/ 299357 h 1856014"/>
                <a:gd name="connsiteX56" fmla="*/ 166008 w 2871108"/>
                <a:gd name="connsiteY56" fmla="*/ 299357 h 1856014"/>
                <a:gd name="connsiteX57" fmla="*/ 166008 w 2871108"/>
                <a:gd name="connsiteY57" fmla="*/ 228600 h 1856014"/>
                <a:gd name="connsiteX58" fmla="*/ 138793 w 2871108"/>
                <a:gd name="connsiteY58" fmla="*/ 228600 h 1856014"/>
                <a:gd name="connsiteX59" fmla="*/ 138793 w 2871108"/>
                <a:gd name="connsiteY59" fmla="*/ 193221 h 1856014"/>
                <a:gd name="connsiteX60" fmla="*/ 122465 w 2871108"/>
                <a:gd name="connsiteY60" fmla="*/ 193221 h 1856014"/>
                <a:gd name="connsiteX61" fmla="*/ 122465 w 2871108"/>
                <a:gd name="connsiteY61" fmla="*/ 133350 h 1856014"/>
                <a:gd name="connsiteX62" fmla="*/ 89808 w 2871108"/>
                <a:gd name="connsiteY62" fmla="*/ 133350 h 1856014"/>
                <a:gd name="connsiteX63" fmla="*/ 89808 w 2871108"/>
                <a:gd name="connsiteY63" fmla="*/ 32657 h 1856014"/>
                <a:gd name="connsiteX64" fmla="*/ 38100 w 2871108"/>
                <a:gd name="connsiteY64" fmla="*/ 32657 h 1856014"/>
                <a:gd name="connsiteX65" fmla="*/ 38100 w 2871108"/>
                <a:gd name="connsiteY65" fmla="*/ 0 h 1856014"/>
                <a:gd name="connsiteX66" fmla="*/ 0 w 2871108"/>
                <a:gd name="connsiteY66" fmla="*/ 0 h 185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871108" h="1856014">
                  <a:moveTo>
                    <a:pt x="2871108" y="1856014"/>
                  </a:moveTo>
                  <a:lnTo>
                    <a:pt x="2871108" y="1856014"/>
                  </a:lnTo>
                  <a:lnTo>
                    <a:pt x="2422072" y="1856014"/>
                  </a:lnTo>
                  <a:lnTo>
                    <a:pt x="2422072" y="1839686"/>
                  </a:lnTo>
                  <a:lnTo>
                    <a:pt x="1398815" y="1839686"/>
                  </a:lnTo>
                  <a:lnTo>
                    <a:pt x="1398815" y="1817914"/>
                  </a:lnTo>
                  <a:lnTo>
                    <a:pt x="1240972" y="1817914"/>
                  </a:lnTo>
                  <a:lnTo>
                    <a:pt x="1240972" y="1763486"/>
                  </a:lnTo>
                  <a:lnTo>
                    <a:pt x="1132115" y="1763486"/>
                  </a:lnTo>
                  <a:lnTo>
                    <a:pt x="1132115" y="1744436"/>
                  </a:lnTo>
                  <a:lnTo>
                    <a:pt x="1012372" y="1744436"/>
                  </a:lnTo>
                  <a:lnTo>
                    <a:pt x="1012372" y="1733550"/>
                  </a:lnTo>
                  <a:lnTo>
                    <a:pt x="865415" y="1733550"/>
                  </a:lnTo>
                  <a:lnTo>
                    <a:pt x="865415" y="1665514"/>
                  </a:lnTo>
                  <a:lnTo>
                    <a:pt x="824593" y="1665514"/>
                  </a:lnTo>
                  <a:lnTo>
                    <a:pt x="824593" y="1619250"/>
                  </a:lnTo>
                  <a:lnTo>
                    <a:pt x="778329" y="1619250"/>
                  </a:lnTo>
                  <a:lnTo>
                    <a:pt x="778329" y="1526721"/>
                  </a:lnTo>
                  <a:lnTo>
                    <a:pt x="723900" y="1526721"/>
                  </a:lnTo>
                  <a:lnTo>
                    <a:pt x="723900" y="1510393"/>
                  </a:lnTo>
                  <a:lnTo>
                    <a:pt x="688522" y="1510393"/>
                  </a:lnTo>
                  <a:lnTo>
                    <a:pt x="688522" y="1485900"/>
                  </a:lnTo>
                  <a:lnTo>
                    <a:pt x="628650" y="1485900"/>
                  </a:lnTo>
                  <a:lnTo>
                    <a:pt x="628650" y="1472293"/>
                  </a:lnTo>
                  <a:lnTo>
                    <a:pt x="601436" y="1472293"/>
                  </a:lnTo>
                  <a:lnTo>
                    <a:pt x="601436" y="1447800"/>
                  </a:lnTo>
                  <a:lnTo>
                    <a:pt x="563336" y="1447800"/>
                  </a:lnTo>
                  <a:lnTo>
                    <a:pt x="563336" y="1396093"/>
                  </a:lnTo>
                  <a:lnTo>
                    <a:pt x="538843" y="1396093"/>
                  </a:lnTo>
                  <a:lnTo>
                    <a:pt x="538843" y="1314450"/>
                  </a:lnTo>
                  <a:lnTo>
                    <a:pt x="511629" y="1314450"/>
                  </a:lnTo>
                  <a:lnTo>
                    <a:pt x="511629" y="1077686"/>
                  </a:lnTo>
                  <a:lnTo>
                    <a:pt x="476250" y="1077686"/>
                  </a:lnTo>
                  <a:lnTo>
                    <a:pt x="476250" y="1025978"/>
                  </a:lnTo>
                  <a:lnTo>
                    <a:pt x="462643" y="1025978"/>
                  </a:lnTo>
                  <a:lnTo>
                    <a:pt x="462643" y="955221"/>
                  </a:lnTo>
                  <a:lnTo>
                    <a:pt x="446315" y="955221"/>
                  </a:lnTo>
                  <a:lnTo>
                    <a:pt x="446315" y="843643"/>
                  </a:lnTo>
                  <a:lnTo>
                    <a:pt x="429986" y="843643"/>
                  </a:lnTo>
                  <a:lnTo>
                    <a:pt x="429986" y="808264"/>
                  </a:lnTo>
                  <a:lnTo>
                    <a:pt x="405493" y="808264"/>
                  </a:lnTo>
                  <a:lnTo>
                    <a:pt x="405493" y="764721"/>
                  </a:lnTo>
                  <a:lnTo>
                    <a:pt x="367393" y="764721"/>
                  </a:lnTo>
                  <a:lnTo>
                    <a:pt x="367393" y="628650"/>
                  </a:lnTo>
                  <a:lnTo>
                    <a:pt x="340179" y="628650"/>
                  </a:lnTo>
                  <a:lnTo>
                    <a:pt x="340179" y="560614"/>
                  </a:lnTo>
                  <a:lnTo>
                    <a:pt x="307522" y="560614"/>
                  </a:lnTo>
                  <a:lnTo>
                    <a:pt x="307522" y="462643"/>
                  </a:lnTo>
                  <a:lnTo>
                    <a:pt x="255815" y="462643"/>
                  </a:lnTo>
                  <a:lnTo>
                    <a:pt x="255815" y="421821"/>
                  </a:lnTo>
                  <a:lnTo>
                    <a:pt x="244929" y="421821"/>
                  </a:lnTo>
                  <a:lnTo>
                    <a:pt x="244929" y="381000"/>
                  </a:lnTo>
                  <a:lnTo>
                    <a:pt x="214993" y="381000"/>
                  </a:lnTo>
                  <a:lnTo>
                    <a:pt x="214993" y="340178"/>
                  </a:lnTo>
                  <a:lnTo>
                    <a:pt x="204108" y="340178"/>
                  </a:lnTo>
                  <a:lnTo>
                    <a:pt x="204108" y="299357"/>
                  </a:lnTo>
                  <a:lnTo>
                    <a:pt x="166008" y="299357"/>
                  </a:lnTo>
                  <a:lnTo>
                    <a:pt x="166008" y="228600"/>
                  </a:lnTo>
                  <a:lnTo>
                    <a:pt x="138793" y="228600"/>
                  </a:lnTo>
                  <a:lnTo>
                    <a:pt x="138793" y="193221"/>
                  </a:lnTo>
                  <a:lnTo>
                    <a:pt x="122465" y="193221"/>
                  </a:lnTo>
                  <a:lnTo>
                    <a:pt x="122465" y="133350"/>
                  </a:lnTo>
                  <a:lnTo>
                    <a:pt x="89808" y="133350"/>
                  </a:lnTo>
                  <a:lnTo>
                    <a:pt x="89808" y="32657"/>
                  </a:lnTo>
                  <a:lnTo>
                    <a:pt x="38100" y="32657"/>
                  </a:lnTo>
                  <a:lnTo>
                    <a:pt x="38100"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9" name="Freeform: Shape 198">
              <a:extLst>
                <a:ext uri="{FF2B5EF4-FFF2-40B4-BE49-F238E27FC236}">
                  <a16:creationId xmlns:a16="http://schemas.microsoft.com/office/drawing/2014/main" id="{1D973EDF-7FE4-47DE-8EC1-ED34F000B0B8}"/>
                </a:ext>
              </a:extLst>
            </p:cNvPr>
            <p:cNvSpPr/>
            <p:nvPr/>
          </p:nvSpPr>
          <p:spPr bwMode="auto">
            <a:xfrm>
              <a:off x="8003721" y="1309007"/>
              <a:ext cx="3004458" cy="1934936"/>
            </a:xfrm>
            <a:custGeom>
              <a:avLst/>
              <a:gdLst>
                <a:gd name="connsiteX0" fmla="*/ 3004458 w 3004458"/>
                <a:gd name="connsiteY0" fmla="*/ 1934936 h 1934936"/>
                <a:gd name="connsiteX1" fmla="*/ 3001736 w 3004458"/>
                <a:gd name="connsiteY1" fmla="*/ 1877786 h 1934936"/>
                <a:gd name="connsiteX2" fmla="*/ 2130879 w 3004458"/>
                <a:gd name="connsiteY2" fmla="*/ 1888672 h 1934936"/>
                <a:gd name="connsiteX3" fmla="*/ 2136322 w 3004458"/>
                <a:gd name="connsiteY3" fmla="*/ 1826079 h 1934936"/>
                <a:gd name="connsiteX4" fmla="*/ 1504950 w 3004458"/>
                <a:gd name="connsiteY4" fmla="*/ 1826079 h 1934936"/>
                <a:gd name="connsiteX5" fmla="*/ 1507672 w 3004458"/>
                <a:gd name="connsiteY5" fmla="*/ 1798864 h 1934936"/>
                <a:gd name="connsiteX6" fmla="*/ 854529 w 3004458"/>
                <a:gd name="connsiteY6" fmla="*/ 1801586 h 1934936"/>
                <a:gd name="connsiteX7" fmla="*/ 857250 w 3004458"/>
                <a:gd name="connsiteY7" fmla="*/ 1771650 h 1934936"/>
                <a:gd name="connsiteX8" fmla="*/ 797379 w 3004458"/>
                <a:gd name="connsiteY8" fmla="*/ 1779814 h 1934936"/>
                <a:gd name="connsiteX9" fmla="*/ 791936 w 3004458"/>
                <a:gd name="connsiteY9" fmla="*/ 1725386 h 1934936"/>
                <a:gd name="connsiteX10" fmla="*/ 666750 w 3004458"/>
                <a:gd name="connsiteY10" fmla="*/ 1725386 h 1934936"/>
                <a:gd name="connsiteX11" fmla="*/ 672193 w 3004458"/>
                <a:gd name="connsiteY11" fmla="*/ 1690007 h 1934936"/>
                <a:gd name="connsiteX12" fmla="*/ 615043 w 3004458"/>
                <a:gd name="connsiteY12" fmla="*/ 1690007 h 1934936"/>
                <a:gd name="connsiteX13" fmla="*/ 617765 w 3004458"/>
                <a:gd name="connsiteY13" fmla="*/ 1670957 h 1934936"/>
                <a:gd name="connsiteX14" fmla="*/ 595993 w 3004458"/>
                <a:gd name="connsiteY14" fmla="*/ 1673679 h 1934936"/>
                <a:gd name="connsiteX15" fmla="*/ 604158 w 3004458"/>
                <a:gd name="connsiteY15" fmla="*/ 1643743 h 1934936"/>
                <a:gd name="connsiteX16" fmla="*/ 574222 w 3004458"/>
                <a:gd name="connsiteY16" fmla="*/ 1643743 h 1934936"/>
                <a:gd name="connsiteX17" fmla="*/ 574222 w 3004458"/>
                <a:gd name="connsiteY17" fmla="*/ 1621972 h 1934936"/>
                <a:gd name="connsiteX18" fmla="*/ 560615 w 3004458"/>
                <a:gd name="connsiteY18" fmla="*/ 1621972 h 1934936"/>
                <a:gd name="connsiteX19" fmla="*/ 566058 w 3004458"/>
                <a:gd name="connsiteY19" fmla="*/ 1586593 h 1934936"/>
                <a:gd name="connsiteX20" fmla="*/ 552450 w 3004458"/>
                <a:gd name="connsiteY20" fmla="*/ 1589314 h 1934936"/>
                <a:gd name="connsiteX21" fmla="*/ 555172 w 3004458"/>
                <a:gd name="connsiteY21" fmla="*/ 1543050 h 1934936"/>
                <a:gd name="connsiteX22" fmla="*/ 541565 w 3004458"/>
                <a:gd name="connsiteY22" fmla="*/ 1543050 h 1934936"/>
                <a:gd name="connsiteX23" fmla="*/ 541565 w 3004458"/>
                <a:gd name="connsiteY23" fmla="*/ 1513114 h 1934936"/>
                <a:gd name="connsiteX24" fmla="*/ 530679 w 3004458"/>
                <a:gd name="connsiteY24" fmla="*/ 1513114 h 1934936"/>
                <a:gd name="connsiteX25" fmla="*/ 530679 w 3004458"/>
                <a:gd name="connsiteY25" fmla="*/ 1436914 h 1934936"/>
                <a:gd name="connsiteX26" fmla="*/ 533400 w 3004458"/>
                <a:gd name="connsiteY26" fmla="*/ 1281793 h 1934936"/>
                <a:gd name="connsiteX27" fmla="*/ 514350 w 3004458"/>
                <a:gd name="connsiteY27" fmla="*/ 1281793 h 1934936"/>
                <a:gd name="connsiteX28" fmla="*/ 519793 w 3004458"/>
                <a:gd name="connsiteY28" fmla="*/ 1183822 h 1934936"/>
                <a:gd name="connsiteX29" fmla="*/ 503465 w 3004458"/>
                <a:gd name="connsiteY29" fmla="*/ 1183822 h 1934936"/>
                <a:gd name="connsiteX30" fmla="*/ 500743 w 3004458"/>
                <a:gd name="connsiteY30" fmla="*/ 979714 h 1934936"/>
                <a:gd name="connsiteX31" fmla="*/ 481693 w 3004458"/>
                <a:gd name="connsiteY31" fmla="*/ 985157 h 1934936"/>
                <a:gd name="connsiteX32" fmla="*/ 487136 w 3004458"/>
                <a:gd name="connsiteY32" fmla="*/ 808264 h 1934936"/>
                <a:gd name="connsiteX33" fmla="*/ 473529 w 3004458"/>
                <a:gd name="connsiteY33" fmla="*/ 808264 h 1934936"/>
                <a:gd name="connsiteX34" fmla="*/ 478972 w 3004458"/>
                <a:gd name="connsiteY34" fmla="*/ 702129 h 1934936"/>
                <a:gd name="connsiteX35" fmla="*/ 468086 w 3004458"/>
                <a:gd name="connsiteY35" fmla="*/ 699407 h 1934936"/>
                <a:gd name="connsiteX36" fmla="*/ 465365 w 3004458"/>
                <a:gd name="connsiteY36" fmla="*/ 571500 h 1934936"/>
                <a:gd name="connsiteX37" fmla="*/ 457200 w 3004458"/>
                <a:gd name="connsiteY37" fmla="*/ 571500 h 1934936"/>
                <a:gd name="connsiteX38" fmla="*/ 457200 w 3004458"/>
                <a:gd name="connsiteY38" fmla="*/ 446314 h 1934936"/>
                <a:gd name="connsiteX39" fmla="*/ 449036 w 3004458"/>
                <a:gd name="connsiteY39" fmla="*/ 446314 h 1934936"/>
                <a:gd name="connsiteX40" fmla="*/ 451758 w 3004458"/>
                <a:gd name="connsiteY40" fmla="*/ 400050 h 1934936"/>
                <a:gd name="connsiteX41" fmla="*/ 440872 w 3004458"/>
                <a:gd name="connsiteY41" fmla="*/ 400050 h 1934936"/>
                <a:gd name="connsiteX42" fmla="*/ 440872 w 3004458"/>
                <a:gd name="connsiteY42" fmla="*/ 381000 h 1934936"/>
                <a:gd name="connsiteX43" fmla="*/ 440872 w 3004458"/>
                <a:gd name="connsiteY43" fmla="*/ 381000 h 1934936"/>
                <a:gd name="connsiteX44" fmla="*/ 427265 w 3004458"/>
                <a:gd name="connsiteY44" fmla="*/ 359229 h 1934936"/>
                <a:gd name="connsiteX45" fmla="*/ 424543 w 3004458"/>
                <a:gd name="connsiteY45" fmla="*/ 356507 h 1934936"/>
                <a:gd name="connsiteX46" fmla="*/ 424543 w 3004458"/>
                <a:gd name="connsiteY46" fmla="*/ 247650 h 1934936"/>
                <a:gd name="connsiteX47" fmla="*/ 408215 w 3004458"/>
                <a:gd name="connsiteY47" fmla="*/ 247650 h 1934936"/>
                <a:gd name="connsiteX48" fmla="*/ 410936 w 3004458"/>
                <a:gd name="connsiteY48" fmla="*/ 204107 h 1934936"/>
                <a:gd name="connsiteX49" fmla="*/ 400050 w 3004458"/>
                <a:gd name="connsiteY49" fmla="*/ 204107 h 1934936"/>
                <a:gd name="connsiteX50" fmla="*/ 397329 w 3004458"/>
                <a:gd name="connsiteY50" fmla="*/ 182336 h 1934936"/>
                <a:gd name="connsiteX51" fmla="*/ 389165 w 3004458"/>
                <a:gd name="connsiteY51" fmla="*/ 179614 h 1934936"/>
                <a:gd name="connsiteX52" fmla="*/ 391886 w 3004458"/>
                <a:gd name="connsiteY52" fmla="*/ 152400 h 1934936"/>
                <a:gd name="connsiteX53" fmla="*/ 361950 w 3004458"/>
                <a:gd name="connsiteY53" fmla="*/ 155122 h 1934936"/>
                <a:gd name="connsiteX54" fmla="*/ 364672 w 3004458"/>
                <a:gd name="connsiteY54" fmla="*/ 103414 h 1934936"/>
                <a:gd name="connsiteX55" fmla="*/ 340179 w 3004458"/>
                <a:gd name="connsiteY55" fmla="*/ 108857 h 1934936"/>
                <a:gd name="connsiteX56" fmla="*/ 342900 w 3004458"/>
                <a:gd name="connsiteY56" fmla="*/ 84364 h 1934936"/>
                <a:gd name="connsiteX57" fmla="*/ 266700 w 3004458"/>
                <a:gd name="connsiteY57" fmla="*/ 81643 h 1934936"/>
                <a:gd name="connsiteX58" fmla="*/ 263979 w 3004458"/>
                <a:gd name="connsiteY58" fmla="*/ 48986 h 1934936"/>
                <a:gd name="connsiteX59" fmla="*/ 225879 w 3004458"/>
                <a:gd name="connsiteY59" fmla="*/ 51707 h 1934936"/>
                <a:gd name="connsiteX60" fmla="*/ 225879 w 3004458"/>
                <a:gd name="connsiteY60" fmla="*/ 35379 h 1934936"/>
                <a:gd name="connsiteX61" fmla="*/ 133350 w 3004458"/>
                <a:gd name="connsiteY61" fmla="*/ 35379 h 1934936"/>
                <a:gd name="connsiteX62" fmla="*/ 141515 w 3004458"/>
                <a:gd name="connsiteY62" fmla="*/ 2722 h 1934936"/>
                <a:gd name="connsiteX63" fmla="*/ 0 w 3004458"/>
                <a:gd name="connsiteY63" fmla="*/ 0 h 1934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004458" h="1934936">
                  <a:moveTo>
                    <a:pt x="3004458" y="1934936"/>
                  </a:moveTo>
                  <a:lnTo>
                    <a:pt x="3001736" y="1877786"/>
                  </a:lnTo>
                  <a:lnTo>
                    <a:pt x="2130879" y="1888672"/>
                  </a:lnTo>
                  <a:lnTo>
                    <a:pt x="2136322" y="1826079"/>
                  </a:lnTo>
                  <a:lnTo>
                    <a:pt x="1504950" y="1826079"/>
                  </a:lnTo>
                  <a:lnTo>
                    <a:pt x="1507672" y="1798864"/>
                  </a:lnTo>
                  <a:lnTo>
                    <a:pt x="854529" y="1801586"/>
                  </a:lnTo>
                  <a:lnTo>
                    <a:pt x="857250" y="1771650"/>
                  </a:lnTo>
                  <a:lnTo>
                    <a:pt x="797379" y="1779814"/>
                  </a:lnTo>
                  <a:lnTo>
                    <a:pt x="791936" y="1725386"/>
                  </a:lnTo>
                  <a:lnTo>
                    <a:pt x="666750" y="1725386"/>
                  </a:lnTo>
                  <a:lnTo>
                    <a:pt x="672193" y="1690007"/>
                  </a:lnTo>
                  <a:lnTo>
                    <a:pt x="615043" y="1690007"/>
                  </a:lnTo>
                  <a:lnTo>
                    <a:pt x="617765" y="1670957"/>
                  </a:lnTo>
                  <a:lnTo>
                    <a:pt x="595993" y="1673679"/>
                  </a:lnTo>
                  <a:lnTo>
                    <a:pt x="604158" y="1643743"/>
                  </a:lnTo>
                  <a:lnTo>
                    <a:pt x="574222" y="1643743"/>
                  </a:lnTo>
                  <a:lnTo>
                    <a:pt x="574222" y="1621972"/>
                  </a:lnTo>
                  <a:lnTo>
                    <a:pt x="560615" y="1621972"/>
                  </a:lnTo>
                  <a:lnTo>
                    <a:pt x="566058" y="1586593"/>
                  </a:lnTo>
                  <a:lnTo>
                    <a:pt x="552450" y="1589314"/>
                  </a:lnTo>
                  <a:lnTo>
                    <a:pt x="555172" y="1543050"/>
                  </a:lnTo>
                  <a:lnTo>
                    <a:pt x="541565" y="1543050"/>
                  </a:lnTo>
                  <a:lnTo>
                    <a:pt x="541565" y="1513114"/>
                  </a:lnTo>
                  <a:lnTo>
                    <a:pt x="530679" y="1513114"/>
                  </a:lnTo>
                  <a:lnTo>
                    <a:pt x="530679" y="1436914"/>
                  </a:lnTo>
                  <a:lnTo>
                    <a:pt x="533400" y="1281793"/>
                  </a:lnTo>
                  <a:lnTo>
                    <a:pt x="514350" y="1281793"/>
                  </a:lnTo>
                  <a:lnTo>
                    <a:pt x="519793" y="1183822"/>
                  </a:lnTo>
                  <a:lnTo>
                    <a:pt x="503465" y="1183822"/>
                  </a:lnTo>
                  <a:cubicBezTo>
                    <a:pt x="502558" y="1115786"/>
                    <a:pt x="501650" y="1047750"/>
                    <a:pt x="500743" y="979714"/>
                  </a:cubicBezTo>
                  <a:lnTo>
                    <a:pt x="481693" y="985157"/>
                  </a:lnTo>
                  <a:lnTo>
                    <a:pt x="487136" y="808264"/>
                  </a:lnTo>
                  <a:lnTo>
                    <a:pt x="473529" y="808264"/>
                  </a:lnTo>
                  <a:lnTo>
                    <a:pt x="478972" y="702129"/>
                  </a:lnTo>
                  <a:lnTo>
                    <a:pt x="468086" y="699407"/>
                  </a:lnTo>
                  <a:lnTo>
                    <a:pt x="465365" y="571500"/>
                  </a:lnTo>
                  <a:lnTo>
                    <a:pt x="457200" y="571500"/>
                  </a:lnTo>
                  <a:lnTo>
                    <a:pt x="457200" y="446314"/>
                  </a:lnTo>
                  <a:lnTo>
                    <a:pt x="449036" y="446314"/>
                  </a:lnTo>
                  <a:lnTo>
                    <a:pt x="451758" y="400050"/>
                  </a:lnTo>
                  <a:lnTo>
                    <a:pt x="440872" y="400050"/>
                  </a:lnTo>
                  <a:lnTo>
                    <a:pt x="440872" y="381000"/>
                  </a:lnTo>
                  <a:lnTo>
                    <a:pt x="440872" y="381000"/>
                  </a:lnTo>
                  <a:lnTo>
                    <a:pt x="427265" y="359229"/>
                  </a:lnTo>
                  <a:lnTo>
                    <a:pt x="424543" y="356507"/>
                  </a:lnTo>
                  <a:lnTo>
                    <a:pt x="424543" y="247650"/>
                  </a:lnTo>
                  <a:lnTo>
                    <a:pt x="408215" y="247650"/>
                  </a:lnTo>
                  <a:lnTo>
                    <a:pt x="410936" y="204107"/>
                  </a:lnTo>
                  <a:lnTo>
                    <a:pt x="400050" y="204107"/>
                  </a:lnTo>
                  <a:lnTo>
                    <a:pt x="397329" y="182336"/>
                  </a:lnTo>
                  <a:lnTo>
                    <a:pt x="389165" y="179614"/>
                  </a:lnTo>
                  <a:lnTo>
                    <a:pt x="391886" y="152400"/>
                  </a:lnTo>
                  <a:lnTo>
                    <a:pt x="361950" y="155122"/>
                  </a:lnTo>
                  <a:lnTo>
                    <a:pt x="364672" y="103414"/>
                  </a:lnTo>
                  <a:lnTo>
                    <a:pt x="340179" y="108857"/>
                  </a:lnTo>
                  <a:lnTo>
                    <a:pt x="342900" y="84364"/>
                  </a:lnTo>
                  <a:lnTo>
                    <a:pt x="266700" y="81643"/>
                  </a:lnTo>
                  <a:lnTo>
                    <a:pt x="263979" y="48986"/>
                  </a:lnTo>
                  <a:lnTo>
                    <a:pt x="225879" y="51707"/>
                  </a:lnTo>
                  <a:lnTo>
                    <a:pt x="225879" y="35379"/>
                  </a:lnTo>
                  <a:lnTo>
                    <a:pt x="133350" y="35379"/>
                  </a:lnTo>
                  <a:lnTo>
                    <a:pt x="141515" y="2722"/>
                  </a:lnTo>
                  <a:lnTo>
                    <a:pt x="0" y="0"/>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205" name="Group 204">
              <a:extLst>
                <a:ext uri="{FF2B5EF4-FFF2-40B4-BE49-F238E27FC236}">
                  <a16:creationId xmlns:a16="http://schemas.microsoft.com/office/drawing/2014/main" id="{8F208DE2-4429-40B4-92CF-3F8B9C4748C8}"/>
                </a:ext>
              </a:extLst>
            </p:cNvPr>
            <p:cNvGrpSpPr/>
            <p:nvPr/>
          </p:nvGrpSpPr>
          <p:grpSpPr>
            <a:xfrm>
              <a:off x="8000999" y="3910693"/>
              <a:ext cx="3369129" cy="1872374"/>
              <a:chOff x="8000999" y="3910693"/>
              <a:chExt cx="3369129" cy="1872374"/>
            </a:xfrm>
          </p:grpSpPr>
          <p:sp>
            <p:nvSpPr>
              <p:cNvPr id="202" name="Freeform: Shape 201">
                <a:extLst>
                  <a:ext uri="{FF2B5EF4-FFF2-40B4-BE49-F238E27FC236}">
                    <a16:creationId xmlns:a16="http://schemas.microsoft.com/office/drawing/2014/main" id="{4D3F33F2-5B2F-4658-B364-09617D15EB78}"/>
                  </a:ext>
                </a:extLst>
              </p:cNvPr>
              <p:cNvSpPr/>
              <p:nvPr/>
            </p:nvSpPr>
            <p:spPr bwMode="auto">
              <a:xfrm>
                <a:off x="8000999" y="3910693"/>
                <a:ext cx="3369129" cy="1842407"/>
              </a:xfrm>
              <a:custGeom>
                <a:avLst/>
                <a:gdLst>
                  <a:gd name="connsiteX0" fmla="*/ 0 w 3382736"/>
                  <a:gd name="connsiteY0" fmla="*/ 0 h 1856014"/>
                  <a:gd name="connsiteX1" fmla="*/ 38100 w 3382736"/>
                  <a:gd name="connsiteY1" fmla="*/ 38100 h 1856014"/>
                  <a:gd name="connsiteX2" fmla="*/ 146957 w 3382736"/>
                  <a:gd name="connsiteY2" fmla="*/ 27214 h 1856014"/>
                  <a:gd name="connsiteX3" fmla="*/ 146957 w 3382736"/>
                  <a:gd name="connsiteY3" fmla="*/ 62593 h 1856014"/>
                  <a:gd name="connsiteX4" fmla="*/ 201386 w 3382736"/>
                  <a:gd name="connsiteY4" fmla="*/ 62593 h 1856014"/>
                  <a:gd name="connsiteX5" fmla="*/ 201386 w 3382736"/>
                  <a:gd name="connsiteY5" fmla="*/ 81643 h 1856014"/>
                  <a:gd name="connsiteX6" fmla="*/ 223157 w 3382736"/>
                  <a:gd name="connsiteY6" fmla="*/ 81643 h 1856014"/>
                  <a:gd name="connsiteX7" fmla="*/ 223157 w 3382736"/>
                  <a:gd name="connsiteY7" fmla="*/ 117021 h 1856014"/>
                  <a:gd name="connsiteX8" fmla="*/ 255814 w 3382736"/>
                  <a:gd name="connsiteY8" fmla="*/ 117021 h 1856014"/>
                  <a:gd name="connsiteX9" fmla="*/ 255814 w 3382736"/>
                  <a:gd name="connsiteY9" fmla="*/ 149678 h 1856014"/>
                  <a:gd name="connsiteX10" fmla="*/ 255814 w 3382736"/>
                  <a:gd name="connsiteY10" fmla="*/ 149678 h 1856014"/>
                  <a:gd name="connsiteX11" fmla="*/ 274864 w 3382736"/>
                  <a:gd name="connsiteY11" fmla="*/ 168728 h 1856014"/>
                  <a:gd name="connsiteX12" fmla="*/ 299357 w 3382736"/>
                  <a:gd name="connsiteY12" fmla="*/ 168728 h 1856014"/>
                  <a:gd name="connsiteX13" fmla="*/ 299357 w 3382736"/>
                  <a:gd name="connsiteY13" fmla="*/ 195943 h 1856014"/>
                  <a:gd name="connsiteX14" fmla="*/ 318407 w 3382736"/>
                  <a:gd name="connsiteY14" fmla="*/ 195943 h 1856014"/>
                  <a:gd name="connsiteX15" fmla="*/ 318407 w 3382736"/>
                  <a:gd name="connsiteY15" fmla="*/ 212271 h 1856014"/>
                  <a:gd name="connsiteX16" fmla="*/ 381000 w 3382736"/>
                  <a:gd name="connsiteY16" fmla="*/ 212271 h 1856014"/>
                  <a:gd name="connsiteX17" fmla="*/ 381000 w 3382736"/>
                  <a:gd name="connsiteY17" fmla="*/ 228600 h 1856014"/>
                  <a:gd name="connsiteX18" fmla="*/ 402771 w 3382736"/>
                  <a:gd name="connsiteY18" fmla="*/ 228600 h 1856014"/>
                  <a:gd name="connsiteX19" fmla="*/ 402771 w 3382736"/>
                  <a:gd name="connsiteY19" fmla="*/ 250371 h 1856014"/>
                  <a:gd name="connsiteX20" fmla="*/ 446314 w 3382736"/>
                  <a:gd name="connsiteY20" fmla="*/ 250371 h 1856014"/>
                  <a:gd name="connsiteX21" fmla="*/ 446314 w 3382736"/>
                  <a:gd name="connsiteY21" fmla="*/ 280307 h 1856014"/>
                  <a:gd name="connsiteX22" fmla="*/ 459921 w 3382736"/>
                  <a:gd name="connsiteY22" fmla="*/ 280307 h 1856014"/>
                  <a:gd name="connsiteX23" fmla="*/ 459921 w 3382736"/>
                  <a:gd name="connsiteY23" fmla="*/ 323850 h 1856014"/>
                  <a:gd name="connsiteX24" fmla="*/ 478971 w 3382736"/>
                  <a:gd name="connsiteY24" fmla="*/ 323850 h 1856014"/>
                  <a:gd name="connsiteX25" fmla="*/ 478971 w 3382736"/>
                  <a:gd name="connsiteY25" fmla="*/ 449036 h 1856014"/>
                  <a:gd name="connsiteX26" fmla="*/ 487136 w 3382736"/>
                  <a:gd name="connsiteY26" fmla="*/ 449036 h 1856014"/>
                  <a:gd name="connsiteX27" fmla="*/ 487136 w 3382736"/>
                  <a:gd name="connsiteY27" fmla="*/ 495300 h 1856014"/>
                  <a:gd name="connsiteX28" fmla="*/ 498021 w 3382736"/>
                  <a:gd name="connsiteY28" fmla="*/ 495300 h 1856014"/>
                  <a:gd name="connsiteX29" fmla="*/ 498021 w 3382736"/>
                  <a:gd name="connsiteY29" fmla="*/ 552450 h 1856014"/>
                  <a:gd name="connsiteX30" fmla="*/ 508907 w 3382736"/>
                  <a:gd name="connsiteY30" fmla="*/ 552450 h 1856014"/>
                  <a:gd name="connsiteX31" fmla="*/ 508907 w 3382736"/>
                  <a:gd name="connsiteY31" fmla="*/ 631371 h 1856014"/>
                  <a:gd name="connsiteX32" fmla="*/ 536121 w 3382736"/>
                  <a:gd name="connsiteY32" fmla="*/ 631371 h 1856014"/>
                  <a:gd name="connsiteX33" fmla="*/ 536121 w 3382736"/>
                  <a:gd name="connsiteY33" fmla="*/ 729343 h 1856014"/>
                  <a:gd name="connsiteX34" fmla="*/ 544286 w 3382736"/>
                  <a:gd name="connsiteY34" fmla="*/ 729343 h 1856014"/>
                  <a:gd name="connsiteX35" fmla="*/ 544286 w 3382736"/>
                  <a:gd name="connsiteY35" fmla="*/ 770164 h 1856014"/>
                  <a:gd name="connsiteX36" fmla="*/ 557893 w 3382736"/>
                  <a:gd name="connsiteY36" fmla="*/ 770164 h 1856014"/>
                  <a:gd name="connsiteX37" fmla="*/ 557893 w 3382736"/>
                  <a:gd name="connsiteY37" fmla="*/ 797378 h 1856014"/>
                  <a:gd name="connsiteX38" fmla="*/ 587829 w 3382736"/>
                  <a:gd name="connsiteY38" fmla="*/ 797378 h 1856014"/>
                  <a:gd name="connsiteX39" fmla="*/ 587829 w 3382736"/>
                  <a:gd name="connsiteY39" fmla="*/ 813707 h 1856014"/>
                  <a:gd name="connsiteX40" fmla="*/ 696686 w 3382736"/>
                  <a:gd name="connsiteY40" fmla="*/ 813707 h 1856014"/>
                  <a:gd name="connsiteX41" fmla="*/ 696686 w 3382736"/>
                  <a:gd name="connsiteY41" fmla="*/ 851807 h 1856014"/>
                  <a:gd name="connsiteX42" fmla="*/ 756557 w 3382736"/>
                  <a:gd name="connsiteY42" fmla="*/ 851807 h 1856014"/>
                  <a:gd name="connsiteX43" fmla="*/ 756557 w 3382736"/>
                  <a:gd name="connsiteY43" fmla="*/ 914400 h 1856014"/>
                  <a:gd name="connsiteX44" fmla="*/ 805543 w 3382736"/>
                  <a:gd name="connsiteY44" fmla="*/ 914400 h 1856014"/>
                  <a:gd name="connsiteX45" fmla="*/ 805543 w 3382736"/>
                  <a:gd name="connsiteY45" fmla="*/ 979714 h 1856014"/>
                  <a:gd name="connsiteX46" fmla="*/ 963386 w 3382736"/>
                  <a:gd name="connsiteY46" fmla="*/ 979714 h 1856014"/>
                  <a:gd name="connsiteX47" fmla="*/ 963386 w 3382736"/>
                  <a:gd name="connsiteY47" fmla="*/ 1001486 h 1856014"/>
                  <a:gd name="connsiteX48" fmla="*/ 1004207 w 3382736"/>
                  <a:gd name="connsiteY48" fmla="*/ 1001486 h 1856014"/>
                  <a:gd name="connsiteX49" fmla="*/ 1004207 w 3382736"/>
                  <a:gd name="connsiteY49" fmla="*/ 1020536 h 1856014"/>
                  <a:gd name="connsiteX50" fmla="*/ 1028700 w 3382736"/>
                  <a:gd name="connsiteY50" fmla="*/ 1020536 h 1856014"/>
                  <a:gd name="connsiteX51" fmla="*/ 1028700 w 3382736"/>
                  <a:gd name="connsiteY51" fmla="*/ 1064078 h 1856014"/>
                  <a:gd name="connsiteX52" fmla="*/ 1066800 w 3382736"/>
                  <a:gd name="connsiteY52" fmla="*/ 1064078 h 1856014"/>
                  <a:gd name="connsiteX53" fmla="*/ 1066800 w 3382736"/>
                  <a:gd name="connsiteY53" fmla="*/ 1107621 h 1856014"/>
                  <a:gd name="connsiteX54" fmla="*/ 1080407 w 3382736"/>
                  <a:gd name="connsiteY54" fmla="*/ 1107621 h 1856014"/>
                  <a:gd name="connsiteX55" fmla="*/ 1080407 w 3382736"/>
                  <a:gd name="connsiteY55" fmla="*/ 1137557 h 1856014"/>
                  <a:gd name="connsiteX56" fmla="*/ 1235529 w 3382736"/>
                  <a:gd name="connsiteY56" fmla="*/ 1137557 h 1856014"/>
                  <a:gd name="connsiteX57" fmla="*/ 1235529 w 3382736"/>
                  <a:gd name="connsiteY57" fmla="*/ 1162050 h 1856014"/>
                  <a:gd name="connsiteX58" fmla="*/ 1513114 w 3382736"/>
                  <a:gd name="connsiteY58" fmla="*/ 1162050 h 1856014"/>
                  <a:gd name="connsiteX59" fmla="*/ 1513114 w 3382736"/>
                  <a:gd name="connsiteY59" fmla="*/ 1178378 h 1856014"/>
                  <a:gd name="connsiteX60" fmla="*/ 1534886 w 3382736"/>
                  <a:gd name="connsiteY60" fmla="*/ 1178378 h 1856014"/>
                  <a:gd name="connsiteX61" fmla="*/ 1534886 w 3382736"/>
                  <a:gd name="connsiteY61" fmla="*/ 1197428 h 1856014"/>
                  <a:gd name="connsiteX62" fmla="*/ 1556657 w 3382736"/>
                  <a:gd name="connsiteY62" fmla="*/ 1197428 h 1856014"/>
                  <a:gd name="connsiteX63" fmla="*/ 1556657 w 3382736"/>
                  <a:gd name="connsiteY63" fmla="*/ 1227364 h 1856014"/>
                  <a:gd name="connsiteX64" fmla="*/ 1575707 w 3382736"/>
                  <a:gd name="connsiteY64" fmla="*/ 1227364 h 1856014"/>
                  <a:gd name="connsiteX65" fmla="*/ 1575707 w 3382736"/>
                  <a:gd name="connsiteY65" fmla="*/ 1273628 h 1856014"/>
                  <a:gd name="connsiteX66" fmla="*/ 1594757 w 3382736"/>
                  <a:gd name="connsiteY66" fmla="*/ 1273628 h 1856014"/>
                  <a:gd name="connsiteX67" fmla="*/ 1608364 w 3382736"/>
                  <a:gd name="connsiteY67" fmla="*/ 1287235 h 1856014"/>
                  <a:gd name="connsiteX68" fmla="*/ 1600200 w 3382736"/>
                  <a:gd name="connsiteY68" fmla="*/ 1295399 h 1856014"/>
                  <a:gd name="connsiteX69" fmla="*/ 1600200 w 3382736"/>
                  <a:gd name="connsiteY69" fmla="*/ 1311728 h 1856014"/>
                  <a:gd name="connsiteX70" fmla="*/ 1600200 w 3382736"/>
                  <a:gd name="connsiteY70" fmla="*/ 1366157 h 1856014"/>
                  <a:gd name="connsiteX71" fmla="*/ 1619250 w 3382736"/>
                  <a:gd name="connsiteY71" fmla="*/ 1366157 h 1856014"/>
                  <a:gd name="connsiteX72" fmla="*/ 1619250 w 3382736"/>
                  <a:gd name="connsiteY72" fmla="*/ 1382486 h 1856014"/>
                  <a:gd name="connsiteX73" fmla="*/ 1630135 w 3382736"/>
                  <a:gd name="connsiteY73" fmla="*/ 1393371 h 1856014"/>
                  <a:gd name="connsiteX74" fmla="*/ 1630135 w 3382736"/>
                  <a:gd name="connsiteY74" fmla="*/ 1458686 h 1856014"/>
                  <a:gd name="connsiteX75" fmla="*/ 1670957 w 3382736"/>
                  <a:gd name="connsiteY75" fmla="*/ 1458686 h 1856014"/>
                  <a:gd name="connsiteX76" fmla="*/ 1670957 w 3382736"/>
                  <a:gd name="connsiteY76" fmla="*/ 1494064 h 1856014"/>
                  <a:gd name="connsiteX77" fmla="*/ 1755321 w 3382736"/>
                  <a:gd name="connsiteY77" fmla="*/ 1494064 h 1856014"/>
                  <a:gd name="connsiteX78" fmla="*/ 1755321 w 3382736"/>
                  <a:gd name="connsiteY78" fmla="*/ 1507671 h 1856014"/>
                  <a:gd name="connsiteX79" fmla="*/ 1807029 w 3382736"/>
                  <a:gd name="connsiteY79" fmla="*/ 1507671 h 1856014"/>
                  <a:gd name="connsiteX80" fmla="*/ 1807029 w 3382736"/>
                  <a:gd name="connsiteY80" fmla="*/ 1537607 h 1856014"/>
                  <a:gd name="connsiteX81" fmla="*/ 1831521 w 3382736"/>
                  <a:gd name="connsiteY81" fmla="*/ 1537607 h 1856014"/>
                  <a:gd name="connsiteX82" fmla="*/ 1823357 w 3382736"/>
                  <a:gd name="connsiteY82" fmla="*/ 1545771 h 1856014"/>
                  <a:gd name="connsiteX83" fmla="*/ 1850571 w 3382736"/>
                  <a:gd name="connsiteY83" fmla="*/ 1545771 h 1856014"/>
                  <a:gd name="connsiteX84" fmla="*/ 1866900 w 3382736"/>
                  <a:gd name="connsiteY84" fmla="*/ 1562100 h 1856014"/>
                  <a:gd name="connsiteX85" fmla="*/ 1891393 w 3382736"/>
                  <a:gd name="connsiteY85" fmla="*/ 1562100 h 1856014"/>
                  <a:gd name="connsiteX86" fmla="*/ 1891393 w 3382736"/>
                  <a:gd name="connsiteY86" fmla="*/ 1562100 h 1856014"/>
                  <a:gd name="connsiteX87" fmla="*/ 1891393 w 3382736"/>
                  <a:gd name="connsiteY87" fmla="*/ 1586593 h 1856014"/>
                  <a:gd name="connsiteX88" fmla="*/ 2060121 w 3382736"/>
                  <a:gd name="connsiteY88" fmla="*/ 1586593 h 1856014"/>
                  <a:gd name="connsiteX89" fmla="*/ 2060121 w 3382736"/>
                  <a:gd name="connsiteY89" fmla="*/ 1611086 h 1856014"/>
                  <a:gd name="connsiteX90" fmla="*/ 2109107 w 3382736"/>
                  <a:gd name="connsiteY90" fmla="*/ 1611086 h 1856014"/>
                  <a:gd name="connsiteX91" fmla="*/ 2109107 w 3382736"/>
                  <a:gd name="connsiteY91" fmla="*/ 1635578 h 1856014"/>
                  <a:gd name="connsiteX92" fmla="*/ 2190750 w 3382736"/>
                  <a:gd name="connsiteY92" fmla="*/ 1635578 h 1856014"/>
                  <a:gd name="connsiteX93" fmla="*/ 2190750 w 3382736"/>
                  <a:gd name="connsiteY93" fmla="*/ 1668236 h 1856014"/>
                  <a:gd name="connsiteX94" fmla="*/ 2245179 w 3382736"/>
                  <a:gd name="connsiteY94" fmla="*/ 1668236 h 1856014"/>
                  <a:gd name="connsiteX95" fmla="*/ 2245179 w 3382736"/>
                  <a:gd name="connsiteY95" fmla="*/ 1692728 h 1856014"/>
                  <a:gd name="connsiteX96" fmla="*/ 2585357 w 3382736"/>
                  <a:gd name="connsiteY96" fmla="*/ 1692728 h 1856014"/>
                  <a:gd name="connsiteX97" fmla="*/ 2607129 w 3382736"/>
                  <a:gd name="connsiteY97" fmla="*/ 1692728 h 1856014"/>
                  <a:gd name="connsiteX98" fmla="*/ 2607129 w 3382736"/>
                  <a:gd name="connsiteY98" fmla="*/ 1709057 h 1856014"/>
                  <a:gd name="connsiteX99" fmla="*/ 2628900 w 3382736"/>
                  <a:gd name="connsiteY99" fmla="*/ 1709057 h 1856014"/>
                  <a:gd name="connsiteX100" fmla="*/ 2628900 w 3382736"/>
                  <a:gd name="connsiteY100" fmla="*/ 1744436 h 1856014"/>
                  <a:gd name="connsiteX101" fmla="*/ 2759529 w 3382736"/>
                  <a:gd name="connsiteY101" fmla="*/ 1744436 h 1856014"/>
                  <a:gd name="connsiteX102" fmla="*/ 2759529 w 3382736"/>
                  <a:gd name="connsiteY102" fmla="*/ 1782536 h 1856014"/>
                  <a:gd name="connsiteX103" fmla="*/ 2794907 w 3382736"/>
                  <a:gd name="connsiteY103" fmla="*/ 1782536 h 1856014"/>
                  <a:gd name="connsiteX104" fmla="*/ 2794907 w 3382736"/>
                  <a:gd name="connsiteY104" fmla="*/ 1809750 h 1856014"/>
                  <a:gd name="connsiteX105" fmla="*/ 3020786 w 3382736"/>
                  <a:gd name="connsiteY105" fmla="*/ 1809750 h 1856014"/>
                  <a:gd name="connsiteX106" fmla="*/ 3020786 w 3382736"/>
                  <a:gd name="connsiteY106" fmla="*/ 1809750 h 1856014"/>
                  <a:gd name="connsiteX107" fmla="*/ 3178629 w 3382736"/>
                  <a:gd name="connsiteY107" fmla="*/ 1809750 h 1856014"/>
                  <a:gd name="connsiteX108" fmla="*/ 3178629 w 3382736"/>
                  <a:gd name="connsiteY108" fmla="*/ 1842407 h 1856014"/>
                  <a:gd name="connsiteX109" fmla="*/ 3369129 w 3382736"/>
                  <a:gd name="connsiteY109" fmla="*/ 1842407 h 1856014"/>
                  <a:gd name="connsiteX110" fmla="*/ 3382736 w 3382736"/>
                  <a:gd name="connsiteY110" fmla="*/ 1856014 h 1856014"/>
                  <a:gd name="connsiteX0" fmla="*/ 0 w 3374572"/>
                  <a:gd name="connsiteY0" fmla="*/ 0 h 1866899"/>
                  <a:gd name="connsiteX1" fmla="*/ 38100 w 3374572"/>
                  <a:gd name="connsiteY1" fmla="*/ 38100 h 1866899"/>
                  <a:gd name="connsiteX2" fmla="*/ 146957 w 3374572"/>
                  <a:gd name="connsiteY2" fmla="*/ 27214 h 1866899"/>
                  <a:gd name="connsiteX3" fmla="*/ 146957 w 3374572"/>
                  <a:gd name="connsiteY3" fmla="*/ 62593 h 1866899"/>
                  <a:gd name="connsiteX4" fmla="*/ 201386 w 3374572"/>
                  <a:gd name="connsiteY4" fmla="*/ 62593 h 1866899"/>
                  <a:gd name="connsiteX5" fmla="*/ 201386 w 3374572"/>
                  <a:gd name="connsiteY5" fmla="*/ 81643 h 1866899"/>
                  <a:gd name="connsiteX6" fmla="*/ 223157 w 3374572"/>
                  <a:gd name="connsiteY6" fmla="*/ 81643 h 1866899"/>
                  <a:gd name="connsiteX7" fmla="*/ 223157 w 3374572"/>
                  <a:gd name="connsiteY7" fmla="*/ 117021 h 1866899"/>
                  <a:gd name="connsiteX8" fmla="*/ 255814 w 3374572"/>
                  <a:gd name="connsiteY8" fmla="*/ 117021 h 1866899"/>
                  <a:gd name="connsiteX9" fmla="*/ 255814 w 3374572"/>
                  <a:gd name="connsiteY9" fmla="*/ 149678 h 1866899"/>
                  <a:gd name="connsiteX10" fmla="*/ 255814 w 3374572"/>
                  <a:gd name="connsiteY10" fmla="*/ 149678 h 1866899"/>
                  <a:gd name="connsiteX11" fmla="*/ 274864 w 3374572"/>
                  <a:gd name="connsiteY11" fmla="*/ 168728 h 1866899"/>
                  <a:gd name="connsiteX12" fmla="*/ 299357 w 3374572"/>
                  <a:gd name="connsiteY12" fmla="*/ 168728 h 1866899"/>
                  <a:gd name="connsiteX13" fmla="*/ 299357 w 3374572"/>
                  <a:gd name="connsiteY13" fmla="*/ 195943 h 1866899"/>
                  <a:gd name="connsiteX14" fmla="*/ 318407 w 3374572"/>
                  <a:gd name="connsiteY14" fmla="*/ 195943 h 1866899"/>
                  <a:gd name="connsiteX15" fmla="*/ 318407 w 3374572"/>
                  <a:gd name="connsiteY15" fmla="*/ 212271 h 1866899"/>
                  <a:gd name="connsiteX16" fmla="*/ 381000 w 3374572"/>
                  <a:gd name="connsiteY16" fmla="*/ 212271 h 1866899"/>
                  <a:gd name="connsiteX17" fmla="*/ 381000 w 3374572"/>
                  <a:gd name="connsiteY17" fmla="*/ 228600 h 1866899"/>
                  <a:gd name="connsiteX18" fmla="*/ 402771 w 3374572"/>
                  <a:gd name="connsiteY18" fmla="*/ 228600 h 1866899"/>
                  <a:gd name="connsiteX19" fmla="*/ 402771 w 3374572"/>
                  <a:gd name="connsiteY19" fmla="*/ 250371 h 1866899"/>
                  <a:gd name="connsiteX20" fmla="*/ 446314 w 3374572"/>
                  <a:gd name="connsiteY20" fmla="*/ 250371 h 1866899"/>
                  <a:gd name="connsiteX21" fmla="*/ 446314 w 3374572"/>
                  <a:gd name="connsiteY21" fmla="*/ 280307 h 1866899"/>
                  <a:gd name="connsiteX22" fmla="*/ 459921 w 3374572"/>
                  <a:gd name="connsiteY22" fmla="*/ 280307 h 1866899"/>
                  <a:gd name="connsiteX23" fmla="*/ 459921 w 3374572"/>
                  <a:gd name="connsiteY23" fmla="*/ 323850 h 1866899"/>
                  <a:gd name="connsiteX24" fmla="*/ 478971 w 3374572"/>
                  <a:gd name="connsiteY24" fmla="*/ 323850 h 1866899"/>
                  <a:gd name="connsiteX25" fmla="*/ 478971 w 3374572"/>
                  <a:gd name="connsiteY25" fmla="*/ 449036 h 1866899"/>
                  <a:gd name="connsiteX26" fmla="*/ 487136 w 3374572"/>
                  <a:gd name="connsiteY26" fmla="*/ 449036 h 1866899"/>
                  <a:gd name="connsiteX27" fmla="*/ 487136 w 3374572"/>
                  <a:gd name="connsiteY27" fmla="*/ 495300 h 1866899"/>
                  <a:gd name="connsiteX28" fmla="*/ 498021 w 3374572"/>
                  <a:gd name="connsiteY28" fmla="*/ 495300 h 1866899"/>
                  <a:gd name="connsiteX29" fmla="*/ 498021 w 3374572"/>
                  <a:gd name="connsiteY29" fmla="*/ 552450 h 1866899"/>
                  <a:gd name="connsiteX30" fmla="*/ 508907 w 3374572"/>
                  <a:gd name="connsiteY30" fmla="*/ 552450 h 1866899"/>
                  <a:gd name="connsiteX31" fmla="*/ 508907 w 3374572"/>
                  <a:gd name="connsiteY31" fmla="*/ 631371 h 1866899"/>
                  <a:gd name="connsiteX32" fmla="*/ 536121 w 3374572"/>
                  <a:gd name="connsiteY32" fmla="*/ 631371 h 1866899"/>
                  <a:gd name="connsiteX33" fmla="*/ 536121 w 3374572"/>
                  <a:gd name="connsiteY33" fmla="*/ 729343 h 1866899"/>
                  <a:gd name="connsiteX34" fmla="*/ 544286 w 3374572"/>
                  <a:gd name="connsiteY34" fmla="*/ 729343 h 1866899"/>
                  <a:gd name="connsiteX35" fmla="*/ 544286 w 3374572"/>
                  <a:gd name="connsiteY35" fmla="*/ 770164 h 1866899"/>
                  <a:gd name="connsiteX36" fmla="*/ 557893 w 3374572"/>
                  <a:gd name="connsiteY36" fmla="*/ 770164 h 1866899"/>
                  <a:gd name="connsiteX37" fmla="*/ 557893 w 3374572"/>
                  <a:gd name="connsiteY37" fmla="*/ 797378 h 1866899"/>
                  <a:gd name="connsiteX38" fmla="*/ 587829 w 3374572"/>
                  <a:gd name="connsiteY38" fmla="*/ 797378 h 1866899"/>
                  <a:gd name="connsiteX39" fmla="*/ 587829 w 3374572"/>
                  <a:gd name="connsiteY39" fmla="*/ 813707 h 1866899"/>
                  <a:gd name="connsiteX40" fmla="*/ 696686 w 3374572"/>
                  <a:gd name="connsiteY40" fmla="*/ 813707 h 1866899"/>
                  <a:gd name="connsiteX41" fmla="*/ 696686 w 3374572"/>
                  <a:gd name="connsiteY41" fmla="*/ 851807 h 1866899"/>
                  <a:gd name="connsiteX42" fmla="*/ 756557 w 3374572"/>
                  <a:gd name="connsiteY42" fmla="*/ 851807 h 1866899"/>
                  <a:gd name="connsiteX43" fmla="*/ 756557 w 3374572"/>
                  <a:gd name="connsiteY43" fmla="*/ 914400 h 1866899"/>
                  <a:gd name="connsiteX44" fmla="*/ 805543 w 3374572"/>
                  <a:gd name="connsiteY44" fmla="*/ 914400 h 1866899"/>
                  <a:gd name="connsiteX45" fmla="*/ 805543 w 3374572"/>
                  <a:gd name="connsiteY45" fmla="*/ 979714 h 1866899"/>
                  <a:gd name="connsiteX46" fmla="*/ 963386 w 3374572"/>
                  <a:gd name="connsiteY46" fmla="*/ 979714 h 1866899"/>
                  <a:gd name="connsiteX47" fmla="*/ 963386 w 3374572"/>
                  <a:gd name="connsiteY47" fmla="*/ 1001486 h 1866899"/>
                  <a:gd name="connsiteX48" fmla="*/ 1004207 w 3374572"/>
                  <a:gd name="connsiteY48" fmla="*/ 1001486 h 1866899"/>
                  <a:gd name="connsiteX49" fmla="*/ 1004207 w 3374572"/>
                  <a:gd name="connsiteY49" fmla="*/ 1020536 h 1866899"/>
                  <a:gd name="connsiteX50" fmla="*/ 1028700 w 3374572"/>
                  <a:gd name="connsiteY50" fmla="*/ 1020536 h 1866899"/>
                  <a:gd name="connsiteX51" fmla="*/ 1028700 w 3374572"/>
                  <a:gd name="connsiteY51" fmla="*/ 1064078 h 1866899"/>
                  <a:gd name="connsiteX52" fmla="*/ 1066800 w 3374572"/>
                  <a:gd name="connsiteY52" fmla="*/ 1064078 h 1866899"/>
                  <a:gd name="connsiteX53" fmla="*/ 1066800 w 3374572"/>
                  <a:gd name="connsiteY53" fmla="*/ 1107621 h 1866899"/>
                  <a:gd name="connsiteX54" fmla="*/ 1080407 w 3374572"/>
                  <a:gd name="connsiteY54" fmla="*/ 1107621 h 1866899"/>
                  <a:gd name="connsiteX55" fmla="*/ 1080407 w 3374572"/>
                  <a:gd name="connsiteY55" fmla="*/ 1137557 h 1866899"/>
                  <a:gd name="connsiteX56" fmla="*/ 1235529 w 3374572"/>
                  <a:gd name="connsiteY56" fmla="*/ 1137557 h 1866899"/>
                  <a:gd name="connsiteX57" fmla="*/ 1235529 w 3374572"/>
                  <a:gd name="connsiteY57" fmla="*/ 1162050 h 1866899"/>
                  <a:gd name="connsiteX58" fmla="*/ 1513114 w 3374572"/>
                  <a:gd name="connsiteY58" fmla="*/ 1162050 h 1866899"/>
                  <a:gd name="connsiteX59" fmla="*/ 1513114 w 3374572"/>
                  <a:gd name="connsiteY59" fmla="*/ 1178378 h 1866899"/>
                  <a:gd name="connsiteX60" fmla="*/ 1534886 w 3374572"/>
                  <a:gd name="connsiteY60" fmla="*/ 1178378 h 1866899"/>
                  <a:gd name="connsiteX61" fmla="*/ 1534886 w 3374572"/>
                  <a:gd name="connsiteY61" fmla="*/ 1197428 h 1866899"/>
                  <a:gd name="connsiteX62" fmla="*/ 1556657 w 3374572"/>
                  <a:gd name="connsiteY62" fmla="*/ 1197428 h 1866899"/>
                  <a:gd name="connsiteX63" fmla="*/ 1556657 w 3374572"/>
                  <a:gd name="connsiteY63" fmla="*/ 1227364 h 1866899"/>
                  <a:gd name="connsiteX64" fmla="*/ 1575707 w 3374572"/>
                  <a:gd name="connsiteY64" fmla="*/ 1227364 h 1866899"/>
                  <a:gd name="connsiteX65" fmla="*/ 1575707 w 3374572"/>
                  <a:gd name="connsiteY65" fmla="*/ 1273628 h 1866899"/>
                  <a:gd name="connsiteX66" fmla="*/ 1594757 w 3374572"/>
                  <a:gd name="connsiteY66" fmla="*/ 1273628 h 1866899"/>
                  <a:gd name="connsiteX67" fmla="*/ 1608364 w 3374572"/>
                  <a:gd name="connsiteY67" fmla="*/ 1287235 h 1866899"/>
                  <a:gd name="connsiteX68" fmla="*/ 1600200 w 3374572"/>
                  <a:gd name="connsiteY68" fmla="*/ 1295399 h 1866899"/>
                  <a:gd name="connsiteX69" fmla="*/ 1600200 w 3374572"/>
                  <a:gd name="connsiteY69" fmla="*/ 1311728 h 1866899"/>
                  <a:gd name="connsiteX70" fmla="*/ 1600200 w 3374572"/>
                  <a:gd name="connsiteY70" fmla="*/ 1366157 h 1866899"/>
                  <a:gd name="connsiteX71" fmla="*/ 1619250 w 3374572"/>
                  <a:gd name="connsiteY71" fmla="*/ 1366157 h 1866899"/>
                  <a:gd name="connsiteX72" fmla="*/ 1619250 w 3374572"/>
                  <a:gd name="connsiteY72" fmla="*/ 1382486 h 1866899"/>
                  <a:gd name="connsiteX73" fmla="*/ 1630135 w 3374572"/>
                  <a:gd name="connsiteY73" fmla="*/ 1393371 h 1866899"/>
                  <a:gd name="connsiteX74" fmla="*/ 1630135 w 3374572"/>
                  <a:gd name="connsiteY74" fmla="*/ 1458686 h 1866899"/>
                  <a:gd name="connsiteX75" fmla="*/ 1670957 w 3374572"/>
                  <a:gd name="connsiteY75" fmla="*/ 1458686 h 1866899"/>
                  <a:gd name="connsiteX76" fmla="*/ 1670957 w 3374572"/>
                  <a:gd name="connsiteY76" fmla="*/ 1494064 h 1866899"/>
                  <a:gd name="connsiteX77" fmla="*/ 1755321 w 3374572"/>
                  <a:gd name="connsiteY77" fmla="*/ 1494064 h 1866899"/>
                  <a:gd name="connsiteX78" fmla="*/ 1755321 w 3374572"/>
                  <a:gd name="connsiteY78" fmla="*/ 1507671 h 1866899"/>
                  <a:gd name="connsiteX79" fmla="*/ 1807029 w 3374572"/>
                  <a:gd name="connsiteY79" fmla="*/ 1507671 h 1866899"/>
                  <a:gd name="connsiteX80" fmla="*/ 1807029 w 3374572"/>
                  <a:gd name="connsiteY80" fmla="*/ 1537607 h 1866899"/>
                  <a:gd name="connsiteX81" fmla="*/ 1831521 w 3374572"/>
                  <a:gd name="connsiteY81" fmla="*/ 1537607 h 1866899"/>
                  <a:gd name="connsiteX82" fmla="*/ 1823357 w 3374572"/>
                  <a:gd name="connsiteY82" fmla="*/ 1545771 h 1866899"/>
                  <a:gd name="connsiteX83" fmla="*/ 1850571 w 3374572"/>
                  <a:gd name="connsiteY83" fmla="*/ 1545771 h 1866899"/>
                  <a:gd name="connsiteX84" fmla="*/ 1866900 w 3374572"/>
                  <a:gd name="connsiteY84" fmla="*/ 1562100 h 1866899"/>
                  <a:gd name="connsiteX85" fmla="*/ 1891393 w 3374572"/>
                  <a:gd name="connsiteY85" fmla="*/ 1562100 h 1866899"/>
                  <a:gd name="connsiteX86" fmla="*/ 1891393 w 3374572"/>
                  <a:gd name="connsiteY86" fmla="*/ 1562100 h 1866899"/>
                  <a:gd name="connsiteX87" fmla="*/ 1891393 w 3374572"/>
                  <a:gd name="connsiteY87" fmla="*/ 1586593 h 1866899"/>
                  <a:gd name="connsiteX88" fmla="*/ 2060121 w 3374572"/>
                  <a:gd name="connsiteY88" fmla="*/ 1586593 h 1866899"/>
                  <a:gd name="connsiteX89" fmla="*/ 2060121 w 3374572"/>
                  <a:gd name="connsiteY89" fmla="*/ 1611086 h 1866899"/>
                  <a:gd name="connsiteX90" fmla="*/ 2109107 w 3374572"/>
                  <a:gd name="connsiteY90" fmla="*/ 1611086 h 1866899"/>
                  <a:gd name="connsiteX91" fmla="*/ 2109107 w 3374572"/>
                  <a:gd name="connsiteY91" fmla="*/ 1635578 h 1866899"/>
                  <a:gd name="connsiteX92" fmla="*/ 2190750 w 3374572"/>
                  <a:gd name="connsiteY92" fmla="*/ 1635578 h 1866899"/>
                  <a:gd name="connsiteX93" fmla="*/ 2190750 w 3374572"/>
                  <a:gd name="connsiteY93" fmla="*/ 1668236 h 1866899"/>
                  <a:gd name="connsiteX94" fmla="*/ 2245179 w 3374572"/>
                  <a:gd name="connsiteY94" fmla="*/ 1668236 h 1866899"/>
                  <a:gd name="connsiteX95" fmla="*/ 2245179 w 3374572"/>
                  <a:gd name="connsiteY95" fmla="*/ 1692728 h 1866899"/>
                  <a:gd name="connsiteX96" fmla="*/ 2585357 w 3374572"/>
                  <a:gd name="connsiteY96" fmla="*/ 1692728 h 1866899"/>
                  <a:gd name="connsiteX97" fmla="*/ 2607129 w 3374572"/>
                  <a:gd name="connsiteY97" fmla="*/ 1692728 h 1866899"/>
                  <a:gd name="connsiteX98" fmla="*/ 2607129 w 3374572"/>
                  <a:gd name="connsiteY98" fmla="*/ 1709057 h 1866899"/>
                  <a:gd name="connsiteX99" fmla="*/ 2628900 w 3374572"/>
                  <a:gd name="connsiteY99" fmla="*/ 1709057 h 1866899"/>
                  <a:gd name="connsiteX100" fmla="*/ 2628900 w 3374572"/>
                  <a:gd name="connsiteY100" fmla="*/ 1744436 h 1866899"/>
                  <a:gd name="connsiteX101" fmla="*/ 2759529 w 3374572"/>
                  <a:gd name="connsiteY101" fmla="*/ 1744436 h 1866899"/>
                  <a:gd name="connsiteX102" fmla="*/ 2759529 w 3374572"/>
                  <a:gd name="connsiteY102" fmla="*/ 1782536 h 1866899"/>
                  <a:gd name="connsiteX103" fmla="*/ 2794907 w 3374572"/>
                  <a:gd name="connsiteY103" fmla="*/ 1782536 h 1866899"/>
                  <a:gd name="connsiteX104" fmla="*/ 2794907 w 3374572"/>
                  <a:gd name="connsiteY104" fmla="*/ 1809750 h 1866899"/>
                  <a:gd name="connsiteX105" fmla="*/ 3020786 w 3374572"/>
                  <a:gd name="connsiteY105" fmla="*/ 1809750 h 1866899"/>
                  <a:gd name="connsiteX106" fmla="*/ 3020786 w 3374572"/>
                  <a:gd name="connsiteY106" fmla="*/ 1809750 h 1866899"/>
                  <a:gd name="connsiteX107" fmla="*/ 3178629 w 3374572"/>
                  <a:gd name="connsiteY107" fmla="*/ 1809750 h 1866899"/>
                  <a:gd name="connsiteX108" fmla="*/ 3178629 w 3374572"/>
                  <a:gd name="connsiteY108" fmla="*/ 1842407 h 1866899"/>
                  <a:gd name="connsiteX109" fmla="*/ 3369129 w 3374572"/>
                  <a:gd name="connsiteY109" fmla="*/ 1842407 h 1866899"/>
                  <a:gd name="connsiteX110" fmla="*/ 3374572 w 3374572"/>
                  <a:gd name="connsiteY110" fmla="*/ 1866899 h 1866899"/>
                  <a:gd name="connsiteX0" fmla="*/ 0 w 3369129"/>
                  <a:gd name="connsiteY0" fmla="*/ 0 h 1842407"/>
                  <a:gd name="connsiteX1" fmla="*/ 38100 w 3369129"/>
                  <a:gd name="connsiteY1" fmla="*/ 38100 h 1842407"/>
                  <a:gd name="connsiteX2" fmla="*/ 146957 w 3369129"/>
                  <a:gd name="connsiteY2" fmla="*/ 27214 h 1842407"/>
                  <a:gd name="connsiteX3" fmla="*/ 146957 w 3369129"/>
                  <a:gd name="connsiteY3" fmla="*/ 62593 h 1842407"/>
                  <a:gd name="connsiteX4" fmla="*/ 201386 w 3369129"/>
                  <a:gd name="connsiteY4" fmla="*/ 62593 h 1842407"/>
                  <a:gd name="connsiteX5" fmla="*/ 201386 w 3369129"/>
                  <a:gd name="connsiteY5" fmla="*/ 81643 h 1842407"/>
                  <a:gd name="connsiteX6" fmla="*/ 223157 w 3369129"/>
                  <a:gd name="connsiteY6" fmla="*/ 81643 h 1842407"/>
                  <a:gd name="connsiteX7" fmla="*/ 223157 w 3369129"/>
                  <a:gd name="connsiteY7" fmla="*/ 117021 h 1842407"/>
                  <a:gd name="connsiteX8" fmla="*/ 255814 w 3369129"/>
                  <a:gd name="connsiteY8" fmla="*/ 117021 h 1842407"/>
                  <a:gd name="connsiteX9" fmla="*/ 255814 w 3369129"/>
                  <a:gd name="connsiteY9" fmla="*/ 149678 h 1842407"/>
                  <a:gd name="connsiteX10" fmla="*/ 255814 w 3369129"/>
                  <a:gd name="connsiteY10" fmla="*/ 149678 h 1842407"/>
                  <a:gd name="connsiteX11" fmla="*/ 274864 w 3369129"/>
                  <a:gd name="connsiteY11" fmla="*/ 168728 h 1842407"/>
                  <a:gd name="connsiteX12" fmla="*/ 299357 w 3369129"/>
                  <a:gd name="connsiteY12" fmla="*/ 168728 h 1842407"/>
                  <a:gd name="connsiteX13" fmla="*/ 299357 w 3369129"/>
                  <a:gd name="connsiteY13" fmla="*/ 195943 h 1842407"/>
                  <a:gd name="connsiteX14" fmla="*/ 318407 w 3369129"/>
                  <a:gd name="connsiteY14" fmla="*/ 195943 h 1842407"/>
                  <a:gd name="connsiteX15" fmla="*/ 318407 w 3369129"/>
                  <a:gd name="connsiteY15" fmla="*/ 212271 h 1842407"/>
                  <a:gd name="connsiteX16" fmla="*/ 381000 w 3369129"/>
                  <a:gd name="connsiteY16" fmla="*/ 212271 h 1842407"/>
                  <a:gd name="connsiteX17" fmla="*/ 381000 w 3369129"/>
                  <a:gd name="connsiteY17" fmla="*/ 228600 h 1842407"/>
                  <a:gd name="connsiteX18" fmla="*/ 402771 w 3369129"/>
                  <a:gd name="connsiteY18" fmla="*/ 228600 h 1842407"/>
                  <a:gd name="connsiteX19" fmla="*/ 402771 w 3369129"/>
                  <a:gd name="connsiteY19" fmla="*/ 250371 h 1842407"/>
                  <a:gd name="connsiteX20" fmla="*/ 446314 w 3369129"/>
                  <a:gd name="connsiteY20" fmla="*/ 250371 h 1842407"/>
                  <a:gd name="connsiteX21" fmla="*/ 446314 w 3369129"/>
                  <a:gd name="connsiteY21" fmla="*/ 280307 h 1842407"/>
                  <a:gd name="connsiteX22" fmla="*/ 459921 w 3369129"/>
                  <a:gd name="connsiteY22" fmla="*/ 280307 h 1842407"/>
                  <a:gd name="connsiteX23" fmla="*/ 459921 w 3369129"/>
                  <a:gd name="connsiteY23" fmla="*/ 323850 h 1842407"/>
                  <a:gd name="connsiteX24" fmla="*/ 478971 w 3369129"/>
                  <a:gd name="connsiteY24" fmla="*/ 323850 h 1842407"/>
                  <a:gd name="connsiteX25" fmla="*/ 478971 w 3369129"/>
                  <a:gd name="connsiteY25" fmla="*/ 449036 h 1842407"/>
                  <a:gd name="connsiteX26" fmla="*/ 487136 w 3369129"/>
                  <a:gd name="connsiteY26" fmla="*/ 449036 h 1842407"/>
                  <a:gd name="connsiteX27" fmla="*/ 487136 w 3369129"/>
                  <a:gd name="connsiteY27" fmla="*/ 495300 h 1842407"/>
                  <a:gd name="connsiteX28" fmla="*/ 498021 w 3369129"/>
                  <a:gd name="connsiteY28" fmla="*/ 495300 h 1842407"/>
                  <a:gd name="connsiteX29" fmla="*/ 498021 w 3369129"/>
                  <a:gd name="connsiteY29" fmla="*/ 552450 h 1842407"/>
                  <a:gd name="connsiteX30" fmla="*/ 508907 w 3369129"/>
                  <a:gd name="connsiteY30" fmla="*/ 552450 h 1842407"/>
                  <a:gd name="connsiteX31" fmla="*/ 508907 w 3369129"/>
                  <a:gd name="connsiteY31" fmla="*/ 631371 h 1842407"/>
                  <a:gd name="connsiteX32" fmla="*/ 536121 w 3369129"/>
                  <a:gd name="connsiteY32" fmla="*/ 631371 h 1842407"/>
                  <a:gd name="connsiteX33" fmla="*/ 536121 w 3369129"/>
                  <a:gd name="connsiteY33" fmla="*/ 729343 h 1842407"/>
                  <a:gd name="connsiteX34" fmla="*/ 544286 w 3369129"/>
                  <a:gd name="connsiteY34" fmla="*/ 729343 h 1842407"/>
                  <a:gd name="connsiteX35" fmla="*/ 544286 w 3369129"/>
                  <a:gd name="connsiteY35" fmla="*/ 770164 h 1842407"/>
                  <a:gd name="connsiteX36" fmla="*/ 557893 w 3369129"/>
                  <a:gd name="connsiteY36" fmla="*/ 770164 h 1842407"/>
                  <a:gd name="connsiteX37" fmla="*/ 557893 w 3369129"/>
                  <a:gd name="connsiteY37" fmla="*/ 797378 h 1842407"/>
                  <a:gd name="connsiteX38" fmla="*/ 587829 w 3369129"/>
                  <a:gd name="connsiteY38" fmla="*/ 797378 h 1842407"/>
                  <a:gd name="connsiteX39" fmla="*/ 587829 w 3369129"/>
                  <a:gd name="connsiteY39" fmla="*/ 813707 h 1842407"/>
                  <a:gd name="connsiteX40" fmla="*/ 696686 w 3369129"/>
                  <a:gd name="connsiteY40" fmla="*/ 813707 h 1842407"/>
                  <a:gd name="connsiteX41" fmla="*/ 696686 w 3369129"/>
                  <a:gd name="connsiteY41" fmla="*/ 851807 h 1842407"/>
                  <a:gd name="connsiteX42" fmla="*/ 756557 w 3369129"/>
                  <a:gd name="connsiteY42" fmla="*/ 851807 h 1842407"/>
                  <a:gd name="connsiteX43" fmla="*/ 756557 w 3369129"/>
                  <a:gd name="connsiteY43" fmla="*/ 914400 h 1842407"/>
                  <a:gd name="connsiteX44" fmla="*/ 805543 w 3369129"/>
                  <a:gd name="connsiteY44" fmla="*/ 914400 h 1842407"/>
                  <a:gd name="connsiteX45" fmla="*/ 805543 w 3369129"/>
                  <a:gd name="connsiteY45" fmla="*/ 979714 h 1842407"/>
                  <a:gd name="connsiteX46" fmla="*/ 963386 w 3369129"/>
                  <a:gd name="connsiteY46" fmla="*/ 979714 h 1842407"/>
                  <a:gd name="connsiteX47" fmla="*/ 963386 w 3369129"/>
                  <a:gd name="connsiteY47" fmla="*/ 1001486 h 1842407"/>
                  <a:gd name="connsiteX48" fmla="*/ 1004207 w 3369129"/>
                  <a:gd name="connsiteY48" fmla="*/ 1001486 h 1842407"/>
                  <a:gd name="connsiteX49" fmla="*/ 1004207 w 3369129"/>
                  <a:gd name="connsiteY49" fmla="*/ 1020536 h 1842407"/>
                  <a:gd name="connsiteX50" fmla="*/ 1028700 w 3369129"/>
                  <a:gd name="connsiteY50" fmla="*/ 1020536 h 1842407"/>
                  <a:gd name="connsiteX51" fmla="*/ 1028700 w 3369129"/>
                  <a:gd name="connsiteY51" fmla="*/ 1064078 h 1842407"/>
                  <a:gd name="connsiteX52" fmla="*/ 1066800 w 3369129"/>
                  <a:gd name="connsiteY52" fmla="*/ 1064078 h 1842407"/>
                  <a:gd name="connsiteX53" fmla="*/ 1066800 w 3369129"/>
                  <a:gd name="connsiteY53" fmla="*/ 1107621 h 1842407"/>
                  <a:gd name="connsiteX54" fmla="*/ 1080407 w 3369129"/>
                  <a:gd name="connsiteY54" fmla="*/ 1107621 h 1842407"/>
                  <a:gd name="connsiteX55" fmla="*/ 1080407 w 3369129"/>
                  <a:gd name="connsiteY55" fmla="*/ 1137557 h 1842407"/>
                  <a:gd name="connsiteX56" fmla="*/ 1235529 w 3369129"/>
                  <a:gd name="connsiteY56" fmla="*/ 1137557 h 1842407"/>
                  <a:gd name="connsiteX57" fmla="*/ 1235529 w 3369129"/>
                  <a:gd name="connsiteY57" fmla="*/ 1162050 h 1842407"/>
                  <a:gd name="connsiteX58" fmla="*/ 1513114 w 3369129"/>
                  <a:gd name="connsiteY58" fmla="*/ 1162050 h 1842407"/>
                  <a:gd name="connsiteX59" fmla="*/ 1513114 w 3369129"/>
                  <a:gd name="connsiteY59" fmla="*/ 1178378 h 1842407"/>
                  <a:gd name="connsiteX60" fmla="*/ 1534886 w 3369129"/>
                  <a:gd name="connsiteY60" fmla="*/ 1178378 h 1842407"/>
                  <a:gd name="connsiteX61" fmla="*/ 1534886 w 3369129"/>
                  <a:gd name="connsiteY61" fmla="*/ 1197428 h 1842407"/>
                  <a:gd name="connsiteX62" fmla="*/ 1556657 w 3369129"/>
                  <a:gd name="connsiteY62" fmla="*/ 1197428 h 1842407"/>
                  <a:gd name="connsiteX63" fmla="*/ 1556657 w 3369129"/>
                  <a:gd name="connsiteY63" fmla="*/ 1227364 h 1842407"/>
                  <a:gd name="connsiteX64" fmla="*/ 1575707 w 3369129"/>
                  <a:gd name="connsiteY64" fmla="*/ 1227364 h 1842407"/>
                  <a:gd name="connsiteX65" fmla="*/ 1575707 w 3369129"/>
                  <a:gd name="connsiteY65" fmla="*/ 1273628 h 1842407"/>
                  <a:gd name="connsiteX66" fmla="*/ 1594757 w 3369129"/>
                  <a:gd name="connsiteY66" fmla="*/ 1273628 h 1842407"/>
                  <a:gd name="connsiteX67" fmla="*/ 1608364 w 3369129"/>
                  <a:gd name="connsiteY67" fmla="*/ 1287235 h 1842407"/>
                  <a:gd name="connsiteX68" fmla="*/ 1600200 w 3369129"/>
                  <a:gd name="connsiteY68" fmla="*/ 1295399 h 1842407"/>
                  <a:gd name="connsiteX69" fmla="*/ 1600200 w 3369129"/>
                  <a:gd name="connsiteY69" fmla="*/ 1311728 h 1842407"/>
                  <a:gd name="connsiteX70" fmla="*/ 1600200 w 3369129"/>
                  <a:gd name="connsiteY70" fmla="*/ 1366157 h 1842407"/>
                  <a:gd name="connsiteX71" fmla="*/ 1619250 w 3369129"/>
                  <a:gd name="connsiteY71" fmla="*/ 1366157 h 1842407"/>
                  <a:gd name="connsiteX72" fmla="*/ 1619250 w 3369129"/>
                  <a:gd name="connsiteY72" fmla="*/ 1382486 h 1842407"/>
                  <a:gd name="connsiteX73" fmla="*/ 1630135 w 3369129"/>
                  <a:gd name="connsiteY73" fmla="*/ 1393371 h 1842407"/>
                  <a:gd name="connsiteX74" fmla="*/ 1630135 w 3369129"/>
                  <a:gd name="connsiteY74" fmla="*/ 1458686 h 1842407"/>
                  <a:gd name="connsiteX75" fmla="*/ 1670957 w 3369129"/>
                  <a:gd name="connsiteY75" fmla="*/ 1458686 h 1842407"/>
                  <a:gd name="connsiteX76" fmla="*/ 1670957 w 3369129"/>
                  <a:gd name="connsiteY76" fmla="*/ 1494064 h 1842407"/>
                  <a:gd name="connsiteX77" fmla="*/ 1755321 w 3369129"/>
                  <a:gd name="connsiteY77" fmla="*/ 1494064 h 1842407"/>
                  <a:gd name="connsiteX78" fmla="*/ 1755321 w 3369129"/>
                  <a:gd name="connsiteY78" fmla="*/ 1507671 h 1842407"/>
                  <a:gd name="connsiteX79" fmla="*/ 1807029 w 3369129"/>
                  <a:gd name="connsiteY79" fmla="*/ 1507671 h 1842407"/>
                  <a:gd name="connsiteX80" fmla="*/ 1807029 w 3369129"/>
                  <a:gd name="connsiteY80" fmla="*/ 1537607 h 1842407"/>
                  <a:gd name="connsiteX81" fmla="*/ 1831521 w 3369129"/>
                  <a:gd name="connsiteY81" fmla="*/ 1537607 h 1842407"/>
                  <a:gd name="connsiteX82" fmla="*/ 1823357 w 3369129"/>
                  <a:gd name="connsiteY82" fmla="*/ 1545771 h 1842407"/>
                  <a:gd name="connsiteX83" fmla="*/ 1850571 w 3369129"/>
                  <a:gd name="connsiteY83" fmla="*/ 1545771 h 1842407"/>
                  <a:gd name="connsiteX84" fmla="*/ 1866900 w 3369129"/>
                  <a:gd name="connsiteY84" fmla="*/ 1562100 h 1842407"/>
                  <a:gd name="connsiteX85" fmla="*/ 1891393 w 3369129"/>
                  <a:gd name="connsiteY85" fmla="*/ 1562100 h 1842407"/>
                  <a:gd name="connsiteX86" fmla="*/ 1891393 w 3369129"/>
                  <a:gd name="connsiteY86" fmla="*/ 1562100 h 1842407"/>
                  <a:gd name="connsiteX87" fmla="*/ 1891393 w 3369129"/>
                  <a:gd name="connsiteY87" fmla="*/ 1586593 h 1842407"/>
                  <a:gd name="connsiteX88" fmla="*/ 2060121 w 3369129"/>
                  <a:gd name="connsiteY88" fmla="*/ 1586593 h 1842407"/>
                  <a:gd name="connsiteX89" fmla="*/ 2060121 w 3369129"/>
                  <a:gd name="connsiteY89" fmla="*/ 1611086 h 1842407"/>
                  <a:gd name="connsiteX90" fmla="*/ 2109107 w 3369129"/>
                  <a:gd name="connsiteY90" fmla="*/ 1611086 h 1842407"/>
                  <a:gd name="connsiteX91" fmla="*/ 2109107 w 3369129"/>
                  <a:gd name="connsiteY91" fmla="*/ 1635578 h 1842407"/>
                  <a:gd name="connsiteX92" fmla="*/ 2190750 w 3369129"/>
                  <a:gd name="connsiteY92" fmla="*/ 1635578 h 1842407"/>
                  <a:gd name="connsiteX93" fmla="*/ 2190750 w 3369129"/>
                  <a:gd name="connsiteY93" fmla="*/ 1668236 h 1842407"/>
                  <a:gd name="connsiteX94" fmla="*/ 2245179 w 3369129"/>
                  <a:gd name="connsiteY94" fmla="*/ 1668236 h 1842407"/>
                  <a:gd name="connsiteX95" fmla="*/ 2245179 w 3369129"/>
                  <a:gd name="connsiteY95" fmla="*/ 1692728 h 1842407"/>
                  <a:gd name="connsiteX96" fmla="*/ 2585357 w 3369129"/>
                  <a:gd name="connsiteY96" fmla="*/ 1692728 h 1842407"/>
                  <a:gd name="connsiteX97" fmla="*/ 2607129 w 3369129"/>
                  <a:gd name="connsiteY97" fmla="*/ 1692728 h 1842407"/>
                  <a:gd name="connsiteX98" fmla="*/ 2607129 w 3369129"/>
                  <a:gd name="connsiteY98" fmla="*/ 1709057 h 1842407"/>
                  <a:gd name="connsiteX99" fmla="*/ 2628900 w 3369129"/>
                  <a:gd name="connsiteY99" fmla="*/ 1709057 h 1842407"/>
                  <a:gd name="connsiteX100" fmla="*/ 2628900 w 3369129"/>
                  <a:gd name="connsiteY100" fmla="*/ 1744436 h 1842407"/>
                  <a:gd name="connsiteX101" fmla="*/ 2759529 w 3369129"/>
                  <a:gd name="connsiteY101" fmla="*/ 1744436 h 1842407"/>
                  <a:gd name="connsiteX102" fmla="*/ 2759529 w 3369129"/>
                  <a:gd name="connsiteY102" fmla="*/ 1782536 h 1842407"/>
                  <a:gd name="connsiteX103" fmla="*/ 2794907 w 3369129"/>
                  <a:gd name="connsiteY103" fmla="*/ 1782536 h 1842407"/>
                  <a:gd name="connsiteX104" fmla="*/ 2794907 w 3369129"/>
                  <a:gd name="connsiteY104" fmla="*/ 1809750 h 1842407"/>
                  <a:gd name="connsiteX105" fmla="*/ 3020786 w 3369129"/>
                  <a:gd name="connsiteY105" fmla="*/ 1809750 h 1842407"/>
                  <a:gd name="connsiteX106" fmla="*/ 3020786 w 3369129"/>
                  <a:gd name="connsiteY106" fmla="*/ 1809750 h 1842407"/>
                  <a:gd name="connsiteX107" fmla="*/ 3178629 w 3369129"/>
                  <a:gd name="connsiteY107" fmla="*/ 1809750 h 1842407"/>
                  <a:gd name="connsiteX108" fmla="*/ 3178629 w 3369129"/>
                  <a:gd name="connsiteY108" fmla="*/ 1842407 h 1842407"/>
                  <a:gd name="connsiteX109" fmla="*/ 3369129 w 3369129"/>
                  <a:gd name="connsiteY109" fmla="*/ 1842407 h 1842407"/>
                  <a:gd name="connsiteX0" fmla="*/ 0 w 3369129"/>
                  <a:gd name="connsiteY0" fmla="*/ 0 h 1842407"/>
                  <a:gd name="connsiteX1" fmla="*/ 38100 w 3369129"/>
                  <a:gd name="connsiteY1" fmla="*/ 38100 h 1842407"/>
                  <a:gd name="connsiteX2" fmla="*/ 146957 w 3369129"/>
                  <a:gd name="connsiteY2" fmla="*/ 27214 h 1842407"/>
                  <a:gd name="connsiteX3" fmla="*/ 146957 w 3369129"/>
                  <a:gd name="connsiteY3" fmla="*/ 62593 h 1842407"/>
                  <a:gd name="connsiteX4" fmla="*/ 201386 w 3369129"/>
                  <a:gd name="connsiteY4" fmla="*/ 62593 h 1842407"/>
                  <a:gd name="connsiteX5" fmla="*/ 201386 w 3369129"/>
                  <a:gd name="connsiteY5" fmla="*/ 81643 h 1842407"/>
                  <a:gd name="connsiteX6" fmla="*/ 223157 w 3369129"/>
                  <a:gd name="connsiteY6" fmla="*/ 81643 h 1842407"/>
                  <a:gd name="connsiteX7" fmla="*/ 223157 w 3369129"/>
                  <a:gd name="connsiteY7" fmla="*/ 117021 h 1842407"/>
                  <a:gd name="connsiteX8" fmla="*/ 255814 w 3369129"/>
                  <a:gd name="connsiteY8" fmla="*/ 117021 h 1842407"/>
                  <a:gd name="connsiteX9" fmla="*/ 255814 w 3369129"/>
                  <a:gd name="connsiteY9" fmla="*/ 149678 h 1842407"/>
                  <a:gd name="connsiteX10" fmla="*/ 255814 w 3369129"/>
                  <a:gd name="connsiteY10" fmla="*/ 149678 h 1842407"/>
                  <a:gd name="connsiteX11" fmla="*/ 274864 w 3369129"/>
                  <a:gd name="connsiteY11" fmla="*/ 168728 h 1842407"/>
                  <a:gd name="connsiteX12" fmla="*/ 299357 w 3369129"/>
                  <a:gd name="connsiteY12" fmla="*/ 168728 h 1842407"/>
                  <a:gd name="connsiteX13" fmla="*/ 299357 w 3369129"/>
                  <a:gd name="connsiteY13" fmla="*/ 195943 h 1842407"/>
                  <a:gd name="connsiteX14" fmla="*/ 318407 w 3369129"/>
                  <a:gd name="connsiteY14" fmla="*/ 195943 h 1842407"/>
                  <a:gd name="connsiteX15" fmla="*/ 318407 w 3369129"/>
                  <a:gd name="connsiteY15" fmla="*/ 212271 h 1842407"/>
                  <a:gd name="connsiteX16" fmla="*/ 381000 w 3369129"/>
                  <a:gd name="connsiteY16" fmla="*/ 212271 h 1842407"/>
                  <a:gd name="connsiteX17" fmla="*/ 381000 w 3369129"/>
                  <a:gd name="connsiteY17" fmla="*/ 228600 h 1842407"/>
                  <a:gd name="connsiteX18" fmla="*/ 402771 w 3369129"/>
                  <a:gd name="connsiteY18" fmla="*/ 228600 h 1842407"/>
                  <a:gd name="connsiteX19" fmla="*/ 402771 w 3369129"/>
                  <a:gd name="connsiteY19" fmla="*/ 250371 h 1842407"/>
                  <a:gd name="connsiteX20" fmla="*/ 446314 w 3369129"/>
                  <a:gd name="connsiteY20" fmla="*/ 250371 h 1842407"/>
                  <a:gd name="connsiteX21" fmla="*/ 446314 w 3369129"/>
                  <a:gd name="connsiteY21" fmla="*/ 280307 h 1842407"/>
                  <a:gd name="connsiteX22" fmla="*/ 459921 w 3369129"/>
                  <a:gd name="connsiteY22" fmla="*/ 280307 h 1842407"/>
                  <a:gd name="connsiteX23" fmla="*/ 459921 w 3369129"/>
                  <a:gd name="connsiteY23" fmla="*/ 323850 h 1842407"/>
                  <a:gd name="connsiteX24" fmla="*/ 478971 w 3369129"/>
                  <a:gd name="connsiteY24" fmla="*/ 323850 h 1842407"/>
                  <a:gd name="connsiteX25" fmla="*/ 478971 w 3369129"/>
                  <a:gd name="connsiteY25" fmla="*/ 449036 h 1842407"/>
                  <a:gd name="connsiteX26" fmla="*/ 487136 w 3369129"/>
                  <a:gd name="connsiteY26" fmla="*/ 449036 h 1842407"/>
                  <a:gd name="connsiteX27" fmla="*/ 487136 w 3369129"/>
                  <a:gd name="connsiteY27" fmla="*/ 495300 h 1842407"/>
                  <a:gd name="connsiteX28" fmla="*/ 498021 w 3369129"/>
                  <a:gd name="connsiteY28" fmla="*/ 495300 h 1842407"/>
                  <a:gd name="connsiteX29" fmla="*/ 498021 w 3369129"/>
                  <a:gd name="connsiteY29" fmla="*/ 552450 h 1842407"/>
                  <a:gd name="connsiteX30" fmla="*/ 508907 w 3369129"/>
                  <a:gd name="connsiteY30" fmla="*/ 552450 h 1842407"/>
                  <a:gd name="connsiteX31" fmla="*/ 508907 w 3369129"/>
                  <a:gd name="connsiteY31" fmla="*/ 631371 h 1842407"/>
                  <a:gd name="connsiteX32" fmla="*/ 536121 w 3369129"/>
                  <a:gd name="connsiteY32" fmla="*/ 631371 h 1842407"/>
                  <a:gd name="connsiteX33" fmla="*/ 536121 w 3369129"/>
                  <a:gd name="connsiteY33" fmla="*/ 729343 h 1842407"/>
                  <a:gd name="connsiteX34" fmla="*/ 544286 w 3369129"/>
                  <a:gd name="connsiteY34" fmla="*/ 729343 h 1842407"/>
                  <a:gd name="connsiteX35" fmla="*/ 544286 w 3369129"/>
                  <a:gd name="connsiteY35" fmla="*/ 770164 h 1842407"/>
                  <a:gd name="connsiteX36" fmla="*/ 557893 w 3369129"/>
                  <a:gd name="connsiteY36" fmla="*/ 770164 h 1842407"/>
                  <a:gd name="connsiteX37" fmla="*/ 557893 w 3369129"/>
                  <a:gd name="connsiteY37" fmla="*/ 797378 h 1842407"/>
                  <a:gd name="connsiteX38" fmla="*/ 587829 w 3369129"/>
                  <a:gd name="connsiteY38" fmla="*/ 797378 h 1842407"/>
                  <a:gd name="connsiteX39" fmla="*/ 587829 w 3369129"/>
                  <a:gd name="connsiteY39" fmla="*/ 813707 h 1842407"/>
                  <a:gd name="connsiteX40" fmla="*/ 696686 w 3369129"/>
                  <a:gd name="connsiteY40" fmla="*/ 813707 h 1842407"/>
                  <a:gd name="connsiteX41" fmla="*/ 696686 w 3369129"/>
                  <a:gd name="connsiteY41" fmla="*/ 851807 h 1842407"/>
                  <a:gd name="connsiteX42" fmla="*/ 756557 w 3369129"/>
                  <a:gd name="connsiteY42" fmla="*/ 851807 h 1842407"/>
                  <a:gd name="connsiteX43" fmla="*/ 756557 w 3369129"/>
                  <a:gd name="connsiteY43" fmla="*/ 914400 h 1842407"/>
                  <a:gd name="connsiteX44" fmla="*/ 805543 w 3369129"/>
                  <a:gd name="connsiteY44" fmla="*/ 914400 h 1842407"/>
                  <a:gd name="connsiteX45" fmla="*/ 805543 w 3369129"/>
                  <a:gd name="connsiteY45" fmla="*/ 979714 h 1842407"/>
                  <a:gd name="connsiteX46" fmla="*/ 963386 w 3369129"/>
                  <a:gd name="connsiteY46" fmla="*/ 979714 h 1842407"/>
                  <a:gd name="connsiteX47" fmla="*/ 963386 w 3369129"/>
                  <a:gd name="connsiteY47" fmla="*/ 1001486 h 1842407"/>
                  <a:gd name="connsiteX48" fmla="*/ 1004207 w 3369129"/>
                  <a:gd name="connsiteY48" fmla="*/ 1001486 h 1842407"/>
                  <a:gd name="connsiteX49" fmla="*/ 1004207 w 3369129"/>
                  <a:gd name="connsiteY49" fmla="*/ 1020536 h 1842407"/>
                  <a:gd name="connsiteX50" fmla="*/ 1028700 w 3369129"/>
                  <a:gd name="connsiteY50" fmla="*/ 1020536 h 1842407"/>
                  <a:gd name="connsiteX51" fmla="*/ 1028700 w 3369129"/>
                  <a:gd name="connsiteY51" fmla="*/ 1064078 h 1842407"/>
                  <a:gd name="connsiteX52" fmla="*/ 1066800 w 3369129"/>
                  <a:gd name="connsiteY52" fmla="*/ 1064078 h 1842407"/>
                  <a:gd name="connsiteX53" fmla="*/ 1066800 w 3369129"/>
                  <a:gd name="connsiteY53" fmla="*/ 1107621 h 1842407"/>
                  <a:gd name="connsiteX54" fmla="*/ 1080407 w 3369129"/>
                  <a:gd name="connsiteY54" fmla="*/ 1107621 h 1842407"/>
                  <a:gd name="connsiteX55" fmla="*/ 1080407 w 3369129"/>
                  <a:gd name="connsiteY55" fmla="*/ 1137557 h 1842407"/>
                  <a:gd name="connsiteX56" fmla="*/ 1235529 w 3369129"/>
                  <a:gd name="connsiteY56" fmla="*/ 1137557 h 1842407"/>
                  <a:gd name="connsiteX57" fmla="*/ 1235529 w 3369129"/>
                  <a:gd name="connsiteY57" fmla="*/ 1162050 h 1842407"/>
                  <a:gd name="connsiteX58" fmla="*/ 1513114 w 3369129"/>
                  <a:gd name="connsiteY58" fmla="*/ 1162050 h 1842407"/>
                  <a:gd name="connsiteX59" fmla="*/ 1513114 w 3369129"/>
                  <a:gd name="connsiteY59" fmla="*/ 1178378 h 1842407"/>
                  <a:gd name="connsiteX60" fmla="*/ 1534886 w 3369129"/>
                  <a:gd name="connsiteY60" fmla="*/ 1178378 h 1842407"/>
                  <a:gd name="connsiteX61" fmla="*/ 1534886 w 3369129"/>
                  <a:gd name="connsiteY61" fmla="*/ 1197428 h 1842407"/>
                  <a:gd name="connsiteX62" fmla="*/ 1556657 w 3369129"/>
                  <a:gd name="connsiteY62" fmla="*/ 1197428 h 1842407"/>
                  <a:gd name="connsiteX63" fmla="*/ 1556657 w 3369129"/>
                  <a:gd name="connsiteY63" fmla="*/ 1227364 h 1842407"/>
                  <a:gd name="connsiteX64" fmla="*/ 1575707 w 3369129"/>
                  <a:gd name="connsiteY64" fmla="*/ 1227364 h 1842407"/>
                  <a:gd name="connsiteX65" fmla="*/ 1575707 w 3369129"/>
                  <a:gd name="connsiteY65" fmla="*/ 1273628 h 1842407"/>
                  <a:gd name="connsiteX66" fmla="*/ 1594757 w 3369129"/>
                  <a:gd name="connsiteY66" fmla="*/ 1273628 h 1842407"/>
                  <a:gd name="connsiteX67" fmla="*/ 1608364 w 3369129"/>
                  <a:gd name="connsiteY67" fmla="*/ 1287235 h 1842407"/>
                  <a:gd name="connsiteX68" fmla="*/ 1600200 w 3369129"/>
                  <a:gd name="connsiteY68" fmla="*/ 1311728 h 1842407"/>
                  <a:gd name="connsiteX69" fmla="*/ 1600200 w 3369129"/>
                  <a:gd name="connsiteY69" fmla="*/ 1366157 h 1842407"/>
                  <a:gd name="connsiteX70" fmla="*/ 1619250 w 3369129"/>
                  <a:gd name="connsiteY70" fmla="*/ 1366157 h 1842407"/>
                  <a:gd name="connsiteX71" fmla="*/ 1619250 w 3369129"/>
                  <a:gd name="connsiteY71" fmla="*/ 1382486 h 1842407"/>
                  <a:gd name="connsiteX72" fmla="*/ 1630135 w 3369129"/>
                  <a:gd name="connsiteY72" fmla="*/ 1393371 h 1842407"/>
                  <a:gd name="connsiteX73" fmla="*/ 1630135 w 3369129"/>
                  <a:gd name="connsiteY73" fmla="*/ 1458686 h 1842407"/>
                  <a:gd name="connsiteX74" fmla="*/ 1670957 w 3369129"/>
                  <a:gd name="connsiteY74" fmla="*/ 1458686 h 1842407"/>
                  <a:gd name="connsiteX75" fmla="*/ 1670957 w 3369129"/>
                  <a:gd name="connsiteY75" fmla="*/ 1494064 h 1842407"/>
                  <a:gd name="connsiteX76" fmla="*/ 1755321 w 3369129"/>
                  <a:gd name="connsiteY76" fmla="*/ 1494064 h 1842407"/>
                  <a:gd name="connsiteX77" fmla="*/ 1755321 w 3369129"/>
                  <a:gd name="connsiteY77" fmla="*/ 1507671 h 1842407"/>
                  <a:gd name="connsiteX78" fmla="*/ 1807029 w 3369129"/>
                  <a:gd name="connsiteY78" fmla="*/ 1507671 h 1842407"/>
                  <a:gd name="connsiteX79" fmla="*/ 1807029 w 3369129"/>
                  <a:gd name="connsiteY79" fmla="*/ 1537607 h 1842407"/>
                  <a:gd name="connsiteX80" fmla="*/ 1831521 w 3369129"/>
                  <a:gd name="connsiteY80" fmla="*/ 1537607 h 1842407"/>
                  <a:gd name="connsiteX81" fmla="*/ 1823357 w 3369129"/>
                  <a:gd name="connsiteY81" fmla="*/ 1545771 h 1842407"/>
                  <a:gd name="connsiteX82" fmla="*/ 1850571 w 3369129"/>
                  <a:gd name="connsiteY82" fmla="*/ 1545771 h 1842407"/>
                  <a:gd name="connsiteX83" fmla="*/ 1866900 w 3369129"/>
                  <a:gd name="connsiteY83" fmla="*/ 1562100 h 1842407"/>
                  <a:gd name="connsiteX84" fmla="*/ 1891393 w 3369129"/>
                  <a:gd name="connsiteY84" fmla="*/ 1562100 h 1842407"/>
                  <a:gd name="connsiteX85" fmla="*/ 1891393 w 3369129"/>
                  <a:gd name="connsiteY85" fmla="*/ 1562100 h 1842407"/>
                  <a:gd name="connsiteX86" fmla="*/ 1891393 w 3369129"/>
                  <a:gd name="connsiteY86" fmla="*/ 1586593 h 1842407"/>
                  <a:gd name="connsiteX87" fmla="*/ 2060121 w 3369129"/>
                  <a:gd name="connsiteY87" fmla="*/ 1586593 h 1842407"/>
                  <a:gd name="connsiteX88" fmla="*/ 2060121 w 3369129"/>
                  <a:gd name="connsiteY88" fmla="*/ 1611086 h 1842407"/>
                  <a:gd name="connsiteX89" fmla="*/ 2109107 w 3369129"/>
                  <a:gd name="connsiteY89" fmla="*/ 1611086 h 1842407"/>
                  <a:gd name="connsiteX90" fmla="*/ 2109107 w 3369129"/>
                  <a:gd name="connsiteY90" fmla="*/ 1635578 h 1842407"/>
                  <a:gd name="connsiteX91" fmla="*/ 2190750 w 3369129"/>
                  <a:gd name="connsiteY91" fmla="*/ 1635578 h 1842407"/>
                  <a:gd name="connsiteX92" fmla="*/ 2190750 w 3369129"/>
                  <a:gd name="connsiteY92" fmla="*/ 1668236 h 1842407"/>
                  <a:gd name="connsiteX93" fmla="*/ 2245179 w 3369129"/>
                  <a:gd name="connsiteY93" fmla="*/ 1668236 h 1842407"/>
                  <a:gd name="connsiteX94" fmla="*/ 2245179 w 3369129"/>
                  <a:gd name="connsiteY94" fmla="*/ 1692728 h 1842407"/>
                  <a:gd name="connsiteX95" fmla="*/ 2585357 w 3369129"/>
                  <a:gd name="connsiteY95" fmla="*/ 1692728 h 1842407"/>
                  <a:gd name="connsiteX96" fmla="*/ 2607129 w 3369129"/>
                  <a:gd name="connsiteY96" fmla="*/ 1692728 h 1842407"/>
                  <a:gd name="connsiteX97" fmla="*/ 2607129 w 3369129"/>
                  <a:gd name="connsiteY97" fmla="*/ 1709057 h 1842407"/>
                  <a:gd name="connsiteX98" fmla="*/ 2628900 w 3369129"/>
                  <a:gd name="connsiteY98" fmla="*/ 1709057 h 1842407"/>
                  <a:gd name="connsiteX99" fmla="*/ 2628900 w 3369129"/>
                  <a:gd name="connsiteY99" fmla="*/ 1744436 h 1842407"/>
                  <a:gd name="connsiteX100" fmla="*/ 2759529 w 3369129"/>
                  <a:gd name="connsiteY100" fmla="*/ 1744436 h 1842407"/>
                  <a:gd name="connsiteX101" fmla="*/ 2759529 w 3369129"/>
                  <a:gd name="connsiteY101" fmla="*/ 1782536 h 1842407"/>
                  <a:gd name="connsiteX102" fmla="*/ 2794907 w 3369129"/>
                  <a:gd name="connsiteY102" fmla="*/ 1782536 h 1842407"/>
                  <a:gd name="connsiteX103" fmla="*/ 2794907 w 3369129"/>
                  <a:gd name="connsiteY103" fmla="*/ 1809750 h 1842407"/>
                  <a:gd name="connsiteX104" fmla="*/ 3020786 w 3369129"/>
                  <a:gd name="connsiteY104" fmla="*/ 1809750 h 1842407"/>
                  <a:gd name="connsiteX105" fmla="*/ 3020786 w 3369129"/>
                  <a:gd name="connsiteY105" fmla="*/ 1809750 h 1842407"/>
                  <a:gd name="connsiteX106" fmla="*/ 3178629 w 3369129"/>
                  <a:gd name="connsiteY106" fmla="*/ 1809750 h 1842407"/>
                  <a:gd name="connsiteX107" fmla="*/ 3178629 w 3369129"/>
                  <a:gd name="connsiteY107" fmla="*/ 1842407 h 1842407"/>
                  <a:gd name="connsiteX108" fmla="*/ 3369129 w 3369129"/>
                  <a:gd name="connsiteY108" fmla="*/ 1842407 h 1842407"/>
                  <a:gd name="connsiteX0" fmla="*/ 0 w 3369129"/>
                  <a:gd name="connsiteY0" fmla="*/ 0 h 1842407"/>
                  <a:gd name="connsiteX1" fmla="*/ 38100 w 3369129"/>
                  <a:gd name="connsiteY1" fmla="*/ 38100 h 1842407"/>
                  <a:gd name="connsiteX2" fmla="*/ 146957 w 3369129"/>
                  <a:gd name="connsiteY2" fmla="*/ 27214 h 1842407"/>
                  <a:gd name="connsiteX3" fmla="*/ 146957 w 3369129"/>
                  <a:gd name="connsiteY3" fmla="*/ 62593 h 1842407"/>
                  <a:gd name="connsiteX4" fmla="*/ 201386 w 3369129"/>
                  <a:gd name="connsiteY4" fmla="*/ 62593 h 1842407"/>
                  <a:gd name="connsiteX5" fmla="*/ 201386 w 3369129"/>
                  <a:gd name="connsiteY5" fmla="*/ 81643 h 1842407"/>
                  <a:gd name="connsiteX6" fmla="*/ 223157 w 3369129"/>
                  <a:gd name="connsiteY6" fmla="*/ 81643 h 1842407"/>
                  <a:gd name="connsiteX7" fmla="*/ 223157 w 3369129"/>
                  <a:gd name="connsiteY7" fmla="*/ 117021 h 1842407"/>
                  <a:gd name="connsiteX8" fmla="*/ 255814 w 3369129"/>
                  <a:gd name="connsiteY8" fmla="*/ 117021 h 1842407"/>
                  <a:gd name="connsiteX9" fmla="*/ 255814 w 3369129"/>
                  <a:gd name="connsiteY9" fmla="*/ 149678 h 1842407"/>
                  <a:gd name="connsiteX10" fmla="*/ 255814 w 3369129"/>
                  <a:gd name="connsiteY10" fmla="*/ 149678 h 1842407"/>
                  <a:gd name="connsiteX11" fmla="*/ 274864 w 3369129"/>
                  <a:gd name="connsiteY11" fmla="*/ 168728 h 1842407"/>
                  <a:gd name="connsiteX12" fmla="*/ 299357 w 3369129"/>
                  <a:gd name="connsiteY12" fmla="*/ 168728 h 1842407"/>
                  <a:gd name="connsiteX13" fmla="*/ 299357 w 3369129"/>
                  <a:gd name="connsiteY13" fmla="*/ 195943 h 1842407"/>
                  <a:gd name="connsiteX14" fmla="*/ 318407 w 3369129"/>
                  <a:gd name="connsiteY14" fmla="*/ 195943 h 1842407"/>
                  <a:gd name="connsiteX15" fmla="*/ 318407 w 3369129"/>
                  <a:gd name="connsiteY15" fmla="*/ 212271 h 1842407"/>
                  <a:gd name="connsiteX16" fmla="*/ 381000 w 3369129"/>
                  <a:gd name="connsiteY16" fmla="*/ 212271 h 1842407"/>
                  <a:gd name="connsiteX17" fmla="*/ 381000 w 3369129"/>
                  <a:gd name="connsiteY17" fmla="*/ 228600 h 1842407"/>
                  <a:gd name="connsiteX18" fmla="*/ 402771 w 3369129"/>
                  <a:gd name="connsiteY18" fmla="*/ 228600 h 1842407"/>
                  <a:gd name="connsiteX19" fmla="*/ 402771 w 3369129"/>
                  <a:gd name="connsiteY19" fmla="*/ 250371 h 1842407"/>
                  <a:gd name="connsiteX20" fmla="*/ 446314 w 3369129"/>
                  <a:gd name="connsiteY20" fmla="*/ 250371 h 1842407"/>
                  <a:gd name="connsiteX21" fmla="*/ 446314 w 3369129"/>
                  <a:gd name="connsiteY21" fmla="*/ 280307 h 1842407"/>
                  <a:gd name="connsiteX22" fmla="*/ 459921 w 3369129"/>
                  <a:gd name="connsiteY22" fmla="*/ 280307 h 1842407"/>
                  <a:gd name="connsiteX23" fmla="*/ 459921 w 3369129"/>
                  <a:gd name="connsiteY23" fmla="*/ 323850 h 1842407"/>
                  <a:gd name="connsiteX24" fmla="*/ 478971 w 3369129"/>
                  <a:gd name="connsiteY24" fmla="*/ 323850 h 1842407"/>
                  <a:gd name="connsiteX25" fmla="*/ 478971 w 3369129"/>
                  <a:gd name="connsiteY25" fmla="*/ 449036 h 1842407"/>
                  <a:gd name="connsiteX26" fmla="*/ 487136 w 3369129"/>
                  <a:gd name="connsiteY26" fmla="*/ 449036 h 1842407"/>
                  <a:gd name="connsiteX27" fmla="*/ 487136 w 3369129"/>
                  <a:gd name="connsiteY27" fmla="*/ 495300 h 1842407"/>
                  <a:gd name="connsiteX28" fmla="*/ 498021 w 3369129"/>
                  <a:gd name="connsiteY28" fmla="*/ 495300 h 1842407"/>
                  <a:gd name="connsiteX29" fmla="*/ 498021 w 3369129"/>
                  <a:gd name="connsiteY29" fmla="*/ 552450 h 1842407"/>
                  <a:gd name="connsiteX30" fmla="*/ 508907 w 3369129"/>
                  <a:gd name="connsiteY30" fmla="*/ 552450 h 1842407"/>
                  <a:gd name="connsiteX31" fmla="*/ 508907 w 3369129"/>
                  <a:gd name="connsiteY31" fmla="*/ 631371 h 1842407"/>
                  <a:gd name="connsiteX32" fmla="*/ 536121 w 3369129"/>
                  <a:gd name="connsiteY32" fmla="*/ 631371 h 1842407"/>
                  <a:gd name="connsiteX33" fmla="*/ 536121 w 3369129"/>
                  <a:gd name="connsiteY33" fmla="*/ 729343 h 1842407"/>
                  <a:gd name="connsiteX34" fmla="*/ 544286 w 3369129"/>
                  <a:gd name="connsiteY34" fmla="*/ 729343 h 1842407"/>
                  <a:gd name="connsiteX35" fmla="*/ 544286 w 3369129"/>
                  <a:gd name="connsiteY35" fmla="*/ 770164 h 1842407"/>
                  <a:gd name="connsiteX36" fmla="*/ 557893 w 3369129"/>
                  <a:gd name="connsiteY36" fmla="*/ 770164 h 1842407"/>
                  <a:gd name="connsiteX37" fmla="*/ 557893 w 3369129"/>
                  <a:gd name="connsiteY37" fmla="*/ 797378 h 1842407"/>
                  <a:gd name="connsiteX38" fmla="*/ 587829 w 3369129"/>
                  <a:gd name="connsiteY38" fmla="*/ 797378 h 1842407"/>
                  <a:gd name="connsiteX39" fmla="*/ 587829 w 3369129"/>
                  <a:gd name="connsiteY39" fmla="*/ 813707 h 1842407"/>
                  <a:gd name="connsiteX40" fmla="*/ 696686 w 3369129"/>
                  <a:gd name="connsiteY40" fmla="*/ 813707 h 1842407"/>
                  <a:gd name="connsiteX41" fmla="*/ 696686 w 3369129"/>
                  <a:gd name="connsiteY41" fmla="*/ 851807 h 1842407"/>
                  <a:gd name="connsiteX42" fmla="*/ 756557 w 3369129"/>
                  <a:gd name="connsiteY42" fmla="*/ 851807 h 1842407"/>
                  <a:gd name="connsiteX43" fmla="*/ 756557 w 3369129"/>
                  <a:gd name="connsiteY43" fmla="*/ 914400 h 1842407"/>
                  <a:gd name="connsiteX44" fmla="*/ 805543 w 3369129"/>
                  <a:gd name="connsiteY44" fmla="*/ 914400 h 1842407"/>
                  <a:gd name="connsiteX45" fmla="*/ 805543 w 3369129"/>
                  <a:gd name="connsiteY45" fmla="*/ 979714 h 1842407"/>
                  <a:gd name="connsiteX46" fmla="*/ 963386 w 3369129"/>
                  <a:gd name="connsiteY46" fmla="*/ 979714 h 1842407"/>
                  <a:gd name="connsiteX47" fmla="*/ 963386 w 3369129"/>
                  <a:gd name="connsiteY47" fmla="*/ 1001486 h 1842407"/>
                  <a:gd name="connsiteX48" fmla="*/ 1004207 w 3369129"/>
                  <a:gd name="connsiteY48" fmla="*/ 1001486 h 1842407"/>
                  <a:gd name="connsiteX49" fmla="*/ 1004207 w 3369129"/>
                  <a:gd name="connsiteY49" fmla="*/ 1020536 h 1842407"/>
                  <a:gd name="connsiteX50" fmla="*/ 1028700 w 3369129"/>
                  <a:gd name="connsiteY50" fmla="*/ 1020536 h 1842407"/>
                  <a:gd name="connsiteX51" fmla="*/ 1028700 w 3369129"/>
                  <a:gd name="connsiteY51" fmla="*/ 1064078 h 1842407"/>
                  <a:gd name="connsiteX52" fmla="*/ 1066800 w 3369129"/>
                  <a:gd name="connsiteY52" fmla="*/ 1064078 h 1842407"/>
                  <a:gd name="connsiteX53" fmla="*/ 1066800 w 3369129"/>
                  <a:gd name="connsiteY53" fmla="*/ 1107621 h 1842407"/>
                  <a:gd name="connsiteX54" fmla="*/ 1080407 w 3369129"/>
                  <a:gd name="connsiteY54" fmla="*/ 1107621 h 1842407"/>
                  <a:gd name="connsiteX55" fmla="*/ 1080407 w 3369129"/>
                  <a:gd name="connsiteY55" fmla="*/ 1137557 h 1842407"/>
                  <a:gd name="connsiteX56" fmla="*/ 1235529 w 3369129"/>
                  <a:gd name="connsiteY56" fmla="*/ 1137557 h 1842407"/>
                  <a:gd name="connsiteX57" fmla="*/ 1235529 w 3369129"/>
                  <a:gd name="connsiteY57" fmla="*/ 1162050 h 1842407"/>
                  <a:gd name="connsiteX58" fmla="*/ 1513114 w 3369129"/>
                  <a:gd name="connsiteY58" fmla="*/ 1162050 h 1842407"/>
                  <a:gd name="connsiteX59" fmla="*/ 1513114 w 3369129"/>
                  <a:gd name="connsiteY59" fmla="*/ 1178378 h 1842407"/>
                  <a:gd name="connsiteX60" fmla="*/ 1534886 w 3369129"/>
                  <a:gd name="connsiteY60" fmla="*/ 1178378 h 1842407"/>
                  <a:gd name="connsiteX61" fmla="*/ 1534886 w 3369129"/>
                  <a:gd name="connsiteY61" fmla="*/ 1197428 h 1842407"/>
                  <a:gd name="connsiteX62" fmla="*/ 1556657 w 3369129"/>
                  <a:gd name="connsiteY62" fmla="*/ 1197428 h 1842407"/>
                  <a:gd name="connsiteX63" fmla="*/ 1556657 w 3369129"/>
                  <a:gd name="connsiteY63" fmla="*/ 1227364 h 1842407"/>
                  <a:gd name="connsiteX64" fmla="*/ 1575707 w 3369129"/>
                  <a:gd name="connsiteY64" fmla="*/ 1227364 h 1842407"/>
                  <a:gd name="connsiteX65" fmla="*/ 1575707 w 3369129"/>
                  <a:gd name="connsiteY65" fmla="*/ 1273628 h 1842407"/>
                  <a:gd name="connsiteX66" fmla="*/ 1594757 w 3369129"/>
                  <a:gd name="connsiteY66" fmla="*/ 1273628 h 1842407"/>
                  <a:gd name="connsiteX67" fmla="*/ 1600200 w 3369129"/>
                  <a:gd name="connsiteY67" fmla="*/ 1311728 h 1842407"/>
                  <a:gd name="connsiteX68" fmla="*/ 1600200 w 3369129"/>
                  <a:gd name="connsiteY68" fmla="*/ 1366157 h 1842407"/>
                  <a:gd name="connsiteX69" fmla="*/ 1619250 w 3369129"/>
                  <a:gd name="connsiteY69" fmla="*/ 1366157 h 1842407"/>
                  <a:gd name="connsiteX70" fmla="*/ 1619250 w 3369129"/>
                  <a:gd name="connsiteY70" fmla="*/ 1382486 h 1842407"/>
                  <a:gd name="connsiteX71" fmla="*/ 1630135 w 3369129"/>
                  <a:gd name="connsiteY71" fmla="*/ 1393371 h 1842407"/>
                  <a:gd name="connsiteX72" fmla="*/ 1630135 w 3369129"/>
                  <a:gd name="connsiteY72" fmla="*/ 1458686 h 1842407"/>
                  <a:gd name="connsiteX73" fmla="*/ 1670957 w 3369129"/>
                  <a:gd name="connsiteY73" fmla="*/ 1458686 h 1842407"/>
                  <a:gd name="connsiteX74" fmla="*/ 1670957 w 3369129"/>
                  <a:gd name="connsiteY74" fmla="*/ 1494064 h 1842407"/>
                  <a:gd name="connsiteX75" fmla="*/ 1755321 w 3369129"/>
                  <a:gd name="connsiteY75" fmla="*/ 1494064 h 1842407"/>
                  <a:gd name="connsiteX76" fmla="*/ 1755321 w 3369129"/>
                  <a:gd name="connsiteY76" fmla="*/ 1507671 h 1842407"/>
                  <a:gd name="connsiteX77" fmla="*/ 1807029 w 3369129"/>
                  <a:gd name="connsiteY77" fmla="*/ 1507671 h 1842407"/>
                  <a:gd name="connsiteX78" fmla="*/ 1807029 w 3369129"/>
                  <a:gd name="connsiteY78" fmla="*/ 1537607 h 1842407"/>
                  <a:gd name="connsiteX79" fmla="*/ 1831521 w 3369129"/>
                  <a:gd name="connsiteY79" fmla="*/ 1537607 h 1842407"/>
                  <a:gd name="connsiteX80" fmla="*/ 1823357 w 3369129"/>
                  <a:gd name="connsiteY80" fmla="*/ 1545771 h 1842407"/>
                  <a:gd name="connsiteX81" fmla="*/ 1850571 w 3369129"/>
                  <a:gd name="connsiteY81" fmla="*/ 1545771 h 1842407"/>
                  <a:gd name="connsiteX82" fmla="*/ 1866900 w 3369129"/>
                  <a:gd name="connsiteY82" fmla="*/ 1562100 h 1842407"/>
                  <a:gd name="connsiteX83" fmla="*/ 1891393 w 3369129"/>
                  <a:gd name="connsiteY83" fmla="*/ 1562100 h 1842407"/>
                  <a:gd name="connsiteX84" fmla="*/ 1891393 w 3369129"/>
                  <a:gd name="connsiteY84" fmla="*/ 1562100 h 1842407"/>
                  <a:gd name="connsiteX85" fmla="*/ 1891393 w 3369129"/>
                  <a:gd name="connsiteY85" fmla="*/ 1586593 h 1842407"/>
                  <a:gd name="connsiteX86" fmla="*/ 2060121 w 3369129"/>
                  <a:gd name="connsiteY86" fmla="*/ 1586593 h 1842407"/>
                  <a:gd name="connsiteX87" fmla="*/ 2060121 w 3369129"/>
                  <a:gd name="connsiteY87" fmla="*/ 1611086 h 1842407"/>
                  <a:gd name="connsiteX88" fmla="*/ 2109107 w 3369129"/>
                  <a:gd name="connsiteY88" fmla="*/ 1611086 h 1842407"/>
                  <a:gd name="connsiteX89" fmla="*/ 2109107 w 3369129"/>
                  <a:gd name="connsiteY89" fmla="*/ 1635578 h 1842407"/>
                  <a:gd name="connsiteX90" fmla="*/ 2190750 w 3369129"/>
                  <a:gd name="connsiteY90" fmla="*/ 1635578 h 1842407"/>
                  <a:gd name="connsiteX91" fmla="*/ 2190750 w 3369129"/>
                  <a:gd name="connsiteY91" fmla="*/ 1668236 h 1842407"/>
                  <a:gd name="connsiteX92" fmla="*/ 2245179 w 3369129"/>
                  <a:gd name="connsiteY92" fmla="*/ 1668236 h 1842407"/>
                  <a:gd name="connsiteX93" fmla="*/ 2245179 w 3369129"/>
                  <a:gd name="connsiteY93" fmla="*/ 1692728 h 1842407"/>
                  <a:gd name="connsiteX94" fmla="*/ 2585357 w 3369129"/>
                  <a:gd name="connsiteY94" fmla="*/ 1692728 h 1842407"/>
                  <a:gd name="connsiteX95" fmla="*/ 2607129 w 3369129"/>
                  <a:gd name="connsiteY95" fmla="*/ 1692728 h 1842407"/>
                  <a:gd name="connsiteX96" fmla="*/ 2607129 w 3369129"/>
                  <a:gd name="connsiteY96" fmla="*/ 1709057 h 1842407"/>
                  <a:gd name="connsiteX97" fmla="*/ 2628900 w 3369129"/>
                  <a:gd name="connsiteY97" fmla="*/ 1709057 h 1842407"/>
                  <a:gd name="connsiteX98" fmla="*/ 2628900 w 3369129"/>
                  <a:gd name="connsiteY98" fmla="*/ 1744436 h 1842407"/>
                  <a:gd name="connsiteX99" fmla="*/ 2759529 w 3369129"/>
                  <a:gd name="connsiteY99" fmla="*/ 1744436 h 1842407"/>
                  <a:gd name="connsiteX100" fmla="*/ 2759529 w 3369129"/>
                  <a:gd name="connsiteY100" fmla="*/ 1782536 h 1842407"/>
                  <a:gd name="connsiteX101" fmla="*/ 2794907 w 3369129"/>
                  <a:gd name="connsiteY101" fmla="*/ 1782536 h 1842407"/>
                  <a:gd name="connsiteX102" fmla="*/ 2794907 w 3369129"/>
                  <a:gd name="connsiteY102" fmla="*/ 1809750 h 1842407"/>
                  <a:gd name="connsiteX103" fmla="*/ 3020786 w 3369129"/>
                  <a:gd name="connsiteY103" fmla="*/ 1809750 h 1842407"/>
                  <a:gd name="connsiteX104" fmla="*/ 3020786 w 3369129"/>
                  <a:gd name="connsiteY104" fmla="*/ 1809750 h 1842407"/>
                  <a:gd name="connsiteX105" fmla="*/ 3178629 w 3369129"/>
                  <a:gd name="connsiteY105" fmla="*/ 1809750 h 1842407"/>
                  <a:gd name="connsiteX106" fmla="*/ 3178629 w 3369129"/>
                  <a:gd name="connsiteY106" fmla="*/ 1842407 h 1842407"/>
                  <a:gd name="connsiteX107" fmla="*/ 3369129 w 3369129"/>
                  <a:gd name="connsiteY107" fmla="*/ 1842407 h 18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369129" h="1842407">
                    <a:moveTo>
                      <a:pt x="0" y="0"/>
                    </a:moveTo>
                    <a:lnTo>
                      <a:pt x="38100" y="38100"/>
                    </a:lnTo>
                    <a:lnTo>
                      <a:pt x="146957" y="27214"/>
                    </a:lnTo>
                    <a:lnTo>
                      <a:pt x="146957" y="62593"/>
                    </a:lnTo>
                    <a:lnTo>
                      <a:pt x="201386" y="62593"/>
                    </a:lnTo>
                    <a:lnTo>
                      <a:pt x="201386" y="81643"/>
                    </a:lnTo>
                    <a:lnTo>
                      <a:pt x="223157" y="81643"/>
                    </a:lnTo>
                    <a:lnTo>
                      <a:pt x="223157" y="117021"/>
                    </a:lnTo>
                    <a:lnTo>
                      <a:pt x="255814" y="117021"/>
                    </a:lnTo>
                    <a:lnTo>
                      <a:pt x="255814" y="149678"/>
                    </a:lnTo>
                    <a:lnTo>
                      <a:pt x="255814" y="149678"/>
                    </a:lnTo>
                    <a:lnTo>
                      <a:pt x="274864" y="168728"/>
                    </a:lnTo>
                    <a:lnTo>
                      <a:pt x="299357" y="168728"/>
                    </a:lnTo>
                    <a:lnTo>
                      <a:pt x="299357" y="195943"/>
                    </a:lnTo>
                    <a:lnTo>
                      <a:pt x="318407" y="195943"/>
                    </a:lnTo>
                    <a:lnTo>
                      <a:pt x="318407" y="212271"/>
                    </a:lnTo>
                    <a:lnTo>
                      <a:pt x="381000" y="212271"/>
                    </a:lnTo>
                    <a:lnTo>
                      <a:pt x="381000" y="228600"/>
                    </a:lnTo>
                    <a:lnTo>
                      <a:pt x="402771" y="228600"/>
                    </a:lnTo>
                    <a:lnTo>
                      <a:pt x="402771" y="250371"/>
                    </a:lnTo>
                    <a:lnTo>
                      <a:pt x="446314" y="250371"/>
                    </a:lnTo>
                    <a:lnTo>
                      <a:pt x="446314" y="280307"/>
                    </a:lnTo>
                    <a:lnTo>
                      <a:pt x="459921" y="280307"/>
                    </a:lnTo>
                    <a:lnTo>
                      <a:pt x="459921" y="323850"/>
                    </a:lnTo>
                    <a:lnTo>
                      <a:pt x="478971" y="323850"/>
                    </a:lnTo>
                    <a:lnTo>
                      <a:pt x="478971" y="449036"/>
                    </a:lnTo>
                    <a:lnTo>
                      <a:pt x="487136" y="449036"/>
                    </a:lnTo>
                    <a:lnTo>
                      <a:pt x="487136" y="495300"/>
                    </a:lnTo>
                    <a:lnTo>
                      <a:pt x="498021" y="495300"/>
                    </a:lnTo>
                    <a:lnTo>
                      <a:pt x="498021" y="552450"/>
                    </a:lnTo>
                    <a:lnTo>
                      <a:pt x="508907" y="552450"/>
                    </a:lnTo>
                    <a:lnTo>
                      <a:pt x="508907" y="631371"/>
                    </a:lnTo>
                    <a:lnTo>
                      <a:pt x="536121" y="631371"/>
                    </a:lnTo>
                    <a:lnTo>
                      <a:pt x="536121" y="729343"/>
                    </a:lnTo>
                    <a:lnTo>
                      <a:pt x="544286" y="729343"/>
                    </a:lnTo>
                    <a:lnTo>
                      <a:pt x="544286" y="770164"/>
                    </a:lnTo>
                    <a:lnTo>
                      <a:pt x="557893" y="770164"/>
                    </a:lnTo>
                    <a:lnTo>
                      <a:pt x="557893" y="797378"/>
                    </a:lnTo>
                    <a:lnTo>
                      <a:pt x="587829" y="797378"/>
                    </a:lnTo>
                    <a:lnTo>
                      <a:pt x="587829" y="813707"/>
                    </a:lnTo>
                    <a:lnTo>
                      <a:pt x="696686" y="813707"/>
                    </a:lnTo>
                    <a:lnTo>
                      <a:pt x="696686" y="851807"/>
                    </a:lnTo>
                    <a:lnTo>
                      <a:pt x="756557" y="851807"/>
                    </a:lnTo>
                    <a:lnTo>
                      <a:pt x="756557" y="914400"/>
                    </a:lnTo>
                    <a:lnTo>
                      <a:pt x="805543" y="914400"/>
                    </a:lnTo>
                    <a:lnTo>
                      <a:pt x="805543" y="979714"/>
                    </a:lnTo>
                    <a:lnTo>
                      <a:pt x="963386" y="979714"/>
                    </a:lnTo>
                    <a:lnTo>
                      <a:pt x="963386" y="1001486"/>
                    </a:lnTo>
                    <a:lnTo>
                      <a:pt x="1004207" y="1001486"/>
                    </a:lnTo>
                    <a:lnTo>
                      <a:pt x="1004207" y="1020536"/>
                    </a:lnTo>
                    <a:lnTo>
                      <a:pt x="1028700" y="1020536"/>
                    </a:lnTo>
                    <a:lnTo>
                      <a:pt x="1028700" y="1064078"/>
                    </a:lnTo>
                    <a:lnTo>
                      <a:pt x="1066800" y="1064078"/>
                    </a:lnTo>
                    <a:lnTo>
                      <a:pt x="1066800" y="1107621"/>
                    </a:lnTo>
                    <a:lnTo>
                      <a:pt x="1080407" y="1107621"/>
                    </a:lnTo>
                    <a:lnTo>
                      <a:pt x="1080407" y="1137557"/>
                    </a:lnTo>
                    <a:lnTo>
                      <a:pt x="1235529" y="1137557"/>
                    </a:lnTo>
                    <a:lnTo>
                      <a:pt x="1235529" y="1162050"/>
                    </a:lnTo>
                    <a:lnTo>
                      <a:pt x="1513114" y="1162050"/>
                    </a:lnTo>
                    <a:lnTo>
                      <a:pt x="1513114" y="1178378"/>
                    </a:lnTo>
                    <a:lnTo>
                      <a:pt x="1534886" y="1178378"/>
                    </a:lnTo>
                    <a:lnTo>
                      <a:pt x="1534886" y="1197428"/>
                    </a:lnTo>
                    <a:lnTo>
                      <a:pt x="1556657" y="1197428"/>
                    </a:lnTo>
                    <a:lnTo>
                      <a:pt x="1556657" y="1227364"/>
                    </a:lnTo>
                    <a:lnTo>
                      <a:pt x="1575707" y="1227364"/>
                    </a:lnTo>
                    <a:lnTo>
                      <a:pt x="1575707" y="1273628"/>
                    </a:lnTo>
                    <a:lnTo>
                      <a:pt x="1594757" y="1273628"/>
                    </a:lnTo>
                    <a:lnTo>
                      <a:pt x="1600200" y="1311728"/>
                    </a:lnTo>
                    <a:lnTo>
                      <a:pt x="1600200" y="1366157"/>
                    </a:lnTo>
                    <a:lnTo>
                      <a:pt x="1619250" y="1366157"/>
                    </a:lnTo>
                    <a:lnTo>
                      <a:pt x="1619250" y="1382486"/>
                    </a:lnTo>
                    <a:lnTo>
                      <a:pt x="1630135" y="1393371"/>
                    </a:lnTo>
                    <a:lnTo>
                      <a:pt x="1630135" y="1458686"/>
                    </a:lnTo>
                    <a:lnTo>
                      <a:pt x="1670957" y="1458686"/>
                    </a:lnTo>
                    <a:lnTo>
                      <a:pt x="1670957" y="1494064"/>
                    </a:lnTo>
                    <a:lnTo>
                      <a:pt x="1755321" y="1494064"/>
                    </a:lnTo>
                    <a:lnTo>
                      <a:pt x="1755321" y="1507671"/>
                    </a:lnTo>
                    <a:lnTo>
                      <a:pt x="1807029" y="1507671"/>
                    </a:lnTo>
                    <a:lnTo>
                      <a:pt x="1807029" y="1537607"/>
                    </a:lnTo>
                    <a:lnTo>
                      <a:pt x="1831521" y="1537607"/>
                    </a:lnTo>
                    <a:lnTo>
                      <a:pt x="1823357" y="1545771"/>
                    </a:lnTo>
                    <a:lnTo>
                      <a:pt x="1850571" y="1545771"/>
                    </a:lnTo>
                    <a:lnTo>
                      <a:pt x="1866900" y="1562100"/>
                    </a:lnTo>
                    <a:lnTo>
                      <a:pt x="1891393" y="1562100"/>
                    </a:lnTo>
                    <a:lnTo>
                      <a:pt x="1891393" y="1562100"/>
                    </a:lnTo>
                    <a:lnTo>
                      <a:pt x="1891393" y="1586593"/>
                    </a:lnTo>
                    <a:lnTo>
                      <a:pt x="2060121" y="1586593"/>
                    </a:lnTo>
                    <a:lnTo>
                      <a:pt x="2060121" y="1611086"/>
                    </a:lnTo>
                    <a:lnTo>
                      <a:pt x="2109107" y="1611086"/>
                    </a:lnTo>
                    <a:lnTo>
                      <a:pt x="2109107" y="1635578"/>
                    </a:lnTo>
                    <a:lnTo>
                      <a:pt x="2190750" y="1635578"/>
                    </a:lnTo>
                    <a:lnTo>
                      <a:pt x="2190750" y="1668236"/>
                    </a:lnTo>
                    <a:lnTo>
                      <a:pt x="2245179" y="1668236"/>
                    </a:lnTo>
                    <a:lnTo>
                      <a:pt x="2245179" y="1692728"/>
                    </a:lnTo>
                    <a:lnTo>
                      <a:pt x="2585357" y="1692728"/>
                    </a:lnTo>
                    <a:lnTo>
                      <a:pt x="2607129" y="1692728"/>
                    </a:lnTo>
                    <a:lnTo>
                      <a:pt x="2607129" y="1709057"/>
                    </a:lnTo>
                    <a:lnTo>
                      <a:pt x="2628900" y="1709057"/>
                    </a:lnTo>
                    <a:lnTo>
                      <a:pt x="2628900" y="1744436"/>
                    </a:lnTo>
                    <a:lnTo>
                      <a:pt x="2759529" y="1744436"/>
                    </a:lnTo>
                    <a:lnTo>
                      <a:pt x="2759529" y="1782536"/>
                    </a:lnTo>
                    <a:lnTo>
                      <a:pt x="2794907" y="1782536"/>
                    </a:lnTo>
                    <a:lnTo>
                      <a:pt x="2794907" y="1809750"/>
                    </a:lnTo>
                    <a:lnTo>
                      <a:pt x="3020786" y="1809750"/>
                    </a:lnTo>
                    <a:lnTo>
                      <a:pt x="3020786" y="1809750"/>
                    </a:lnTo>
                    <a:lnTo>
                      <a:pt x="3178629" y="1809750"/>
                    </a:lnTo>
                    <a:lnTo>
                      <a:pt x="3178629" y="1842407"/>
                    </a:lnTo>
                    <a:lnTo>
                      <a:pt x="3369129" y="1842407"/>
                    </a:lnTo>
                  </a:path>
                </a:pathLst>
              </a:custGeom>
              <a:noFill/>
              <a:ln w="28575">
                <a:solidFill>
                  <a:schemeClr val="accent1"/>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cxnSp>
            <p:nvCxnSpPr>
              <p:cNvPr id="204" name="Straight Connector 203">
                <a:extLst>
                  <a:ext uri="{FF2B5EF4-FFF2-40B4-BE49-F238E27FC236}">
                    <a16:creationId xmlns:a16="http://schemas.microsoft.com/office/drawing/2014/main" id="{EBFD7173-0FE7-4003-9A10-8E762B04FAEF}"/>
                  </a:ext>
                </a:extLst>
              </p:cNvPr>
              <p:cNvCxnSpPr/>
              <p:nvPr/>
            </p:nvCxnSpPr>
            <p:spPr bwMode="auto">
              <a:xfrm>
                <a:off x="11363410" y="5751574"/>
                <a:ext cx="0" cy="31493"/>
              </a:xfrm>
              <a:prstGeom prst="line">
                <a:avLst/>
              </a:prstGeom>
              <a:noFill/>
              <a:ln w="28575" cap="flat" cmpd="sng" algn="ctr">
                <a:solidFill>
                  <a:schemeClr val="accent1"/>
                </a:solidFill>
                <a:prstDash val="solid"/>
                <a:round/>
                <a:headEnd type="none" w="med" len="med"/>
                <a:tailEnd type="none" w="med" len="med"/>
              </a:ln>
              <a:effectLst/>
            </p:spPr>
          </p:cxnSp>
        </p:grpSp>
        <p:sp>
          <p:nvSpPr>
            <p:cNvPr id="206" name="Freeform: Shape 205">
              <a:extLst>
                <a:ext uri="{FF2B5EF4-FFF2-40B4-BE49-F238E27FC236}">
                  <a16:creationId xmlns:a16="http://schemas.microsoft.com/office/drawing/2014/main" id="{955DB8E9-C97F-4959-9153-C68431E939A5}"/>
                </a:ext>
              </a:extLst>
            </p:cNvPr>
            <p:cNvSpPr/>
            <p:nvPr/>
          </p:nvSpPr>
          <p:spPr bwMode="auto">
            <a:xfrm>
              <a:off x="8001000" y="3905250"/>
              <a:ext cx="3243943" cy="1899557"/>
            </a:xfrm>
            <a:custGeom>
              <a:avLst/>
              <a:gdLst>
                <a:gd name="connsiteX0" fmla="*/ 3243943 w 3243943"/>
                <a:gd name="connsiteY0" fmla="*/ 1899557 h 1899557"/>
                <a:gd name="connsiteX1" fmla="*/ 2735036 w 3243943"/>
                <a:gd name="connsiteY1" fmla="*/ 1899557 h 1899557"/>
                <a:gd name="connsiteX2" fmla="*/ 2735036 w 3243943"/>
                <a:gd name="connsiteY2" fmla="*/ 1883229 h 1899557"/>
                <a:gd name="connsiteX3" fmla="*/ 2503714 w 3243943"/>
                <a:gd name="connsiteY3" fmla="*/ 1883229 h 1899557"/>
                <a:gd name="connsiteX4" fmla="*/ 2503714 w 3243943"/>
                <a:gd name="connsiteY4" fmla="*/ 1864179 h 1899557"/>
                <a:gd name="connsiteX5" fmla="*/ 2321379 w 3243943"/>
                <a:gd name="connsiteY5" fmla="*/ 1864179 h 1899557"/>
                <a:gd name="connsiteX6" fmla="*/ 2321379 w 3243943"/>
                <a:gd name="connsiteY6" fmla="*/ 1850571 h 1899557"/>
                <a:gd name="connsiteX7" fmla="*/ 2141764 w 3243943"/>
                <a:gd name="connsiteY7" fmla="*/ 1850571 h 1899557"/>
                <a:gd name="connsiteX8" fmla="*/ 2141764 w 3243943"/>
                <a:gd name="connsiteY8" fmla="*/ 1826079 h 1899557"/>
                <a:gd name="connsiteX9" fmla="*/ 1730829 w 3243943"/>
                <a:gd name="connsiteY9" fmla="*/ 1826079 h 1899557"/>
                <a:gd name="connsiteX10" fmla="*/ 1730829 w 3243943"/>
                <a:gd name="connsiteY10" fmla="*/ 1807029 h 1899557"/>
                <a:gd name="connsiteX11" fmla="*/ 1627414 w 3243943"/>
                <a:gd name="connsiteY11" fmla="*/ 1807029 h 1899557"/>
                <a:gd name="connsiteX12" fmla="*/ 1627414 w 3243943"/>
                <a:gd name="connsiteY12" fmla="*/ 1779814 h 1899557"/>
                <a:gd name="connsiteX13" fmla="*/ 1344386 w 3243943"/>
                <a:gd name="connsiteY13" fmla="*/ 1779814 h 1899557"/>
                <a:gd name="connsiteX14" fmla="*/ 1344386 w 3243943"/>
                <a:gd name="connsiteY14" fmla="*/ 1758043 h 1899557"/>
                <a:gd name="connsiteX15" fmla="*/ 1219200 w 3243943"/>
                <a:gd name="connsiteY15" fmla="*/ 1758043 h 1899557"/>
                <a:gd name="connsiteX16" fmla="*/ 1219200 w 3243943"/>
                <a:gd name="connsiteY16" fmla="*/ 1736271 h 1899557"/>
                <a:gd name="connsiteX17" fmla="*/ 1121229 w 3243943"/>
                <a:gd name="connsiteY17" fmla="*/ 1736271 h 1899557"/>
                <a:gd name="connsiteX18" fmla="*/ 1121229 w 3243943"/>
                <a:gd name="connsiteY18" fmla="*/ 1709057 h 1899557"/>
                <a:gd name="connsiteX19" fmla="*/ 1072243 w 3243943"/>
                <a:gd name="connsiteY19" fmla="*/ 1709057 h 1899557"/>
                <a:gd name="connsiteX20" fmla="*/ 1072243 w 3243943"/>
                <a:gd name="connsiteY20" fmla="*/ 1673679 h 1899557"/>
                <a:gd name="connsiteX21" fmla="*/ 772886 w 3243943"/>
                <a:gd name="connsiteY21" fmla="*/ 1673679 h 1899557"/>
                <a:gd name="connsiteX22" fmla="*/ 772886 w 3243943"/>
                <a:gd name="connsiteY22" fmla="*/ 1602921 h 1899557"/>
                <a:gd name="connsiteX23" fmla="*/ 653143 w 3243943"/>
                <a:gd name="connsiteY23" fmla="*/ 1602921 h 1899557"/>
                <a:gd name="connsiteX24" fmla="*/ 653143 w 3243943"/>
                <a:gd name="connsiteY24" fmla="*/ 1586593 h 1899557"/>
                <a:gd name="connsiteX25" fmla="*/ 560614 w 3243943"/>
                <a:gd name="connsiteY25" fmla="*/ 1586593 h 1899557"/>
                <a:gd name="connsiteX26" fmla="*/ 560614 w 3243943"/>
                <a:gd name="connsiteY26" fmla="*/ 1513114 h 1899557"/>
                <a:gd name="connsiteX27" fmla="*/ 538843 w 3243943"/>
                <a:gd name="connsiteY27" fmla="*/ 1513114 h 1899557"/>
                <a:gd name="connsiteX28" fmla="*/ 538843 w 3243943"/>
                <a:gd name="connsiteY28" fmla="*/ 1246414 h 1899557"/>
                <a:gd name="connsiteX29" fmla="*/ 514350 w 3243943"/>
                <a:gd name="connsiteY29" fmla="*/ 1246414 h 1899557"/>
                <a:gd name="connsiteX30" fmla="*/ 514350 w 3243943"/>
                <a:gd name="connsiteY30" fmla="*/ 1102179 h 1899557"/>
                <a:gd name="connsiteX31" fmla="*/ 514350 w 3243943"/>
                <a:gd name="connsiteY31" fmla="*/ 1102179 h 1899557"/>
                <a:gd name="connsiteX32" fmla="*/ 495300 w 3243943"/>
                <a:gd name="connsiteY32" fmla="*/ 1102179 h 1899557"/>
                <a:gd name="connsiteX33" fmla="*/ 495300 w 3243943"/>
                <a:gd name="connsiteY33" fmla="*/ 993321 h 1899557"/>
                <a:gd name="connsiteX34" fmla="*/ 473529 w 3243943"/>
                <a:gd name="connsiteY34" fmla="*/ 993321 h 1899557"/>
                <a:gd name="connsiteX35" fmla="*/ 473529 w 3243943"/>
                <a:gd name="connsiteY35" fmla="*/ 745671 h 1899557"/>
                <a:gd name="connsiteX36" fmla="*/ 449036 w 3243943"/>
                <a:gd name="connsiteY36" fmla="*/ 745671 h 1899557"/>
                <a:gd name="connsiteX37" fmla="*/ 449036 w 3243943"/>
                <a:gd name="connsiteY37" fmla="*/ 696686 h 1899557"/>
                <a:gd name="connsiteX38" fmla="*/ 413657 w 3243943"/>
                <a:gd name="connsiteY38" fmla="*/ 696686 h 1899557"/>
                <a:gd name="connsiteX39" fmla="*/ 413657 w 3243943"/>
                <a:gd name="connsiteY39" fmla="*/ 604157 h 1899557"/>
                <a:gd name="connsiteX40" fmla="*/ 397329 w 3243943"/>
                <a:gd name="connsiteY40" fmla="*/ 604157 h 1899557"/>
                <a:gd name="connsiteX41" fmla="*/ 397329 w 3243943"/>
                <a:gd name="connsiteY41" fmla="*/ 555171 h 1899557"/>
                <a:gd name="connsiteX42" fmla="*/ 359229 w 3243943"/>
                <a:gd name="connsiteY42" fmla="*/ 555171 h 1899557"/>
                <a:gd name="connsiteX43" fmla="*/ 359229 w 3243943"/>
                <a:gd name="connsiteY43" fmla="*/ 503464 h 1899557"/>
                <a:gd name="connsiteX44" fmla="*/ 329293 w 3243943"/>
                <a:gd name="connsiteY44" fmla="*/ 503464 h 1899557"/>
                <a:gd name="connsiteX45" fmla="*/ 329293 w 3243943"/>
                <a:gd name="connsiteY45" fmla="*/ 457200 h 1899557"/>
                <a:gd name="connsiteX46" fmla="*/ 291193 w 3243943"/>
                <a:gd name="connsiteY46" fmla="*/ 457200 h 1899557"/>
                <a:gd name="connsiteX47" fmla="*/ 291193 w 3243943"/>
                <a:gd name="connsiteY47" fmla="*/ 421821 h 1899557"/>
                <a:gd name="connsiteX48" fmla="*/ 253093 w 3243943"/>
                <a:gd name="connsiteY48" fmla="*/ 421821 h 1899557"/>
                <a:gd name="connsiteX49" fmla="*/ 253093 w 3243943"/>
                <a:gd name="connsiteY49" fmla="*/ 302079 h 1899557"/>
                <a:gd name="connsiteX50" fmla="*/ 190500 w 3243943"/>
                <a:gd name="connsiteY50" fmla="*/ 302079 h 1899557"/>
                <a:gd name="connsiteX51" fmla="*/ 190500 w 3243943"/>
                <a:gd name="connsiteY51" fmla="*/ 217714 h 1899557"/>
                <a:gd name="connsiteX52" fmla="*/ 163286 w 3243943"/>
                <a:gd name="connsiteY52" fmla="*/ 217714 h 1899557"/>
                <a:gd name="connsiteX53" fmla="*/ 163286 w 3243943"/>
                <a:gd name="connsiteY53" fmla="*/ 146957 h 1899557"/>
                <a:gd name="connsiteX54" fmla="*/ 130629 w 3243943"/>
                <a:gd name="connsiteY54" fmla="*/ 146957 h 1899557"/>
                <a:gd name="connsiteX55" fmla="*/ 130629 w 3243943"/>
                <a:gd name="connsiteY55" fmla="*/ 84364 h 1899557"/>
                <a:gd name="connsiteX56" fmla="*/ 103414 w 3243943"/>
                <a:gd name="connsiteY56" fmla="*/ 84364 h 1899557"/>
                <a:gd name="connsiteX57" fmla="*/ 103414 w 3243943"/>
                <a:gd name="connsiteY57" fmla="*/ 43543 h 1899557"/>
                <a:gd name="connsiteX58" fmla="*/ 54429 w 3243943"/>
                <a:gd name="connsiteY58" fmla="*/ 43543 h 1899557"/>
                <a:gd name="connsiteX59" fmla="*/ 54429 w 3243943"/>
                <a:gd name="connsiteY59" fmla="*/ 0 h 1899557"/>
                <a:gd name="connsiteX60" fmla="*/ 0 w 3243943"/>
                <a:gd name="connsiteY60" fmla="*/ 0 h 189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243943" h="1899557">
                  <a:moveTo>
                    <a:pt x="3243943" y="1899557"/>
                  </a:moveTo>
                  <a:lnTo>
                    <a:pt x="2735036" y="1899557"/>
                  </a:lnTo>
                  <a:lnTo>
                    <a:pt x="2735036" y="1883229"/>
                  </a:lnTo>
                  <a:lnTo>
                    <a:pt x="2503714" y="1883229"/>
                  </a:lnTo>
                  <a:lnTo>
                    <a:pt x="2503714" y="1864179"/>
                  </a:lnTo>
                  <a:lnTo>
                    <a:pt x="2321379" y="1864179"/>
                  </a:lnTo>
                  <a:lnTo>
                    <a:pt x="2321379" y="1850571"/>
                  </a:lnTo>
                  <a:lnTo>
                    <a:pt x="2141764" y="1850571"/>
                  </a:lnTo>
                  <a:lnTo>
                    <a:pt x="2141764" y="1826079"/>
                  </a:lnTo>
                  <a:lnTo>
                    <a:pt x="1730829" y="1826079"/>
                  </a:lnTo>
                  <a:lnTo>
                    <a:pt x="1730829" y="1807029"/>
                  </a:lnTo>
                  <a:lnTo>
                    <a:pt x="1627414" y="1807029"/>
                  </a:lnTo>
                  <a:lnTo>
                    <a:pt x="1627414" y="1779814"/>
                  </a:lnTo>
                  <a:lnTo>
                    <a:pt x="1344386" y="1779814"/>
                  </a:lnTo>
                  <a:lnTo>
                    <a:pt x="1344386" y="1758043"/>
                  </a:lnTo>
                  <a:lnTo>
                    <a:pt x="1219200" y="1758043"/>
                  </a:lnTo>
                  <a:lnTo>
                    <a:pt x="1219200" y="1736271"/>
                  </a:lnTo>
                  <a:lnTo>
                    <a:pt x="1121229" y="1736271"/>
                  </a:lnTo>
                  <a:lnTo>
                    <a:pt x="1121229" y="1709057"/>
                  </a:lnTo>
                  <a:lnTo>
                    <a:pt x="1072243" y="1709057"/>
                  </a:lnTo>
                  <a:lnTo>
                    <a:pt x="1072243" y="1673679"/>
                  </a:lnTo>
                  <a:lnTo>
                    <a:pt x="772886" y="1673679"/>
                  </a:lnTo>
                  <a:lnTo>
                    <a:pt x="772886" y="1602921"/>
                  </a:lnTo>
                  <a:lnTo>
                    <a:pt x="653143" y="1602921"/>
                  </a:lnTo>
                  <a:lnTo>
                    <a:pt x="653143" y="1586593"/>
                  </a:lnTo>
                  <a:lnTo>
                    <a:pt x="560614" y="1586593"/>
                  </a:lnTo>
                  <a:lnTo>
                    <a:pt x="560614" y="1513114"/>
                  </a:lnTo>
                  <a:lnTo>
                    <a:pt x="538843" y="1513114"/>
                  </a:lnTo>
                  <a:lnTo>
                    <a:pt x="538843" y="1246414"/>
                  </a:lnTo>
                  <a:lnTo>
                    <a:pt x="514350" y="1246414"/>
                  </a:lnTo>
                  <a:lnTo>
                    <a:pt x="514350" y="1102179"/>
                  </a:lnTo>
                  <a:lnTo>
                    <a:pt x="514350" y="1102179"/>
                  </a:lnTo>
                  <a:lnTo>
                    <a:pt x="495300" y="1102179"/>
                  </a:lnTo>
                  <a:lnTo>
                    <a:pt x="495300" y="993321"/>
                  </a:lnTo>
                  <a:lnTo>
                    <a:pt x="473529" y="993321"/>
                  </a:lnTo>
                  <a:lnTo>
                    <a:pt x="473529" y="745671"/>
                  </a:lnTo>
                  <a:lnTo>
                    <a:pt x="449036" y="745671"/>
                  </a:lnTo>
                  <a:lnTo>
                    <a:pt x="449036" y="696686"/>
                  </a:lnTo>
                  <a:lnTo>
                    <a:pt x="413657" y="696686"/>
                  </a:lnTo>
                  <a:lnTo>
                    <a:pt x="413657" y="604157"/>
                  </a:lnTo>
                  <a:lnTo>
                    <a:pt x="397329" y="604157"/>
                  </a:lnTo>
                  <a:lnTo>
                    <a:pt x="397329" y="555171"/>
                  </a:lnTo>
                  <a:lnTo>
                    <a:pt x="359229" y="555171"/>
                  </a:lnTo>
                  <a:lnTo>
                    <a:pt x="359229" y="503464"/>
                  </a:lnTo>
                  <a:lnTo>
                    <a:pt x="329293" y="503464"/>
                  </a:lnTo>
                  <a:lnTo>
                    <a:pt x="329293" y="457200"/>
                  </a:lnTo>
                  <a:lnTo>
                    <a:pt x="291193" y="457200"/>
                  </a:lnTo>
                  <a:lnTo>
                    <a:pt x="291193" y="421821"/>
                  </a:lnTo>
                  <a:lnTo>
                    <a:pt x="253093" y="421821"/>
                  </a:lnTo>
                  <a:lnTo>
                    <a:pt x="253093" y="302079"/>
                  </a:lnTo>
                  <a:lnTo>
                    <a:pt x="190500" y="302079"/>
                  </a:lnTo>
                  <a:lnTo>
                    <a:pt x="190500" y="217714"/>
                  </a:lnTo>
                  <a:lnTo>
                    <a:pt x="163286" y="217714"/>
                  </a:lnTo>
                  <a:lnTo>
                    <a:pt x="163286" y="146957"/>
                  </a:lnTo>
                  <a:lnTo>
                    <a:pt x="130629" y="146957"/>
                  </a:lnTo>
                  <a:lnTo>
                    <a:pt x="130629" y="84364"/>
                  </a:lnTo>
                  <a:lnTo>
                    <a:pt x="103414" y="84364"/>
                  </a:lnTo>
                  <a:lnTo>
                    <a:pt x="103414" y="43543"/>
                  </a:lnTo>
                  <a:lnTo>
                    <a:pt x="54429" y="43543"/>
                  </a:lnTo>
                  <a:lnTo>
                    <a:pt x="54429" y="0"/>
                  </a:lnTo>
                  <a:lnTo>
                    <a:pt x="0" y="0"/>
                  </a:lnTo>
                </a:path>
              </a:pathLst>
            </a:custGeom>
            <a:noFill/>
            <a:ln w="28575">
              <a:solidFill>
                <a:schemeClr val="accent3"/>
              </a:solidFill>
              <a:miter lim="800000"/>
              <a:headEnd/>
              <a:tailEnd/>
            </a:ln>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571091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stomShape 1"/>
          <p:cNvSpPr/>
          <p:nvPr/>
        </p:nvSpPr>
        <p:spPr>
          <a:xfrm>
            <a:off x="5653560" y="79200"/>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spAutoFit/>
          </a:bodyPr>
          <a:lstStyle/>
          <a:p>
            <a:r>
              <a:rPr lang="en-US" sz="1400" b="0" spc="-1">
                <a:solidFill>
                  <a:srgbClr val="FFFFFF"/>
                </a:solidFill>
                <a:latin typeface="Arial"/>
              </a:rPr>
              <a:t>Figure 1 </a:t>
            </a:r>
          </a:p>
        </p:txBody>
      </p:sp>
      <p:pic>
        <p:nvPicPr>
          <p:cNvPr id="4" name="Main graphic"/>
          <p:cNvPicPr/>
          <p:nvPr/>
        </p:nvPicPr>
        <p:blipFill>
          <a:blip r:embed="rId3" cstate="screen">
            <a:extLst>
              <a:ext uri="{28A0092B-C50C-407E-A947-70E740481C1C}">
                <a14:useLocalDpi xmlns:a14="http://schemas.microsoft.com/office/drawing/2010/main"/>
              </a:ext>
            </a:extLst>
          </a:blip>
          <a:stretch/>
        </p:blipFill>
        <p:spPr>
          <a:xfrm>
            <a:off x="2674778" y="232740"/>
            <a:ext cx="6350040" cy="4362480"/>
          </a:xfrm>
          <a:prstGeom prst="rect">
            <a:avLst/>
          </a:prstGeom>
          <a:ln>
            <a:noFill/>
          </a:ln>
        </p:spPr>
      </p:pic>
      <p:sp>
        <p:nvSpPr>
          <p:cNvPr id="5" name="TextShape 2"/>
          <p:cNvSpPr txBox="1"/>
          <p:nvPr/>
        </p:nvSpPr>
        <p:spPr>
          <a:xfrm>
            <a:off x="369968" y="5805789"/>
            <a:ext cx="8254800" cy="260156"/>
          </a:xfrm>
          <a:prstGeom prst="rect">
            <a:avLst/>
          </a:prstGeom>
          <a:noFill/>
          <a:ln>
            <a:noFill/>
          </a:ln>
        </p:spPr>
        <p:txBody>
          <a:bodyPr lIns="90000" tIns="45000" rIns="90000" bIns="45000">
            <a:spAutoFit/>
          </a:bodyPr>
          <a:lstStyle/>
          <a:p>
            <a:r>
              <a:rPr lang="en-US" sz="1100" b="0" i="1" spc="-1">
                <a:solidFill>
                  <a:srgbClr val="252171"/>
                </a:solidFill>
                <a:latin typeface="Arial"/>
              </a:rPr>
              <a:t>Clinical Colorectal Cancer</a:t>
            </a:r>
            <a:r>
              <a:rPr lang="en-US" sz="1100" b="0" spc="-1">
                <a:solidFill>
                  <a:srgbClr val="252171"/>
                </a:solidFill>
                <a:latin typeface="Arial"/>
              </a:rPr>
              <a:t> 2018 17170-178.e3DOI: (10.1016/j.clcc.2018.03.005) </a:t>
            </a:r>
          </a:p>
        </p:txBody>
      </p:sp>
      <p:sp>
        <p:nvSpPr>
          <p:cNvPr id="6" name="TextShape 1"/>
          <p:cNvSpPr txBox="1"/>
          <p:nvPr/>
        </p:nvSpPr>
        <p:spPr>
          <a:xfrm>
            <a:off x="732659" y="4733856"/>
            <a:ext cx="10726682" cy="829543"/>
          </a:xfrm>
          <a:prstGeom prst="rect">
            <a:avLst/>
          </a:prstGeom>
          <a:noFill/>
          <a:ln>
            <a:noFill/>
          </a:ln>
        </p:spPr>
        <p:txBody>
          <a:bodyPr wrap="square" lIns="90000" tIns="45000" rIns="90000" bIns="45000">
            <a:spAutoFit/>
          </a:bodyPr>
          <a:lstStyle/>
          <a:p>
            <a:pPr algn="ctr">
              <a:spcAft>
                <a:spcPts val="3186"/>
              </a:spcAft>
            </a:pPr>
            <a:r>
              <a:rPr lang="en-US" sz="1600" b="0" spc="-1" dirty="0">
                <a:solidFill>
                  <a:schemeClr val="bg1"/>
                </a:solidFill>
                <a:latin typeface="Calibri" panose="020F0502020204030204" pitchFamily="34" charset="0"/>
                <a:cs typeface="Calibri" panose="020F0502020204030204" pitchFamily="34" charset="0"/>
              </a:rPr>
              <a:t>Effect of Primary Tumor Location on Second- or Later-line Treatment Outcomes in Patients With RAS Wild-type Metastatic Colorectal Cancer and All Treatment Lines in Patients With RAS Mutations in Four Randomized </a:t>
            </a:r>
            <a:r>
              <a:rPr lang="en-US" sz="1600" b="0" spc="-1" dirty="0" err="1">
                <a:solidFill>
                  <a:schemeClr val="bg1"/>
                </a:solidFill>
                <a:latin typeface="Calibri" panose="020F0502020204030204" pitchFamily="34" charset="0"/>
                <a:cs typeface="Calibri" panose="020F0502020204030204" pitchFamily="34" charset="0"/>
              </a:rPr>
              <a:t>Panitumumab</a:t>
            </a:r>
            <a:r>
              <a:rPr lang="en-US" sz="1600" b="0" spc="-1" dirty="0">
                <a:solidFill>
                  <a:schemeClr val="bg1"/>
                </a:solidFill>
                <a:latin typeface="Calibri" panose="020F0502020204030204" pitchFamily="34" charset="0"/>
                <a:cs typeface="Calibri" panose="020F0502020204030204" pitchFamily="34" charset="0"/>
              </a:rPr>
              <a:t> Studies  (</a:t>
            </a:r>
            <a:r>
              <a:rPr lang="en-US" sz="1600" b="0" spc="-1" dirty="0" err="1">
                <a:solidFill>
                  <a:schemeClr val="bg1"/>
                </a:solidFill>
                <a:latin typeface="Calibri" panose="020F0502020204030204" pitchFamily="34" charset="0"/>
                <a:cs typeface="Calibri" panose="020F0502020204030204" pitchFamily="34" charset="0"/>
              </a:rPr>
              <a:t>Nele</a:t>
            </a:r>
            <a:r>
              <a:rPr lang="en-US" sz="1600" b="0" spc="-1" dirty="0">
                <a:solidFill>
                  <a:schemeClr val="bg1"/>
                </a:solidFill>
                <a:latin typeface="Calibri" panose="020F0502020204030204" pitchFamily="34" charset="0"/>
                <a:cs typeface="Calibri" panose="020F0502020204030204" pitchFamily="34" charset="0"/>
              </a:rPr>
              <a:t> </a:t>
            </a:r>
            <a:r>
              <a:rPr lang="en-US" sz="1600" b="0" spc="-1" dirty="0" err="1">
                <a:solidFill>
                  <a:schemeClr val="bg1"/>
                </a:solidFill>
                <a:latin typeface="Calibri" panose="020F0502020204030204" pitchFamily="34" charset="0"/>
                <a:cs typeface="Calibri" panose="020F0502020204030204" pitchFamily="34" charset="0"/>
              </a:rPr>
              <a:t>Boeckx</a:t>
            </a:r>
            <a:r>
              <a:rPr lang="en-US" sz="1600" b="0" spc="-1" dirty="0">
                <a:solidFill>
                  <a:schemeClr val="bg1"/>
                </a:solidFill>
                <a:latin typeface="Calibri" panose="020F0502020204030204" pitchFamily="34" charset="0"/>
                <a:cs typeface="Calibri" panose="020F0502020204030204" pitchFamily="34" charset="0"/>
              </a:rPr>
              <a:t> et al.  Clinical Colorectal Cancer; Volume 17 Issue 3 Pages 170-178.e3 (September 2018)</a:t>
            </a:r>
          </a:p>
        </p:txBody>
      </p:sp>
    </p:spTree>
    <p:custDataLst>
      <p:tags r:id="rId1"/>
    </p:custDataLst>
    <p:extLst>
      <p:ext uri="{BB962C8B-B14F-4D97-AF65-F5344CB8AC3E}">
        <p14:creationId xmlns:p14="http://schemas.microsoft.com/office/powerpoint/2010/main" val="242590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17516" y="695291"/>
            <a:ext cx="8415378" cy="4796184"/>
          </a:xfrm>
          <a:prstGeom prst="rect">
            <a:avLst/>
          </a:prstGeom>
        </p:spPr>
      </p:pic>
      <p:sp>
        <p:nvSpPr>
          <p:cNvPr id="3" name="Rectangle 2"/>
          <p:cNvSpPr/>
          <p:nvPr/>
        </p:nvSpPr>
        <p:spPr>
          <a:xfrm>
            <a:off x="1761133" y="243916"/>
            <a:ext cx="5822339" cy="769441"/>
          </a:xfrm>
          <a:prstGeom prst="rect">
            <a:avLst/>
          </a:prstGeom>
        </p:spPr>
        <p:txBody>
          <a:bodyPr wrap="square">
            <a:spAutoFit/>
          </a:bodyPr>
          <a:lstStyle/>
          <a:p>
            <a:r>
              <a:rPr lang="en-US" sz="4400" b="0" i="1" dirty="0">
                <a:solidFill>
                  <a:srgbClr val="252171"/>
                </a:solidFill>
                <a:latin typeface="Calibri" panose="020F0502020204030204" pitchFamily="34" charset="0"/>
                <a:cs typeface="Calibri" panose="020F0502020204030204" pitchFamily="34" charset="0"/>
              </a:rPr>
              <a:t>BRAF</a:t>
            </a:r>
            <a:r>
              <a:rPr lang="en-US" sz="4400" b="0" dirty="0">
                <a:solidFill>
                  <a:srgbClr val="252171"/>
                </a:solidFill>
                <a:latin typeface="Calibri" panose="020F0502020204030204" pitchFamily="34" charset="0"/>
                <a:cs typeface="Calibri" panose="020F0502020204030204" pitchFamily="34" charset="0"/>
              </a:rPr>
              <a:t> Mutation In CRC</a:t>
            </a:r>
          </a:p>
        </p:txBody>
      </p:sp>
      <p:sp>
        <p:nvSpPr>
          <p:cNvPr id="4" name="Rectangle 3"/>
          <p:cNvSpPr/>
          <p:nvPr/>
        </p:nvSpPr>
        <p:spPr>
          <a:xfrm>
            <a:off x="1761133" y="5759676"/>
            <a:ext cx="2866490" cy="261610"/>
          </a:xfrm>
          <a:prstGeom prst="rect">
            <a:avLst/>
          </a:prstGeom>
        </p:spPr>
        <p:txBody>
          <a:bodyPr wrap="none">
            <a:spAutoFit/>
          </a:bodyPr>
          <a:lstStyle/>
          <a:p>
            <a:r>
              <a:rPr lang="en-US" sz="1100" b="0" i="1" dirty="0">
                <a:solidFill>
                  <a:schemeClr val="bg1"/>
                </a:solidFill>
                <a:latin typeface="Calibri" panose="020F0502020204030204" pitchFamily="34" charset="0"/>
                <a:cs typeface="Calibri" panose="020F0502020204030204" pitchFamily="34" charset="0"/>
              </a:rPr>
              <a:t>Molina-</a:t>
            </a:r>
            <a:r>
              <a:rPr lang="en-US" sz="1100" b="0" i="1" dirty="0" err="1">
                <a:solidFill>
                  <a:schemeClr val="bg1"/>
                </a:solidFill>
                <a:latin typeface="Calibri" panose="020F0502020204030204" pitchFamily="34" charset="0"/>
                <a:cs typeface="Calibri" panose="020F0502020204030204" pitchFamily="34" charset="0"/>
              </a:rPr>
              <a:t>Cerrillo</a:t>
            </a:r>
            <a:r>
              <a:rPr lang="en-US" sz="1100" b="0" i="1" dirty="0">
                <a:solidFill>
                  <a:schemeClr val="bg1"/>
                </a:solidFill>
                <a:latin typeface="Calibri" panose="020F0502020204030204" pitchFamily="34" charset="0"/>
                <a:cs typeface="Calibri" panose="020F0502020204030204" pitchFamily="34" charset="0"/>
              </a:rPr>
              <a:t> J, et al., Cancers 2020, 12, 1571</a:t>
            </a:r>
          </a:p>
        </p:txBody>
      </p:sp>
    </p:spTree>
    <p:custDataLst>
      <p:tags r:id="rId1"/>
    </p:custDataLst>
    <p:extLst>
      <p:ext uri="{BB962C8B-B14F-4D97-AF65-F5344CB8AC3E}">
        <p14:creationId xmlns:p14="http://schemas.microsoft.com/office/powerpoint/2010/main" val="738141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5531" y="676989"/>
            <a:ext cx="10432126" cy="5868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088297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562600" y="3611024"/>
            <a:ext cx="66307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Content Placeholder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667" y="627529"/>
            <a:ext cx="11288685" cy="5525019"/>
          </a:xfrm>
          <a:prstGeom prst="rect">
            <a:avLst/>
          </a:prstGeom>
        </p:spPr>
      </p:pic>
      <p:sp>
        <p:nvSpPr>
          <p:cNvPr id="4" name="Rectangle 3"/>
          <p:cNvSpPr/>
          <p:nvPr/>
        </p:nvSpPr>
        <p:spPr>
          <a:xfrm>
            <a:off x="245980" y="6152548"/>
            <a:ext cx="2146742" cy="261610"/>
          </a:xfrm>
          <a:prstGeom prst="rect">
            <a:avLst/>
          </a:prstGeom>
        </p:spPr>
        <p:txBody>
          <a:bodyPr wrap="none">
            <a:spAutoFit/>
          </a:bodyPr>
          <a:lstStyle/>
          <a:p>
            <a:r>
              <a:rPr lang="en-US" sz="1100" b="0" i="1" dirty="0" err="1">
                <a:solidFill>
                  <a:schemeClr val="bg1"/>
                </a:solidFill>
                <a:latin typeface="Calibri" panose="020F0502020204030204" pitchFamily="34" charset="0"/>
                <a:cs typeface="Calibri" panose="020F0502020204030204" pitchFamily="34" charset="0"/>
              </a:rPr>
              <a:t>Kopetz</a:t>
            </a:r>
            <a:r>
              <a:rPr lang="en-US" sz="1100" b="0" i="1" dirty="0">
                <a:solidFill>
                  <a:schemeClr val="bg1"/>
                </a:solidFill>
                <a:latin typeface="Calibri" panose="020F0502020204030204" pitchFamily="34" charset="0"/>
                <a:cs typeface="Calibri" panose="020F0502020204030204" pitchFamily="34" charset="0"/>
              </a:rPr>
              <a:t> S, et al. N </a:t>
            </a:r>
            <a:r>
              <a:rPr lang="en-US" sz="1100" b="0" i="1" dirty="0" err="1">
                <a:solidFill>
                  <a:schemeClr val="bg1"/>
                </a:solidFill>
                <a:latin typeface="Calibri" panose="020F0502020204030204" pitchFamily="34" charset="0"/>
                <a:cs typeface="Calibri" panose="020F0502020204030204" pitchFamily="34" charset="0"/>
              </a:rPr>
              <a:t>Engl</a:t>
            </a:r>
            <a:r>
              <a:rPr lang="en-US" sz="1100" b="0" i="1" dirty="0">
                <a:solidFill>
                  <a:schemeClr val="bg1"/>
                </a:solidFill>
                <a:latin typeface="Calibri" panose="020F0502020204030204" pitchFamily="34" charset="0"/>
                <a:cs typeface="Calibri" panose="020F0502020204030204" pitchFamily="34" charset="0"/>
              </a:rPr>
              <a:t> J Med. 2019</a:t>
            </a:r>
          </a:p>
        </p:txBody>
      </p:sp>
    </p:spTree>
    <p:custDataLst>
      <p:tags r:id="rId1"/>
    </p:custDataLst>
    <p:extLst>
      <p:ext uri="{BB962C8B-B14F-4D97-AF65-F5344CB8AC3E}">
        <p14:creationId xmlns:p14="http://schemas.microsoft.com/office/powerpoint/2010/main" val="837122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1" y="323783"/>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945492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0018" y="437239"/>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74709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4964" y="336029"/>
            <a:ext cx="5473550" cy="769441"/>
          </a:xfrm>
          <a:prstGeom prst="rect">
            <a:avLst/>
          </a:prstGeom>
        </p:spPr>
        <p:txBody>
          <a:bodyPr wrap="none">
            <a:spAutoFit/>
          </a:bodyPr>
          <a:lstStyle/>
          <a:p>
            <a:r>
              <a:rPr lang="en-US" sz="4400" b="0" i="1" dirty="0">
                <a:solidFill>
                  <a:srgbClr val="252171"/>
                </a:solidFill>
                <a:latin typeface="Calibri" panose="020F0502020204030204" pitchFamily="34" charset="0"/>
                <a:cs typeface="Calibri" panose="020F0502020204030204" pitchFamily="34" charset="0"/>
              </a:rPr>
              <a:t>BRAF</a:t>
            </a:r>
            <a:r>
              <a:rPr lang="en-US" sz="4400" b="0" dirty="0">
                <a:solidFill>
                  <a:srgbClr val="252171"/>
                </a:solidFill>
                <a:latin typeface="Calibri" panose="020F0502020204030204" pitchFamily="34" charset="0"/>
                <a:cs typeface="Calibri" panose="020F0502020204030204" pitchFamily="34" charset="0"/>
              </a:rPr>
              <a:t> Mutations In CRC</a:t>
            </a:r>
          </a:p>
        </p:txBody>
      </p:sp>
      <p:sp>
        <p:nvSpPr>
          <p:cNvPr id="3" name="Content Placeholder 1"/>
          <p:cNvSpPr txBox="1">
            <a:spLocks/>
          </p:cNvSpPr>
          <p:nvPr/>
        </p:nvSpPr>
        <p:spPr>
          <a:xfrm>
            <a:off x="211475" y="1252010"/>
            <a:ext cx="11614079" cy="4811249"/>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indent="0">
              <a:lnSpc>
                <a:spcPct val="100000"/>
              </a:lnSpc>
              <a:spcBef>
                <a:spcPts val="0"/>
              </a:spcBef>
              <a:spcAft>
                <a:spcPts val="0"/>
              </a:spcAft>
              <a:buClr>
                <a:srgbClr val="FF0000"/>
              </a:buClr>
            </a:pPr>
            <a:r>
              <a:rPr lang="en-US" sz="2300" b="0" i="1" kern="0" dirty="0">
                <a:cs typeface="Calibri" panose="020F0502020204030204" pitchFamily="34" charset="0"/>
              </a:rPr>
              <a:t>   BRAF</a:t>
            </a:r>
            <a:r>
              <a:rPr lang="en-US" sz="2300" b="0" kern="0" dirty="0">
                <a:cs typeface="Calibri" panose="020F0502020204030204" pitchFamily="34" charset="0"/>
              </a:rPr>
              <a:t> activating mutations, usually mutually exclusive with </a:t>
            </a:r>
            <a:r>
              <a:rPr lang="en-US" sz="2300" b="0" i="1" kern="0" dirty="0">
                <a:cs typeface="Calibri" panose="020F0502020204030204" pitchFamily="34" charset="0"/>
              </a:rPr>
              <a:t>KRAS</a:t>
            </a:r>
            <a:r>
              <a:rPr lang="en-US" sz="2300" b="0" kern="0" dirty="0">
                <a:cs typeface="Calibri" panose="020F0502020204030204" pitchFamily="34" charset="0"/>
              </a:rPr>
              <a:t> mutations,  </a:t>
            </a:r>
          </a:p>
          <a:p>
            <a:pPr indent="0">
              <a:lnSpc>
                <a:spcPct val="100000"/>
              </a:lnSpc>
              <a:spcBef>
                <a:spcPts val="0"/>
              </a:spcBef>
              <a:spcAft>
                <a:spcPts val="0"/>
              </a:spcAft>
              <a:buNone/>
            </a:pPr>
            <a:r>
              <a:rPr lang="en-US" sz="2300" b="0" kern="0" dirty="0">
                <a:cs typeface="Calibri" panose="020F0502020204030204" pitchFamily="34" charset="0"/>
              </a:rPr>
              <a:t>     represent 5-15% of CRC</a:t>
            </a:r>
          </a:p>
          <a:p>
            <a:pPr indent="0">
              <a:lnSpc>
                <a:spcPct val="100000"/>
              </a:lnSpc>
              <a:spcBef>
                <a:spcPts val="0"/>
              </a:spcBef>
              <a:spcAft>
                <a:spcPts val="0"/>
              </a:spcAft>
              <a:buClr>
                <a:srgbClr val="FF0000"/>
              </a:buClr>
            </a:pPr>
            <a:r>
              <a:rPr lang="en-US" sz="2300" b="0" kern="0" dirty="0">
                <a:cs typeface="Calibri" panose="020F0502020204030204" pitchFamily="34" charset="0"/>
              </a:rPr>
              <a:t>   Kinase activating mutation: </a:t>
            </a:r>
            <a:r>
              <a:rPr lang="en-US" sz="2300" b="0" i="1" kern="0" dirty="0">
                <a:cs typeface="Calibri" panose="020F0502020204030204" pitchFamily="34" charset="0"/>
              </a:rPr>
              <a:t>V600E</a:t>
            </a:r>
            <a:r>
              <a:rPr lang="en-US" sz="2300" b="0" kern="0" dirty="0">
                <a:cs typeface="Calibri" panose="020F0502020204030204" pitchFamily="34" charset="0"/>
              </a:rPr>
              <a:t> (80-95%), codon 601 and 597</a:t>
            </a:r>
          </a:p>
          <a:p>
            <a:pPr marL="0" indent="0">
              <a:lnSpc>
                <a:spcPct val="100000"/>
              </a:lnSpc>
              <a:spcBef>
                <a:spcPts val="0"/>
              </a:spcBef>
              <a:spcAft>
                <a:spcPts val="0"/>
              </a:spcAft>
              <a:buNone/>
            </a:pPr>
            <a:r>
              <a:rPr lang="en-US" sz="2300" b="0" kern="0" dirty="0">
                <a:cs typeface="Calibri" panose="020F0502020204030204" pitchFamily="34" charset="0"/>
              </a:rPr>
              <a:t>          Kinase impairing mutation: codon 594 and 596</a:t>
            </a:r>
          </a:p>
          <a:p>
            <a:pPr indent="0">
              <a:lnSpc>
                <a:spcPct val="100000"/>
              </a:lnSpc>
              <a:spcBef>
                <a:spcPts val="0"/>
              </a:spcBef>
              <a:spcAft>
                <a:spcPts val="0"/>
              </a:spcAft>
              <a:buClr>
                <a:srgbClr val="FF0000"/>
              </a:buClr>
            </a:pPr>
            <a:r>
              <a:rPr lang="en-US" sz="2300" b="0" kern="0" dirty="0">
                <a:cs typeface="Calibri" panose="020F0502020204030204" pitchFamily="34" charset="0"/>
              </a:rPr>
              <a:t>   Biomarker for anti-EGFR treatment </a:t>
            </a:r>
          </a:p>
          <a:p>
            <a:pPr marL="0" indent="0">
              <a:lnSpc>
                <a:spcPct val="100000"/>
              </a:lnSpc>
              <a:spcBef>
                <a:spcPts val="0"/>
              </a:spcBef>
              <a:spcAft>
                <a:spcPts val="0"/>
              </a:spcAft>
              <a:buFont typeface="Wingdings" panose="05000000000000000000" pitchFamily="2" charset="2"/>
              <a:buNone/>
            </a:pPr>
            <a:r>
              <a:rPr lang="en-US" sz="2300" b="0" kern="0" dirty="0">
                <a:cs typeface="Calibri" panose="020F0502020204030204" pitchFamily="34" charset="0"/>
              </a:rPr>
              <a:t>          - </a:t>
            </a:r>
            <a:r>
              <a:rPr lang="en-US" sz="2300" b="0" i="1" kern="0" dirty="0">
                <a:cs typeface="Calibri" panose="020F0502020204030204" pitchFamily="34" charset="0"/>
              </a:rPr>
              <a:t>BRAF V600E </a:t>
            </a:r>
            <a:r>
              <a:rPr lang="en-US" sz="2300" b="0" kern="0" dirty="0">
                <a:cs typeface="Calibri" panose="020F0502020204030204" pitchFamily="34" charset="0"/>
              </a:rPr>
              <a:t>mutation makes response to anti-EGFR (</a:t>
            </a:r>
            <a:r>
              <a:rPr lang="en-US" sz="2300" b="0" kern="0" dirty="0" err="1">
                <a:cs typeface="Calibri" panose="020F0502020204030204" pitchFamily="34" charset="0"/>
              </a:rPr>
              <a:t>cetuximab</a:t>
            </a:r>
            <a:r>
              <a:rPr lang="en-US" sz="2300" b="0" kern="0" dirty="0">
                <a:cs typeface="Calibri" panose="020F0502020204030204" pitchFamily="34" charset="0"/>
              </a:rPr>
              <a:t> or </a:t>
            </a:r>
            <a:r>
              <a:rPr lang="en-US" sz="2300" b="0" kern="0" dirty="0" err="1">
                <a:cs typeface="Calibri" panose="020F0502020204030204" pitchFamily="34" charset="0"/>
              </a:rPr>
              <a:t>panitumumab</a:t>
            </a:r>
            <a:r>
              <a:rPr lang="en-US" sz="2300" b="0" kern="0" dirty="0">
                <a:cs typeface="Calibri" panose="020F0502020204030204" pitchFamily="34" charset="0"/>
              </a:rPr>
              <a:t>)  </a:t>
            </a:r>
          </a:p>
          <a:p>
            <a:pPr marL="0" indent="0">
              <a:lnSpc>
                <a:spcPct val="100000"/>
              </a:lnSpc>
              <a:spcBef>
                <a:spcPts val="0"/>
              </a:spcBef>
              <a:spcAft>
                <a:spcPts val="0"/>
              </a:spcAft>
              <a:buFont typeface="Wingdings" panose="05000000000000000000" pitchFamily="2" charset="2"/>
              <a:buNone/>
            </a:pPr>
            <a:r>
              <a:rPr lang="en-US" sz="2300" b="0" kern="0" dirty="0">
                <a:cs typeface="Calibri" panose="020F0502020204030204" pitchFamily="34" charset="0"/>
              </a:rPr>
              <a:t>          highly unlikely unless given a BRAF inhibitor</a:t>
            </a:r>
          </a:p>
          <a:p>
            <a:pPr indent="0">
              <a:lnSpc>
                <a:spcPct val="100000"/>
              </a:lnSpc>
              <a:spcBef>
                <a:spcPts val="0"/>
              </a:spcBef>
              <a:spcAft>
                <a:spcPts val="0"/>
              </a:spcAft>
              <a:buClr>
                <a:srgbClr val="FF0000"/>
              </a:buClr>
            </a:pPr>
            <a:r>
              <a:rPr lang="en-US" sz="2300" b="0" kern="0" dirty="0">
                <a:cs typeface="Calibri" panose="020F0502020204030204" pitchFamily="34" charset="0"/>
              </a:rPr>
              <a:t>   Screening for Lynch syndrome (Loss of MLH1 and PMS2 IHC)</a:t>
            </a:r>
          </a:p>
          <a:p>
            <a:pPr marL="0" indent="0">
              <a:lnSpc>
                <a:spcPct val="100000"/>
              </a:lnSpc>
              <a:spcBef>
                <a:spcPts val="0"/>
              </a:spcBef>
              <a:spcAft>
                <a:spcPts val="0"/>
              </a:spcAft>
              <a:buFont typeface="Wingdings" panose="05000000000000000000" pitchFamily="2" charset="2"/>
              <a:buNone/>
            </a:pPr>
            <a:r>
              <a:rPr lang="en-US" sz="2300" b="0" kern="0" dirty="0">
                <a:cs typeface="Calibri" panose="020F0502020204030204" pitchFamily="34" charset="0"/>
              </a:rPr>
              <a:t>          - </a:t>
            </a:r>
            <a:r>
              <a:rPr lang="en-US" sz="2300" b="0" kern="0" dirty="0">
                <a:cs typeface="Calibri" panose="020F0502020204030204" pitchFamily="34" charset="0"/>
                <a:sym typeface="Arial" panose="020B0604020202020204" pitchFamily="34" charset="0"/>
              </a:rPr>
              <a:t>D</a:t>
            </a:r>
            <a:r>
              <a:rPr lang="en-US" altLang="zh-CN" sz="2300" b="0" kern="0" dirty="0">
                <a:cs typeface="Calibri" panose="020F0502020204030204" pitchFamily="34" charset="0"/>
                <a:sym typeface="Arial" panose="020B0604020202020204" pitchFamily="34" charset="0"/>
              </a:rPr>
              <a:t>ifferentiate sporadic </a:t>
            </a:r>
            <a:r>
              <a:rPr lang="en-US" altLang="zh-CN" sz="2300" b="0" i="1" kern="0" dirty="0">
                <a:cs typeface="Calibri" panose="020F0502020204030204" pitchFamily="34" charset="0"/>
                <a:sym typeface="Arial" panose="020B0604020202020204" pitchFamily="34" charset="0"/>
              </a:rPr>
              <a:t>MLH1-</a:t>
            </a:r>
            <a:r>
              <a:rPr lang="en-US" altLang="zh-CN" sz="2300" b="0" kern="0" dirty="0">
                <a:cs typeface="Calibri" panose="020F0502020204030204" pitchFamily="34" charset="0"/>
                <a:sym typeface="Arial" panose="020B0604020202020204" pitchFamily="34" charset="0"/>
              </a:rPr>
              <a:t>hypermethylated CRC from Lynch, cost effective   </a:t>
            </a:r>
          </a:p>
          <a:p>
            <a:pPr marL="0" indent="0">
              <a:lnSpc>
                <a:spcPct val="100000"/>
              </a:lnSpc>
              <a:spcBef>
                <a:spcPts val="0"/>
              </a:spcBef>
              <a:spcAft>
                <a:spcPts val="0"/>
              </a:spcAft>
              <a:buFont typeface="Wingdings" panose="05000000000000000000" pitchFamily="2" charset="2"/>
              <a:buNone/>
            </a:pPr>
            <a:r>
              <a:rPr lang="en-US" altLang="zh-CN" sz="2300" b="0" kern="0" dirty="0">
                <a:cs typeface="Calibri" panose="020F0502020204030204" pitchFamily="34" charset="0"/>
                <a:sym typeface="Arial" panose="020B0604020202020204" pitchFamily="34" charset="0"/>
              </a:rPr>
              <a:t>          method before germline mutation testing </a:t>
            </a:r>
          </a:p>
          <a:p>
            <a:pPr marL="0" indent="0">
              <a:lnSpc>
                <a:spcPct val="100000"/>
              </a:lnSpc>
              <a:spcBef>
                <a:spcPts val="0"/>
              </a:spcBef>
              <a:spcAft>
                <a:spcPts val="0"/>
              </a:spcAft>
              <a:buFont typeface="Wingdings" panose="05000000000000000000" pitchFamily="2" charset="2"/>
              <a:buNone/>
            </a:pPr>
            <a:r>
              <a:rPr lang="en-US" altLang="zh-CN" sz="2300" b="0" kern="0" dirty="0">
                <a:cs typeface="Calibri" panose="020F0502020204030204" pitchFamily="34" charset="0"/>
                <a:sym typeface="Arial" panose="020B0604020202020204" pitchFamily="34" charset="0"/>
              </a:rPr>
              <a:t>          - Presence of a </a:t>
            </a:r>
            <a:r>
              <a:rPr lang="en-US" altLang="zh-CN" sz="2300" b="0" i="1" kern="0" dirty="0">
                <a:cs typeface="Calibri" panose="020F0502020204030204" pitchFamily="34" charset="0"/>
                <a:sym typeface="Arial" panose="020B0604020202020204" pitchFamily="34" charset="0"/>
              </a:rPr>
              <a:t>BRAF </a:t>
            </a:r>
            <a:r>
              <a:rPr lang="en-US" altLang="zh-CN" sz="2300" b="0" kern="0" dirty="0">
                <a:cs typeface="Calibri" panose="020F0502020204030204" pitchFamily="34" charset="0"/>
                <a:sym typeface="Arial" panose="020B0604020202020204" pitchFamily="34" charset="0"/>
              </a:rPr>
              <a:t>mutation strongly favors sporadic CRC, its absence does not   </a:t>
            </a:r>
          </a:p>
          <a:p>
            <a:pPr marL="0" indent="0">
              <a:lnSpc>
                <a:spcPct val="100000"/>
              </a:lnSpc>
              <a:spcBef>
                <a:spcPts val="0"/>
              </a:spcBef>
              <a:spcAft>
                <a:spcPts val="0"/>
              </a:spcAft>
              <a:buFont typeface="Wingdings" panose="05000000000000000000" pitchFamily="2" charset="2"/>
              <a:buNone/>
            </a:pPr>
            <a:r>
              <a:rPr lang="en-US" altLang="zh-CN" sz="2300" b="0" kern="0" dirty="0">
                <a:cs typeface="Calibri" panose="020F0502020204030204" pitchFamily="34" charset="0"/>
                <a:sym typeface="Arial" panose="020B0604020202020204" pitchFamily="34" charset="0"/>
              </a:rPr>
              <a:t>          completely exclude the risk of Lynch </a:t>
            </a:r>
          </a:p>
          <a:p>
            <a:pPr indent="0">
              <a:lnSpc>
                <a:spcPct val="100000"/>
              </a:lnSpc>
              <a:spcBef>
                <a:spcPts val="0"/>
              </a:spcBef>
              <a:spcAft>
                <a:spcPts val="0"/>
              </a:spcAft>
              <a:buClr>
                <a:srgbClr val="FF0000"/>
              </a:buClr>
            </a:pPr>
            <a:r>
              <a:rPr lang="en-US" altLang="zh-CN" sz="2300" b="0" kern="0" dirty="0">
                <a:cs typeface="Calibri" panose="020F0502020204030204" pitchFamily="34" charset="0"/>
                <a:sym typeface="Arial" panose="020B0604020202020204" pitchFamily="34" charset="0"/>
              </a:rPr>
              <a:t>   Testing: Sequencing, IHC is also an option</a:t>
            </a:r>
            <a:endParaRPr lang="zh-CN" altLang="en-US" sz="2300" b="0" kern="0" dirty="0">
              <a:cs typeface="Calibri" panose="020F0502020204030204" pitchFamily="34" charset="0"/>
              <a:sym typeface="Arial" panose="020B0604020202020204" pitchFamily="34" charset="0"/>
            </a:endParaRPr>
          </a:p>
        </p:txBody>
      </p:sp>
      <p:sp>
        <p:nvSpPr>
          <p:cNvPr id="4" name="Rectangle 3"/>
          <p:cNvSpPr/>
          <p:nvPr/>
        </p:nvSpPr>
        <p:spPr>
          <a:xfrm>
            <a:off x="211475" y="6356339"/>
            <a:ext cx="6972760" cy="268081"/>
          </a:xfrm>
          <a:prstGeom prst="rect">
            <a:avLst/>
          </a:prstGeom>
        </p:spPr>
        <p:txBody>
          <a:bodyPr wrap="square">
            <a:spAutoFit/>
          </a:bodyPr>
          <a:lstStyle/>
          <a:p>
            <a:r>
              <a:rPr lang="en-US" sz="1100" b="0" i="1" dirty="0" err="1">
                <a:solidFill>
                  <a:schemeClr val="bg1"/>
                </a:solidFill>
                <a:latin typeface="Calibri" panose="020F0502020204030204" pitchFamily="34" charset="0"/>
                <a:cs typeface="Calibri" panose="020F0502020204030204" pitchFamily="34" charset="0"/>
              </a:rPr>
              <a:t>Schirripa</a:t>
            </a:r>
            <a:r>
              <a:rPr lang="en-US" sz="1100" b="0" i="1" dirty="0">
                <a:solidFill>
                  <a:schemeClr val="bg1"/>
                </a:solidFill>
                <a:latin typeface="Calibri" panose="020F0502020204030204" pitchFamily="34" charset="0"/>
                <a:cs typeface="Calibri" panose="020F0502020204030204" pitchFamily="34" charset="0"/>
              </a:rPr>
              <a:t> M, et al., </a:t>
            </a:r>
            <a:r>
              <a:rPr lang="en-US" sz="1100" b="0" i="1" dirty="0" err="1">
                <a:solidFill>
                  <a:schemeClr val="bg1"/>
                </a:solidFill>
                <a:latin typeface="Calibri" panose="020F0502020204030204" pitchFamily="34" charset="0"/>
                <a:cs typeface="Calibri" panose="020F0502020204030204" pitchFamily="34" charset="0"/>
              </a:rPr>
              <a:t>Clin</a:t>
            </a:r>
            <a:r>
              <a:rPr lang="en-US" sz="1100" b="0" i="1" dirty="0">
                <a:solidFill>
                  <a:schemeClr val="bg1"/>
                </a:solidFill>
                <a:latin typeface="Calibri" panose="020F0502020204030204" pitchFamily="34" charset="0"/>
                <a:cs typeface="Calibri" panose="020F0502020204030204" pitchFamily="34" charset="0"/>
              </a:rPr>
              <a:t> Cancer Res, 2019, 25: 3954-3961; Molina-</a:t>
            </a:r>
            <a:r>
              <a:rPr lang="en-US" sz="1100" b="0" i="1" dirty="0" err="1">
                <a:solidFill>
                  <a:schemeClr val="bg1"/>
                </a:solidFill>
                <a:latin typeface="Calibri" panose="020F0502020204030204" pitchFamily="34" charset="0"/>
                <a:cs typeface="Calibri" panose="020F0502020204030204" pitchFamily="34" charset="0"/>
              </a:rPr>
              <a:t>Cerrillo</a:t>
            </a:r>
            <a:r>
              <a:rPr lang="en-US" sz="1100" b="0" i="1" dirty="0">
                <a:solidFill>
                  <a:schemeClr val="bg1"/>
                </a:solidFill>
                <a:latin typeface="Calibri" panose="020F0502020204030204" pitchFamily="34" charset="0"/>
                <a:cs typeface="Calibri" panose="020F0502020204030204" pitchFamily="34" charset="0"/>
              </a:rPr>
              <a:t> J, et al., Cancers 2020, 12, 1571.</a:t>
            </a:r>
          </a:p>
        </p:txBody>
      </p:sp>
    </p:spTree>
    <p:custDataLst>
      <p:tags r:id="rId1"/>
    </p:custDataLst>
    <p:extLst>
      <p:ext uri="{BB962C8B-B14F-4D97-AF65-F5344CB8AC3E}">
        <p14:creationId xmlns:p14="http://schemas.microsoft.com/office/powerpoint/2010/main" val="2186559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720736" y="702962"/>
            <a:ext cx="104965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a:spcBef>
                <a:spcPct val="50000"/>
              </a:spcBef>
            </a:pPr>
            <a:r>
              <a:rPr lang="en-US" sz="4400" b="0" dirty="0">
                <a:solidFill>
                  <a:srgbClr val="252171"/>
                </a:solidFill>
                <a:latin typeface="Calibri" panose="020F0502020204030204" pitchFamily="34" charset="0"/>
                <a:cs typeface="Calibri" panose="020F0502020204030204" pitchFamily="34" charset="0"/>
              </a:rPr>
              <a:t>Molecular Testing in General</a:t>
            </a:r>
          </a:p>
        </p:txBody>
      </p:sp>
      <p:sp>
        <p:nvSpPr>
          <p:cNvPr id="6" name="Content Placeholder 4">
            <a:extLst>
              <a:ext uri="{FF2B5EF4-FFF2-40B4-BE49-F238E27FC236}">
                <a16:creationId xmlns:a16="http://schemas.microsoft.com/office/drawing/2014/main" id="{A4D95CAA-DB47-6E48-8975-22D7F9FAA399}"/>
              </a:ext>
            </a:extLst>
          </p:cNvPr>
          <p:cNvSpPr txBox="1">
            <a:spLocks/>
          </p:cNvSpPr>
          <p:nvPr/>
        </p:nvSpPr>
        <p:spPr>
          <a:xfrm>
            <a:off x="720736" y="1906884"/>
            <a:ext cx="7671956" cy="34275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Diagnostic tool</a:t>
            </a:r>
          </a:p>
          <a:p>
            <a:pPr marL="457200" indent="-457200" algn="l">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Uncover hereditary syndromes</a:t>
            </a:r>
          </a:p>
          <a:p>
            <a:pPr marL="457200" indent="-457200" algn="l">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Biomarkers</a:t>
            </a:r>
          </a:p>
          <a:p>
            <a:pPr marL="914400" lvl="1" indent="-457200" algn="l">
              <a:buClr>
                <a:srgbClr val="FF0000"/>
              </a:buClr>
              <a:buFont typeface="Arial" panose="020B0604020202020204" pitchFamily="34" charset="0"/>
              <a:buChar char="•"/>
            </a:pPr>
            <a:r>
              <a:rPr lang="en-US" sz="2800" b="0" dirty="0">
                <a:solidFill>
                  <a:schemeClr val="bg1"/>
                </a:solidFill>
                <a:latin typeface="Calibri" panose="020F0502020204030204" pitchFamily="34" charset="0"/>
                <a:cs typeface="Calibri" panose="020F0502020204030204" pitchFamily="34" charset="0"/>
              </a:rPr>
              <a:t>Predictive</a:t>
            </a:r>
          </a:p>
          <a:p>
            <a:pPr marL="914400" lvl="1" indent="-457200" algn="l">
              <a:buClr>
                <a:srgbClr val="FF0000"/>
              </a:buClr>
              <a:buFont typeface="Arial" panose="020B0604020202020204" pitchFamily="34" charset="0"/>
              <a:buChar char="•"/>
            </a:pPr>
            <a:r>
              <a:rPr lang="en-US" sz="2800" b="0" dirty="0">
                <a:solidFill>
                  <a:schemeClr val="bg1"/>
                </a:solidFill>
                <a:latin typeface="Calibri" panose="020F0502020204030204" pitchFamily="34" charset="0"/>
                <a:cs typeface="Calibri" panose="020F0502020204030204" pitchFamily="34" charset="0"/>
              </a:rPr>
              <a:t>Prognostic  </a:t>
            </a:r>
          </a:p>
          <a:p>
            <a:pPr lvl="1" indent="-457200" algn="l">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Research and clinical trials</a:t>
            </a:r>
          </a:p>
        </p:txBody>
      </p:sp>
    </p:spTree>
    <p:custDataLst>
      <p:tags r:id="rId1"/>
    </p:custDataLst>
    <p:extLst>
      <p:ext uri="{BB962C8B-B14F-4D97-AF65-F5344CB8AC3E}">
        <p14:creationId xmlns:p14="http://schemas.microsoft.com/office/powerpoint/2010/main" val="42273987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5314950" y="3611024"/>
            <a:ext cx="687844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 name="Rectangle 1"/>
          <p:cNvSpPr/>
          <p:nvPr/>
        </p:nvSpPr>
        <p:spPr>
          <a:xfrm>
            <a:off x="304800" y="97798"/>
            <a:ext cx="5522920" cy="769441"/>
          </a:xfrm>
          <a:prstGeom prst="rect">
            <a:avLst/>
          </a:prstGeom>
        </p:spPr>
        <p:txBody>
          <a:bodyPr wrap="square">
            <a:spAutoFit/>
          </a:bodyPr>
          <a:lstStyle/>
          <a:p>
            <a:r>
              <a:rPr lang="en-US" sz="4400" b="0" i="1" dirty="0">
                <a:solidFill>
                  <a:srgbClr val="252171"/>
                </a:solidFill>
                <a:latin typeface="Calibri" panose="020F0502020204030204" pitchFamily="34" charset="0"/>
                <a:cs typeface="Calibri" panose="020F0502020204030204" pitchFamily="34" charset="0"/>
              </a:rPr>
              <a:t>NTRK</a:t>
            </a:r>
            <a:r>
              <a:rPr lang="en-US" sz="4400" b="0" dirty="0">
                <a:solidFill>
                  <a:srgbClr val="252171"/>
                </a:solidFill>
                <a:latin typeface="Calibri" panose="020F0502020204030204" pitchFamily="34" charset="0"/>
                <a:cs typeface="Calibri" panose="020F0502020204030204" pitchFamily="34" charset="0"/>
              </a:rPr>
              <a:t> Fusions in Cancer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67239"/>
            <a:ext cx="7945226" cy="5271570"/>
          </a:xfrm>
          <a:prstGeom prst="rect">
            <a:avLst/>
          </a:prstGeom>
        </p:spPr>
      </p:pic>
      <p:sp>
        <p:nvSpPr>
          <p:cNvPr id="4" name="TextBox 3"/>
          <p:cNvSpPr txBox="1"/>
          <p:nvPr/>
        </p:nvSpPr>
        <p:spPr>
          <a:xfrm>
            <a:off x="8246490" y="867239"/>
            <a:ext cx="4008574" cy="4801314"/>
          </a:xfrm>
          <a:prstGeom prst="rect">
            <a:avLst/>
          </a:prstGeom>
          <a:noFill/>
        </p:spPr>
        <p:txBody>
          <a:bodyPr wrap="square" rtlCol="0">
            <a:spAutoFit/>
          </a:bodyPr>
          <a:lstStyle/>
          <a:p>
            <a:pPr marL="285750" indent="-285750">
              <a:buClr>
                <a:srgbClr val="FF0000"/>
              </a:buClr>
              <a:buFont typeface="Wingdings" panose="05000000000000000000" pitchFamily="2" charset="2"/>
              <a:buChar char="§"/>
            </a:pPr>
            <a:r>
              <a:rPr lang="en-US" b="0" dirty="0">
                <a:solidFill>
                  <a:schemeClr val="bg1"/>
                </a:solidFill>
                <a:latin typeface="Calibri" panose="020F0502020204030204" pitchFamily="34" charset="0"/>
                <a:cs typeface="Calibri" panose="020F0502020204030204" pitchFamily="34" charset="0"/>
              </a:rPr>
              <a:t>Neurotrophic tropomyosin-receptor kinase (NTRK)</a:t>
            </a:r>
          </a:p>
          <a:p>
            <a:pPr marL="342900" indent="-342900">
              <a:buClr>
                <a:srgbClr val="FF0000"/>
              </a:buClr>
              <a:buFont typeface="Wingdings" panose="05000000000000000000" pitchFamily="2" charset="2"/>
              <a:buChar char="§"/>
            </a:pPr>
            <a:endParaRPr lang="en-US" b="0" dirty="0">
              <a:solidFill>
                <a:schemeClr val="bg1"/>
              </a:solidFill>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0" i="1" dirty="0">
                <a:solidFill>
                  <a:schemeClr val="bg1"/>
                </a:solidFill>
                <a:latin typeface="Calibri" panose="020F0502020204030204" pitchFamily="34" charset="0"/>
                <a:cs typeface="Calibri" panose="020F0502020204030204" pitchFamily="34" charset="0"/>
              </a:rPr>
              <a:t>NTRK1, 2, 3 </a:t>
            </a:r>
            <a:r>
              <a:rPr lang="en-US" b="0" dirty="0">
                <a:solidFill>
                  <a:schemeClr val="bg1"/>
                </a:solidFill>
                <a:latin typeface="Calibri" panose="020F0502020204030204" pitchFamily="34" charset="0"/>
                <a:cs typeface="Calibri" panose="020F0502020204030204" pitchFamily="34" charset="0"/>
              </a:rPr>
              <a:t>fusions are rare oncogenic drivers in solid tumors</a:t>
            </a:r>
          </a:p>
          <a:p>
            <a:pPr marL="342900" indent="-342900">
              <a:buClr>
                <a:srgbClr val="FF0000"/>
              </a:buClr>
              <a:buFont typeface="Wingdings" panose="05000000000000000000" pitchFamily="2" charset="2"/>
              <a:buChar char="§"/>
            </a:pPr>
            <a:endParaRPr lang="en-US" b="0" dirty="0">
              <a:solidFill>
                <a:schemeClr val="bg1"/>
              </a:solidFill>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0" dirty="0">
                <a:solidFill>
                  <a:schemeClr val="bg1"/>
                </a:solidFill>
                <a:latin typeface="Calibri" panose="020F0502020204030204" pitchFamily="34" charset="0"/>
                <a:cs typeface="Calibri" panose="020F0502020204030204" pitchFamily="34" charset="0"/>
              </a:rPr>
              <a:t>The treatment of patients with </a:t>
            </a:r>
          </a:p>
          <a:p>
            <a:r>
              <a:rPr lang="en-US" b="0" i="1" dirty="0">
                <a:solidFill>
                  <a:schemeClr val="bg1"/>
                </a:solidFill>
                <a:latin typeface="Calibri" panose="020F0502020204030204" pitchFamily="34" charset="0"/>
                <a:cs typeface="Calibri" panose="020F0502020204030204" pitchFamily="34" charset="0"/>
              </a:rPr>
              <a:t>     NTRK </a:t>
            </a:r>
            <a:r>
              <a:rPr lang="en-US" b="0" dirty="0">
                <a:solidFill>
                  <a:schemeClr val="bg1"/>
                </a:solidFill>
                <a:latin typeface="Calibri" panose="020F0502020204030204" pitchFamily="34" charset="0"/>
                <a:cs typeface="Calibri" panose="020F0502020204030204" pitchFamily="34" charset="0"/>
              </a:rPr>
              <a:t>fusion-positive cancers with  </a:t>
            </a:r>
          </a:p>
          <a:p>
            <a:r>
              <a:rPr lang="en-US" b="0" dirty="0">
                <a:solidFill>
                  <a:schemeClr val="bg1"/>
                </a:solidFill>
                <a:latin typeface="Calibri" panose="020F0502020204030204" pitchFamily="34" charset="0"/>
                <a:cs typeface="Calibri" panose="020F0502020204030204" pitchFamily="34" charset="0"/>
              </a:rPr>
              <a:t>     a 1</a:t>
            </a:r>
            <a:r>
              <a:rPr lang="en-US" b="0" baseline="30000" dirty="0">
                <a:solidFill>
                  <a:schemeClr val="bg1"/>
                </a:solidFill>
                <a:latin typeface="Calibri" panose="020F0502020204030204" pitchFamily="34" charset="0"/>
                <a:cs typeface="Calibri" panose="020F0502020204030204" pitchFamily="34" charset="0"/>
              </a:rPr>
              <a:t>st</a:t>
            </a:r>
            <a:r>
              <a:rPr lang="en-US" b="0" dirty="0">
                <a:solidFill>
                  <a:schemeClr val="bg1"/>
                </a:solidFill>
                <a:latin typeface="Calibri" panose="020F0502020204030204" pitchFamily="34" charset="0"/>
                <a:cs typeface="Calibri" panose="020F0502020204030204" pitchFamily="34" charset="0"/>
              </a:rPr>
              <a:t> generation TRK inhibitor,</a:t>
            </a:r>
          </a:p>
          <a:p>
            <a:r>
              <a:rPr lang="en-US" b="0" dirty="0">
                <a:solidFill>
                  <a:schemeClr val="bg1"/>
                </a:solidFill>
                <a:latin typeface="Calibri" panose="020F0502020204030204" pitchFamily="34" charset="0"/>
                <a:cs typeface="Calibri" panose="020F0502020204030204" pitchFamily="34" charset="0"/>
              </a:rPr>
              <a:t>     such as </a:t>
            </a:r>
            <a:r>
              <a:rPr lang="en-US" b="0" dirty="0" err="1">
                <a:solidFill>
                  <a:schemeClr val="bg1"/>
                </a:solidFill>
                <a:latin typeface="Calibri" panose="020F0502020204030204" pitchFamily="34" charset="0"/>
                <a:cs typeface="Calibri" panose="020F0502020204030204" pitchFamily="34" charset="0"/>
              </a:rPr>
              <a:t>larotrectinib</a:t>
            </a:r>
            <a:r>
              <a:rPr lang="en-US" b="0" dirty="0">
                <a:solidFill>
                  <a:schemeClr val="bg1"/>
                </a:solidFill>
                <a:latin typeface="Calibri" panose="020F0502020204030204" pitchFamily="34" charset="0"/>
                <a:cs typeface="Calibri" panose="020F0502020204030204" pitchFamily="34" charset="0"/>
              </a:rPr>
              <a:t> or </a:t>
            </a:r>
            <a:r>
              <a:rPr lang="en-US" b="0" dirty="0" err="1">
                <a:solidFill>
                  <a:schemeClr val="bg1"/>
                </a:solidFill>
                <a:latin typeface="Calibri" panose="020F0502020204030204" pitchFamily="34" charset="0"/>
                <a:cs typeface="Calibri" panose="020F0502020204030204" pitchFamily="34" charset="0"/>
              </a:rPr>
              <a:t>entrectinib</a:t>
            </a:r>
            <a:r>
              <a:rPr lang="en-US" b="0" dirty="0">
                <a:solidFill>
                  <a:schemeClr val="bg1"/>
                </a:solidFill>
                <a:latin typeface="Calibri" panose="020F0502020204030204" pitchFamily="34" charset="0"/>
                <a:cs typeface="Calibri" panose="020F0502020204030204" pitchFamily="34" charset="0"/>
              </a:rPr>
              <a:t>, </a:t>
            </a:r>
          </a:p>
          <a:p>
            <a:r>
              <a:rPr lang="en-US" b="0" dirty="0">
                <a:solidFill>
                  <a:schemeClr val="bg1"/>
                </a:solidFill>
                <a:latin typeface="Calibri" panose="020F0502020204030204" pitchFamily="34" charset="0"/>
                <a:cs typeface="Calibri" panose="020F0502020204030204" pitchFamily="34" charset="0"/>
              </a:rPr>
              <a:t>     is associated with high response </a:t>
            </a:r>
          </a:p>
          <a:p>
            <a:r>
              <a:rPr lang="en-US" b="0" dirty="0">
                <a:solidFill>
                  <a:schemeClr val="bg1"/>
                </a:solidFill>
                <a:latin typeface="Calibri" panose="020F0502020204030204" pitchFamily="34" charset="0"/>
                <a:cs typeface="Calibri" panose="020F0502020204030204" pitchFamily="34" charset="0"/>
              </a:rPr>
              <a:t>     rates (&gt;75%), regardless of tumor  </a:t>
            </a:r>
          </a:p>
          <a:p>
            <a:r>
              <a:rPr lang="en-US" b="0" dirty="0">
                <a:solidFill>
                  <a:schemeClr val="bg1"/>
                </a:solidFill>
                <a:latin typeface="Calibri" panose="020F0502020204030204" pitchFamily="34" charset="0"/>
                <a:cs typeface="Calibri" panose="020F0502020204030204" pitchFamily="34" charset="0"/>
              </a:rPr>
              <a:t>     histology</a:t>
            </a:r>
          </a:p>
          <a:p>
            <a:pPr marL="285750" indent="-285750">
              <a:buFont typeface="Wingdings" panose="05000000000000000000" pitchFamily="2" charset="2"/>
              <a:buChar char="§"/>
            </a:pPr>
            <a:endParaRPr lang="en-US" b="0" dirty="0">
              <a:solidFill>
                <a:schemeClr val="bg1"/>
              </a:solidFill>
              <a:latin typeface="Calibri" panose="020F0502020204030204" pitchFamily="34" charset="0"/>
              <a:cs typeface="Calibri" panose="020F0502020204030204" pitchFamily="34" charset="0"/>
            </a:endParaRPr>
          </a:p>
          <a:p>
            <a:pPr marL="285750" indent="-285750">
              <a:buClr>
                <a:srgbClr val="FF0000"/>
              </a:buClr>
              <a:buFont typeface="Wingdings" panose="05000000000000000000" pitchFamily="2" charset="2"/>
              <a:buChar char="§"/>
            </a:pPr>
            <a:r>
              <a:rPr lang="en-US" b="0" dirty="0">
                <a:solidFill>
                  <a:schemeClr val="bg1"/>
                </a:solidFill>
                <a:latin typeface="Calibri" panose="020F0502020204030204" pitchFamily="34" charset="0"/>
                <a:cs typeface="Calibri" panose="020F0502020204030204" pitchFamily="34" charset="0"/>
              </a:rPr>
              <a:t>FDA approved </a:t>
            </a:r>
            <a:r>
              <a:rPr lang="en-US" b="0" dirty="0" err="1">
                <a:solidFill>
                  <a:schemeClr val="bg1"/>
                </a:solidFill>
                <a:latin typeface="Calibri" panose="020F0502020204030204" pitchFamily="34" charset="0"/>
                <a:cs typeface="Calibri" panose="020F0502020204030204" pitchFamily="34" charset="0"/>
              </a:rPr>
              <a:t>larotrectinib</a:t>
            </a:r>
            <a:r>
              <a:rPr lang="en-US" b="0" dirty="0">
                <a:solidFill>
                  <a:schemeClr val="bg1"/>
                </a:solidFill>
                <a:latin typeface="Calibri" panose="020F0502020204030204" pitchFamily="34" charset="0"/>
                <a:cs typeface="Calibri" panose="020F0502020204030204" pitchFamily="34" charset="0"/>
              </a:rPr>
              <a:t> in 2018 and </a:t>
            </a:r>
            <a:r>
              <a:rPr lang="en-US" b="0" dirty="0" err="1">
                <a:solidFill>
                  <a:schemeClr val="bg1"/>
                </a:solidFill>
                <a:latin typeface="Calibri" panose="020F0502020204030204" pitchFamily="34" charset="0"/>
                <a:cs typeface="Calibri" panose="020F0502020204030204" pitchFamily="34" charset="0"/>
              </a:rPr>
              <a:t>entrectinib</a:t>
            </a:r>
            <a:r>
              <a:rPr lang="en-US" b="0" dirty="0">
                <a:solidFill>
                  <a:schemeClr val="bg1"/>
                </a:solidFill>
                <a:latin typeface="Calibri" panose="020F0502020204030204" pitchFamily="34" charset="0"/>
                <a:cs typeface="Calibri" panose="020F0502020204030204" pitchFamily="34" charset="0"/>
              </a:rPr>
              <a:t> in 2019 (tumor agnostic)</a:t>
            </a:r>
          </a:p>
        </p:txBody>
      </p:sp>
      <p:sp>
        <p:nvSpPr>
          <p:cNvPr id="5" name="TextBox 4"/>
          <p:cNvSpPr txBox="1"/>
          <p:nvPr/>
        </p:nvSpPr>
        <p:spPr>
          <a:xfrm>
            <a:off x="1693193" y="6258543"/>
            <a:ext cx="6252033" cy="261610"/>
          </a:xfrm>
          <a:prstGeom prst="rect">
            <a:avLst/>
          </a:prstGeom>
          <a:solidFill>
            <a:schemeClr val="tx1"/>
          </a:solidFill>
        </p:spPr>
        <p:txBody>
          <a:bodyPr wrap="none" rtlCol="0">
            <a:spAutoFit/>
          </a:bodyPr>
          <a:lstStyle/>
          <a:p>
            <a:r>
              <a:rPr lang="en-US" sz="1100" b="0" i="1" dirty="0" err="1">
                <a:solidFill>
                  <a:schemeClr val="bg1"/>
                </a:solidFill>
                <a:latin typeface="Calibri" panose="020F0502020204030204" pitchFamily="34" charset="0"/>
                <a:cs typeface="Calibri" panose="020F0502020204030204" pitchFamily="34" charset="0"/>
              </a:rPr>
              <a:t>Westphalen</a:t>
            </a:r>
            <a:r>
              <a:rPr lang="en-US" sz="1100" b="0" i="1" dirty="0">
                <a:solidFill>
                  <a:schemeClr val="bg1"/>
                </a:solidFill>
                <a:latin typeface="Calibri" panose="020F0502020204030204" pitchFamily="34" charset="0"/>
                <a:cs typeface="Calibri" panose="020F0502020204030204" pitchFamily="34" charset="0"/>
              </a:rPr>
              <a:t> CB, et. Al., </a:t>
            </a:r>
            <a:r>
              <a:rPr lang="sv-SE" sz="1100" b="0" i="1" dirty="0">
                <a:solidFill>
                  <a:schemeClr val="bg1"/>
                </a:solidFill>
                <a:latin typeface="Calibri" panose="020F0502020204030204" pitchFamily="34" charset="0"/>
                <a:cs typeface="Calibri" panose="020F0502020204030204" pitchFamily="34" charset="0"/>
              </a:rPr>
              <a:t>NPJ Precis Oncol. 2021, 5: 69; </a:t>
            </a:r>
            <a:r>
              <a:rPr lang="en-US" sz="1100" b="0" i="1" dirty="0" err="1">
                <a:solidFill>
                  <a:schemeClr val="bg1"/>
                </a:solidFill>
                <a:latin typeface="Calibri" panose="020F0502020204030204" pitchFamily="34" charset="0"/>
                <a:cs typeface="Calibri" panose="020F0502020204030204" pitchFamily="34" charset="0"/>
              </a:rPr>
              <a:t>Cocco</a:t>
            </a:r>
            <a:r>
              <a:rPr lang="en-US" sz="1100" b="0" i="1" dirty="0">
                <a:solidFill>
                  <a:schemeClr val="bg1"/>
                </a:solidFill>
                <a:latin typeface="Calibri" panose="020F0502020204030204" pitchFamily="34" charset="0"/>
                <a:cs typeface="Calibri" panose="020F0502020204030204" pitchFamily="34" charset="0"/>
              </a:rPr>
              <a:t> E, et al., Nat Rev </a:t>
            </a:r>
            <a:r>
              <a:rPr lang="en-US" sz="1100" b="0" i="1" dirty="0" err="1">
                <a:solidFill>
                  <a:schemeClr val="bg1"/>
                </a:solidFill>
                <a:latin typeface="Calibri" panose="020F0502020204030204" pitchFamily="34" charset="0"/>
                <a:cs typeface="Calibri" panose="020F0502020204030204" pitchFamily="34" charset="0"/>
              </a:rPr>
              <a:t>Clin</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Oncol</a:t>
            </a:r>
            <a:r>
              <a:rPr lang="en-US" sz="1100" b="0" i="1" dirty="0">
                <a:solidFill>
                  <a:schemeClr val="bg1"/>
                </a:solidFill>
                <a:latin typeface="Calibri" panose="020F0502020204030204" pitchFamily="34" charset="0"/>
                <a:cs typeface="Calibri" panose="020F0502020204030204" pitchFamily="34" charset="0"/>
              </a:rPr>
              <a:t>. 2018, 15: 731-747</a:t>
            </a:r>
          </a:p>
        </p:txBody>
      </p:sp>
      <p:sp>
        <p:nvSpPr>
          <p:cNvPr id="6" name="Rectangle 5"/>
          <p:cNvSpPr/>
          <p:nvPr/>
        </p:nvSpPr>
        <p:spPr bwMode="auto">
          <a:xfrm>
            <a:off x="147146" y="857510"/>
            <a:ext cx="7952198" cy="5311739"/>
          </a:xfrm>
          <a:prstGeom prst="rect">
            <a:avLst/>
          </a:prstGeom>
          <a:noFill/>
          <a:ln w="0">
            <a:solidFill>
              <a:schemeClr val="bg1"/>
            </a:solid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997027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1128" y="2290332"/>
            <a:ext cx="11387470" cy="3137397"/>
          </a:xfrm>
          <a:prstGeom prst="rect">
            <a:avLst/>
          </a:prstGeom>
        </p:spPr>
        <p:txBody>
          <a:bodyPr wrap="square">
            <a:spAutoFit/>
          </a:bodyPr>
          <a:lstStyle/>
          <a:p>
            <a:pPr marL="685800" marR="0" indent="-457200">
              <a:lnSpc>
                <a:spcPct val="107000"/>
              </a:lnSpc>
              <a:spcBef>
                <a:spcPts val="0"/>
              </a:spcBef>
              <a:spcAft>
                <a:spcPts val="800"/>
              </a:spcAft>
              <a:buClr>
                <a:srgbClr val="FF0000"/>
              </a:buClr>
              <a:buFont typeface="Wingdings" panose="05000000000000000000" pitchFamily="2" charset="2"/>
              <a:buChar char="§"/>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What is the percentage of NTRK fusion in GI cancers in general?</a:t>
            </a:r>
          </a:p>
          <a:p>
            <a:pPr marL="228600" marR="0">
              <a:lnSpc>
                <a:spcPct val="107000"/>
              </a:lnSpc>
              <a:spcBef>
                <a:spcPts val="0"/>
              </a:spcBef>
              <a:spcAft>
                <a:spcPts val="80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A. 80%</a:t>
            </a:r>
          </a:p>
          <a:p>
            <a:pPr marL="228600" marR="0">
              <a:lnSpc>
                <a:spcPct val="107000"/>
              </a:lnSpc>
              <a:spcBef>
                <a:spcPts val="0"/>
              </a:spcBef>
              <a:spcAft>
                <a:spcPts val="80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B. 50%</a:t>
            </a:r>
          </a:p>
          <a:p>
            <a:pPr marL="228600" marR="0">
              <a:lnSpc>
                <a:spcPct val="107000"/>
              </a:lnSpc>
              <a:spcBef>
                <a:spcPts val="0"/>
              </a:spcBef>
              <a:spcAft>
                <a:spcPts val="80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C. 20%</a:t>
            </a:r>
          </a:p>
          <a:p>
            <a:pPr marL="228600" marR="0">
              <a:lnSpc>
                <a:spcPct val="107000"/>
              </a:lnSpc>
              <a:spcBef>
                <a:spcPts val="0"/>
              </a:spcBef>
              <a:spcAft>
                <a:spcPts val="80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D. Less than 2%</a:t>
            </a:r>
            <a:endParaRPr lang="en-US" sz="32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bwMode="auto">
          <a:xfrm>
            <a:off x="660991" y="990157"/>
            <a:ext cx="29643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a:solidFill>
                  <a:srgbClr val="252171"/>
                </a:solidFill>
                <a:latin typeface="Calibri" panose="020F0502020204030204" pitchFamily="34" charset="0"/>
              </a:rPr>
              <a:t>Question #2</a:t>
            </a:r>
            <a:endParaRPr lang="en-US" sz="4400" b="0" dirty="0">
              <a:solidFill>
                <a:srgbClr val="25217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38416202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360894" y="5181600"/>
            <a:ext cx="6831106" cy="1416423"/>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 name="Rectangle 1"/>
          <p:cNvSpPr/>
          <p:nvPr/>
        </p:nvSpPr>
        <p:spPr>
          <a:xfrm>
            <a:off x="1183340" y="97798"/>
            <a:ext cx="6131859" cy="769441"/>
          </a:xfrm>
          <a:prstGeom prst="rect">
            <a:avLst/>
          </a:prstGeom>
        </p:spPr>
        <p:txBody>
          <a:bodyPr wrap="square">
            <a:spAutoFit/>
          </a:bodyPr>
          <a:lstStyle/>
          <a:p>
            <a:r>
              <a:rPr lang="en-US" sz="4400" b="0" i="1" dirty="0">
                <a:solidFill>
                  <a:srgbClr val="252171"/>
                </a:solidFill>
                <a:latin typeface="Calibri" panose="020F0502020204030204" pitchFamily="34" charset="0"/>
                <a:cs typeface="Calibri" panose="020F0502020204030204" pitchFamily="34" charset="0"/>
              </a:rPr>
              <a:t>NTRK</a:t>
            </a:r>
            <a:r>
              <a:rPr lang="en-US" sz="4400" b="0" dirty="0">
                <a:solidFill>
                  <a:srgbClr val="252171"/>
                </a:solidFill>
                <a:latin typeface="Calibri" panose="020F0502020204030204" pitchFamily="34" charset="0"/>
                <a:cs typeface="Calibri" panose="020F0502020204030204" pitchFamily="34" charset="0"/>
              </a:rPr>
              <a:t> Fusions in Cancer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85949" y="920873"/>
            <a:ext cx="8920285" cy="5447732"/>
          </a:xfrm>
          <a:prstGeom prst="rect">
            <a:avLst/>
          </a:prstGeom>
        </p:spPr>
      </p:pic>
      <p:sp>
        <p:nvSpPr>
          <p:cNvPr id="4" name="Rectangle 3"/>
          <p:cNvSpPr/>
          <p:nvPr/>
        </p:nvSpPr>
        <p:spPr>
          <a:xfrm>
            <a:off x="181985" y="6237800"/>
            <a:ext cx="3207929" cy="261610"/>
          </a:xfrm>
          <a:prstGeom prst="rect">
            <a:avLst/>
          </a:prstGeom>
          <a:solidFill>
            <a:schemeClr val="tx1"/>
          </a:solidFill>
        </p:spPr>
        <p:txBody>
          <a:bodyPr wrap="none">
            <a:spAutoFit/>
          </a:bodyPr>
          <a:lstStyle/>
          <a:p>
            <a:r>
              <a:rPr lang="en-US" sz="1100" b="0" i="1" dirty="0" err="1">
                <a:solidFill>
                  <a:schemeClr val="bg1"/>
                </a:solidFill>
                <a:latin typeface="Calibri" panose="020F0502020204030204" pitchFamily="34" charset="0"/>
                <a:cs typeface="Calibri" panose="020F0502020204030204" pitchFamily="34" charset="0"/>
              </a:rPr>
              <a:t>Cocco</a:t>
            </a:r>
            <a:r>
              <a:rPr lang="en-US" sz="1100" b="0" i="1" dirty="0">
                <a:solidFill>
                  <a:schemeClr val="bg1"/>
                </a:solidFill>
                <a:latin typeface="Calibri" panose="020F0502020204030204" pitchFamily="34" charset="0"/>
                <a:cs typeface="Calibri" panose="020F0502020204030204" pitchFamily="34" charset="0"/>
              </a:rPr>
              <a:t> E, et al., Nat Rev </a:t>
            </a:r>
            <a:r>
              <a:rPr lang="en-US" sz="1100" b="0" i="1" dirty="0" err="1">
                <a:solidFill>
                  <a:schemeClr val="bg1"/>
                </a:solidFill>
                <a:latin typeface="Calibri" panose="020F0502020204030204" pitchFamily="34" charset="0"/>
                <a:cs typeface="Calibri" panose="020F0502020204030204" pitchFamily="34" charset="0"/>
              </a:rPr>
              <a:t>Clin</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Oncol</a:t>
            </a:r>
            <a:r>
              <a:rPr lang="en-US" sz="1100" b="0" i="1" dirty="0">
                <a:solidFill>
                  <a:schemeClr val="bg1"/>
                </a:solidFill>
                <a:latin typeface="Calibri" panose="020F0502020204030204" pitchFamily="34" charset="0"/>
                <a:cs typeface="Calibri" panose="020F0502020204030204" pitchFamily="34" charset="0"/>
              </a:rPr>
              <a:t>. 2018, 15: 731-747</a:t>
            </a:r>
          </a:p>
        </p:txBody>
      </p:sp>
    </p:spTree>
    <p:custDataLst>
      <p:tags r:id="rId1"/>
    </p:custDataLst>
    <p:extLst>
      <p:ext uri="{BB962C8B-B14F-4D97-AF65-F5344CB8AC3E}">
        <p14:creationId xmlns:p14="http://schemas.microsoft.com/office/powerpoint/2010/main" val="2363831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3745" y="175906"/>
            <a:ext cx="5594638" cy="769441"/>
          </a:xfrm>
          <a:prstGeom prst="rect">
            <a:avLst/>
          </a:prstGeom>
        </p:spPr>
        <p:txBody>
          <a:bodyPr wrap="square">
            <a:spAutoFit/>
          </a:bodyPr>
          <a:lstStyle/>
          <a:p>
            <a:r>
              <a:rPr lang="en-US" sz="4400" b="0" i="1" dirty="0">
                <a:solidFill>
                  <a:srgbClr val="252171"/>
                </a:solidFill>
                <a:latin typeface="Calibri" panose="020F0502020204030204" pitchFamily="34" charset="0"/>
                <a:cs typeface="Calibri" panose="020F0502020204030204" pitchFamily="34" charset="0"/>
              </a:rPr>
              <a:t>NTRK</a:t>
            </a:r>
            <a:r>
              <a:rPr lang="en-US" sz="4400" b="0" dirty="0">
                <a:solidFill>
                  <a:srgbClr val="252171"/>
                </a:solidFill>
                <a:latin typeface="Calibri" panose="020F0502020204030204" pitchFamily="34" charset="0"/>
                <a:cs typeface="Calibri" panose="020F0502020204030204" pitchFamily="34" charset="0"/>
              </a:rPr>
              <a:t> Fusions in Cancer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215" y="945347"/>
            <a:ext cx="11588339" cy="3382178"/>
          </a:xfrm>
          <a:prstGeom prst="rect">
            <a:avLst/>
          </a:prstGeom>
        </p:spPr>
      </p:pic>
      <p:sp>
        <p:nvSpPr>
          <p:cNvPr id="4" name="Rectangle 3"/>
          <p:cNvSpPr/>
          <p:nvPr/>
        </p:nvSpPr>
        <p:spPr>
          <a:xfrm>
            <a:off x="435911" y="4366066"/>
            <a:ext cx="11284945" cy="1015663"/>
          </a:xfrm>
          <a:prstGeom prst="rect">
            <a:avLst/>
          </a:prstGeom>
        </p:spPr>
        <p:txBody>
          <a:bodyPr wrap="square">
            <a:spAutoFit/>
          </a:bodyPr>
          <a:lstStyle/>
          <a:p>
            <a:pPr marL="342900" indent="-342900">
              <a:buClr>
                <a:srgbClr val="FF0000"/>
              </a:buClr>
              <a:buFont typeface="Wingdings" panose="05000000000000000000" pitchFamily="2" charset="2"/>
              <a:buChar char="§"/>
            </a:pPr>
            <a:r>
              <a:rPr lang="en-US" sz="2000" b="0" dirty="0">
                <a:solidFill>
                  <a:schemeClr val="bg1"/>
                </a:solidFill>
                <a:latin typeface="Calibri" panose="020F0502020204030204" pitchFamily="34" charset="0"/>
                <a:cs typeface="Calibri" panose="020F0502020204030204" pitchFamily="34" charset="0"/>
              </a:rPr>
              <a:t>Overall </a:t>
            </a:r>
            <a:r>
              <a:rPr lang="en-US" sz="2000" b="0" i="1" dirty="0">
                <a:solidFill>
                  <a:schemeClr val="bg1"/>
                </a:solidFill>
                <a:latin typeface="Calibri" panose="020F0502020204030204" pitchFamily="34" charset="0"/>
                <a:cs typeface="Calibri" panose="020F0502020204030204" pitchFamily="34" charset="0"/>
              </a:rPr>
              <a:t>NTRK</a:t>
            </a:r>
            <a:r>
              <a:rPr lang="en-US" sz="2000" b="0" dirty="0">
                <a:solidFill>
                  <a:schemeClr val="bg1"/>
                </a:solidFill>
                <a:latin typeface="Calibri" panose="020F0502020204030204" pitchFamily="34" charset="0"/>
                <a:cs typeface="Calibri" panose="020F0502020204030204" pitchFamily="34" charset="0"/>
              </a:rPr>
              <a:t> fusion-positive tumor prevalence was 0.30% among 45 cancers with 88 unique fusion partner pairs, of which 66% were previously unreported (</a:t>
            </a:r>
            <a:r>
              <a:rPr lang="en-US" sz="2000" b="0" dirty="0" err="1">
                <a:solidFill>
                  <a:schemeClr val="bg1"/>
                </a:solidFill>
                <a:latin typeface="Calibri" panose="020F0502020204030204" pitchFamily="34" charset="0"/>
                <a:cs typeface="Calibri" panose="020F0502020204030204" pitchFamily="34" charset="0"/>
              </a:rPr>
              <a:t>FoundationCORE</a:t>
            </a:r>
            <a:r>
              <a:rPr lang="en-US" sz="2000" b="0" dirty="0">
                <a:solidFill>
                  <a:schemeClr val="bg1"/>
                </a:solidFill>
                <a:latin typeface="Calibri" panose="020F0502020204030204" pitchFamily="34" charset="0"/>
                <a:cs typeface="Calibri" panose="020F0502020204030204" pitchFamily="34" charset="0"/>
              </a:rPr>
              <a:t>® database of &gt;295,000 cancer patients). Across all cases, prevalence was 0.28% (aged ≥18) and 1.34% (age &lt;18 years). </a:t>
            </a:r>
          </a:p>
        </p:txBody>
      </p:sp>
      <p:sp>
        <p:nvSpPr>
          <p:cNvPr id="5" name="Rectangle 4"/>
          <p:cNvSpPr/>
          <p:nvPr/>
        </p:nvSpPr>
        <p:spPr>
          <a:xfrm>
            <a:off x="1727235" y="5825829"/>
            <a:ext cx="3228769" cy="261610"/>
          </a:xfrm>
          <a:prstGeom prst="rect">
            <a:avLst/>
          </a:prstGeom>
        </p:spPr>
        <p:txBody>
          <a:bodyPr wrap="none">
            <a:spAutoFit/>
          </a:bodyPr>
          <a:lstStyle/>
          <a:p>
            <a:r>
              <a:rPr lang="en-US" sz="1100" b="0" i="1" dirty="0" err="1">
                <a:solidFill>
                  <a:schemeClr val="bg1"/>
                </a:solidFill>
                <a:latin typeface="Calibri" panose="020F0502020204030204" pitchFamily="34" charset="0"/>
                <a:cs typeface="Calibri" panose="020F0502020204030204" pitchFamily="34" charset="0"/>
              </a:rPr>
              <a:t>Westphalen</a:t>
            </a:r>
            <a:r>
              <a:rPr lang="en-US" sz="1100" b="0" i="1" dirty="0">
                <a:solidFill>
                  <a:schemeClr val="bg1"/>
                </a:solidFill>
                <a:latin typeface="Calibri" panose="020F0502020204030204" pitchFamily="34" charset="0"/>
                <a:cs typeface="Calibri" panose="020F0502020204030204" pitchFamily="34" charset="0"/>
              </a:rPr>
              <a:t> CB, et. Al., </a:t>
            </a:r>
            <a:r>
              <a:rPr lang="sv-SE" sz="1100" b="0" i="1" dirty="0">
                <a:solidFill>
                  <a:schemeClr val="bg1"/>
                </a:solidFill>
                <a:latin typeface="Calibri" panose="020F0502020204030204" pitchFamily="34" charset="0"/>
                <a:cs typeface="Calibri" panose="020F0502020204030204" pitchFamily="34" charset="0"/>
              </a:rPr>
              <a:t>NPJ Precis Oncol. 2021, 5: 69</a:t>
            </a:r>
            <a:endParaRPr lang="en-US" sz="1100" b="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80060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301" y="482819"/>
            <a:ext cx="5543505" cy="769441"/>
          </a:xfrm>
          <a:prstGeom prst="rect">
            <a:avLst/>
          </a:prstGeom>
        </p:spPr>
        <p:txBody>
          <a:bodyPr wrap="none">
            <a:spAutoFit/>
          </a:bodyPr>
          <a:lstStyle/>
          <a:p>
            <a:r>
              <a:rPr lang="en-US" sz="4400" b="0" i="1" dirty="0">
                <a:solidFill>
                  <a:srgbClr val="252171"/>
                </a:solidFill>
                <a:latin typeface="Calibri" panose="020F0502020204030204" pitchFamily="34" charset="0"/>
                <a:cs typeface="Calibri" panose="020F0502020204030204" pitchFamily="34" charset="0"/>
              </a:rPr>
              <a:t>NTRK</a:t>
            </a:r>
            <a:r>
              <a:rPr lang="en-US" sz="4400" b="0" dirty="0">
                <a:solidFill>
                  <a:srgbClr val="252171"/>
                </a:solidFill>
                <a:latin typeface="Calibri" panose="020F0502020204030204" pitchFamily="34" charset="0"/>
                <a:cs typeface="Calibri" panose="020F0502020204030204" pitchFamily="34" charset="0"/>
              </a:rPr>
              <a:t> Fusions in Cancer</a:t>
            </a:r>
          </a:p>
        </p:txBody>
      </p:sp>
      <p:sp>
        <p:nvSpPr>
          <p:cNvPr id="3" name="Rectangle 2"/>
          <p:cNvSpPr/>
          <p:nvPr/>
        </p:nvSpPr>
        <p:spPr>
          <a:xfrm>
            <a:off x="208692" y="6092288"/>
            <a:ext cx="3331361" cy="261610"/>
          </a:xfrm>
          <a:prstGeom prst="rect">
            <a:avLst/>
          </a:prstGeom>
        </p:spPr>
        <p:txBody>
          <a:bodyPr wrap="none">
            <a:spAutoFit/>
          </a:bodyPr>
          <a:lstStyle/>
          <a:p>
            <a:pPr marL="171450" indent="-171450">
              <a:buFont typeface="Wingdings" panose="05000000000000000000" pitchFamily="2" charset="2"/>
              <a:buChar char="§"/>
            </a:pPr>
            <a:r>
              <a:rPr lang="en-US" sz="1100" b="0" i="1" dirty="0" err="1">
                <a:solidFill>
                  <a:schemeClr val="bg1"/>
                </a:solidFill>
                <a:latin typeface="Calibri" panose="020F0502020204030204" pitchFamily="34" charset="0"/>
                <a:cs typeface="Calibri" panose="020F0502020204030204" pitchFamily="34" charset="0"/>
              </a:rPr>
              <a:t>Westphalen</a:t>
            </a:r>
            <a:r>
              <a:rPr lang="en-US" sz="1100" b="0" i="1" dirty="0">
                <a:solidFill>
                  <a:schemeClr val="bg1"/>
                </a:solidFill>
                <a:latin typeface="Calibri" panose="020F0502020204030204" pitchFamily="34" charset="0"/>
                <a:cs typeface="Calibri" panose="020F0502020204030204" pitchFamily="34" charset="0"/>
              </a:rPr>
              <a:t> CB, et. Al., </a:t>
            </a:r>
            <a:r>
              <a:rPr lang="sv-SE" sz="1100" b="0" i="1" dirty="0">
                <a:solidFill>
                  <a:schemeClr val="bg1"/>
                </a:solidFill>
                <a:latin typeface="Calibri" panose="020F0502020204030204" pitchFamily="34" charset="0"/>
                <a:cs typeface="Calibri" panose="020F0502020204030204" pitchFamily="34" charset="0"/>
              </a:rPr>
              <a:t>NPJ Precis Oncol. 2021, 5: 69</a:t>
            </a:r>
            <a:endParaRPr lang="en-US" sz="1100" b="0" dirty="0">
              <a:solidFill>
                <a:schemeClr val="bg1"/>
              </a:solidFill>
              <a:latin typeface="Calibri" panose="020F0502020204030204" pitchFamily="34" charset="0"/>
              <a:cs typeface="Calibri" panose="020F0502020204030204" pitchFamily="34" charset="0"/>
            </a:endParaRPr>
          </a:p>
        </p:txBody>
      </p:sp>
      <p:sp>
        <p:nvSpPr>
          <p:cNvPr id="4" name="Rectangle 3"/>
          <p:cNvSpPr/>
          <p:nvPr/>
        </p:nvSpPr>
        <p:spPr>
          <a:xfrm>
            <a:off x="768301" y="1537074"/>
            <a:ext cx="10784596" cy="4401205"/>
          </a:xfrm>
          <a:prstGeom prst="rect">
            <a:avLst/>
          </a:prstGeom>
        </p:spPr>
        <p:txBody>
          <a:bodyPr wrap="square">
            <a:spAutoFit/>
          </a:bodyPr>
          <a:lstStyle/>
          <a:p>
            <a:pPr marL="342900" indent="-3429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Extremely rare in CRC (0.22-0.35%)</a:t>
            </a:r>
          </a:p>
          <a:p>
            <a:pPr marL="342900" indent="-342900">
              <a:buClr>
                <a:srgbClr val="FF0000"/>
              </a:buClr>
              <a:buFont typeface="Wingdings" panose="05000000000000000000" pitchFamily="2" charset="2"/>
              <a:buChar char="§"/>
            </a:pPr>
            <a:endParaRPr lang="en-US" sz="2800" b="0" i="1"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800" b="0" i="1" dirty="0">
                <a:solidFill>
                  <a:schemeClr val="bg1"/>
                </a:solidFill>
                <a:latin typeface="Calibri" panose="020F0502020204030204" pitchFamily="34" charset="0"/>
                <a:cs typeface="Calibri" panose="020F0502020204030204" pitchFamily="34" charset="0"/>
              </a:rPr>
              <a:t>NTRK</a:t>
            </a:r>
            <a:r>
              <a:rPr lang="en-US" sz="2800" b="0" dirty="0">
                <a:solidFill>
                  <a:schemeClr val="bg1"/>
                </a:solidFill>
                <a:latin typeface="Calibri" panose="020F0502020204030204" pitchFamily="34" charset="0"/>
                <a:cs typeface="Calibri" panose="020F0502020204030204" pitchFamily="34" charset="0"/>
              </a:rPr>
              <a:t> fusions confined to the tumors that are pan-wild type </a:t>
            </a:r>
            <a:r>
              <a:rPr lang="en-US" sz="2800" b="0" i="1" dirty="0">
                <a:solidFill>
                  <a:schemeClr val="bg1"/>
                </a:solidFill>
                <a:latin typeface="Calibri" panose="020F0502020204030204" pitchFamily="34" charset="0"/>
                <a:cs typeface="Calibri" panose="020F0502020204030204" pitchFamily="34" charset="0"/>
              </a:rPr>
              <a:t>KRAS, NRAS, BRAF</a:t>
            </a:r>
            <a:r>
              <a:rPr lang="en-US" sz="2800" b="0" dirty="0">
                <a:solidFill>
                  <a:schemeClr val="bg1"/>
                </a:solidFill>
                <a:latin typeface="Calibri" panose="020F0502020204030204" pitchFamily="34" charset="0"/>
                <a:cs typeface="Calibri" panose="020F0502020204030204" pitchFamily="34" charset="0"/>
              </a:rPr>
              <a:t> (mutually exclusive with alterations in disease-specific driver genes; p&lt;0.01), and most are sporadic MSI-H</a:t>
            </a:r>
          </a:p>
          <a:p>
            <a:pPr marL="342900" indent="-3429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a:p>
            <a:pPr marL="342900" indent="-3429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Testing for </a:t>
            </a:r>
            <a:r>
              <a:rPr lang="en-US" sz="2800" b="0" i="1" dirty="0">
                <a:solidFill>
                  <a:schemeClr val="bg1"/>
                </a:solidFill>
                <a:latin typeface="Calibri" panose="020F0502020204030204" pitchFamily="34" charset="0"/>
                <a:cs typeface="Calibri" panose="020F0502020204030204" pitchFamily="34" charset="0"/>
              </a:rPr>
              <a:t>NTRK</a:t>
            </a:r>
            <a:r>
              <a:rPr lang="en-US" sz="2800" b="0" dirty="0">
                <a:solidFill>
                  <a:schemeClr val="bg1"/>
                </a:solidFill>
                <a:latin typeface="Calibri" panose="020F0502020204030204" pitchFamily="34" charset="0"/>
                <a:cs typeface="Calibri" panose="020F0502020204030204" pitchFamily="34" charset="0"/>
              </a:rPr>
              <a:t> gene fusions in spontaneous MSI-H and </a:t>
            </a:r>
            <a:r>
              <a:rPr lang="en-US" sz="2800" b="0" i="1" dirty="0">
                <a:solidFill>
                  <a:schemeClr val="bg1"/>
                </a:solidFill>
                <a:latin typeface="Calibri" panose="020F0502020204030204" pitchFamily="34" charset="0"/>
                <a:cs typeface="Calibri" panose="020F0502020204030204" pitchFamily="34" charset="0"/>
              </a:rPr>
              <a:t>BRAF </a:t>
            </a:r>
            <a:r>
              <a:rPr lang="en-US" sz="2800" b="0" dirty="0">
                <a:solidFill>
                  <a:schemeClr val="bg1"/>
                </a:solidFill>
                <a:latin typeface="Calibri" panose="020F0502020204030204" pitchFamily="34" charset="0"/>
                <a:cs typeface="Calibri" panose="020F0502020204030204" pitchFamily="34" charset="0"/>
              </a:rPr>
              <a:t>wild-type CRC cases could identify patients who may benefit from </a:t>
            </a:r>
            <a:r>
              <a:rPr lang="en-US" sz="2800" b="0" i="1" dirty="0">
                <a:solidFill>
                  <a:schemeClr val="bg1"/>
                </a:solidFill>
                <a:latin typeface="Calibri" panose="020F0502020204030204" pitchFamily="34" charset="0"/>
                <a:cs typeface="Calibri" panose="020F0502020204030204" pitchFamily="34" charset="0"/>
              </a:rPr>
              <a:t>NTRK</a:t>
            </a:r>
            <a:r>
              <a:rPr lang="en-US" sz="2800" b="0" dirty="0">
                <a:solidFill>
                  <a:schemeClr val="bg1"/>
                </a:solidFill>
                <a:latin typeface="Calibri" panose="020F0502020204030204" pitchFamily="34" charset="0"/>
                <a:cs typeface="Calibri" panose="020F0502020204030204" pitchFamily="34" charset="0"/>
              </a:rPr>
              <a:t>-directed therapies.</a:t>
            </a:r>
          </a:p>
          <a:p>
            <a:pPr marL="342900" indent="-342900">
              <a:buClr>
                <a:srgbClr val="FF0000"/>
              </a:buClr>
              <a:buFont typeface="Wingdings" panose="05000000000000000000" pitchFamily="2" charset="2"/>
              <a:buChar char="§"/>
            </a:pPr>
            <a:endParaRPr lang="en-US" sz="2800" b="0" dirty="0">
              <a:solidFill>
                <a:schemeClr val="bg1"/>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567706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4602" y="228172"/>
            <a:ext cx="5543505" cy="769441"/>
          </a:xfrm>
          <a:prstGeom prst="rect">
            <a:avLst/>
          </a:prstGeom>
        </p:spPr>
        <p:txBody>
          <a:bodyPr wrap="none">
            <a:spAutoFit/>
          </a:bodyPr>
          <a:lstStyle/>
          <a:p>
            <a:r>
              <a:rPr lang="en-US" sz="4400" b="0" i="1" dirty="0">
                <a:solidFill>
                  <a:srgbClr val="252171"/>
                </a:solidFill>
                <a:latin typeface="Calibri" panose="020F0502020204030204" pitchFamily="34" charset="0"/>
                <a:cs typeface="Calibri" panose="020F0502020204030204" pitchFamily="34" charset="0"/>
              </a:rPr>
              <a:t>NTRK</a:t>
            </a:r>
            <a:r>
              <a:rPr lang="en-US" sz="4400" b="0" dirty="0">
                <a:solidFill>
                  <a:srgbClr val="252171"/>
                </a:solidFill>
                <a:latin typeface="Calibri" panose="020F0502020204030204" pitchFamily="34" charset="0"/>
                <a:cs typeface="Calibri" panose="020F0502020204030204" pitchFamily="34" charset="0"/>
              </a:rPr>
              <a:t> Fusions in Cancer</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rot="5400000">
            <a:off x="4259006" y="-2614016"/>
            <a:ext cx="3576775" cy="11365583"/>
          </a:xfrm>
          <a:prstGeom prst="rect">
            <a:avLst/>
          </a:prstGeom>
        </p:spPr>
      </p:pic>
      <p:sp>
        <p:nvSpPr>
          <p:cNvPr id="4" name="TextBox 3"/>
          <p:cNvSpPr txBox="1"/>
          <p:nvPr/>
        </p:nvSpPr>
        <p:spPr>
          <a:xfrm>
            <a:off x="931709" y="5770949"/>
            <a:ext cx="4674678" cy="261610"/>
          </a:xfrm>
          <a:prstGeom prst="rect">
            <a:avLst/>
          </a:prstGeom>
          <a:noFill/>
        </p:spPr>
        <p:txBody>
          <a:bodyPr wrap="none" rtlCol="0">
            <a:spAutoFit/>
          </a:bodyPr>
          <a:lstStyle/>
          <a:p>
            <a:r>
              <a:rPr lang="en-US" sz="1100" b="0" i="1" dirty="0" err="1">
                <a:solidFill>
                  <a:schemeClr val="bg1"/>
                </a:solidFill>
                <a:latin typeface="Calibri" panose="020F0502020204030204" pitchFamily="34" charset="0"/>
                <a:cs typeface="Calibri" panose="020F0502020204030204" pitchFamily="34" charset="0"/>
              </a:rPr>
              <a:t>Hechtman</a:t>
            </a:r>
            <a:r>
              <a:rPr lang="en-US" sz="1100" b="0" i="1" dirty="0">
                <a:solidFill>
                  <a:schemeClr val="bg1"/>
                </a:solidFill>
                <a:latin typeface="Calibri" panose="020F0502020204030204" pitchFamily="34" charset="0"/>
                <a:cs typeface="Calibri" panose="020F0502020204030204" pitchFamily="34" charset="0"/>
              </a:rPr>
              <a:t> JF. Mod Path. 2021;</a:t>
            </a:r>
            <a:r>
              <a:rPr lang="en-US" sz="1100" b="0" i="1" dirty="0">
                <a:solidFill>
                  <a:schemeClr val="bg1"/>
                </a:solidFill>
                <a:latin typeface="Calibri" panose="020F0502020204030204" pitchFamily="34" charset="0"/>
                <a:cs typeface="Calibri" panose="020F0502020204030204" pitchFamily="34" charset="0"/>
                <a:hlinkClick r:id="rId4"/>
              </a:rPr>
              <a:t> https://doi.org/10.1038/s41379-021-00913-8</a:t>
            </a:r>
            <a:endParaRPr lang="en-US" sz="1100" b="0" i="1" dirty="0">
              <a:solidFill>
                <a:schemeClr val="bg1"/>
              </a:solidFill>
              <a:latin typeface="Calibri" panose="020F0502020204030204" pitchFamily="34" charset="0"/>
              <a:cs typeface="Calibri" panose="020F0502020204030204" pitchFamily="34" charset="0"/>
            </a:endParaRPr>
          </a:p>
        </p:txBody>
      </p:sp>
      <p:sp>
        <p:nvSpPr>
          <p:cNvPr id="5" name="Rectangle 4"/>
          <p:cNvSpPr/>
          <p:nvPr/>
        </p:nvSpPr>
        <p:spPr>
          <a:xfrm>
            <a:off x="504074" y="4965513"/>
            <a:ext cx="11086640" cy="461665"/>
          </a:xfrm>
          <a:prstGeom prst="rect">
            <a:avLst/>
          </a:prstGeom>
        </p:spPr>
        <p:txBody>
          <a:bodyPr wrap="square">
            <a:spAutoFit/>
          </a:bodyPr>
          <a:lstStyle/>
          <a:p>
            <a:pPr marL="342900" indent="-342900">
              <a:buClr>
                <a:srgbClr val="FF0000"/>
              </a:buClr>
              <a:buFont typeface="Wingdings" panose="05000000000000000000" pitchFamily="2" charset="2"/>
              <a:buChar char="§"/>
            </a:pPr>
            <a:r>
              <a:rPr lang="en-US" sz="2400" b="0" dirty="0">
                <a:solidFill>
                  <a:schemeClr val="bg1"/>
                </a:solidFill>
                <a:latin typeface="Calibri" panose="020F0502020204030204" pitchFamily="34" charset="0"/>
                <a:cs typeface="Calibri" panose="020F0502020204030204" pitchFamily="34" charset="0"/>
              </a:rPr>
              <a:t>RNA-based NGS optimal (DNA-based NGS (less sensitive), FISH or IHC (less specific))</a:t>
            </a:r>
          </a:p>
        </p:txBody>
      </p:sp>
    </p:spTree>
    <p:custDataLst>
      <p:tags r:id="rId1"/>
    </p:custDataLst>
    <p:extLst>
      <p:ext uri="{BB962C8B-B14F-4D97-AF65-F5344CB8AC3E}">
        <p14:creationId xmlns:p14="http://schemas.microsoft.com/office/powerpoint/2010/main" val="11088764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3249" y="372736"/>
            <a:ext cx="7935892" cy="5728250"/>
          </a:xfrm>
          <a:prstGeom prst="rect">
            <a:avLst/>
          </a:prstGeom>
        </p:spPr>
      </p:pic>
      <p:sp>
        <p:nvSpPr>
          <p:cNvPr id="4" name="TextBox 3"/>
          <p:cNvSpPr txBox="1"/>
          <p:nvPr/>
        </p:nvSpPr>
        <p:spPr bwMode="auto">
          <a:xfrm>
            <a:off x="547582" y="372736"/>
            <a:ext cx="1430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dirty="0">
                <a:solidFill>
                  <a:srgbClr val="252171"/>
                </a:solidFill>
                <a:latin typeface="Calibri" panose="020F0502020204030204" pitchFamily="34" charset="0"/>
              </a:rPr>
              <a:t>Her2 </a:t>
            </a:r>
          </a:p>
        </p:txBody>
      </p:sp>
      <p:sp>
        <p:nvSpPr>
          <p:cNvPr id="2" name="Rectangle 1"/>
          <p:cNvSpPr/>
          <p:nvPr/>
        </p:nvSpPr>
        <p:spPr>
          <a:xfrm>
            <a:off x="151605" y="6219983"/>
            <a:ext cx="6755756" cy="261610"/>
          </a:xfrm>
          <a:prstGeom prst="rect">
            <a:avLst/>
          </a:prstGeom>
        </p:spPr>
        <p:txBody>
          <a:bodyPr wrap="square">
            <a:spAutoFit/>
          </a:bodyPr>
          <a:lstStyle/>
          <a:p>
            <a:r>
              <a:rPr lang="en-US" sz="1100" b="0" i="1" dirty="0">
                <a:solidFill>
                  <a:schemeClr val="bg1"/>
                </a:solidFill>
                <a:latin typeface="Calibri" panose="020F0502020204030204" pitchFamily="34" charset="0"/>
                <a:cs typeface="Calibri" panose="020F0502020204030204" pitchFamily="34" charset="0"/>
              </a:rPr>
              <a:t>Molecular Biology International Iqbal et al Volume 2014 |Article ID 852748 | https://doi.org/10.1155/2014/852748</a:t>
            </a:r>
          </a:p>
        </p:txBody>
      </p:sp>
    </p:spTree>
    <p:custDataLst>
      <p:tags r:id="rId1"/>
    </p:custDataLst>
    <p:extLst>
      <p:ext uri="{BB962C8B-B14F-4D97-AF65-F5344CB8AC3E}">
        <p14:creationId xmlns:p14="http://schemas.microsoft.com/office/powerpoint/2010/main" val="1689974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24133" y="326420"/>
            <a:ext cx="9711919" cy="5832394"/>
          </a:xfrm>
          <a:prstGeom prst="rect">
            <a:avLst/>
          </a:prstGeom>
        </p:spPr>
      </p:pic>
      <p:sp>
        <p:nvSpPr>
          <p:cNvPr id="4" name="TextBox 3"/>
          <p:cNvSpPr txBox="1"/>
          <p:nvPr/>
        </p:nvSpPr>
        <p:spPr bwMode="auto">
          <a:xfrm>
            <a:off x="269191" y="6158814"/>
            <a:ext cx="577504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r>
              <a:rPr lang="en-US" sz="1100" b="0" i="1" dirty="0">
                <a:solidFill>
                  <a:schemeClr val="bg1"/>
                </a:solidFill>
                <a:latin typeface="Calibri" panose="020F0502020204030204" pitchFamily="34" charset="0"/>
                <a:cs typeface="Calibri" panose="020F0502020204030204" pitchFamily="34" charset="0"/>
              </a:rPr>
              <a:t>Do-</a:t>
            </a:r>
            <a:r>
              <a:rPr lang="en-US" sz="1100" b="0" i="1" dirty="0" err="1">
                <a:solidFill>
                  <a:schemeClr val="bg1"/>
                </a:solidFill>
                <a:latin typeface="Calibri" panose="020F0502020204030204" pitchFamily="34" charset="0"/>
                <a:cs typeface="Calibri" panose="020F0502020204030204" pitchFamily="34" charset="0"/>
              </a:rPr>
              <a:t>Youn</a:t>
            </a:r>
            <a:r>
              <a:rPr lang="en-US" sz="1100" b="0" i="1" dirty="0">
                <a:solidFill>
                  <a:schemeClr val="bg1"/>
                </a:solidFill>
                <a:latin typeface="Calibri" panose="020F0502020204030204" pitchFamily="34" charset="0"/>
                <a:cs typeface="Calibri" panose="020F0502020204030204" pitchFamily="34" charset="0"/>
              </a:rPr>
              <a:t> Oh &amp; Yung-</a:t>
            </a:r>
            <a:r>
              <a:rPr lang="en-US" sz="1100" b="0" i="1" dirty="0" err="1">
                <a:solidFill>
                  <a:schemeClr val="bg1"/>
                </a:solidFill>
                <a:latin typeface="Calibri" panose="020F0502020204030204" pitchFamily="34" charset="0"/>
                <a:cs typeface="Calibri" panose="020F0502020204030204" pitchFamily="34" charset="0"/>
              </a:rPr>
              <a:t>Jue</a:t>
            </a:r>
            <a:r>
              <a:rPr lang="en-US" sz="1100" b="0" i="1" dirty="0">
                <a:solidFill>
                  <a:schemeClr val="bg1"/>
                </a:solidFill>
                <a:latin typeface="Calibri" panose="020F0502020204030204" pitchFamily="34" charset="0"/>
                <a:cs typeface="Calibri" panose="020F0502020204030204" pitchFamily="34" charset="0"/>
              </a:rPr>
              <a:t> Bang, Nat Rev </a:t>
            </a:r>
            <a:r>
              <a:rPr lang="en-US" sz="1100" b="0" i="1" dirty="0" err="1">
                <a:solidFill>
                  <a:schemeClr val="bg1"/>
                </a:solidFill>
                <a:latin typeface="Calibri" panose="020F0502020204030204" pitchFamily="34" charset="0"/>
                <a:cs typeface="Calibri" panose="020F0502020204030204" pitchFamily="34" charset="0"/>
              </a:rPr>
              <a:t>Clin</a:t>
            </a:r>
            <a:r>
              <a:rPr lang="en-US" sz="1100" b="0" i="1" dirty="0">
                <a:solidFill>
                  <a:schemeClr val="bg1"/>
                </a:solidFill>
                <a:latin typeface="Calibri" panose="020F0502020204030204" pitchFamily="34" charset="0"/>
                <a:cs typeface="Calibri" panose="020F0502020204030204" pitchFamily="34" charset="0"/>
              </a:rPr>
              <a:t> </a:t>
            </a:r>
            <a:r>
              <a:rPr lang="en-US" sz="1100" b="0" i="1" dirty="0" err="1">
                <a:solidFill>
                  <a:schemeClr val="bg1"/>
                </a:solidFill>
                <a:latin typeface="Calibri" panose="020F0502020204030204" pitchFamily="34" charset="0"/>
                <a:cs typeface="Calibri" panose="020F0502020204030204" pitchFamily="34" charset="0"/>
              </a:rPr>
              <a:t>Onc</a:t>
            </a:r>
            <a:r>
              <a:rPr lang="en-US" sz="1100" b="0" i="1" dirty="0">
                <a:solidFill>
                  <a:schemeClr val="bg1"/>
                </a:solidFill>
                <a:latin typeface="Calibri" panose="020F0502020204030204" pitchFamily="34" charset="0"/>
                <a:cs typeface="Calibri" panose="020F0502020204030204" pitchFamily="34" charset="0"/>
              </a:rPr>
              <a:t> 2020; 17: 33-48.</a:t>
            </a:r>
          </a:p>
        </p:txBody>
      </p:sp>
    </p:spTree>
    <p:custDataLst>
      <p:tags r:id="rId1"/>
    </p:custDataLst>
    <p:extLst>
      <p:ext uri="{BB962C8B-B14F-4D97-AF65-F5344CB8AC3E}">
        <p14:creationId xmlns:p14="http://schemas.microsoft.com/office/powerpoint/2010/main" val="1543342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25715" y="609601"/>
            <a:ext cx="9939738" cy="5591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30827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7470" y="645460"/>
            <a:ext cx="9971613" cy="5609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45115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23395" y="2452456"/>
            <a:ext cx="10877529" cy="2806843"/>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dirty="0">
                <a:cs typeface="Calibri" panose="020F0502020204030204" pitchFamily="34" charset="0"/>
              </a:rPr>
              <a:t>Quantity</a:t>
            </a:r>
          </a:p>
          <a:p>
            <a:pPr>
              <a:buClr>
                <a:srgbClr val="FF0000"/>
              </a:buClr>
            </a:pPr>
            <a:r>
              <a:rPr lang="en-US" b="0" dirty="0">
                <a:cs typeface="Calibri" panose="020F0502020204030204" pitchFamily="34" charset="0"/>
              </a:rPr>
              <a:t>Fixative and fixation time</a:t>
            </a:r>
          </a:p>
          <a:p>
            <a:pPr>
              <a:buClr>
                <a:srgbClr val="FF0000"/>
              </a:buClr>
            </a:pPr>
            <a:r>
              <a:rPr lang="en-US" b="0" dirty="0">
                <a:cs typeface="Calibri" panose="020F0502020204030204" pitchFamily="34" charset="0"/>
              </a:rPr>
              <a:t>Bone metastasis (decalcification)</a:t>
            </a:r>
          </a:p>
          <a:p>
            <a:pPr>
              <a:buClr>
                <a:srgbClr val="FF0000"/>
              </a:buClr>
            </a:pPr>
            <a:r>
              <a:rPr lang="en-US" b="0" dirty="0">
                <a:cs typeface="Calibri" panose="020F0502020204030204" pitchFamily="34" charset="0"/>
              </a:rPr>
              <a:t>Tumor circling and microdissection (% of tumor) before testing</a:t>
            </a:r>
          </a:p>
        </p:txBody>
      </p:sp>
      <p:sp>
        <p:nvSpPr>
          <p:cNvPr id="6" name="Rectangle 5"/>
          <p:cNvSpPr/>
          <p:nvPr/>
        </p:nvSpPr>
        <p:spPr>
          <a:xfrm>
            <a:off x="523395" y="538182"/>
            <a:ext cx="6296788" cy="1446550"/>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FFPE Tissue </a:t>
            </a:r>
            <a:r>
              <a:rPr lang="en-US" sz="4400" b="0">
                <a:solidFill>
                  <a:srgbClr val="252171"/>
                </a:solidFill>
                <a:latin typeface="Calibri" panose="020F0502020204030204" pitchFamily="34" charset="0"/>
                <a:cs typeface="Calibri" panose="020F0502020204030204" pitchFamily="34" charset="0"/>
              </a:rPr>
              <a:t>Processing for </a:t>
            </a:r>
          </a:p>
          <a:p>
            <a:r>
              <a:rPr lang="en-US" sz="4400" b="0">
                <a:solidFill>
                  <a:srgbClr val="252171"/>
                </a:solidFill>
                <a:latin typeface="Calibri" panose="020F0502020204030204" pitchFamily="34" charset="0"/>
                <a:cs typeface="Calibri" panose="020F0502020204030204" pitchFamily="34" charset="0"/>
              </a:rPr>
              <a:t>Molecular </a:t>
            </a:r>
            <a:r>
              <a:rPr lang="en-US" sz="4400" b="0" dirty="0">
                <a:solidFill>
                  <a:srgbClr val="252171"/>
                </a:solidFill>
                <a:latin typeface="Calibri" panose="020F0502020204030204" pitchFamily="34" charset="0"/>
                <a:cs typeface="Calibri" panose="020F0502020204030204" pitchFamily="34" charset="0"/>
              </a:rPr>
              <a:t>Testing</a:t>
            </a:r>
          </a:p>
        </p:txBody>
      </p:sp>
    </p:spTree>
    <p:custDataLst>
      <p:tags r:id="rId1"/>
    </p:custDataLst>
    <p:extLst>
      <p:ext uri="{BB962C8B-B14F-4D97-AF65-F5344CB8AC3E}">
        <p14:creationId xmlns:p14="http://schemas.microsoft.com/office/powerpoint/2010/main" val="18942144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5947" y="517602"/>
            <a:ext cx="10204024" cy="57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356318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9864" y="523958"/>
            <a:ext cx="10001478" cy="5625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171594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0821" y="658087"/>
            <a:ext cx="9699275" cy="5455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479973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8455" y="887190"/>
            <a:ext cx="9684742" cy="5447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30343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4313" y="2262516"/>
            <a:ext cx="10026869" cy="3253968"/>
          </a:xfrm>
          <a:prstGeom prst="rect">
            <a:avLst/>
          </a:prstGeom>
        </p:spPr>
        <p:txBody>
          <a:bodyPr wrap="square">
            <a:spAutoFit/>
          </a:bodyPr>
          <a:lstStyle/>
          <a:p>
            <a:pPr marL="457200" marR="0" lvl="0" indent="-457200">
              <a:lnSpc>
                <a:spcPct val="107000"/>
              </a:lnSpc>
              <a:spcBef>
                <a:spcPts val="0"/>
              </a:spcBef>
              <a:spcAft>
                <a:spcPts val="0"/>
              </a:spcAft>
              <a:buClr>
                <a:srgbClr val="FF0000"/>
              </a:buClr>
              <a:buFont typeface="Wingdings" panose="05000000000000000000" pitchFamily="2" charset="2"/>
              <a:buChar char="§"/>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Which treatment should one use in a Her-2 Positive (3+) 3</a:t>
            </a:r>
            <a:r>
              <a:rPr lang="en-US" sz="3200" b="0" baseline="30000" dirty="0">
                <a:solidFill>
                  <a:schemeClr val="bg1"/>
                </a:solidFill>
                <a:latin typeface="Calibri" panose="020F0502020204030204" pitchFamily="34" charset="0"/>
                <a:ea typeface="Calibri" panose="020F0502020204030204" pitchFamily="34" charset="0"/>
                <a:cs typeface="Calibri" panose="020F0502020204030204" pitchFamily="34" charset="0"/>
              </a:rPr>
              <a:t>rd</a:t>
            </a: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line setting</a:t>
            </a:r>
            <a:endParaRPr lang="en-US" sz="3200" b="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A. </a:t>
            </a:r>
            <a:r>
              <a:rPr lang="en-US" sz="3200" b="0" dirty="0" err="1">
                <a:solidFill>
                  <a:schemeClr val="bg1"/>
                </a:solidFill>
                <a:latin typeface="Calibri" panose="020F0502020204030204" pitchFamily="34" charset="0"/>
                <a:ea typeface="Calibri" panose="020F0502020204030204" pitchFamily="34" charset="0"/>
                <a:cs typeface="Calibri" panose="020F0502020204030204" pitchFamily="34" charset="0"/>
              </a:rPr>
              <a:t>Trastuzumab</a:t>
            </a: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based</a:t>
            </a:r>
            <a:endParaRPr lang="en-US" sz="3200" b="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B. </a:t>
            </a:r>
            <a:r>
              <a:rPr lang="en-US" sz="3200" b="0" dirty="0" err="1">
                <a:solidFill>
                  <a:schemeClr val="bg1"/>
                </a:solidFill>
                <a:latin typeface="Calibri" panose="020F0502020204030204" pitchFamily="34" charset="0"/>
                <a:ea typeface="Calibri" panose="020F0502020204030204" pitchFamily="34" charset="0"/>
                <a:cs typeface="Calibri" panose="020F0502020204030204" pitchFamily="34" charset="0"/>
              </a:rPr>
              <a:t>Regorafenib</a:t>
            </a:r>
            <a:endParaRPr lang="en-US" sz="3200" b="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C. </a:t>
            </a:r>
            <a:r>
              <a:rPr lang="en-US" sz="3200" b="0" dirty="0" err="1">
                <a:solidFill>
                  <a:schemeClr val="bg1"/>
                </a:solidFill>
                <a:latin typeface="Calibri" panose="020F0502020204030204" pitchFamily="34" charset="0"/>
                <a:ea typeface="Calibri" panose="020F0502020204030204" pitchFamily="34" charset="0"/>
                <a:cs typeface="Calibri" panose="020F0502020204030204" pitchFamily="34" charset="0"/>
              </a:rPr>
              <a:t>Cetuximab</a:t>
            </a: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0" dirty="0" err="1">
                <a:solidFill>
                  <a:schemeClr val="bg1"/>
                </a:solidFill>
                <a:latin typeface="Calibri" panose="020F0502020204030204" pitchFamily="34" charset="0"/>
                <a:ea typeface="Calibri" panose="020F0502020204030204" pitchFamily="34" charset="0"/>
                <a:cs typeface="Calibri" panose="020F0502020204030204" pitchFamily="34" charset="0"/>
              </a:rPr>
              <a:t>irinotecan</a:t>
            </a:r>
            <a:endParaRPr lang="en-US" sz="3200" b="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3200" b="0" dirty="0">
                <a:solidFill>
                  <a:schemeClr val="bg1"/>
                </a:solidFill>
                <a:latin typeface="Calibri" panose="020F0502020204030204" pitchFamily="34" charset="0"/>
                <a:ea typeface="Calibri" panose="020F0502020204030204" pitchFamily="34" charset="0"/>
                <a:cs typeface="Calibri" panose="020F0502020204030204" pitchFamily="34" charset="0"/>
              </a:rPr>
              <a:t>D. T-</a:t>
            </a:r>
            <a:r>
              <a:rPr lang="en-US" sz="3200" b="0" dirty="0" err="1">
                <a:solidFill>
                  <a:schemeClr val="bg1"/>
                </a:solidFill>
                <a:latin typeface="Calibri" panose="020F0502020204030204" pitchFamily="34" charset="0"/>
                <a:ea typeface="Calibri" panose="020F0502020204030204" pitchFamily="34" charset="0"/>
                <a:cs typeface="Calibri" panose="020F0502020204030204" pitchFamily="34" charset="0"/>
              </a:rPr>
              <a:t>Dxt</a:t>
            </a:r>
            <a:endParaRPr lang="en-US" sz="32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bwMode="auto">
          <a:xfrm>
            <a:off x="1144313" y="1038767"/>
            <a:ext cx="296433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a:solidFill>
                  <a:srgbClr val="252171"/>
                </a:solidFill>
                <a:latin typeface="Calibri" panose="020F0502020204030204" pitchFamily="34" charset="0"/>
              </a:rPr>
              <a:t>Question #3</a:t>
            </a:r>
            <a:endParaRPr lang="en-US" sz="4400" b="0" dirty="0">
              <a:solidFill>
                <a:srgbClr val="252171"/>
              </a:solidFill>
              <a:latin typeface="Calibri" panose="020F0502020204030204" pitchFamily="34" charset="0"/>
            </a:endParaRPr>
          </a:p>
        </p:txBody>
      </p:sp>
    </p:spTree>
    <p:custDataLst>
      <p:tags r:id="rId1"/>
    </p:custDataLst>
    <p:extLst>
      <p:ext uri="{BB962C8B-B14F-4D97-AF65-F5344CB8AC3E}">
        <p14:creationId xmlns:p14="http://schemas.microsoft.com/office/powerpoint/2010/main" val="25032073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354694" y="3611024"/>
            <a:ext cx="4838700"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1459" y="693641"/>
            <a:ext cx="10234242" cy="5834766"/>
          </a:xfrm>
          <a:prstGeom prst="rect">
            <a:avLst/>
          </a:prstGeom>
        </p:spPr>
      </p:pic>
    </p:spTree>
    <p:custDataLst>
      <p:tags r:id="rId1"/>
    </p:custDataLst>
    <p:extLst>
      <p:ext uri="{BB962C8B-B14F-4D97-AF65-F5344CB8AC3E}">
        <p14:creationId xmlns:p14="http://schemas.microsoft.com/office/powerpoint/2010/main" val="3533931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txBox="1">
            <a:spLocks/>
          </p:cNvSpPr>
          <p:nvPr/>
        </p:nvSpPr>
        <p:spPr>
          <a:xfrm>
            <a:off x="560797" y="1501793"/>
            <a:ext cx="10515600" cy="4795037"/>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buFont typeface="Wingdings" panose="05000000000000000000" pitchFamily="2" charset="2"/>
              <a:buNone/>
            </a:pPr>
            <a:r>
              <a:rPr lang="en-US" sz="2400" b="0" kern="0" dirty="0"/>
              <a:t>Summary of 3 trials</a:t>
            </a:r>
          </a:p>
          <a:p>
            <a:pPr marL="0">
              <a:lnSpc>
                <a:spcPct val="100000"/>
              </a:lnSpc>
              <a:spcBef>
                <a:spcPts val="0"/>
              </a:spcBef>
              <a:spcAft>
                <a:spcPts val="0"/>
              </a:spcAft>
            </a:pPr>
            <a:r>
              <a:rPr lang="en-US" sz="2400" b="0" kern="0" dirty="0"/>
              <a:t>In </a:t>
            </a:r>
            <a:r>
              <a:rPr lang="en-US" sz="2400" b="0" i="1" u="sng" kern="0" dirty="0"/>
              <a:t>RAS/BRAF</a:t>
            </a:r>
            <a:r>
              <a:rPr lang="en-US" sz="2400" b="0" u="sng" kern="0" dirty="0"/>
              <a:t> wild type</a:t>
            </a:r>
            <a:r>
              <a:rPr lang="en-US" sz="2400" b="0" kern="0" dirty="0"/>
              <a:t>, HER2-positive metastatic CRC refractory to therapy, anti-HER2 treatment achieves objective response in 30-45% patients</a:t>
            </a:r>
          </a:p>
          <a:p>
            <a:pPr marL="0">
              <a:lnSpc>
                <a:spcPct val="100000"/>
              </a:lnSpc>
              <a:spcBef>
                <a:spcPts val="0"/>
              </a:spcBef>
              <a:spcAft>
                <a:spcPts val="0"/>
              </a:spcAft>
            </a:pPr>
            <a:endParaRPr lang="en-US" sz="2400" b="0" kern="0" dirty="0"/>
          </a:p>
          <a:p>
            <a:pPr marL="0">
              <a:lnSpc>
                <a:spcPct val="100000"/>
              </a:lnSpc>
              <a:spcBef>
                <a:spcPts val="0"/>
              </a:spcBef>
              <a:spcAft>
                <a:spcPts val="0"/>
              </a:spcAft>
            </a:pPr>
            <a:r>
              <a:rPr lang="en-US" sz="2400" b="0" kern="0" dirty="0">
                <a:solidFill>
                  <a:srgbClr val="FF0000"/>
                </a:solidFill>
              </a:rPr>
              <a:t>HER2 positivity defined differently </a:t>
            </a:r>
          </a:p>
          <a:p>
            <a:pPr marL="0" indent="0">
              <a:lnSpc>
                <a:spcPct val="100000"/>
              </a:lnSpc>
              <a:spcBef>
                <a:spcPts val="0"/>
              </a:spcBef>
              <a:spcAft>
                <a:spcPts val="0"/>
              </a:spcAft>
              <a:buFont typeface="Wingdings" panose="05000000000000000000" pitchFamily="2" charset="2"/>
              <a:buNone/>
            </a:pPr>
            <a:r>
              <a:rPr lang="en-US" sz="2400" b="0" kern="0" dirty="0"/>
              <a:t>   - HERACLES: the most stringent (&gt;50% of tumor cells with 3+ IHC)</a:t>
            </a:r>
          </a:p>
          <a:p>
            <a:pPr marL="0" indent="0">
              <a:lnSpc>
                <a:spcPct val="100000"/>
              </a:lnSpc>
              <a:spcBef>
                <a:spcPts val="0"/>
              </a:spcBef>
              <a:spcAft>
                <a:spcPts val="0"/>
              </a:spcAft>
              <a:buFont typeface="Wingdings" panose="05000000000000000000" pitchFamily="2" charset="2"/>
              <a:buNone/>
            </a:pPr>
            <a:r>
              <a:rPr lang="en-US" sz="2400" b="0" kern="0" dirty="0"/>
              <a:t>   - </a:t>
            </a:r>
            <a:r>
              <a:rPr lang="en-US" sz="2400" b="0" kern="0" dirty="0" err="1"/>
              <a:t>MyPathway</a:t>
            </a:r>
            <a:r>
              <a:rPr lang="en-US" sz="2400" b="0" kern="0" dirty="0"/>
              <a:t> and Destiny: Use 2016 CAP/ASCP/ASCO HER2 Testing in </a:t>
            </a:r>
          </a:p>
          <a:p>
            <a:pPr marL="0" indent="0">
              <a:lnSpc>
                <a:spcPct val="100000"/>
              </a:lnSpc>
              <a:spcBef>
                <a:spcPts val="0"/>
              </a:spcBef>
              <a:spcAft>
                <a:spcPts val="0"/>
              </a:spcAft>
              <a:buFont typeface="Wingdings" panose="05000000000000000000" pitchFamily="2" charset="2"/>
              <a:buNone/>
            </a:pPr>
            <a:r>
              <a:rPr lang="en-US" sz="2400" b="0" kern="0" dirty="0"/>
              <a:t>     Gastroesophageal Adenocarcinoma Guideline </a:t>
            </a:r>
          </a:p>
          <a:p>
            <a:pPr marL="0" indent="0">
              <a:lnSpc>
                <a:spcPct val="100000"/>
              </a:lnSpc>
              <a:spcBef>
                <a:spcPts val="0"/>
              </a:spcBef>
              <a:spcAft>
                <a:spcPts val="0"/>
              </a:spcAft>
              <a:buFont typeface="Wingdings" panose="05000000000000000000" pitchFamily="2" charset="2"/>
              <a:buNone/>
            </a:pPr>
            <a:r>
              <a:rPr lang="en-US" sz="2400" b="0" kern="0" dirty="0"/>
              <a:t>   - The </a:t>
            </a:r>
            <a:r>
              <a:rPr lang="en-US" sz="2400" b="0" kern="0" dirty="0" err="1"/>
              <a:t>MyPathway</a:t>
            </a:r>
            <a:r>
              <a:rPr lang="en-US" sz="2400" b="0" kern="0" dirty="0"/>
              <a:t> trial also enrolled patients based on increased HER2 </a:t>
            </a:r>
          </a:p>
          <a:p>
            <a:pPr marL="0" indent="0">
              <a:lnSpc>
                <a:spcPct val="100000"/>
              </a:lnSpc>
              <a:spcBef>
                <a:spcPts val="0"/>
              </a:spcBef>
              <a:spcAft>
                <a:spcPts val="0"/>
              </a:spcAft>
              <a:buFont typeface="Wingdings" panose="05000000000000000000" pitchFamily="2" charset="2"/>
              <a:buNone/>
            </a:pPr>
            <a:r>
              <a:rPr lang="en-US" sz="2400" b="0" kern="0" dirty="0"/>
              <a:t>     copy number or activating mutations as determined by molecular  </a:t>
            </a:r>
          </a:p>
          <a:p>
            <a:pPr marL="0" indent="0">
              <a:lnSpc>
                <a:spcPct val="100000"/>
              </a:lnSpc>
              <a:spcBef>
                <a:spcPts val="0"/>
              </a:spcBef>
              <a:spcAft>
                <a:spcPts val="0"/>
              </a:spcAft>
              <a:buFont typeface="Wingdings" panose="05000000000000000000" pitchFamily="2" charset="2"/>
              <a:buNone/>
            </a:pPr>
            <a:r>
              <a:rPr lang="en-US" sz="2400" b="0" kern="0" dirty="0"/>
              <a:t>     methods</a:t>
            </a:r>
          </a:p>
          <a:p>
            <a:pPr marL="0" indent="0">
              <a:buFont typeface="Wingdings" panose="05000000000000000000" pitchFamily="2" charset="2"/>
              <a:buNone/>
            </a:pPr>
            <a:r>
              <a:rPr lang="en-US" sz="2400" b="0" kern="0" dirty="0"/>
              <a:t> </a:t>
            </a:r>
          </a:p>
        </p:txBody>
      </p:sp>
      <p:sp>
        <p:nvSpPr>
          <p:cNvPr id="3" name="Rectangle 2"/>
          <p:cNvSpPr/>
          <p:nvPr/>
        </p:nvSpPr>
        <p:spPr>
          <a:xfrm>
            <a:off x="560797" y="541852"/>
            <a:ext cx="2989793" cy="769441"/>
          </a:xfrm>
          <a:prstGeom prst="rect">
            <a:avLst/>
          </a:prstGeom>
        </p:spPr>
        <p:txBody>
          <a:bodyPr wrap="none">
            <a:spAutoFit/>
          </a:bodyPr>
          <a:lstStyle/>
          <a:p>
            <a:r>
              <a:rPr lang="en-US" sz="4400" b="0" i="1" dirty="0">
                <a:solidFill>
                  <a:srgbClr val="252171"/>
                </a:solidFill>
                <a:latin typeface="Calibri" panose="020F0502020204030204" pitchFamily="34" charset="0"/>
                <a:cs typeface="Calibri" panose="020F0502020204030204" pitchFamily="34" charset="0"/>
              </a:rPr>
              <a:t>HER2</a:t>
            </a:r>
            <a:r>
              <a:rPr lang="en-US" sz="4400" b="0" dirty="0">
                <a:solidFill>
                  <a:srgbClr val="252171"/>
                </a:solidFill>
                <a:latin typeface="Calibri" panose="020F0502020204030204" pitchFamily="34" charset="0"/>
                <a:cs typeface="Calibri" panose="020F0502020204030204" pitchFamily="34" charset="0"/>
              </a:rPr>
              <a:t> in CRC</a:t>
            </a:r>
          </a:p>
        </p:txBody>
      </p:sp>
    </p:spTree>
    <p:custDataLst>
      <p:tags r:id="rId1"/>
    </p:custDataLst>
    <p:extLst>
      <p:ext uri="{BB962C8B-B14F-4D97-AF65-F5344CB8AC3E}">
        <p14:creationId xmlns:p14="http://schemas.microsoft.com/office/powerpoint/2010/main" val="12174873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297" y="692881"/>
            <a:ext cx="11728916" cy="646331"/>
          </a:xfrm>
          <a:prstGeom prst="rect">
            <a:avLst/>
          </a:prstGeom>
        </p:spPr>
        <p:txBody>
          <a:bodyPr wrap="none">
            <a:spAutoFit/>
          </a:bodyPr>
          <a:lstStyle/>
          <a:p>
            <a:r>
              <a:rPr lang="en-US" sz="3600" b="0" i="1" dirty="0">
                <a:solidFill>
                  <a:srgbClr val="252171"/>
                </a:solidFill>
                <a:latin typeface="Calibri" panose="020F0502020204030204" pitchFamily="34" charset="0"/>
                <a:cs typeface="Calibri" panose="020F0502020204030204" pitchFamily="34" charset="0"/>
              </a:rPr>
              <a:t>HER2</a:t>
            </a:r>
            <a:r>
              <a:rPr lang="en-US" sz="3600" b="0" dirty="0">
                <a:solidFill>
                  <a:srgbClr val="252171"/>
                </a:solidFill>
                <a:latin typeface="Calibri" panose="020F0502020204030204" pitchFamily="34" charset="0"/>
                <a:cs typeface="Calibri" panose="020F0502020204030204" pitchFamily="34" charset="0"/>
              </a:rPr>
              <a:t> Testing </a:t>
            </a:r>
            <a:r>
              <a:rPr lang="en-US" sz="3600" b="0">
                <a:solidFill>
                  <a:srgbClr val="252171"/>
                </a:solidFill>
                <a:latin typeface="Calibri" panose="020F0502020204030204" pitchFamily="34" charset="0"/>
                <a:cs typeface="Calibri" panose="020F0502020204030204" pitchFamily="34" charset="0"/>
              </a:rPr>
              <a:t>in CRC- </a:t>
            </a:r>
            <a:r>
              <a:rPr lang="en-US" sz="3600" b="0" dirty="0">
                <a:solidFill>
                  <a:srgbClr val="252171"/>
                </a:solidFill>
                <a:latin typeface="Calibri" panose="020F0502020204030204" pitchFamily="34" charset="0"/>
                <a:cs typeface="Calibri" panose="020F0502020204030204" pitchFamily="34" charset="0"/>
              </a:rPr>
              <a:t>NCCN </a:t>
            </a:r>
            <a:r>
              <a:rPr lang="en-US" sz="3600" b="0">
                <a:solidFill>
                  <a:srgbClr val="252171"/>
                </a:solidFill>
                <a:latin typeface="Calibri" panose="020F0502020204030204" pitchFamily="34" charset="0"/>
                <a:cs typeface="Calibri" panose="020F0502020204030204" pitchFamily="34" charset="0"/>
              </a:rPr>
              <a:t>guidelines v3</a:t>
            </a:r>
            <a:r>
              <a:rPr lang="en-US" sz="3600" b="0" dirty="0">
                <a:solidFill>
                  <a:srgbClr val="252171"/>
                </a:solidFill>
                <a:latin typeface="Calibri" panose="020F0502020204030204" pitchFamily="34" charset="0"/>
                <a:cs typeface="Calibri" panose="020F0502020204030204" pitchFamily="34" charset="0"/>
              </a:rPr>
              <a:t>. 2021 (Sep 10, 2021)</a:t>
            </a:r>
          </a:p>
        </p:txBody>
      </p:sp>
      <p:sp>
        <p:nvSpPr>
          <p:cNvPr id="4" name="Content Placeholder 1"/>
          <p:cNvSpPr txBox="1">
            <a:spLocks/>
          </p:cNvSpPr>
          <p:nvPr/>
        </p:nvSpPr>
        <p:spPr>
          <a:xfrm>
            <a:off x="760139" y="1669904"/>
            <a:ext cx="11431861" cy="435133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a:buClr>
                <a:srgbClr val="FF0000"/>
              </a:buClr>
            </a:pPr>
            <a:r>
              <a:rPr lang="en-US" b="0" kern="0" dirty="0"/>
              <a:t>IHC, FISH or NGS</a:t>
            </a:r>
          </a:p>
          <a:p>
            <a:pPr>
              <a:lnSpc>
                <a:spcPct val="100000"/>
              </a:lnSpc>
              <a:spcBef>
                <a:spcPts val="0"/>
              </a:spcBef>
              <a:spcAft>
                <a:spcPts val="0"/>
              </a:spcAft>
              <a:buClr>
                <a:srgbClr val="FF0000"/>
              </a:buClr>
            </a:pPr>
            <a:r>
              <a:rPr lang="en-US" b="0" kern="0" dirty="0"/>
              <a:t>HER2 positive by IHC</a:t>
            </a:r>
          </a:p>
          <a:p>
            <a:pPr marL="0" indent="0">
              <a:lnSpc>
                <a:spcPct val="100000"/>
              </a:lnSpc>
              <a:spcBef>
                <a:spcPts val="0"/>
              </a:spcBef>
              <a:spcAft>
                <a:spcPts val="0"/>
              </a:spcAft>
              <a:buClr>
                <a:srgbClr val="FF0000"/>
              </a:buClr>
              <a:buNone/>
            </a:pPr>
            <a:r>
              <a:rPr lang="en-US" b="0" kern="0" dirty="0"/>
              <a:t>    - 3+ staining in &gt;50% of cells by IHC  </a:t>
            </a:r>
          </a:p>
          <a:p>
            <a:pPr marL="0" indent="0">
              <a:lnSpc>
                <a:spcPct val="100000"/>
              </a:lnSpc>
              <a:spcBef>
                <a:spcPts val="0"/>
              </a:spcBef>
              <a:spcAft>
                <a:spcPts val="0"/>
              </a:spcAft>
              <a:buClr>
                <a:srgbClr val="FF0000"/>
              </a:buClr>
              <a:buNone/>
            </a:pPr>
            <a:r>
              <a:rPr lang="en-US" b="0" kern="0" dirty="0"/>
              <a:t>    - 3+ staining: intense membrane staining that can be circumferential,  </a:t>
            </a:r>
          </a:p>
          <a:p>
            <a:pPr marL="0" indent="0">
              <a:lnSpc>
                <a:spcPct val="100000"/>
              </a:lnSpc>
              <a:spcBef>
                <a:spcPts val="0"/>
              </a:spcBef>
              <a:spcAft>
                <a:spcPts val="0"/>
              </a:spcAft>
              <a:buClr>
                <a:srgbClr val="FF0000"/>
              </a:buClr>
              <a:buNone/>
            </a:pPr>
            <a:r>
              <a:rPr lang="en-US" b="0" kern="0" dirty="0"/>
              <a:t>                            basolateral, or lateral</a:t>
            </a:r>
          </a:p>
          <a:p>
            <a:pPr marL="0" indent="0">
              <a:lnSpc>
                <a:spcPct val="100000"/>
              </a:lnSpc>
              <a:spcBef>
                <a:spcPts val="0"/>
              </a:spcBef>
              <a:spcAft>
                <a:spcPts val="0"/>
              </a:spcAft>
              <a:buClr>
                <a:srgbClr val="FF0000"/>
              </a:buClr>
              <a:buNone/>
            </a:pPr>
            <a:r>
              <a:rPr lang="en-US" b="0" kern="0" dirty="0"/>
              <a:t>    - 2+ staining reflex to FISH</a:t>
            </a:r>
          </a:p>
          <a:p>
            <a:pPr marL="114300" indent="-457200">
              <a:lnSpc>
                <a:spcPct val="100000"/>
              </a:lnSpc>
              <a:spcBef>
                <a:spcPts val="0"/>
              </a:spcBef>
              <a:spcAft>
                <a:spcPts val="0"/>
              </a:spcAft>
              <a:buClr>
                <a:srgbClr val="FF0000"/>
              </a:buClr>
            </a:pPr>
            <a:r>
              <a:rPr lang="en-US" b="0" kern="0" dirty="0"/>
              <a:t>Her 2 amplification by FISH:</a:t>
            </a:r>
          </a:p>
          <a:p>
            <a:pPr marL="0" indent="0">
              <a:lnSpc>
                <a:spcPct val="100000"/>
              </a:lnSpc>
              <a:spcBef>
                <a:spcPts val="0"/>
              </a:spcBef>
              <a:spcAft>
                <a:spcPts val="0"/>
              </a:spcAft>
              <a:buClr>
                <a:srgbClr val="FF0000"/>
              </a:buClr>
              <a:buNone/>
            </a:pPr>
            <a:r>
              <a:rPr lang="en-US" b="0" kern="0" dirty="0"/>
              <a:t>    - HER2:CEP17 ratio &gt; 2.0 in &gt;50% of cells </a:t>
            </a:r>
          </a:p>
          <a:p>
            <a:pPr>
              <a:lnSpc>
                <a:spcPct val="100000"/>
              </a:lnSpc>
              <a:spcBef>
                <a:spcPts val="0"/>
              </a:spcBef>
              <a:spcAft>
                <a:spcPts val="0"/>
              </a:spcAft>
              <a:buClr>
                <a:srgbClr val="FF0000"/>
              </a:buClr>
            </a:pPr>
            <a:r>
              <a:rPr lang="en-US" b="0" kern="0" dirty="0"/>
              <a:t>NGS: copy number gain</a:t>
            </a:r>
          </a:p>
          <a:p>
            <a:pPr>
              <a:buClr>
                <a:srgbClr val="FF0000"/>
              </a:buClr>
            </a:pPr>
            <a:endParaRPr lang="en-US" b="0" kern="0" dirty="0"/>
          </a:p>
        </p:txBody>
      </p:sp>
    </p:spTree>
    <p:custDataLst>
      <p:tags r:id="rId1"/>
    </p:custDataLst>
    <p:extLst>
      <p:ext uri="{BB962C8B-B14F-4D97-AF65-F5344CB8AC3E}">
        <p14:creationId xmlns:p14="http://schemas.microsoft.com/office/powerpoint/2010/main" val="24724935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354694" y="3611024"/>
            <a:ext cx="4838700"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4" name="Rectangle 3"/>
          <p:cNvSpPr/>
          <p:nvPr/>
        </p:nvSpPr>
        <p:spPr>
          <a:xfrm>
            <a:off x="3048000" y="3105835"/>
            <a:ext cx="6096000" cy="646331"/>
          </a:xfrm>
          <a:prstGeom prst="rect">
            <a:avLst/>
          </a:prstGeom>
        </p:spPr>
        <p:txBody>
          <a:bodyPr>
            <a:spAutoFit/>
          </a:bodyPr>
          <a:lstStyle/>
          <a:p>
            <a:r>
              <a:rPr lang="en-US" i="1" dirty="0"/>
              <a:t>HER2</a:t>
            </a:r>
            <a:r>
              <a:rPr lang="en-US" dirty="0"/>
              <a:t> Testing in CRC </a:t>
            </a:r>
            <a:br>
              <a:rPr lang="en-US" dirty="0"/>
            </a:br>
            <a:r>
              <a:rPr lang="en-US" dirty="0"/>
              <a:t>- CAP guideline (version1.3.0.0 June 2021)</a:t>
            </a:r>
          </a:p>
        </p:txBody>
      </p:sp>
      <p:sp>
        <p:nvSpPr>
          <p:cNvPr id="5" name="Rectangle 4"/>
          <p:cNvSpPr/>
          <p:nvPr/>
        </p:nvSpPr>
        <p:spPr>
          <a:xfrm>
            <a:off x="322729" y="372506"/>
            <a:ext cx="11870665" cy="646331"/>
          </a:xfrm>
          <a:prstGeom prst="rect">
            <a:avLst/>
          </a:prstGeom>
        </p:spPr>
        <p:txBody>
          <a:bodyPr wrap="square">
            <a:spAutoFit/>
          </a:bodyPr>
          <a:lstStyle/>
          <a:p>
            <a:r>
              <a:rPr lang="en-US" sz="3600" b="0" i="1" dirty="0">
                <a:solidFill>
                  <a:srgbClr val="252171"/>
                </a:solidFill>
                <a:latin typeface="Calibri" panose="020F0502020204030204" pitchFamily="34" charset="0"/>
                <a:cs typeface="Calibri" panose="020F0502020204030204" pitchFamily="34" charset="0"/>
              </a:rPr>
              <a:t>HER2</a:t>
            </a:r>
            <a:r>
              <a:rPr lang="en-US" sz="3600" b="0" dirty="0">
                <a:solidFill>
                  <a:srgbClr val="252171"/>
                </a:solidFill>
                <a:latin typeface="Calibri" panose="020F0502020204030204" pitchFamily="34" charset="0"/>
                <a:cs typeface="Calibri" panose="020F0502020204030204" pitchFamily="34" charset="0"/>
              </a:rPr>
              <a:t> Testing in </a:t>
            </a:r>
            <a:r>
              <a:rPr lang="en-US" sz="3600" b="0">
                <a:solidFill>
                  <a:srgbClr val="252171"/>
                </a:solidFill>
                <a:latin typeface="Calibri" panose="020F0502020204030204" pitchFamily="34" charset="0"/>
                <a:cs typeface="Calibri" panose="020F0502020204030204" pitchFamily="34" charset="0"/>
              </a:rPr>
              <a:t>CRC - </a:t>
            </a:r>
            <a:r>
              <a:rPr lang="en-US" sz="3600" b="0" dirty="0">
                <a:solidFill>
                  <a:srgbClr val="252171"/>
                </a:solidFill>
                <a:latin typeface="Calibri" panose="020F0502020204030204" pitchFamily="34" charset="0"/>
                <a:cs typeface="Calibri" panose="020F0502020204030204" pitchFamily="34" charset="0"/>
              </a:rPr>
              <a:t>CAP guideline (version1.3.0.0 June 2021)</a:t>
            </a:r>
          </a:p>
        </p:txBody>
      </p:sp>
      <p:sp>
        <p:nvSpPr>
          <p:cNvPr id="7" name="Content Placeholder 1"/>
          <p:cNvSpPr txBox="1">
            <a:spLocks/>
          </p:cNvSpPr>
          <p:nvPr/>
        </p:nvSpPr>
        <p:spPr>
          <a:xfrm>
            <a:off x="1506068" y="1506097"/>
            <a:ext cx="9595023" cy="4989791"/>
          </a:xfrm>
          <a:prstGeom prst="rect">
            <a:avLst/>
          </a:prstGeom>
          <a:solidFill>
            <a:schemeClr val="tx1"/>
          </a:solidFill>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0" indent="0">
              <a:lnSpc>
                <a:spcPct val="100000"/>
              </a:lnSpc>
              <a:spcBef>
                <a:spcPts val="0"/>
              </a:spcBef>
              <a:spcAft>
                <a:spcPts val="0"/>
              </a:spcAft>
              <a:buFont typeface="Wingdings" panose="05000000000000000000" pitchFamily="2" charset="2"/>
              <a:buNone/>
            </a:pPr>
            <a:r>
              <a:rPr lang="en-US" sz="1400" b="1" kern="0" dirty="0"/>
              <a:t>Results</a:t>
            </a:r>
          </a:p>
          <a:p>
            <a:pPr marL="0" indent="0">
              <a:lnSpc>
                <a:spcPct val="100000"/>
              </a:lnSpc>
              <a:spcBef>
                <a:spcPts val="0"/>
              </a:spcBef>
              <a:spcAft>
                <a:spcPts val="0"/>
              </a:spcAft>
              <a:buFont typeface="Wingdings" panose="05000000000000000000" pitchFamily="2" charset="2"/>
              <a:buNone/>
            </a:pPr>
            <a:r>
              <a:rPr lang="en-US" sz="1400" b="0" kern="0" dirty="0"/>
              <a:t>_ Negative (Score 0)</a:t>
            </a:r>
          </a:p>
          <a:p>
            <a:pPr marL="0" indent="0">
              <a:lnSpc>
                <a:spcPct val="100000"/>
              </a:lnSpc>
              <a:spcBef>
                <a:spcPts val="0"/>
              </a:spcBef>
              <a:spcAft>
                <a:spcPts val="0"/>
              </a:spcAft>
              <a:buFont typeface="Wingdings" panose="05000000000000000000" pitchFamily="2" charset="2"/>
              <a:buNone/>
            </a:pPr>
            <a:r>
              <a:rPr lang="en-US" sz="1400" b="0" kern="0" dirty="0"/>
              <a:t>_ Negative (Score 1+)</a:t>
            </a:r>
          </a:p>
          <a:p>
            <a:pPr marL="0" indent="0">
              <a:lnSpc>
                <a:spcPct val="100000"/>
              </a:lnSpc>
              <a:spcBef>
                <a:spcPts val="0"/>
              </a:spcBef>
              <a:spcAft>
                <a:spcPts val="0"/>
              </a:spcAft>
              <a:buFont typeface="Wingdings" panose="05000000000000000000" pitchFamily="2" charset="2"/>
              <a:buNone/>
            </a:pPr>
            <a:r>
              <a:rPr lang="en-US" sz="1400" b="0" kern="0" dirty="0"/>
              <a:t>_ Equivocal (Score 2+)</a:t>
            </a:r>
          </a:p>
          <a:p>
            <a:pPr marL="0" indent="0">
              <a:lnSpc>
                <a:spcPct val="100000"/>
              </a:lnSpc>
              <a:spcBef>
                <a:spcPts val="0"/>
              </a:spcBef>
              <a:spcAft>
                <a:spcPts val="0"/>
              </a:spcAft>
              <a:buFont typeface="Wingdings" panose="05000000000000000000" pitchFamily="2" charset="2"/>
              <a:buNone/>
            </a:pPr>
            <a:r>
              <a:rPr lang="en-US" sz="1400" b="0" kern="0" dirty="0"/>
              <a:t>_ Positive (Score 3+)</a:t>
            </a:r>
          </a:p>
          <a:p>
            <a:pPr marL="0" indent="0">
              <a:lnSpc>
                <a:spcPct val="100000"/>
              </a:lnSpc>
              <a:spcBef>
                <a:spcPts val="0"/>
              </a:spcBef>
              <a:spcAft>
                <a:spcPts val="0"/>
              </a:spcAft>
              <a:buFont typeface="Wingdings" panose="05000000000000000000" pitchFamily="2" charset="2"/>
              <a:buNone/>
            </a:pPr>
            <a:r>
              <a:rPr lang="en-US" sz="1400" b="0" kern="0" dirty="0"/>
              <a:t>_ Cannot be determined (explain): _________________</a:t>
            </a:r>
          </a:p>
          <a:p>
            <a:pPr marL="0" indent="0">
              <a:lnSpc>
                <a:spcPct val="100000"/>
              </a:lnSpc>
              <a:spcBef>
                <a:spcPts val="0"/>
              </a:spcBef>
              <a:spcAft>
                <a:spcPts val="0"/>
              </a:spcAft>
              <a:buFont typeface="Wingdings" panose="05000000000000000000" pitchFamily="2" charset="2"/>
              <a:buNone/>
            </a:pPr>
            <a:r>
              <a:rPr lang="en-US" sz="1400" b="1" kern="0" dirty="0"/>
              <a:t>Scoring System</a:t>
            </a:r>
          </a:p>
          <a:p>
            <a:pPr marL="0" indent="0">
              <a:lnSpc>
                <a:spcPct val="100000"/>
              </a:lnSpc>
              <a:spcBef>
                <a:spcPts val="0"/>
              </a:spcBef>
              <a:spcAft>
                <a:spcPts val="0"/>
              </a:spcAft>
              <a:buFont typeface="Wingdings" panose="05000000000000000000" pitchFamily="2" charset="2"/>
              <a:buNone/>
            </a:pPr>
            <a:r>
              <a:rPr lang="en-US" sz="1400" b="0" kern="0" dirty="0"/>
              <a:t>_ ASCO / CAP HER2 Breast Cancer 2018</a:t>
            </a:r>
          </a:p>
          <a:p>
            <a:pPr marL="0" indent="0">
              <a:lnSpc>
                <a:spcPct val="100000"/>
              </a:lnSpc>
              <a:spcBef>
                <a:spcPts val="0"/>
              </a:spcBef>
              <a:spcAft>
                <a:spcPts val="0"/>
              </a:spcAft>
              <a:buFont typeface="Wingdings" panose="05000000000000000000" pitchFamily="2" charset="2"/>
              <a:buNone/>
            </a:pPr>
            <a:r>
              <a:rPr lang="en-US" sz="1400" b="0" kern="0" dirty="0"/>
              <a:t>_ CAP / ASCP / ASCO HER2 Gastroesophageal Adenocarcinoma 2016 (aka </a:t>
            </a:r>
            <a:r>
              <a:rPr lang="en-US" sz="1400" b="0" kern="0" dirty="0" err="1"/>
              <a:t>Ventana</a:t>
            </a:r>
            <a:r>
              <a:rPr lang="en-US" sz="1400" b="0" kern="0" dirty="0"/>
              <a:t>)</a:t>
            </a:r>
          </a:p>
          <a:p>
            <a:pPr marL="0" indent="0">
              <a:lnSpc>
                <a:spcPct val="100000"/>
              </a:lnSpc>
              <a:spcBef>
                <a:spcPts val="0"/>
              </a:spcBef>
              <a:spcAft>
                <a:spcPts val="0"/>
              </a:spcAft>
              <a:buFont typeface="Wingdings" panose="05000000000000000000" pitchFamily="2" charset="2"/>
              <a:buNone/>
            </a:pPr>
            <a:r>
              <a:rPr lang="en-US" sz="1400" b="0" kern="0" dirty="0"/>
              <a:t>_ HERACLES</a:t>
            </a:r>
          </a:p>
          <a:p>
            <a:pPr marL="0" indent="0">
              <a:lnSpc>
                <a:spcPct val="100000"/>
              </a:lnSpc>
              <a:spcBef>
                <a:spcPts val="0"/>
              </a:spcBef>
              <a:spcAft>
                <a:spcPts val="0"/>
              </a:spcAft>
              <a:buFont typeface="Wingdings" panose="05000000000000000000" pitchFamily="2" charset="2"/>
              <a:buNone/>
            </a:pPr>
            <a:r>
              <a:rPr lang="en-US" sz="1400" b="0" kern="0" dirty="0"/>
              <a:t>_ Other (specify): _________________</a:t>
            </a:r>
          </a:p>
          <a:p>
            <a:pPr marL="0" indent="0">
              <a:lnSpc>
                <a:spcPct val="100000"/>
              </a:lnSpc>
              <a:spcBef>
                <a:spcPts val="0"/>
              </a:spcBef>
              <a:spcAft>
                <a:spcPts val="0"/>
              </a:spcAft>
              <a:buFont typeface="Wingdings" panose="05000000000000000000" pitchFamily="2" charset="2"/>
              <a:buNone/>
            </a:pPr>
            <a:r>
              <a:rPr lang="en-US" sz="1400" b="1" kern="0" dirty="0"/>
              <a:t>Staining Intensity</a:t>
            </a:r>
          </a:p>
          <a:p>
            <a:pPr marL="0" indent="0">
              <a:lnSpc>
                <a:spcPct val="100000"/>
              </a:lnSpc>
              <a:spcBef>
                <a:spcPts val="0"/>
              </a:spcBef>
              <a:spcAft>
                <a:spcPts val="0"/>
              </a:spcAft>
              <a:buFont typeface="Wingdings" panose="05000000000000000000" pitchFamily="2" charset="2"/>
              <a:buNone/>
            </a:pPr>
            <a:r>
              <a:rPr lang="en-US" sz="1400" b="0" kern="0" dirty="0"/>
              <a:t>_ 0 (none)</a:t>
            </a:r>
          </a:p>
          <a:p>
            <a:pPr marL="0" indent="0">
              <a:lnSpc>
                <a:spcPct val="100000"/>
              </a:lnSpc>
              <a:spcBef>
                <a:spcPts val="0"/>
              </a:spcBef>
              <a:spcAft>
                <a:spcPts val="0"/>
              </a:spcAft>
              <a:buFont typeface="Wingdings" panose="05000000000000000000" pitchFamily="2" charset="2"/>
              <a:buNone/>
            </a:pPr>
            <a:r>
              <a:rPr lang="en-US" sz="1400" b="0" kern="0" dirty="0"/>
              <a:t>_ 1+ (faint or barely perceptible)</a:t>
            </a:r>
          </a:p>
          <a:p>
            <a:pPr marL="0" indent="0">
              <a:lnSpc>
                <a:spcPct val="100000"/>
              </a:lnSpc>
              <a:spcBef>
                <a:spcPts val="0"/>
              </a:spcBef>
              <a:spcAft>
                <a:spcPts val="0"/>
              </a:spcAft>
              <a:buFont typeface="Wingdings" panose="05000000000000000000" pitchFamily="2" charset="2"/>
              <a:buNone/>
            </a:pPr>
            <a:r>
              <a:rPr lang="en-US" sz="1400" b="0" kern="0" dirty="0"/>
              <a:t>_ 2+ (weak to moderate)</a:t>
            </a:r>
          </a:p>
          <a:p>
            <a:pPr marL="0" indent="0">
              <a:lnSpc>
                <a:spcPct val="100000"/>
              </a:lnSpc>
              <a:spcBef>
                <a:spcPts val="0"/>
              </a:spcBef>
              <a:spcAft>
                <a:spcPts val="0"/>
              </a:spcAft>
              <a:buFont typeface="Wingdings" panose="05000000000000000000" pitchFamily="2" charset="2"/>
              <a:buNone/>
            </a:pPr>
            <a:r>
              <a:rPr lang="en-US" sz="1400" b="0" kern="0" dirty="0"/>
              <a:t>_ 3+ (strong)</a:t>
            </a:r>
          </a:p>
          <a:p>
            <a:pPr marL="0" indent="0">
              <a:lnSpc>
                <a:spcPct val="100000"/>
              </a:lnSpc>
              <a:spcBef>
                <a:spcPts val="0"/>
              </a:spcBef>
              <a:spcAft>
                <a:spcPts val="0"/>
              </a:spcAft>
              <a:buFont typeface="Wingdings" panose="05000000000000000000" pitchFamily="2" charset="2"/>
              <a:buNone/>
            </a:pPr>
            <a:r>
              <a:rPr lang="en-US" sz="1400" b="0" kern="0" dirty="0"/>
              <a:t>_ Other (specify): _________________</a:t>
            </a:r>
          </a:p>
          <a:p>
            <a:pPr marL="0" indent="0">
              <a:lnSpc>
                <a:spcPct val="100000"/>
              </a:lnSpc>
              <a:spcBef>
                <a:spcPts val="0"/>
              </a:spcBef>
              <a:spcAft>
                <a:spcPts val="0"/>
              </a:spcAft>
              <a:buFont typeface="Wingdings" panose="05000000000000000000" pitchFamily="2" charset="2"/>
              <a:buNone/>
            </a:pPr>
            <a:r>
              <a:rPr lang="en-US" sz="1400" b="1" kern="0" dirty="0"/>
              <a:t>Percentage of Tumor Cells with Specific Membrane Staining (i.e., complete, basolateral, or lateral membrane)</a:t>
            </a:r>
          </a:p>
          <a:p>
            <a:pPr marL="0" indent="0">
              <a:lnSpc>
                <a:spcPct val="100000"/>
              </a:lnSpc>
              <a:spcBef>
                <a:spcPts val="0"/>
              </a:spcBef>
              <a:spcAft>
                <a:spcPts val="0"/>
              </a:spcAft>
              <a:buFont typeface="Wingdings" panose="05000000000000000000" pitchFamily="2" charset="2"/>
              <a:buNone/>
            </a:pPr>
            <a:r>
              <a:rPr lang="en-US" sz="1400" b="0" kern="0" dirty="0"/>
              <a:t>_ Less than 10%</a:t>
            </a:r>
          </a:p>
          <a:p>
            <a:pPr marL="0" indent="0">
              <a:lnSpc>
                <a:spcPct val="100000"/>
              </a:lnSpc>
              <a:spcBef>
                <a:spcPts val="0"/>
              </a:spcBef>
              <a:spcAft>
                <a:spcPts val="0"/>
              </a:spcAft>
              <a:buFont typeface="Wingdings" panose="05000000000000000000" pitchFamily="2" charset="2"/>
              <a:buNone/>
            </a:pPr>
            <a:r>
              <a:rPr lang="en-US" sz="1400" b="0" kern="0" dirty="0"/>
              <a:t>_ 10-49%</a:t>
            </a:r>
          </a:p>
          <a:p>
            <a:pPr marL="0" indent="0">
              <a:lnSpc>
                <a:spcPct val="100000"/>
              </a:lnSpc>
              <a:spcBef>
                <a:spcPts val="0"/>
              </a:spcBef>
              <a:spcAft>
                <a:spcPts val="0"/>
              </a:spcAft>
              <a:buFont typeface="Wingdings" panose="05000000000000000000" pitchFamily="2" charset="2"/>
              <a:buNone/>
            </a:pPr>
            <a:r>
              <a:rPr lang="en-US" sz="1400" b="0" kern="0" dirty="0"/>
              <a:t>_ Greater than or equal to 50%</a:t>
            </a:r>
          </a:p>
          <a:p>
            <a:pPr marL="0" indent="0">
              <a:lnSpc>
                <a:spcPct val="100000"/>
              </a:lnSpc>
              <a:spcBef>
                <a:spcPts val="0"/>
              </a:spcBef>
              <a:spcAft>
                <a:spcPts val="0"/>
              </a:spcAft>
              <a:buFont typeface="Wingdings" panose="05000000000000000000" pitchFamily="2" charset="2"/>
              <a:buNone/>
            </a:pPr>
            <a:r>
              <a:rPr lang="en-US" sz="1400" b="0" kern="0" dirty="0"/>
              <a:t>_ Specify percentage: _________________ %</a:t>
            </a:r>
          </a:p>
        </p:txBody>
      </p:sp>
      <p:sp>
        <p:nvSpPr>
          <p:cNvPr id="8" name="Rectangle 7"/>
          <p:cNvSpPr/>
          <p:nvPr/>
        </p:nvSpPr>
        <p:spPr>
          <a:xfrm>
            <a:off x="1004044" y="1255059"/>
            <a:ext cx="10097047" cy="516628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108129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3345083" y="2199190"/>
            <a:ext cx="453675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algn="l">
              <a:lnSpc>
                <a:spcPct val="100000"/>
              </a:lnSpc>
              <a:spcBef>
                <a:spcPct val="50000"/>
              </a:spcBef>
              <a:spcAft>
                <a:spcPct val="0"/>
              </a:spcAft>
              <a:buClrTx/>
              <a:buFontTx/>
              <a:buNone/>
            </a:pPr>
            <a:r>
              <a:rPr lang="en-US" sz="4400" b="0" dirty="0">
                <a:solidFill>
                  <a:srgbClr val="252171"/>
                </a:solidFill>
                <a:latin typeface="Calibri" panose="020F0502020204030204" pitchFamily="34" charset="0"/>
              </a:rPr>
              <a:t>GEJ/Gastric cancer</a:t>
            </a:r>
          </a:p>
        </p:txBody>
      </p:sp>
    </p:spTree>
    <p:custDataLst>
      <p:tags r:id="rId1"/>
    </p:custDataLst>
    <p:extLst>
      <p:ext uri="{BB962C8B-B14F-4D97-AF65-F5344CB8AC3E}">
        <p14:creationId xmlns:p14="http://schemas.microsoft.com/office/powerpoint/2010/main" val="2250184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0641" y="1687908"/>
            <a:ext cx="5518818" cy="830997"/>
          </a:xfrm>
          <a:prstGeom prst="rect">
            <a:avLst/>
          </a:prstGeom>
        </p:spPr>
        <p:txBody>
          <a:bodyPr wrap="none">
            <a:spAutoFit/>
          </a:bodyPr>
          <a:lstStyle/>
          <a:p>
            <a:r>
              <a:rPr lang="en-US" sz="4800" b="0" dirty="0">
                <a:solidFill>
                  <a:srgbClr val="252171"/>
                </a:solidFill>
                <a:latin typeface="Calibri" panose="020F0502020204030204" pitchFamily="34" charset="0"/>
                <a:cs typeface="Calibri" panose="020F0502020204030204" pitchFamily="34" charset="0"/>
              </a:rPr>
              <a:t>Colorectal Carcinoma</a:t>
            </a:r>
          </a:p>
        </p:txBody>
      </p:sp>
    </p:spTree>
    <p:custDataLst>
      <p:tags r:id="rId1"/>
    </p:custDataLst>
    <p:extLst>
      <p:ext uri="{BB962C8B-B14F-4D97-AF65-F5344CB8AC3E}">
        <p14:creationId xmlns:p14="http://schemas.microsoft.com/office/powerpoint/2010/main" val="18251137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16A62533-BAAE-4B81-8C2F-1BA94AF5BAB4}"/>
              </a:ext>
            </a:extLst>
          </p:cNvPr>
          <p:cNvSpPr>
            <a:spLocks noGrp="1" noChangeArrowheads="1"/>
          </p:cNvSpPr>
          <p:nvPr>
            <p:ph type="title"/>
          </p:nvPr>
        </p:nvSpPr>
        <p:spPr>
          <a:xfrm>
            <a:off x="601211" y="634811"/>
            <a:ext cx="10872445" cy="1103313"/>
          </a:xfrm>
        </p:spPr>
        <p:txBody>
          <a:bodyPr/>
          <a:lstStyle/>
          <a:p>
            <a:r>
              <a:rPr lang="en-US" altLang="en-US" b="0" dirty="0">
                <a:solidFill>
                  <a:srgbClr val="252171"/>
                </a:solidFill>
                <a:ea typeface="ＭＳ Ｐゴシック" panose="020B0600070205080204" pitchFamily="34" charset="-128"/>
              </a:rPr>
              <a:t>Biomarker Testing in Gastroesophageal Cancers</a:t>
            </a:r>
          </a:p>
        </p:txBody>
      </p:sp>
      <p:sp>
        <p:nvSpPr>
          <p:cNvPr id="151555" name="Content Placeholder 2">
            <a:extLst>
              <a:ext uri="{FF2B5EF4-FFF2-40B4-BE49-F238E27FC236}">
                <a16:creationId xmlns:a16="http://schemas.microsoft.com/office/drawing/2014/main" id="{912D8660-B909-4FB9-8E80-9D6CF29D4EA4}"/>
              </a:ext>
            </a:extLst>
          </p:cNvPr>
          <p:cNvSpPr>
            <a:spLocks noGrp="1" noChangeArrowheads="1"/>
          </p:cNvSpPr>
          <p:nvPr>
            <p:ph sz="half" idx="1"/>
          </p:nvPr>
        </p:nvSpPr>
        <p:spPr>
          <a:xfrm>
            <a:off x="601820" y="2006030"/>
            <a:ext cx="5494180" cy="4678738"/>
          </a:xfrm>
        </p:spPr>
        <p:txBody>
          <a:bodyPr/>
          <a:lstStyle/>
          <a:p>
            <a:r>
              <a:rPr lang="en-US" altLang="en-US" dirty="0">
                <a:ea typeface="ＭＳ Ｐゴシック" panose="020B0600070205080204" pitchFamily="34" charset="-128"/>
              </a:rPr>
              <a:t>What test results must we have?</a:t>
            </a:r>
          </a:p>
          <a:p>
            <a:pPr lvl="1"/>
            <a:r>
              <a:rPr lang="en-US" altLang="en-US" i="1" dirty="0">
                <a:ea typeface="ＭＳ Ｐゴシック" panose="020B0600070205080204" pitchFamily="34" charset="-128"/>
              </a:rPr>
              <a:t>HER2</a:t>
            </a:r>
            <a:r>
              <a:rPr lang="en-US" altLang="en-US" dirty="0">
                <a:ea typeface="ＭＳ Ｐゴシック" panose="020B0600070205080204" pitchFamily="34" charset="-128"/>
              </a:rPr>
              <a:t> amplification (IHC/ISH)</a:t>
            </a:r>
          </a:p>
          <a:p>
            <a:pPr lvl="1"/>
            <a:r>
              <a:rPr lang="en-US" altLang="en-US" dirty="0">
                <a:ea typeface="ＭＳ Ｐゴシック" panose="020B0600070205080204" pitchFamily="34" charset="-128"/>
              </a:rPr>
              <a:t>MSI-H (PCR/NGS) or dMMR (IHC)</a:t>
            </a:r>
          </a:p>
          <a:p>
            <a:pPr lvl="1"/>
            <a:r>
              <a:rPr lang="en-US" altLang="en-US" dirty="0">
                <a:ea typeface="ＭＳ Ｐゴシック" panose="020B0600070205080204" pitchFamily="34" charset="-128"/>
              </a:rPr>
              <a:t>PD-L1 elevation (IHC)</a:t>
            </a:r>
          </a:p>
          <a:p>
            <a:pPr lvl="1"/>
            <a:r>
              <a:rPr lang="en-US" altLang="en-US" i="1" dirty="0">
                <a:ea typeface="ＭＳ Ｐゴシック" panose="020B0600070205080204" pitchFamily="34" charset="-128"/>
              </a:rPr>
              <a:t>NTRK</a:t>
            </a:r>
            <a:r>
              <a:rPr lang="en-US" altLang="en-US" dirty="0">
                <a:ea typeface="ＭＳ Ｐゴシック" panose="020B0600070205080204" pitchFamily="34" charset="-128"/>
              </a:rPr>
              <a:t> fusion (NGS)</a:t>
            </a:r>
          </a:p>
          <a:p>
            <a:pPr lvl="1"/>
            <a:r>
              <a:rPr lang="en-US" altLang="en-US" dirty="0">
                <a:ea typeface="ＭＳ Ｐゴシック" panose="020B0600070205080204" pitchFamily="34" charset="-128"/>
              </a:rPr>
              <a:t>Comprehensive genomic profiling (if enough tissue)</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 name="Content Placeholder 1">
            <a:extLst>
              <a:ext uri="{FF2B5EF4-FFF2-40B4-BE49-F238E27FC236}">
                <a16:creationId xmlns:a16="http://schemas.microsoft.com/office/drawing/2014/main" id="{FDE2527C-E528-4246-8BC6-75BFA1C9F37E}"/>
              </a:ext>
            </a:extLst>
          </p:cNvPr>
          <p:cNvSpPr>
            <a:spLocks noGrp="1"/>
          </p:cNvSpPr>
          <p:nvPr>
            <p:ph sz="half" idx="2"/>
          </p:nvPr>
        </p:nvSpPr>
        <p:spPr>
          <a:xfrm>
            <a:off x="6439300" y="2006030"/>
            <a:ext cx="5042903" cy="4679462"/>
          </a:xfrm>
        </p:spPr>
        <p:txBody>
          <a:bodyPr/>
          <a:lstStyle/>
          <a:p>
            <a:r>
              <a:rPr lang="en-US" altLang="en-US" dirty="0">
                <a:ea typeface="ＭＳ Ｐゴシック" panose="020B0600070205080204" pitchFamily="34" charset="-128"/>
              </a:rPr>
              <a:t>When should testing occur, and for whom?</a:t>
            </a:r>
          </a:p>
          <a:p>
            <a:pPr lvl="1"/>
            <a:r>
              <a:rPr lang="en-US" dirty="0"/>
              <a:t>All newly diagnosed patients</a:t>
            </a:r>
          </a:p>
          <a:p>
            <a:pPr lvl="1"/>
            <a:endParaRPr lang="en-US" dirty="0"/>
          </a:p>
        </p:txBody>
      </p:sp>
      <p:sp>
        <p:nvSpPr>
          <p:cNvPr id="9" name="Rectangle 8">
            <a:extLst>
              <a:ext uri="{FF2B5EF4-FFF2-40B4-BE49-F238E27FC236}">
                <a16:creationId xmlns:a16="http://schemas.microsoft.com/office/drawing/2014/main" id="{9B594385-7C3C-4FEA-BEAC-BD70AAF96F95}"/>
              </a:ext>
            </a:extLst>
          </p:cNvPr>
          <p:cNvSpPr/>
          <p:nvPr/>
        </p:nvSpPr>
        <p:spPr>
          <a:xfrm>
            <a:off x="434394" y="6372085"/>
            <a:ext cx="11151435"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NCCN Clinical Practice Guidelines in Oncology (NCCN Guidelines®) for</a:t>
            </a:r>
            <a:r>
              <a:rPr kumimoji="0" lang="pt-BR"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 Gastric Cancer v1.2022. </a:t>
            </a:r>
          </a:p>
        </p:txBody>
      </p:sp>
      <p:grpSp>
        <p:nvGrpSpPr>
          <p:cNvPr id="10" name="Group 9">
            <a:extLst>
              <a:ext uri="{FF2B5EF4-FFF2-40B4-BE49-F238E27FC236}">
                <a16:creationId xmlns:a16="http://schemas.microsoft.com/office/drawing/2014/main" id="{20FD0860-6341-47B4-9B44-B8607B96AE7B}"/>
              </a:ext>
            </a:extLst>
          </p:cNvPr>
          <p:cNvGrpSpPr/>
          <p:nvPr/>
        </p:nvGrpSpPr>
        <p:grpSpPr>
          <a:xfrm>
            <a:off x="9392911" y="6207927"/>
            <a:ext cx="2488502" cy="454909"/>
            <a:chOff x="9392911" y="6207927"/>
            <a:chExt cx="2488502" cy="454909"/>
          </a:xfrm>
        </p:grpSpPr>
        <p:pic>
          <p:nvPicPr>
            <p:cNvPr id="11" name="Picture 10" descr="A picture containing text, ax, wheel&#10;&#10;Description automatically generated">
              <a:extLst>
                <a:ext uri="{FF2B5EF4-FFF2-40B4-BE49-F238E27FC236}">
                  <a16:creationId xmlns:a16="http://schemas.microsoft.com/office/drawing/2014/main" id="{6E9E83D3-601B-47D0-95E8-10E3283ED2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12" name="Rectangle 11">
              <a:extLst>
                <a:ext uri="{FF2B5EF4-FFF2-40B4-BE49-F238E27FC236}">
                  <a16:creationId xmlns:a16="http://schemas.microsoft.com/office/drawing/2014/main" id="{9C2250B5-CE56-464A-802E-90F4139A2335}"/>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4"/>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4145694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54">
            <a:extLst>
              <a:ext uri="{FF2B5EF4-FFF2-40B4-BE49-F238E27FC236}">
                <a16:creationId xmlns:a16="http://schemas.microsoft.com/office/drawing/2014/main" id="{899989B6-A8A9-446D-91C6-2B0E6355EF97}"/>
              </a:ext>
            </a:extLst>
          </p:cNvPr>
          <p:cNvSpPr>
            <a:spLocks noGrp="1"/>
          </p:cNvSpPr>
          <p:nvPr>
            <p:ph type="title"/>
          </p:nvPr>
        </p:nvSpPr>
        <p:spPr>
          <a:xfrm>
            <a:off x="604675" y="238527"/>
            <a:ext cx="10216989" cy="1103313"/>
          </a:xfrm>
        </p:spPr>
        <p:txBody>
          <a:bodyPr/>
          <a:lstStyle/>
          <a:p>
            <a:r>
              <a:rPr lang="en-US" b="0" dirty="0">
                <a:solidFill>
                  <a:srgbClr val="252171"/>
                </a:solidFill>
              </a:rPr>
              <a:t>ToGA: First-line Trastuzumab + </a:t>
            </a:r>
            <a:r>
              <a:rPr lang="en-US" b="0">
                <a:solidFill>
                  <a:srgbClr val="252171"/>
                </a:solidFill>
              </a:rPr>
              <a:t>Chemotherapy in </a:t>
            </a:r>
            <a:r>
              <a:rPr lang="en-US" b="0" dirty="0">
                <a:solidFill>
                  <a:srgbClr val="252171"/>
                </a:solidFill>
              </a:rPr>
              <a:t>Advanced HER2+ Gastric Cancer</a:t>
            </a:r>
          </a:p>
        </p:txBody>
      </p:sp>
      <p:sp>
        <p:nvSpPr>
          <p:cNvPr id="2" name="Content Placeholder 1">
            <a:extLst>
              <a:ext uri="{FF2B5EF4-FFF2-40B4-BE49-F238E27FC236}">
                <a16:creationId xmlns:a16="http://schemas.microsoft.com/office/drawing/2014/main" id="{5F829245-CB36-4A72-BC0A-D53C1B75FB3F}"/>
              </a:ext>
            </a:extLst>
          </p:cNvPr>
          <p:cNvSpPr>
            <a:spLocks noGrp="1"/>
          </p:cNvSpPr>
          <p:nvPr>
            <p:ph idx="1"/>
          </p:nvPr>
        </p:nvSpPr>
        <p:spPr/>
        <p:txBody>
          <a:bodyPr/>
          <a:lstStyle/>
          <a:p>
            <a:r>
              <a:rPr lang="en-US" sz="2000" dirty="0"/>
              <a:t>Randomized phase III trial of </a:t>
            </a:r>
            <a:r>
              <a:rPr lang="it-IT" sz="2000" dirty="0"/>
              <a:t>5-FU or capecitabine + cisplatin ± trastuzumab for </a:t>
            </a:r>
            <a:r>
              <a:rPr lang="en-US" sz="2000" dirty="0"/>
              <a:t>patients with advanced gastric cancer (N = 584)</a:t>
            </a:r>
          </a:p>
          <a:p>
            <a:endParaRPr lang="en-US" sz="2000" dirty="0"/>
          </a:p>
        </p:txBody>
      </p:sp>
      <p:sp>
        <p:nvSpPr>
          <p:cNvPr id="59" name="Text Box 11">
            <a:extLst>
              <a:ext uri="{FF2B5EF4-FFF2-40B4-BE49-F238E27FC236}">
                <a16:creationId xmlns:a16="http://schemas.microsoft.com/office/drawing/2014/main" id="{04FCA67A-A1BB-44FE-9EEE-205387A50669}"/>
              </a:ext>
            </a:extLst>
          </p:cNvPr>
          <p:cNvSpPr txBox="1">
            <a:spLocks noChangeArrowheads="1"/>
          </p:cNvSpPr>
          <p:nvPr/>
        </p:nvSpPr>
        <p:spPr bwMode="auto">
          <a:xfrm>
            <a:off x="414339" y="6385740"/>
            <a:ext cx="80105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da-DK"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Bang. Lancet. 2010;376:687.</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3" name="Text Box 11">
            <a:extLst>
              <a:ext uri="{FF2B5EF4-FFF2-40B4-BE49-F238E27FC236}">
                <a16:creationId xmlns:a16="http://schemas.microsoft.com/office/drawing/2014/main" id="{F4F4B804-67A6-4DE9-817C-D8F9720CD1E6}"/>
              </a:ext>
            </a:extLst>
          </p:cNvPr>
          <p:cNvSpPr txBox="1">
            <a:spLocks noChangeArrowheads="1"/>
          </p:cNvSpPr>
          <p:nvPr/>
        </p:nvSpPr>
        <p:spPr bwMode="auto">
          <a:xfrm>
            <a:off x="2090737" y="2207364"/>
            <a:ext cx="8010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OS in Patients With IHC 3+ or FISH+ and IHC 2+ (</a:t>
            </a:r>
            <a:r>
              <a:rPr kumimoji="0" lang="da-DK"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Exploratory Analysis) (N = 446)</a:t>
            </a:r>
          </a:p>
        </p:txBody>
      </p:sp>
      <p:sp>
        <p:nvSpPr>
          <p:cNvPr id="97" name="Rectangle 18">
            <a:extLst>
              <a:ext uri="{FF2B5EF4-FFF2-40B4-BE49-F238E27FC236}">
                <a16:creationId xmlns:a16="http://schemas.microsoft.com/office/drawing/2014/main" id="{92B28FDB-2926-4323-ADAC-90D2AF830578}"/>
              </a:ext>
            </a:extLst>
          </p:cNvPr>
          <p:cNvSpPr>
            <a:spLocks noChangeArrowheads="1"/>
          </p:cNvSpPr>
          <p:nvPr/>
        </p:nvSpPr>
        <p:spPr bwMode="auto">
          <a:xfrm>
            <a:off x="7745807" y="3134097"/>
            <a:ext cx="777875" cy="86177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Events, 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120</a:t>
            </a:r>
            <a:b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136</a:t>
            </a:r>
          </a:p>
        </p:txBody>
      </p:sp>
      <p:sp>
        <p:nvSpPr>
          <p:cNvPr id="98" name="Text Box 120">
            <a:extLst>
              <a:ext uri="{FF2B5EF4-FFF2-40B4-BE49-F238E27FC236}">
                <a16:creationId xmlns:a16="http://schemas.microsoft.com/office/drawing/2014/main" id="{0926C07C-1DF5-446C-8D51-FBC7F4901C11}"/>
              </a:ext>
            </a:extLst>
          </p:cNvPr>
          <p:cNvSpPr txBox="1">
            <a:spLocks noChangeArrowheads="1"/>
          </p:cNvSpPr>
          <p:nvPr/>
        </p:nvSpPr>
        <p:spPr bwMode="auto">
          <a:xfrm>
            <a:off x="2949738" y="6141387"/>
            <a:ext cx="5951538"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Mo</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9" name="Text Box 180">
            <a:extLst>
              <a:ext uri="{FF2B5EF4-FFF2-40B4-BE49-F238E27FC236}">
                <a16:creationId xmlns:a16="http://schemas.microsoft.com/office/drawing/2014/main" id="{7321C078-D0BA-480B-A8DE-5D5592FA5477}"/>
              </a:ext>
            </a:extLst>
          </p:cNvPr>
          <p:cNvSpPr txBox="1">
            <a:spLocks noChangeArrowheads="1"/>
          </p:cNvSpPr>
          <p:nvPr/>
        </p:nvSpPr>
        <p:spPr bwMode="auto">
          <a:xfrm>
            <a:off x="3946688" y="5314300"/>
            <a:ext cx="825500"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11.8</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0" name="Text Box 184">
            <a:extLst>
              <a:ext uri="{FF2B5EF4-FFF2-40B4-BE49-F238E27FC236}">
                <a16:creationId xmlns:a16="http://schemas.microsoft.com/office/drawing/2014/main" id="{B7ADB0BE-561F-48BE-B686-DBFAD57BC18B}"/>
              </a:ext>
            </a:extLst>
          </p:cNvPr>
          <p:cNvSpPr txBox="1">
            <a:spLocks noChangeArrowheads="1"/>
          </p:cNvSpPr>
          <p:nvPr/>
        </p:nvSpPr>
        <p:spPr bwMode="auto">
          <a:xfrm>
            <a:off x="5675476" y="5314300"/>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16.0</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1" name="Line 7">
            <a:extLst>
              <a:ext uri="{FF2B5EF4-FFF2-40B4-BE49-F238E27FC236}">
                <a16:creationId xmlns:a16="http://schemas.microsoft.com/office/drawing/2014/main" id="{DA1A56DF-054B-418A-98A2-4467D252EEB3}"/>
              </a:ext>
            </a:extLst>
          </p:cNvPr>
          <p:cNvSpPr>
            <a:spLocks noChangeShapeType="1"/>
          </p:cNvSpPr>
          <p:nvPr/>
        </p:nvSpPr>
        <p:spPr bwMode="auto">
          <a:xfrm flipV="1">
            <a:off x="2879888" y="5788962"/>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2" name="Text Box 8">
            <a:extLst>
              <a:ext uri="{FF2B5EF4-FFF2-40B4-BE49-F238E27FC236}">
                <a16:creationId xmlns:a16="http://schemas.microsoft.com/office/drawing/2014/main" id="{AA4FE09A-54D8-43F1-8B3E-BC831D786B27}"/>
              </a:ext>
            </a:extLst>
          </p:cNvPr>
          <p:cNvSpPr txBox="1">
            <a:spLocks noChangeArrowheads="1"/>
          </p:cNvSpPr>
          <p:nvPr/>
        </p:nvSpPr>
        <p:spPr bwMode="auto">
          <a:xfrm>
            <a:off x="2206788" y="5622275"/>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3" name="Line 11">
            <a:extLst>
              <a:ext uri="{FF2B5EF4-FFF2-40B4-BE49-F238E27FC236}">
                <a16:creationId xmlns:a16="http://schemas.microsoft.com/office/drawing/2014/main" id="{350DAEF5-E043-45F8-B725-22A47D55127B}"/>
              </a:ext>
            </a:extLst>
          </p:cNvPr>
          <p:cNvSpPr>
            <a:spLocks noChangeShapeType="1"/>
          </p:cNvSpPr>
          <p:nvPr/>
        </p:nvSpPr>
        <p:spPr bwMode="auto">
          <a:xfrm flipV="1">
            <a:off x="2879888" y="5507975"/>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4" name="Text Box 12">
            <a:extLst>
              <a:ext uri="{FF2B5EF4-FFF2-40B4-BE49-F238E27FC236}">
                <a16:creationId xmlns:a16="http://schemas.microsoft.com/office/drawing/2014/main" id="{98256722-534E-479D-BAFD-A4A5F8EC2EC6}"/>
              </a:ext>
            </a:extLst>
          </p:cNvPr>
          <p:cNvSpPr txBox="1">
            <a:spLocks noChangeArrowheads="1"/>
          </p:cNvSpPr>
          <p:nvPr/>
        </p:nvSpPr>
        <p:spPr bwMode="auto">
          <a:xfrm>
            <a:off x="2206788" y="5342875"/>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0.1</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5" name="Line 14">
            <a:extLst>
              <a:ext uri="{FF2B5EF4-FFF2-40B4-BE49-F238E27FC236}">
                <a16:creationId xmlns:a16="http://schemas.microsoft.com/office/drawing/2014/main" id="{E5798CB7-C278-4076-A358-36910E13F7C1}"/>
              </a:ext>
            </a:extLst>
          </p:cNvPr>
          <p:cNvSpPr>
            <a:spLocks noChangeShapeType="1"/>
          </p:cNvSpPr>
          <p:nvPr/>
        </p:nvSpPr>
        <p:spPr bwMode="auto">
          <a:xfrm flipV="1">
            <a:off x="2879888" y="5228575"/>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6" name="Text Box 15">
            <a:extLst>
              <a:ext uri="{FF2B5EF4-FFF2-40B4-BE49-F238E27FC236}">
                <a16:creationId xmlns:a16="http://schemas.microsoft.com/office/drawing/2014/main" id="{871D8CC4-B6A9-40E6-99AA-C471AC30304B}"/>
              </a:ext>
            </a:extLst>
          </p:cNvPr>
          <p:cNvSpPr txBox="1">
            <a:spLocks noChangeArrowheads="1"/>
          </p:cNvSpPr>
          <p:nvPr/>
        </p:nvSpPr>
        <p:spPr bwMode="auto">
          <a:xfrm>
            <a:off x="2206788" y="5063475"/>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0.2</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7" name="Line 17">
            <a:extLst>
              <a:ext uri="{FF2B5EF4-FFF2-40B4-BE49-F238E27FC236}">
                <a16:creationId xmlns:a16="http://schemas.microsoft.com/office/drawing/2014/main" id="{6B510C56-539E-4AF3-9824-2B0485EBFD46}"/>
              </a:ext>
            </a:extLst>
          </p:cNvPr>
          <p:cNvSpPr>
            <a:spLocks noChangeShapeType="1"/>
          </p:cNvSpPr>
          <p:nvPr/>
        </p:nvSpPr>
        <p:spPr bwMode="auto">
          <a:xfrm flipV="1">
            <a:off x="2879888" y="4947587"/>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08" name="Text Box 18">
            <a:extLst>
              <a:ext uri="{FF2B5EF4-FFF2-40B4-BE49-F238E27FC236}">
                <a16:creationId xmlns:a16="http://schemas.microsoft.com/office/drawing/2014/main" id="{816616D1-0629-44BD-85F0-B3C2B390682B}"/>
              </a:ext>
            </a:extLst>
          </p:cNvPr>
          <p:cNvSpPr txBox="1">
            <a:spLocks noChangeArrowheads="1"/>
          </p:cNvSpPr>
          <p:nvPr/>
        </p:nvSpPr>
        <p:spPr bwMode="auto">
          <a:xfrm>
            <a:off x="2206788" y="478248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0.3</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09" name="Line 20">
            <a:extLst>
              <a:ext uri="{FF2B5EF4-FFF2-40B4-BE49-F238E27FC236}">
                <a16:creationId xmlns:a16="http://schemas.microsoft.com/office/drawing/2014/main" id="{30478A82-E826-4437-97D3-C78ADBF9C883}"/>
              </a:ext>
            </a:extLst>
          </p:cNvPr>
          <p:cNvSpPr>
            <a:spLocks noChangeShapeType="1"/>
          </p:cNvSpPr>
          <p:nvPr/>
        </p:nvSpPr>
        <p:spPr bwMode="auto">
          <a:xfrm flipV="1">
            <a:off x="2879888" y="4668187"/>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0" name="Text Box 21">
            <a:extLst>
              <a:ext uri="{FF2B5EF4-FFF2-40B4-BE49-F238E27FC236}">
                <a16:creationId xmlns:a16="http://schemas.microsoft.com/office/drawing/2014/main" id="{EF28D57F-2C01-44E8-ACD7-355D1AEDE1A5}"/>
              </a:ext>
            </a:extLst>
          </p:cNvPr>
          <p:cNvSpPr txBox="1">
            <a:spLocks noChangeArrowheads="1"/>
          </p:cNvSpPr>
          <p:nvPr/>
        </p:nvSpPr>
        <p:spPr bwMode="auto">
          <a:xfrm>
            <a:off x="2206788" y="450308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1" name="Line 23">
            <a:extLst>
              <a:ext uri="{FF2B5EF4-FFF2-40B4-BE49-F238E27FC236}">
                <a16:creationId xmlns:a16="http://schemas.microsoft.com/office/drawing/2014/main" id="{7171C3F6-D415-49D3-A5C2-84D69383E979}"/>
              </a:ext>
            </a:extLst>
          </p:cNvPr>
          <p:cNvSpPr>
            <a:spLocks noChangeShapeType="1"/>
          </p:cNvSpPr>
          <p:nvPr/>
        </p:nvSpPr>
        <p:spPr bwMode="auto">
          <a:xfrm flipV="1">
            <a:off x="2879888" y="438720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2" name="Text Box 24">
            <a:extLst>
              <a:ext uri="{FF2B5EF4-FFF2-40B4-BE49-F238E27FC236}">
                <a16:creationId xmlns:a16="http://schemas.microsoft.com/office/drawing/2014/main" id="{8667883B-EA41-4FFF-AEFE-73FD76C14B7A}"/>
              </a:ext>
            </a:extLst>
          </p:cNvPr>
          <p:cNvSpPr txBox="1">
            <a:spLocks noChangeArrowheads="1"/>
          </p:cNvSpPr>
          <p:nvPr/>
        </p:nvSpPr>
        <p:spPr bwMode="auto">
          <a:xfrm>
            <a:off x="2206788" y="4222100"/>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0.5</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3" name="Line 26">
            <a:extLst>
              <a:ext uri="{FF2B5EF4-FFF2-40B4-BE49-F238E27FC236}">
                <a16:creationId xmlns:a16="http://schemas.microsoft.com/office/drawing/2014/main" id="{034C864B-0973-4CD7-86F9-3F449A872EB7}"/>
              </a:ext>
            </a:extLst>
          </p:cNvPr>
          <p:cNvSpPr>
            <a:spLocks noChangeShapeType="1"/>
          </p:cNvSpPr>
          <p:nvPr/>
        </p:nvSpPr>
        <p:spPr bwMode="auto">
          <a:xfrm flipV="1">
            <a:off x="2879888" y="410780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4" name="Text Box 27">
            <a:extLst>
              <a:ext uri="{FF2B5EF4-FFF2-40B4-BE49-F238E27FC236}">
                <a16:creationId xmlns:a16="http://schemas.microsoft.com/office/drawing/2014/main" id="{023D837F-41B8-499B-A8CA-B1DA0D834A16}"/>
              </a:ext>
            </a:extLst>
          </p:cNvPr>
          <p:cNvSpPr txBox="1">
            <a:spLocks noChangeArrowheads="1"/>
          </p:cNvSpPr>
          <p:nvPr/>
        </p:nvSpPr>
        <p:spPr bwMode="auto">
          <a:xfrm>
            <a:off x="2206788" y="3942700"/>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0.6</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5" name="Line 29">
            <a:extLst>
              <a:ext uri="{FF2B5EF4-FFF2-40B4-BE49-F238E27FC236}">
                <a16:creationId xmlns:a16="http://schemas.microsoft.com/office/drawing/2014/main" id="{79903E94-7AAD-4123-921D-573A7FA279A5}"/>
              </a:ext>
            </a:extLst>
          </p:cNvPr>
          <p:cNvSpPr>
            <a:spLocks noChangeShapeType="1"/>
          </p:cNvSpPr>
          <p:nvPr/>
        </p:nvSpPr>
        <p:spPr bwMode="auto">
          <a:xfrm flipV="1">
            <a:off x="2879888" y="3826812"/>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6" name="Text Box 30">
            <a:extLst>
              <a:ext uri="{FF2B5EF4-FFF2-40B4-BE49-F238E27FC236}">
                <a16:creationId xmlns:a16="http://schemas.microsoft.com/office/drawing/2014/main" id="{AC34E6F7-5113-4DCA-8B2B-50DC79F68E4E}"/>
              </a:ext>
            </a:extLst>
          </p:cNvPr>
          <p:cNvSpPr txBox="1">
            <a:spLocks noChangeArrowheads="1"/>
          </p:cNvSpPr>
          <p:nvPr/>
        </p:nvSpPr>
        <p:spPr bwMode="auto">
          <a:xfrm>
            <a:off x="2206788" y="3663300"/>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0.7</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7" name="Line 32">
            <a:extLst>
              <a:ext uri="{FF2B5EF4-FFF2-40B4-BE49-F238E27FC236}">
                <a16:creationId xmlns:a16="http://schemas.microsoft.com/office/drawing/2014/main" id="{516B9DA6-A57F-4B62-81AB-33A11DB4D1BD}"/>
              </a:ext>
            </a:extLst>
          </p:cNvPr>
          <p:cNvSpPr>
            <a:spLocks noChangeShapeType="1"/>
          </p:cNvSpPr>
          <p:nvPr/>
        </p:nvSpPr>
        <p:spPr bwMode="auto">
          <a:xfrm flipV="1">
            <a:off x="2879888" y="3547412"/>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18" name="Text Box 33">
            <a:extLst>
              <a:ext uri="{FF2B5EF4-FFF2-40B4-BE49-F238E27FC236}">
                <a16:creationId xmlns:a16="http://schemas.microsoft.com/office/drawing/2014/main" id="{C6C0B86E-BF8A-4F89-A9AE-DB7020BA3EAC}"/>
              </a:ext>
            </a:extLst>
          </p:cNvPr>
          <p:cNvSpPr txBox="1">
            <a:spLocks noChangeArrowheads="1"/>
          </p:cNvSpPr>
          <p:nvPr/>
        </p:nvSpPr>
        <p:spPr bwMode="auto">
          <a:xfrm>
            <a:off x="2206788" y="3382312"/>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19" name="Line 35">
            <a:extLst>
              <a:ext uri="{FF2B5EF4-FFF2-40B4-BE49-F238E27FC236}">
                <a16:creationId xmlns:a16="http://schemas.microsoft.com/office/drawing/2014/main" id="{3C60A9C9-00DD-4F4B-B95C-AC9BE347B87C}"/>
              </a:ext>
            </a:extLst>
          </p:cNvPr>
          <p:cNvSpPr>
            <a:spLocks noChangeShapeType="1"/>
          </p:cNvSpPr>
          <p:nvPr/>
        </p:nvSpPr>
        <p:spPr bwMode="auto">
          <a:xfrm flipV="1">
            <a:off x="2879888" y="3266425"/>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0" name="Text Box 36">
            <a:extLst>
              <a:ext uri="{FF2B5EF4-FFF2-40B4-BE49-F238E27FC236}">
                <a16:creationId xmlns:a16="http://schemas.microsoft.com/office/drawing/2014/main" id="{82D797C5-3AAF-4F4E-8E24-AFCA19C266FD}"/>
              </a:ext>
            </a:extLst>
          </p:cNvPr>
          <p:cNvSpPr txBox="1">
            <a:spLocks noChangeArrowheads="1"/>
          </p:cNvSpPr>
          <p:nvPr/>
        </p:nvSpPr>
        <p:spPr bwMode="auto">
          <a:xfrm>
            <a:off x="2206788" y="3102912"/>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0.9</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1" name="Line 38">
            <a:extLst>
              <a:ext uri="{FF2B5EF4-FFF2-40B4-BE49-F238E27FC236}">
                <a16:creationId xmlns:a16="http://schemas.microsoft.com/office/drawing/2014/main" id="{5EA50FE7-B7A7-423C-AC96-79B96A9B57A3}"/>
              </a:ext>
            </a:extLst>
          </p:cNvPr>
          <p:cNvSpPr>
            <a:spLocks noChangeShapeType="1"/>
          </p:cNvSpPr>
          <p:nvPr/>
        </p:nvSpPr>
        <p:spPr bwMode="auto">
          <a:xfrm flipV="1">
            <a:off x="2879888" y="2994962"/>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2" name="Text Box 39">
            <a:extLst>
              <a:ext uri="{FF2B5EF4-FFF2-40B4-BE49-F238E27FC236}">
                <a16:creationId xmlns:a16="http://schemas.microsoft.com/office/drawing/2014/main" id="{19FC9C5B-417C-47E3-960B-71C03BD7ABC6}"/>
              </a:ext>
            </a:extLst>
          </p:cNvPr>
          <p:cNvSpPr txBox="1">
            <a:spLocks noChangeArrowheads="1"/>
          </p:cNvSpPr>
          <p:nvPr/>
        </p:nvSpPr>
        <p:spPr bwMode="auto">
          <a:xfrm>
            <a:off x="2206788" y="2840975"/>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3" name="Line 41">
            <a:extLst>
              <a:ext uri="{FF2B5EF4-FFF2-40B4-BE49-F238E27FC236}">
                <a16:creationId xmlns:a16="http://schemas.microsoft.com/office/drawing/2014/main" id="{B5E62EB0-FF86-4FDF-9B08-C26CF4A6CEAF}"/>
              </a:ext>
            </a:extLst>
          </p:cNvPr>
          <p:cNvSpPr>
            <a:spLocks noChangeShapeType="1"/>
          </p:cNvSpPr>
          <p:nvPr/>
        </p:nvSpPr>
        <p:spPr bwMode="auto">
          <a:xfrm rot="5400000" flipV="1">
            <a:off x="2921163"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24" name="Text Box 42">
            <a:extLst>
              <a:ext uri="{FF2B5EF4-FFF2-40B4-BE49-F238E27FC236}">
                <a16:creationId xmlns:a16="http://schemas.microsoft.com/office/drawing/2014/main" id="{6426A111-A606-42AB-B255-8A077BBA3C95}"/>
              </a:ext>
            </a:extLst>
          </p:cNvPr>
          <p:cNvSpPr txBox="1">
            <a:spLocks noChangeArrowheads="1"/>
          </p:cNvSpPr>
          <p:nvPr/>
        </p:nvSpPr>
        <p:spPr bwMode="auto">
          <a:xfrm>
            <a:off x="259731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5" name="Line 45">
            <a:extLst>
              <a:ext uri="{FF2B5EF4-FFF2-40B4-BE49-F238E27FC236}">
                <a16:creationId xmlns:a16="http://schemas.microsoft.com/office/drawing/2014/main" id="{A2AC1C77-3519-46BF-834A-A3AB7683AD16}"/>
              </a:ext>
            </a:extLst>
          </p:cNvPr>
          <p:cNvSpPr>
            <a:spLocks noChangeShapeType="1"/>
          </p:cNvSpPr>
          <p:nvPr/>
        </p:nvSpPr>
        <p:spPr bwMode="auto">
          <a:xfrm rot="5400000" flipV="1">
            <a:off x="3254538"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6" name="Text Box 46">
            <a:extLst>
              <a:ext uri="{FF2B5EF4-FFF2-40B4-BE49-F238E27FC236}">
                <a16:creationId xmlns:a16="http://schemas.microsoft.com/office/drawing/2014/main" id="{B094C638-B7B5-44E3-A74A-5576C46DB53A}"/>
              </a:ext>
            </a:extLst>
          </p:cNvPr>
          <p:cNvSpPr txBox="1">
            <a:spLocks noChangeArrowheads="1"/>
          </p:cNvSpPr>
          <p:nvPr/>
        </p:nvSpPr>
        <p:spPr bwMode="auto">
          <a:xfrm>
            <a:off x="2930688"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7" name="Line 48">
            <a:extLst>
              <a:ext uri="{FF2B5EF4-FFF2-40B4-BE49-F238E27FC236}">
                <a16:creationId xmlns:a16="http://schemas.microsoft.com/office/drawing/2014/main" id="{68CD7E44-421B-47C4-AD02-B7CA824B23C6}"/>
              </a:ext>
            </a:extLst>
          </p:cNvPr>
          <p:cNvSpPr>
            <a:spLocks noChangeShapeType="1"/>
          </p:cNvSpPr>
          <p:nvPr/>
        </p:nvSpPr>
        <p:spPr bwMode="auto">
          <a:xfrm rot="5400000" flipV="1">
            <a:off x="3584738"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8" name="Text Box 49">
            <a:extLst>
              <a:ext uri="{FF2B5EF4-FFF2-40B4-BE49-F238E27FC236}">
                <a16:creationId xmlns:a16="http://schemas.microsoft.com/office/drawing/2014/main" id="{1B84014F-2C12-4D9E-BA01-8005823D432E}"/>
              </a:ext>
            </a:extLst>
          </p:cNvPr>
          <p:cNvSpPr txBox="1">
            <a:spLocks noChangeArrowheads="1"/>
          </p:cNvSpPr>
          <p:nvPr/>
        </p:nvSpPr>
        <p:spPr bwMode="auto">
          <a:xfrm>
            <a:off x="3260888"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29" name="Line 51">
            <a:extLst>
              <a:ext uri="{FF2B5EF4-FFF2-40B4-BE49-F238E27FC236}">
                <a16:creationId xmlns:a16="http://schemas.microsoft.com/office/drawing/2014/main" id="{9C115C71-9EE7-4FBE-B69A-A4D0355DF008}"/>
              </a:ext>
            </a:extLst>
          </p:cNvPr>
          <p:cNvSpPr>
            <a:spLocks noChangeShapeType="1"/>
          </p:cNvSpPr>
          <p:nvPr/>
        </p:nvSpPr>
        <p:spPr bwMode="auto">
          <a:xfrm rot="5400000" flipV="1">
            <a:off x="3914938"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 name="Text Box 52">
            <a:extLst>
              <a:ext uri="{FF2B5EF4-FFF2-40B4-BE49-F238E27FC236}">
                <a16:creationId xmlns:a16="http://schemas.microsoft.com/office/drawing/2014/main" id="{56838CFB-B526-4C09-8AD2-B71044EB3FE9}"/>
              </a:ext>
            </a:extLst>
          </p:cNvPr>
          <p:cNvSpPr txBox="1">
            <a:spLocks noChangeArrowheads="1"/>
          </p:cNvSpPr>
          <p:nvPr/>
        </p:nvSpPr>
        <p:spPr bwMode="auto">
          <a:xfrm>
            <a:off x="3591088"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6</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1" name="Line 54">
            <a:extLst>
              <a:ext uri="{FF2B5EF4-FFF2-40B4-BE49-F238E27FC236}">
                <a16:creationId xmlns:a16="http://schemas.microsoft.com/office/drawing/2014/main" id="{97E81361-DB78-4A6B-AE01-88C961A148F0}"/>
              </a:ext>
            </a:extLst>
          </p:cNvPr>
          <p:cNvSpPr>
            <a:spLocks noChangeShapeType="1"/>
          </p:cNvSpPr>
          <p:nvPr/>
        </p:nvSpPr>
        <p:spPr bwMode="auto">
          <a:xfrm rot="5400000" flipV="1">
            <a:off x="4243551"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2" name="Text Box 55">
            <a:extLst>
              <a:ext uri="{FF2B5EF4-FFF2-40B4-BE49-F238E27FC236}">
                <a16:creationId xmlns:a16="http://schemas.microsoft.com/office/drawing/2014/main" id="{64E00306-136F-4531-A306-17537FADFE40}"/>
              </a:ext>
            </a:extLst>
          </p:cNvPr>
          <p:cNvSpPr txBox="1">
            <a:spLocks noChangeArrowheads="1"/>
          </p:cNvSpPr>
          <p:nvPr/>
        </p:nvSpPr>
        <p:spPr bwMode="auto">
          <a:xfrm>
            <a:off x="3919701"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3" name="Line 57">
            <a:extLst>
              <a:ext uri="{FF2B5EF4-FFF2-40B4-BE49-F238E27FC236}">
                <a16:creationId xmlns:a16="http://schemas.microsoft.com/office/drawing/2014/main" id="{DFA672CC-9F2C-4C69-8400-F1466402F993}"/>
              </a:ext>
            </a:extLst>
          </p:cNvPr>
          <p:cNvSpPr>
            <a:spLocks noChangeShapeType="1"/>
          </p:cNvSpPr>
          <p:nvPr/>
        </p:nvSpPr>
        <p:spPr bwMode="auto">
          <a:xfrm rot="5400000" flipV="1">
            <a:off x="4573751"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4" name="Text Box 58">
            <a:extLst>
              <a:ext uri="{FF2B5EF4-FFF2-40B4-BE49-F238E27FC236}">
                <a16:creationId xmlns:a16="http://schemas.microsoft.com/office/drawing/2014/main" id="{8E7BF819-2351-41D5-B488-555369BDBF72}"/>
              </a:ext>
            </a:extLst>
          </p:cNvPr>
          <p:cNvSpPr txBox="1">
            <a:spLocks noChangeArrowheads="1"/>
          </p:cNvSpPr>
          <p:nvPr/>
        </p:nvSpPr>
        <p:spPr bwMode="auto">
          <a:xfrm>
            <a:off x="4249901"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5" name="Line 60">
            <a:extLst>
              <a:ext uri="{FF2B5EF4-FFF2-40B4-BE49-F238E27FC236}">
                <a16:creationId xmlns:a16="http://schemas.microsoft.com/office/drawing/2014/main" id="{BF6E8CB2-A78A-4532-9A3F-FB4E25433FF6}"/>
              </a:ext>
            </a:extLst>
          </p:cNvPr>
          <p:cNvSpPr>
            <a:spLocks noChangeShapeType="1"/>
          </p:cNvSpPr>
          <p:nvPr/>
        </p:nvSpPr>
        <p:spPr bwMode="auto">
          <a:xfrm rot="5400000" flipV="1">
            <a:off x="4903951"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6" name="Text Box 61">
            <a:extLst>
              <a:ext uri="{FF2B5EF4-FFF2-40B4-BE49-F238E27FC236}">
                <a16:creationId xmlns:a16="http://schemas.microsoft.com/office/drawing/2014/main" id="{2C12B73E-F43D-4E26-AB7A-9DDC5A6CB350}"/>
              </a:ext>
            </a:extLst>
          </p:cNvPr>
          <p:cNvSpPr txBox="1">
            <a:spLocks noChangeArrowheads="1"/>
          </p:cNvSpPr>
          <p:nvPr/>
        </p:nvSpPr>
        <p:spPr bwMode="auto">
          <a:xfrm>
            <a:off x="4580101"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12</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7" name="Line 63">
            <a:extLst>
              <a:ext uri="{FF2B5EF4-FFF2-40B4-BE49-F238E27FC236}">
                <a16:creationId xmlns:a16="http://schemas.microsoft.com/office/drawing/2014/main" id="{0F2B6618-F8E8-4494-893D-767B21527602}"/>
              </a:ext>
            </a:extLst>
          </p:cNvPr>
          <p:cNvSpPr>
            <a:spLocks noChangeShapeType="1"/>
          </p:cNvSpPr>
          <p:nvPr/>
        </p:nvSpPr>
        <p:spPr bwMode="auto">
          <a:xfrm rot="5400000" flipV="1">
            <a:off x="5229388"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8" name="Text Box 64">
            <a:extLst>
              <a:ext uri="{FF2B5EF4-FFF2-40B4-BE49-F238E27FC236}">
                <a16:creationId xmlns:a16="http://schemas.microsoft.com/office/drawing/2014/main" id="{0CC9873B-FE21-4B75-B987-54A61440A280}"/>
              </a:ext>
            </a:extLst>
          </p:cNvPr>
          <p:cNvSpPr txBox="1">
            <a:spLocks noChangeArrowheads="1"/>
          </p:cNvSpPr>
          <p:nvPr/>
        </p:nvSpPr>
        <p:spPr bwMode="auto">
          <a:xfrm>
            <a:off x="4905538"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9" name="Line 66">
            <a:extLst>
              <a:ext uri="{FF2B5EF4-FFF2-40B4-BE49-F238E27FC236}">
                <a16:creationId xmlns:a16="http://schemas.microsoft.com/office/drawing/2014/main" id="{E3B44663-2622-45DC-972B-835754BC3501}"/>
              </a:ext>
            </a:extLst>
          </p:cNvPr>
          <p:cNvSpPr>
            <a:spLocks noChangeShapeType="1"/>
          </p:cNvSpPr>
          <p:nvPr/>
        </p:nvSpPr>
        <p:spPr bwMode="auto">
          <a:xfrm rot="5400000" flipV="1">
            <a:off x="5569113"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 name="Text Box 67">
            <a:extLst>
              <a:ext uri="{FF2B5EF4-FFF2-40B4-BE49-F238E27FC236}">
                <a16:creationId xmlns:a16="http://schemas.microsoft.com/office/drawing/2014/main" id="{1EF9B8A6-18CE-4385-B411-3622CA451428}"/>
              </a:ext>
            </a:extLst>
          </p:cNvPr>
          <p:cNvSpPr txBox="1">
            <a:spLocks noChangeArrowheads="1"/>
          </p:cNvSpPr>
          <p:nvPr/>
        </p:nvSpPr>
        <p:spPr bwMode="auto">
          <a:xfrm>
            <a:off x="524526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16</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1" name="Line 69">
            <a:extLst>
              <a:ext uri="{FF2B5EF4-FFF2-40B4-BE49-F238E27FC236}">
                <a16:creationId xmlns:a16="http://schemas.microsoft.com/office/drawing/2014/main" id="{AED6BE97-E3CE-499E-AF1F-AE7A6BEC256C}"/>
              </a:ext>
            </a:extLst>
          </p:cNvPr>
          <p:cNvSpPr>
            <a:spLocks noChangeShapeType="1"/>
          </p:cNvSpPr>
          <p:nvPr/>
        </p:nvSpPr>
        <p:spPr bwMode="auto">
          <a:xfrm rot="5400000" flipV="1">
            <a:off x="5899313"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2" name="Text Box 70">
            <a:extLst>
              <a:ext uri="{FF2B5EF4-FFF2-40B4-BE49-F238E27FC236}">
                <a16:creationId xmlns:a16="http://schemas.microsoft.com/office/drawing/2014/main" id="{3A14F559-E360-454E-B985-EF0AE59C6A6A}"/>
              </a:ext>
            </a:extLst>
          </p:cNvPr>
          <p:cNvSpPr txBox="1">
            <a:spLocks noChangeArrowheads="1"/>
          </p:cNvSpPr>
          <p:nvPr/>
        </p:nvSpPr>
        <p:spPr bwMode="auto">
          <a:xfrm>
            <a:off x="557546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3" name="Line 72">
            <a:extLst>
              <a:ext uri="{FF2B5EF4-FFF2-40B4-BE49-F238E27FC236}">
                <a16:creationId xmlns:a16="http://schemas.microsoft.com/office/drawing/2014/main" id="{C51E0339-2A91-44DD-9D08-A210E2772B58}"/>
              </a:ext>
            </a:extLst>
          </p:cNvPr>
          <p:cNvSpPr>
            <a:spLocks noChangeShapeType="1"/>
          </p:cNvSpPr>
          <p:nvPr/>
        </p:nvSpPr>
        <p:spPr bwMode="auto">
          <a:xfrm rot="5400000" flipV="1">
            <a:off x="6229513"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4" name="Text Box 73">
            <a:extLst>
              <a:ext uri="{FF2B5EF4-FFF2-40B4-BE49-F238E27FC236}">
                <a16:creationId xmlns:a16="http://schemas.microsoft.com/office/drawing/2014/main" id="{599C2962-1674-4AB8-8F68-EA0F5EDEE9DF}"/>
              </a:ext>
            </a:extLst>
          </p:cNvPr>
          <p:cNvSpPr txBox="1">
            <a:spLocks noChangeArrowheads="1"/>
          </p:cNvSpPr>
          <p:nvPr/>
        </p:nvSpPr>
        <p:spPr bwMode="auto">
          <a:xfrm>
            <a:off x="590566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5" name="Line 75">
            <a:extLst>
              <a:ext uri="{FF2B5EF4-FFF2-40B4-BE49-F238E27FC236}">
                <a16:creationId xmlns:a16="http://schemas.microsoft.com/office/drawing/2014/main" id="{10147172-8673-4452-AEE2-C3FDB046CDB7}"/>
              </a:ext>
            </a:extLst>
          </p:cNvPr>
          <p:cNvSpPr>
            <a:spLocks noChangeShapeType="1"/>
          </p:cNvSpPr>
          <p:nvPr/>
        </p:nvSpPr>
        <p:spPr bwMode="auto">
          <a:xfrm rot="5400000" flipV="1">
            <a:off x="6558126"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6" name="Text Box 76">
            <a:extLst>
              <a:ext uri="{FF2B5EF4-FFF2-40B4-BE49-F238E27FC236}">
                <a16:creationId xmlns:a16="http://schemas.microsoft.com/office/drawing/2014/main" id="{BC41ABAD-BB27-4E5C-A273-28551076B97E}"/>
              </a:ext>
            </a:extLst>
          </p:cNvPr>
          <p:cNvSpPr txBox="1">
            <a:spLocks noChangeArrowheads="1"/>
          </p:cNvSpPr>
          <p:nvPr/>
        </p:nvSpPr>
        <p:spPr bwMode="auto">
          <a:xfrm>
            <a:off x="6234276"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22</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7" name="Line 78">
            <a:extLst>
              <a:ext uri="{FF2B5EF4-FFF2-40B4-BE49-F238E27FC236}">
                <a16:creationId xmlns:a16="http://schemas.microsoft.com/office/drawing/2014/main" id="{0DDFA1FA-58AE-4BCC-8640-50F662B2A761}"/>
              </a:ext>
            </a:extLst>
          </p:cNvPr>
          <p:cNvSpPr>
            <a:spLocks noChangeShapeType="1"/>
          </p:cNvSpPr>
          <p:nvPr/>
        </p:nvSpPr>
        <p:spPr bwMode="auto">
          <a:xfrm rot="5400000" flipV="1">
            <a:off x="6883563"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8" name="Text Box 79">
            <a:extLst>
              <a:ext uri="{FF2B5EF4-FFF2-40B4-BE49-F238E27FC236}">
                <a16:creationId xmlns:a16="http://schemas.microsoft.com/office/drawing/2014/main" id="{F74FC1FF-7F79-4074-8B5A-856E786666E5}"/>
              </a:ext>
            </a:extLst>
          </p:cNvPr>
          <p:cNvSpPr txBox="1">
            <a:spLocks noChangeArrowheads="1"/>
          </p:cNvSpPr>
          <p:nvPr/>
        </p:nvSpPr>
        <p:spPr bwMode="auto">
          <a:xfrm>
            <a:off x="655971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9" name="Line 81">
            <a:extLst>
              <a:ext uri="{FF2B5EF4-FFF2-40B4-BE49-F238E27FC236}">
                <a16:creationId xmlns:a16="http://schemas.microsoft.com/office/drawing/2014/main" id="{0A05EB87-5FB3-4BCE-BC2A-E1E9FF559AF5}"/>
              </a:ext>
            </a:extLst>
          </p:cNvPr>
          <p:cNvSpPr>
            <a:spLocks noChangeShapeType="1"/>
          </p:cNvSpPr>
          <p:nvPr/>
        </p:nvSpPr>
        <p:spPr bwMode="auto">
          <a:xfrm rot="5400000" flipV="1">
            <a:off x="7221701"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0" name="Text Box 82">
            <a:extLst>
              <a:ext uri="{FF2B5EF4-FFF2-40B4-BE49-F238E27FC236}">
                <a16:creationId xmlns:a16="http://schemas.microsoft.com/office/drawing/2014/main" id="{FD44BB00-B22F-44E0-8464-F1ED334CDC07}"/>
              </a:ext>
            </a:extLst>
          </p:cNvPr>
          <p:cNvSpPr txBox="1">
            <a:spLocks noChangeArrowheads="1"/>
          </p:cNvSpPr>
          <p:nvPr/>
        </p:nvSpPr>
        <p:spPr bwMode="auto">
          <a:xfrm>
            <a:off x="6897851"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26</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1" name="Line 84">
            <a:extLst>
              <a:ext uri="{FF2B5EF4-FFF2-40B4-BE49-F238E27FC236}">
                <a16:creationId xmlns:a16="http://schemas.microsoft.com/office/drawing/2014/main" id="{635C16DD-1EF6-47EF-89D5-AC0A5C17A225}"/>
              </a:ext>
            </a:extLst>
          </p:cNvPr>
          <p:cNvSpPr>
            <a:spLocks noChangeShapeType="1"/>
          </p:cNvSpPr>
          <p:nvPr/>
        </p:nvSpPr>
        <p:spPr bwMode="auto">
          <a:xfrm rot="5400000" flipV="1">
            <a:off x="7553488"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2" name="Text Box 85">
            <a:extLst>
              <a:ext uri="{FF2B5EF4-FFF2-40B4-BE49-F238E27FC236}">
                <a16:creationId xmlns:a16="http://schemas.microsoft.com/office/drawing/2014/main" id="{44252B60-D148-48E6-B100-7EC7D3831839}"/>
              </a:ext>
            </a:extLst>
          </p:cNvPr>
          <p:cNvSpPr txBox="1">
            <a:spLocks noChangeArrowheads="1"/>
          </p:cNvSpPr>
          <p:nvPr/>
        </p:nvSpPr>
        <p:spPr bwMode="auto">
          <a:xfrm>
            <a:off x="7229638"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28</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3" name="Line 87">
            <a:extLst>
              <a:ext uri="{FF2B5EF4-FFF2-40B4-BE49-F238E27FC236}">
                <a16:creationId xmlns:a16="http://schemas.microsoft.com/office/drawing/2014/main" id="{63D7296E-B394-42F8-82A7-E5274E277EFF}"/>
              </a:ext>
            </a:extLst>
          </p:cNvPr>
          <p:cNvSpPr>
            <a:spLocks noChangeShapeType="1"/>
          </p:cNvSpPr>
          <p:nvPr/>
        </p:nvSpPr>
        <p:spPr bwMode="auto">
          <a:xfrm rot="5400000" flipV="1">
            <a:off x="7885276"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4" name="Text Box 88">
            <a:extLst>
              <a:ext uri="{FF2B5EF4-FFF2-40B4-BE49-F238E27FC236}">
                <a16:creationId xmlns:a16="http://schemas.microsoft.com/office/drawing/2014/main" id="{411C5B90-7949-4882-AACC-F7B49D4BCB6E}"/>
              </a:ext>
            </a:extLst>
          </p:cNvPr>
          <p:cNvSpPr txBox="1">
            <a:spLocks noChangeArrowheads="1"/>
          </p:cNvSpPr>
          <p:nvPr/>
        </p:nvSpPr>
        <p:spPr bwMode="auto">
          <a:xfrm>
            <a:off x="7561426"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30</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5" name="Line 90">
            <a:extLst>
              <a:ext uri="{FF2B5EF4-FFF2-40B4-BE49-F238E27FC236}">
                <a16:creationId xmlns:a16="http://schemas.microsoft.com/office/drawing/2014/main" id="{52809559-7583-4250-9201-D3F6632198F9}"/>
              </a:ext>
            </a:extLst>
          </p:cNvPr>
          <p:cNvSpPr>
            <a:spLocks noChangeShapeType="1"/>
          </p:cNvSpPr>
          <p:nvPr/>
        </p:nvSpPr>
        <p:spPr bwMode="auto">
          <a:xfrm rot="5400000" flipV="1">
            <a:off x="8209126"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6" name="Text Box 91">
            <a:extLst>
              <a:ext uri="{FF2B5EF4-FFF2-40B4-BE49-F238E27FC236}">
                <a16:creationId xmlns:a16="http://schemas.microsoft.com/office/drawing/2014/main" id="{25A2A8A4-4CE6-4D51-8418-BB28A6624C33}"/>
              </a:ext>
            </a:extLst>
          </p:cNvPr>
          <p:cNvSpPr txBox="1">
            <a:spLocks noChangeArrowheads="1"/>
          </p:cNvSpPr>
          <p:nvPr/>
        </p:nvSpPr>
        <p:spPr bwMode="auto">
          <a:xfrm>
            <a:off x="7885276"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32</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7" name="Line 93">
            <a:extLst>
              <a:ext uri="{FF2B5EF4-FFF2-40B4-BE49-F238E27FC236}">
                <a16:creationId xmlns:a16="http://schemas.microsoft.com/office/drawing/2014/main" id="{1663F218-4403-4B67-B2FD-9F5D61912426}"/>
              </a:ext>
            </a:extLst>
          </p:cNvPr>
          <p:cNvSpPr>
            <a:spLocks noChangeShapeType="1"/>
          </p:cNvSpPr>
          <p:nvPr/>
        </p:nvSpPr>
        <p:spPr bwMode="auto">
          <a:xfrm rot="5400000" flipV="1">
            <a:off x="8536151"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8" name="Text Box 94">
            <a:extLst>
              <a:ext uri="{FF2B5EF4-FFF2-40B4-BE49-F238E27FC236}">
                <a16:creationId xmlns:a16="http://schemas.microsoft.com/office/drawing/2014/main" id="{C94F1133-0E4F-49C3-9BC9-BE0AF441174C}"/>
              </a:ext>
            </a:extLst>
          </p:cNvPr>
          <p:cNvSpPr txBox="1">
            <a:spLocks noChangeArrowheads="1"/>
          </p:cNvSpPr>
          <p:nvPr/>
        </p:nvSpPr>
        <p:spPr bwMode="auto">
          <a:xfrm>
            <a:off x="8212301" y="5830237"/>
            <a:ext cx="709612"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34</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9" name="Line 96">
            <a:extLst>
              <a:ext uri="{FF2B5EF4-FFF2-40B4-BE49-F238E27FC236}">
                <a16:creationId xmlns:a16="http://schemas.microsoft.com/office/drawing/2014/main" id="{1BF2C0BA-66B6-44D1-9BD4-5DA497606CD0}"/>
              </a:ext>
            </a:extLst>
          </p:cNvPr>
          <p:cNvSpPr>
            <a:spLocks noChangeShapeType="1"/>
          </p:cNvSpPr>
          <p:nvPr/>
        </p:nvSpPr>
        <p:spPr bwMode="auto">
          <a:xfrm rot="5400000" flipV="1">
            <a:off x="8850476" y="5815950"/>
            <a:ext cx="63500" cy="0"/>
          </a:xfrm>
          <a:prstGeom prst="line">
            <a:avLst/>
          </a:prstGeom>
          <a:noFill/>
          <a:ln w="28575">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0" name="Text Box 97">
            <a:extLst>
              <a:ext uri="{FF2B5EF4-FFF2-40B4-BE49-F238E27FC236}">
                <a16:creationId xmlns:a16="http://schemas.microsoft.com/office/drawing/2014/main" id="{2F6B1592-9171-4CE5-B2FF-2390EB8B5FFF}"/>
              </a:ext>
            </a:extLst>
          </p:cNvPr>
          <p:cNvSpPr txBox="1">
            <a:spLocks noChangeArrowheads="1"/>
          </p:cNvSpPr>
          <p:nvPr/>
        </p:nvSpPr>
        <p:spPr bwMode="auto">
          <a:xfrm>
            <a:off x="8534563" y="5830237"/>
            <a:ext cx="709613" cy="3365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36</a:t>
            </a:r>
            <a:endPar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1" name="Text Box 119">
            <a:extLst>
              <a:ext uri="{FF2B5EF4-FFF2-40B4-BE49-F238E27FC236}">
                <a16:creationId xmlns:a16="http://schemas.microsoft.com/office/drawing/2014/main" id="{E9D221A2-758D-4D0C-BA63-19F73533BB4E}"/>
              </a:ext>
            </a:extLst>
          </p:cNvPr>
          <p:cNvSpPr txBox="1">
            <a:spLocks noChangeArrowheads="1"/>
          </p:cNvSpPr>
          <p:nvPr/>
        </p:nvSpPr>
        <p:spPr bwMode="auto">
          <a:xfrm rot="16200000">
            <a:off x="864557" y="4227656"/>
            <a:ext cx="2828925" cy="3381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Survival Probability</a:t>
            </a:r>
            <a:endParaRPr kumimoji="0" lang="en-US"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2" name="Text Box 107">
            <a:extLst>
              <a:ext uri="{FF2B5EF4-FFF2-40B4-BE49-F238E27FC236}">
                <a16:creationId xmlns:a16="http://schemas.microsoft.com/office/drawing/2014/main" id="{E9BFE45C-0582-41F9-8CA9-0284915B1E3D}"/>
              </a:ext>
            </a:extLst>
          </p:cNvPr>
          <p:cNvSpPr txBox="1">
            <a:spLocks noChangeArrowheads="1"/>
          </p:cNvSpPr>
          <p:nvPr/>
        </p:nvSpPr>
        <p:spPr bwMode="auto">
          <a:xfrm>
            <a:off x="6132675" y="3450575"/>
            <a:ext cx="1817035" cy="3385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CT + trastuzumab</a:t>
            </a:r>
          </a:p>
        </p:txBody>
      </p:sp>
      <p:sp>
        <p:nvSpPr>
          <p:cNvPr id="163" name="Text Box 104">
            <a:extLst>
              <a:ext uri="{FF2B5EF4-FFF2-40B4-BE49-F238E27FC236}">
                <a16:creationId xmlns:a16="http://schemas.microsoft.com/office/drawing/2014/main" id="{D91FE7CB-F486-4853-BDEF-E1CC7CA46D63}"/>
              </a:ext>
            </a:extLst>
          </p:cNvPr>
          <p:cNvSpPr txBox="1">
            <a:spLocks noChangeArrowheads="1"/>
          </p:cNvSpPr>
          <p:nvPr/>
        </p:nvSpPr>
        <p:spPr bwMode="auto">
          <a:xfrm>
            <a:off x="6132676" y="3731562"/>
            <a:ext cx="1117600" cy="338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CT</a:t>
            </a:r>
          </a:p>
        </p:txBody>
      </p:sp>
      <p:sp>
        <p:nvSpPr>
          <p:cNvPr id="164" name="Line 7">
            <a:extLst>
              <a:ext uri="{FF2B5EF4-FFF2-40B4-BE49-F238E27FC236}">
                <a16:creationId xmlns:a16="http://schemas.microsoft.com/office/drawing/2014/main" id="{59A695DE-805D-46C0-A9E6-72A2854FD98C}"/>
              </a:ext>
            </a:extLst>
          </p:cNvPr>
          <p:cNvSpPr>
            <a:spLocks noChangeShapeType="1"/>
          </p:cNvSpPr>
          <p:nvPr/>
        </p:nvSpPr>
        <p:spPr bwMode="auto">
          <a:xfrm>
            <a:off x="5781838" y="3644250"/>
            <a:ext cx="360363" cy="0"/>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5" name="Line 15">
            <a:extLst>
              <a:ext uri="{FF2B5EF4-FFF2-40B4-BE49-F238E27FC236}">
                <a16:creationId xmlns:a16="http://schemas.microsoft.com/office/drawing/2014/main" id="{B6DBF6B3-2DD1-43E6-AF16-2357C94F959F}"/>
              </a:ext>
            </a:extLst>
          </p:cNvPr>
          <p:cNvSpPr>
            <a:spLocks noChangeShapeType="1"/>
          </p:cNvSpPr>
          <p:nvPr/>
        </p:nvSpPr>
        <p:spPr bwMode="auto">
          <a:xfrm>
            <a:off x="5781838" y="3880787"/>
            <a:ext cx="360363" cy="0"/>
          </a:xfrm>
          <a:prstGeom prst="line">
            <a:avLst/>
          </a:prstGeom>
          <a:noFill/>
          <a:ln w="28575">
            <a:solidFill>
              <a:schemeClr val="accent3"/>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6" name="Rectangle 18">
            <a:extLst>
              <a:ext uri="{FF2B5EF4-FFF2-40B4-BE49-F238E27FC236}">
                <a16:creationId xmlns:a16="http://schemas.microsoft.com/office/drawing/2014/main" id="{C064C2F1-0DF6-4F63-BB2B-512E78BA2735}"/>
              </a:ext>
            </a:extLst>
          </p:cNvPr>
          <p:cNvSpPr>
            <a:spLocks noChangeArrowheads="1"/>
          </p:cNvSpPr>
          <p:nvPr/>
        </p:nvSpPr>
        <p:spPr bwMode="auto">
          <a:xfrm>
            <a:off x="9164313" y="3141012"/>
            <a:ext cx="779462" cy="61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HR</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0.65</a:t>
            </a:r>
          </a:p>
        </p:txBody>
      </p:sp>
      <p:sp>
        <p:nvSpPr>
          <p:cNvPr id="167" name="Rectangle 18">
            <a:extLst>
              <a:ext uri="{FF2B5EF4-FFF2-40B4-BE49-F238E27FC236}">
                <a16:creationId xmlns:a16="http://schemas.microsoft.com/office/drawing/2014/main" id="{B8692AA9-F639-490D-A61E-827D0137C97F}"/>
              </a:ext>
            </a:extLst>
          </p:cNvPr>
          <p:cNvSpPr>
            <a:spLocks noChangeArrowheads="1"/>
          </p:cNvSpPr>
          <p:nvPr/>
        </p:nvSpPr>
        <p:spPr bwMode="auto">
          <a:xfrm>
            <a:off x="9767563" y="3141012"/>
            <a:ext cx="1054100" cy="6111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95% CI</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0.51-0.83</a:t>
            </a:r>
          </a:p>
        </p:txBody>
      </p:sp>
      <p:sp>
        <p:nvSpPr>
          <p:cNvPr id="168" name="Line 7">
            <a:extLst>
              <a:ext uri="{FF2B5EF4-FFF2-40B4-BE49-F238E27FC236}">
                <a16:creationId xmlns:a16="http://schemas.microsoft.com/office/drawing/2014/main" id="{53F0B2BD-6295-4629-BEC6-6C642FFCBBBE}"/>
              </a:ext>
            </a:extLst>
          </p:cNvPr>
          <p:cNvSpPr>
            <a:spLocks noChangeShapeType="1"/>
          </p:cNvSpPr>
          <p:nvPr/>
        </p:nvSpPr>
        <p:spPr bwMode="auto">
          <a:xfrm flipV="1">
            <a:off x="6085051" y="3433112"/>
            <a:ext cx="473661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9" name="Rectangle 18">
            <a:extLst>
              <a:ext uri="{FF2B5EF4-FFF2-40B4-BE49-F238E27FC236}">
                <a16:creationId xmlns:a16="http://schemas.microsoft.com/office/drawing/2014/main" id="{8BD842A8-AD6B-4C77-B0C5-57B5F29AC08D}"/>
              </a:ext>
            </a:extLst>
          </p:cNvPr>
          <p:cNvSpPr>
            <a:spLocks noChangeArrowheads="1"/>
          </p:cNvSpPr>
          <p:nvPr/>
        </p:nvSpPr>
        <p:spPr bwMode="auto">
          <a:xfrm>
            <a:off x="8559475" y="2892797"/>
            <a:ext cx="777875" cy="11079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2000">
                <a:solidFill>
                  <a:schemeClr val="tx1"/>
                </a:solidFill>
                <a:latin typeface="Arial" panose="020B0604020202020204" pitchFamily="34" charset="0"/>
                <a:ea typeface="ＭＳ Ｐゴシック" panose="020B0600070205080204" pitchFamily="34" charset="-128"/>
              </a:defRPr>
            </a:lvl1pPr>
            <a:lvl2pPr marL="742950" indent="-285750">
              <a:defRPr sz="2000">
                <a:solidFill>
                  <a:schemeClr val="tx1"/>
                </a:solidFill>
                <a:latin typeface="Arial" panose="020B0604020202020204" pitchFamily="34" charset="0"/>
                <a:ea typeface="ＭＳ Ｐゴシック" panose="020B0600070205080204" pitchFamily="34" charset="-128"/>
              </a:defRPr>
            </a:lvl2pPr>
            <a:lvl3pPr marL="1143000" indent="-228600">
              <a:defRPr sz="2000">
                <a:solidFill>
                  <a:schemeClr val="tx1"/>
                </a:solidFill>
                <a:latin typeface="Arial" panose="020B0604020202020204" pitchFamily="34" charset="0"/>
                <a:ea typeface="ＭＳ Ｐゴシック" panose="020B0600070205080204" pitchFamily="34" charset="-128"/>
              </a:defRPr>
            </a:lvl3pPr>
            <a:lvl4pPr marL="1600200" indent="-228600">
              <a:defRPr sz="2000">
                <a:solidFill>
                  <a:schemeClr val="tx1"/>
                </a:solidFill>
                <a:latin typeface="Arial" panose="020B0604020202020204" pitchFamily="34" charset="0"/>
                <a:ea typeface="ＭＳ Ｐゴシック" panose="020B0600070205080204" pitchFamily="34" charset="-128"/>
              </a:defRPr>
            </a:lvl4pPr>
            <a:lvl5pPr marL="2057400" indent="-228600">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Median</a:t>
            </a:r>
            <a:b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GB" alt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OS, Mo</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16.0</a:t>
            </a:r>
            <a:b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GB" alt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11.8</a:t>
            </a:r>
          </a:p>
        </p:txBody>
      </p:sp>
      <p:cxnSp>
        <p:nvCxnSpPr>
          <p:cNvPr id="170" name="Straight Connector 205">
            <a:extLst>
              <a:ext uri="{FF2B5EF4-FFF2-40B4-BE49-F238E27FC236}">
                <a16:creationId xmlns:a16="http://schemas.microsoft.com/office/drawing/2014/main" id="{D052D48B-13BC-4664-B727-6D5F26F7C94A}"/>
              </a:ext>
            </a:extLst>
          </p:cNvPr>
          <p:cNvCxnSpPr>
            <a:cxnSpLocks noChangeShapeType="1"/>
          </p:cNvCxnSpPr>
          <p:nvPr/>
        </p:nvCxnSpPr>
        <p:spPr bwMode="auto">
          <a:xfrm>
            <a:off x="2941801" y="5777850"/>
            <a:ext cx="5951537" cy="0"/>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cxnSp>
        <p:nvCxnSpPr>
          <p:cNvPr id="171" name="Straight Connector 206">
            <a:extLst>
              <a:ext uri="{FF2B5EF4-FFF2-40B4-BE49-F238E27FC236}">
                <a16:creationId xmlns:a16="http://schemas.microsoft.com/office/drawing/2014/main" id="{B8F9D888-BC7B-4F6F-B597-EF2B85EA0688}"/>
              </a:ext>
            </a:extLst>
          </p:cNvPr>
          <p:cNvCxnSpPr>
            <a:cxnSpLocks noChangeShapeType="1"/>
          </p:cNvCxnSpPr>
          <p:nvPr/>
        </p:nvCxnSpPr>
        <p:spPr bwMode="auto">
          <a:xfrm rot="5400000">
            <a:off x="1547182" y="4391169"/>
            <a:ext cx="2808287" cy="0"/>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172" name="Freeform 34">
            <a:extLst>
              <a:ext uri="{FF2B5EF4-FFF2-40B4-BE49-F238E27FC236}">
                <a16:creationId xmlns:a16="http://schemas.microsoft.com/office/drawing/2014/main" id="{362356D1-907D-45BB-A944-92531D808E8F}"/>
              </a:ext>
            </a:extLst>
          </p:cNvPr>
          <p:cNvSpPr>
            <a:spLocks/>
          </p:cNvSpPr>
          <p:nvPr/>
        </p:nvSpPr>
        <p:spPr bwMode="auto">
          <a:xfrm>
            <a:off x="2968788" y="4418950"/>
            <a:ext cx="2643188" cy="1322387"/>
          </a:xfrm>
          <a:custGeom>
            <a:avLst/>
            <a:gdLst>
              <a:gd name="T0" fmla="*/ 0 w 1584"/>
              <a:gd name="T1" fmla="*/ 0 h 861"/>
              <a:gd name="T2" fmla="*/ 2147483647 w 1584"/>
              <a:gd name="T3" fmla="*/ 0 h 861"/>
              <a:gd name="T4" fmla="*/ 2147483647 w 1584"/>
              <a:gd name="T5" fmla="*/ 2147483647 h 861"/>
              <a:gd name="T6" fmla="*/ 0 60000 65536"/>
              <a:gd name="T7" fmla="*/ 0 60000 65536"/>
              <a:gd name="T8" fmla="*/ 0 60000 65536"/>
              <a:gd name="T9" fmla="*/ 0 w 1584"/>
              <a:gd name="T10" fmla="*/ 0 h 861"/>
              <a:gd name="T11" fmla="*/ 1584 w 1584"/>
              <a:gd name="T12" fmla="*/ 861 h 861"/>
            </a:gdLst>
            <a:ahLst/>
            <a:cxnLst>
              <a:cxn ang="T6">
                <a:pos x="T0" y="T1"/>
              </a:cxn>
              <a:cxn ang="T7">
                <a:pos x="T2" y="T3"/>
              </a:cxn>
              <a:cxn ang="T8">
                <a:pos x="T4" y="T5"/>
              </a:cxn>
            </a:cxnLst>
            <a:rect l="T9" t="T10" r="T11" b="T12"/>
            <a:pathLst>
              <a:path w="1584" h="861">
                <a:moveTo>
                  <a:pt x="0" y="0"/>
                </a:moveTo>
                <a:lnTo>
                  <a:pt x="1584" y="0"/>
                </a:lnTo>
                <a:lnTo>
                  <a:pt x="1584" y="861"/>
                </a:lnTo>
              </a:path>
            </a:pathLst>
          </a:custGeom>
          <a:noFill/>
          <a:ln w="31750">
            <a:solidFill>
              <a:schemeClr val="bg1"/>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3" name="Freeform 32">
            <a:extLst>
              <a:ext uri="{FF2B5EF4-FFF2-40B4-BE49-F238E27FC236}">
                <a16:creationId xmlns:a16="http://schemas.microsoft.com/office/drawing/2014/main" id="{DB607508-30B2-412D-97EE-323842C99627}"/>
              </a:ext>
            </a:extLst>
          </p:cNvPr>
          <p:cNvSpPr>
            <a:spLocks/>
          </p:cNvSpPr>
          <p:nvPr/>
        </p:nvSpPr>
        <p:spPr bwMode="auto">
          <a:xfrm>
            <a:off x="2983076" y="3010837"/>
            <a:ext cx="5657850" cy="2573338"/>
          </a:xfrm>
          <a:custGeom>
            <a:avLst/>
            <a:gdLst>
              <a:gd name="T0" fmla="*/ 2147483647 w 3390"/>
              <a:gd name="T1" fmla="*/ 2147483647 h 1587"/>
              <a:gd name="T2" fmla="*/ 2147483647 w 3390"/>
              <a:gd name="T3" fmla="*/ 2147483647 h 1587"/>
              <a:gd name="T4" fmla="*/ 2147483647 w 3390"/>
              <a:gd name="T5" fmla="*/ 2147483647 h 1587"/>
              <a:gd name="T6" fmla="*/ 2147483647 w 3390"/>
              <a:gd name="T7" fmla="*/ 2147483647 h 1587"/>
              <a:gd name="T8" fmla="*/ 2147483647 w 3390"/>
              <a:gd name="T9" fmla="*/ 2147483647 h 1587"/>
              <a:gd name="T10" fmla="*/ 2147483647 w 3390"/>
              <a:gd name="T11" fmla="*/ 2147483647 h 1587"/>
              <a:gd name="T12" fmla="*/ 2147483647 w 3390"/>
              <a:gd name="T13" fmla="*/ 2147483647 h 1587"/>
              <a:gd name="T14" fmla="*/ 2147483647 w 3390"/>
              <a:gd name="T15" fmla="*/ 2147483647 h 1587"/>
              <a:gd name="T16" fmla="*/ 2147483647 w 3390"/>
              <a:gd name="T17" fmla="*/ 2147483647 h 1587"/>
              <a:gd name="T18" fmla="*/ 2147483647 w 3390"/>
              <a:gd name="T19" fmla="*/ 2147483647 h 1587"/>
              <a:gd name="T20" fmla="*/ 2147483647 w 3390"/>
              <a:gd name="T21" fmla="*/ 2147483647 h 1587"/>
              <a:gd name="T22" fmla="*/ 2147483647 w 3390"/>
              <a:gd name="T23" fmla="*/ 2147483647 h 1587"/>
              <a:gd name="T24" fmla="*/ 2147483647 w 3390"/>
              <a:gd name="T25" fmla="*/ 2147483647 h 1587"/>
              <a:gd name="T26" fmla="*/ 2147483647 w 3390"/>
              <a:gd name="T27" fmla="*/ 2147483647 h 1587"/>
              <a:gd name="T28" fmla="*/ 2147483647 w 3390"/>
              <a:gd name="T29" fmla="*/ 2147483647 h 1587"/>
              <a:gd name="T30" fmla="*/ 2147483647 w 3390"/>
              <a:gd name="T31" fmla="*/ 2147483647 h 1587"/>
              <a:gd name="T32" fmla="*/ 2147483647 w 3390"/>
              <a:gd name="T33" fmla="*/ 2147483647 h 1587"/>
              <a:gd name="T34" fmla="*/ 2147483647 w 3390"/>
              <a:gd name="T35" fmla="*/ 2147483647 h 1587"/>
              <a:gd name="T36" fmla="*/ 2147483647 w 3390"/>
              <a:gd name="T37" fmla="*/ 2147483647 h 1587"/>
              <a:gd name="T38" fmla="*/ 2147483647 w 3390"/>
              <a:gd name="T39" fmla="*/ 2147483647 h 1587"/>
              <a:gd name="T40" fmla="*/ 2147483647 w 3390"/>
              <a:gd name="T41" fmla="*/ 2147483647 h 1587"/>
              <a:gd name="T42" fmla="*/ 2147483647 w 3390"/>
              <a:gd name="T43" fmla="*/ 2147483647 h 1587"/>
              <a:gd name="T44" fmla="*/ 2147483647 w 3390"/>
              <a:gd name="T45" fmla="*/ 2147483647 h 1587"/>
              <a:gd name="T46" fmla="*/ 2147483647 w 3390"/>
              <a:gd name="T47" fmla="*/ 2147483647 h 1587"/>
              <a:gd name="T48" fmla="*/ 2147483647 w 3390"/>
              <a:gd name="T49" fmla="*/ 2147483647 h 1587"/>
              <a:gd name="T50" fmla="*/ 2147483647 w 3390"/>
              <a:gd name="T51" fmla="*/ 2147483647 h 1587"/>
              <a:gd name="T52" fmla="*/ 2147483647 w 3390"/>
              <a:gd name="T53" fmla="*/ 2147483647 h 1587"/>
              <a:gd name="T54" fmla="*/ 2147483647 w 3390"/>
              <a:gd name="T55" fmla="*/ 2147483647 h 1587"/>
              <a:gd name="T56" fmla="*/ 2147483647 w 3390"/>
              <a:gd name="T57" fmla="*/ 2147483647 h 1587"/>
              <a:gd name="T58" fmla="*/ 2147483647 w 3390"/>
              <a:gd name="T59" fmla="*/ 2147483647 h 1587"/>
              <a:gd name="T60" fmla="*/ 2147483647 w 3390"/>
              <a:gd name="T61" fmla="*/ 2147483647 h 1587"/>
              <a:gd name="T62" fmla="*/ 2147483647 w 3390"/>
              <a:gd name="T63" fmla="*/ 2147483647 h 1587"/>
              <a:gd name="T64" fmla="*/ 2147483647 w 3390"/>
              <a:gd name="T65" fmla="*/ 2147483647 h 1587"/>
              <a:gd name="T66" fmla="*/ 2147483647 w 3390"/>
              <a:gd name="T67" fmla="*/ 2147483647 h 1587"/>
              <a:gd name="T68" fmla="*/ 2147483647 w 3390"/>
              <a:gd name="T69" fmla="*/ 2147483647 h 1587"/>
              <a:gd name="T70" fmla="*/ 2147483647 w 3390"/>
              <a:gd name="T71" fmla="*/ 2147483647 h 1587"/>
              <a:gd name="T72" fmla="*/ 2147483647 w 3390"/>
              <a:gd name="T73" fmla="*/ 2147483647 h 1587"/>
              <a:gd name="T74" fmla="*/ 2147483647 w 3390"/>
              <a:gd name="T75" fmla="*/ 2147483647 h 1587"/>
              <a:gd name="T76" fmla="*/ 2147483647 w 3390"/>
              <a:gd name="T77" fmla="*/ 2147483647 h 1587"/>
              <a:gd name="T78" fmla="*/ 2147483647 w 3390"/>
              <a:gd name="T79" fmla="*/ 2147483647 h 1587"/>
              <a:gd name="T80" fmla="*/ 2147483647 w 3390"/>
              <a:gd name="T81" fmla="*/ 2147483647 h 1587"/>
              <a:gd name="T82" fmla="*/ 2147483647 w 3390"/>
              <a:gd name="T83" fmla="*/ 2147483647 h 1587"/>
              <a:gd name="T84" fmla="*/ 2147483647 w 3390"/>
              <a:gd name="T85" fmla="*/ 2147483647 h 1587"/>
              <a:gd name="T86" fmla="*/ 2147483647 w 3390"/>
              <a:gd name="T87" fmla="*/ 2147483647 h 1587"/>
              <a:gd name="T88" fmla="*/ 2147483647 w 3390"/>
              <a:gd name="T89" fmla="*/ 2147483647 h 1587"/>
              <a:gd name="T90" fmla="*/ 2147483647 w 3390"/>
              <a:gd name="T91" fmla="*/ 2147483647 h 1587"/>
              <a:gd name="T92" fmla="*/ 2147483647 w 3390"/>
              <a:gd name="T93" fmla="*/ 2147483647 h 1587"/>
              <a:gd name="T94" fmla="*/ 2147483647 w 3390"/>
              <a:gd name="T95" fmla="*/ 2147483647 h 1587"/>
              <a:gd name="T96" fmla="*/ 2147483647 w 3390"/>
              <a:gd name="T97" fmla="*/ 2147483647 h 1587"/>
              <a:gd name="T98" fmla="*/ 2147483647 w 3390"/>
              <a:gd name="T99" fmla="*/ 2147483647 h 1587"/>
              <a:gd name="T100" fmla="*/ 2147483647 w 3390"/>
              <a:gd name="T101" fmla="*/ 2147483647 h 1587"/>
              <a:gd name="T102" fmla="*/ 2147483647 w 3390"/>
              <a:gd name="T103" fmla="*/ 2147483647 h 1587"/>
              <a:gd name="T104" fmla="*/ 2147483647 w 3390"/>
              <a:gd name="T105" fmla="*/ 2147483647 h 1587"/>
              <a:gd name="T106" fmla="*/ 2147483647 w 3390"/>
              <a:gd name="T107" fmla="*/ 2147483647 h 1587"/>
              <a:gd name="T108" fmla="*/ 2147483647 w 3390"/>
              <a:gd name="T109" fmla="*/ 2147483647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390"/>
              <a:gd name="T166" fmla="*/ 0 h 1587"/>
              <a:gd name="T167" fmla="*/ 3390 w 3390"/>
              <a:gd name="T168" fmla="*/ 1587 h 15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390" h="1587">
                <a:moveTo>
                  <a:pt x="0" y="0"/>
                </a:moveTo>
                <a:lnTo>
                  <a:pt x="63" y="0"/>
                </a:lnTo>
                <a:lnTo>
                  <a:pt x="65" y="13"/>
                </a:lnTo>
                <a:lnTo>
                  <a:pt x="116" y="15"/>
                </a:lnTo>
                <a:lnTo>
                  <a:pt x="120" y="28"/>
                </a:lnTo>
                <a:lnTo>
                  <a:pt x="147" y="33"/>
                </a:lnTo>
                <a:lnTo>
                  <a:pt x="149" y="48"/>
                </a:lnTo>
                <a:lnTo>
                  <a:pt x="168" y="55"/>
                </a:lnTo>
                <a:lnTo>
                  <a:pt x="195" y="55"/>
                </a:lnTo>
                <a:lnTo>
                  <a:pt x="201" y="72"/>
                </a:lnTo>
                <a:lnTo>
                  <a:pt x="224" y="72"/>
                </a:lnTo>
                <a:lnTo>
                  <a:pt x="225" y="88"/>
                </a:lnTo>
                <a:lnTo>
                  <a:pt x="300" y="88"/>
                </a:lnTo>
                <a:lnTo>
                  <a:pt x="300" y="103"/>
                </a:lnTo>
                <a:lnTo>
                  <a:pt x="312" y="105"/>
                </a:lnTo>
                <a:lnTo>
                  <a:pt x="315" y="120"/>
                </a:lnTo>
                <a:lnTo>
                  <a:pt x="374" y="118"/>
                </a:lnTo>
                <a:lnTo>
                  <a:pt x="383" y="132"/>
                </a:lnTo>
                <a:lnTo>
                  <a:pt x="438" y="133"/>
                </a:lnTo>
                <a:lnTo>
                  <a:pt x="437" y="148"/>
                </a:lnTo>
                <a:lnTo>
                  <a:pt x="443" y="147"/>
                </a:lnTo>
                <a:lnTo>
                  <a:pt x="446" y="160"/>
                </a:lnTo>
                <a:lnTo>
                  <a:pt x="480" y="166"/>
                </a:lnTo>
                <a:lnTo>
                  <a:pt x="479" y="178"/>
                </a:lnTo>
                <a:lnTo>
                  <a:pt x="501" y="180"/>
                </a:lnTo>
                <a:lnTo>
                  <a:pt x="500" y="192"/>
                </a:lnTo>
                <a:lnTo>
                  <a:pt x="518" y="190"/>
                </a:lnTo>
                <a:lnTo>
                  <a:pt x="522" y="205"/>
                </a:lnTo>
                <a:lnTo>
                  <a:pt x="539" y="205"/>
                </a:lnTo>
                <a:lnTo>
                  <a:pt x="540" y="231"/>
                </a:lnTo>
                <a:lnTo>
                  <a:pt x="570" y="228"/>
                </a:lnTo>
                <a:lnTo>
                  <a:pt x="572" y="247"/>
                </a:lnTo>
                <a:lnTo>
                  <a:pt x="599" y="252"/>
                </a:lnTo>
                <a:lnTo>
                  <a:pt x="599" y="264"/>
                </a:lnTo>
                <a:lnTo>
                  <a:pt x="618" y="264"/>
                </a:lnTo>
                <a:lnTo>
                  <a:pt x="620" y="279"/>
                </a:lnTo>
                <a:lnTo>
                  <a:pt x="633" y="283"/>
                </a:lnTo>
                <a:lnTo>
                  <a:pt x="638" y="297"/>
                </a:lnTo>
                <a:lnTo>
                  <a:pt x="651" y="295"/>
                </a:lnTo>
                <a:lnTo>
                  <a:pt x="654" y="309"/>
                </a:lnTo>
                <a:lnTo>
                  <a:pt x="675" y="310"/>
                </a:lnTo>
                <a:lnTo>
                  <a:pt x="683" y="321"/>
                </a:lnTo>
                <a:lnTo>
                  <a:pt x="677" y="336"/>
                </a:lnTo>
                <a:lnTo>
                  <a:pt x="707" y="334"/>
                </a:lnTo>
                <a:lnTo>
                  <a:pt x="713" y="340"/>
                </a:lnTo>
                <a:lnTo>
                  <a:pt x="716" y="355"/>
                </a:lnTo>
                <a:lnTo>
                  <a:pt x="729" y="357"/>
                </a:lnTo>
                <a:lnTo>
                  <a:pt x="726" y="361"/>
                </a:lnTo>
                <a:lnTo>
                  <a:pt x="735" y="367"/>
                </a:lnTo>
                <a:lnTo>
                  <a:pt x="734" y="378"/>
                </a:lnTo>
                <a:lnTo>
                  <a:pt x="743" y="378"/>
                </a:lnTo>
                <a:lnTo>
                  <a:pt x="747" y="391"/>
                </a:lnTo>
                <a:lnTo>
                  <a:pt x="758" y="388"/>
                </a:lnTo>
                <a:lnTo>
                  <a:pt x="759" y="405"/>
                </a:lnTo>
                <a:lnTo>
                  <a:pt x="788" y="402"/>
                </a:lnTo>
                <a:lnTo>
                  <a:pt x="791" y="415"/>
                </a:lnTo>
                <a:lnTo>
                  <a:pt x="815" y="414"/>
                </a:lnTo>
                <a:lnTo>
                  <a:pt x="819" y="430"/>
                </a:lnTo>
                <a:lnTo>
                  <a:pt x="882" y="429"/>
                </a:lnTo>
                <a:lnTo>
                  <a:pt x="885" y="450"/>
                </a:lnTo>
                <a:lnTo>
                  <a:pt x="909" y="450"/>
                </a:lnTo>
                <a:lnTo>
                  <a:pt x="912" y="477"/>
                </a:lnTo>
                <a:lnTo>
                  <a:pt x="923" y="474"/>
                </a:lnTo>
                <a:lnTo>
                  <a:pt x="923" y="484"/>
                </a:lnTo>
                <a:lnTo>
                  <a:pt x="936" y="487"/>
                </a:lnTo>
                <a:lnTo>
                  <a:pt x="938" y="502"/>
                </a:lnTo>
                <a:lnTo>
                  <a:pt x="962" y="507"/>
                </a:lnTo>
                <a:lnTo>
                  <a:pt x="962" y="517"/>
                </a:lnTo>
                <a:lnTo>
                  <a:pt x="969" y="514"/>
                </a:lnTo>
                <a:lnTo>
                  <a:pt x="969" y="529"/>
                </a:lnTo>
                <a:lnTo>
                  <a:pt x="1005" y="526"/>
                </a:lnTo>
                <a:lnTo>
                  <a:pt x="1005" y="567"/>
                </a:lnTo>
                <a:lnTo>
                  <a:pt x="1046" y="567"/>
                </a:lnTo>
                <a:lnTo>
                  <a:pt x="1049" y="580"/>
                </a:lnTo>
                <a:lnTo>
                  <a:pt x="1062" y="591"/>
                </a:lnTo>
                <a:lnTo>
                  <a:pt x="1074" y="594"/>
                </a:lnTo>
                <a:lnTo>
                  <a:pt x="1076" y="609"/>
                </a:lnTo>
                <a:lnTo>
                  <a:pt x="1125" y="606"/>
                </a:lnTo>
                <a:lnTo>
                  <a:pt x="1130" y="619"/>
                </a:lnTo>
                <a:lnTo>
                  <a:pt x="1158" y="619"/>
                </a:lnTo>
                <a:lnTo>
                  <a:pt x="1164" y="627"/>
                </a:lnTo>
                <a:lnTo>
                  <a:pt x="1193" y="625"/>
                </a:lnTo>
                <a:lnTo>
                  <a:pt x="1194" y="636"/>
                </a:lnTo>
                <a:lnTo>
                  <a:pt x="1214" y="634"/>
                </a:lnTo>
                <a:lnTo>
                  <a:pt x="1217" y="652"/>
                </a:lnTo>
                <a:lnTo>
                  <a:pt x="1230" y="652"/>
                </a:lnTo>
                <a:lnTo>
                  <a:pt x="1233" y="672"/>
                </a:lnTo>
                <a:lnTo>
                  <a:pt x="1254" y="672"/>
                </a:lnTo>
                <a:lnTo>
                  <a:pt x="1257" y="685"/>
                </a:lnTo>
                <a:lnTo>
                  <a:pt x="1292" y="684"/>
                </a:lnTo>
                <a:lnTo>
                  <a:pt x="1295" y="697"/>
                </a:lnTo>
                <a:lnTo>
                  <a:pt x="1319" y="693"/>
                </a:lnTo>
                <a:lnTo>
                  <a:pt x="1319" y="706"/>
                </a:lnTo>
                <a:lnTo>
                  <a:pt x="1367" y="706"/>
                </a:lnTo>
                <a:lnTo>
                  <a:pt x="1377" y="720"/>
                </a:lnTo>
                <a:lnTo>
                  <a:pt x="1380" y="726"/>
                </a:lnTo>
                <a:lnTo>
                  <a:pt x="1392" y="729"/>
                </a:lnTo>
                <a:lnTo>
                  <a:pt x="1392" y="741"/>
                </a:lnTo>
                <a:lnTo>
                  <a:pt x="1431" y="741"/>
                </a:lnTo>
                <a:lnTo>
                  <a:pt x="1433" y="753"/>
                </a:lnTo>
                <a:lnTo>
                  <a:pt x="1446" y="753"/>
                </a:lnTo>
                <a:lnTo>
                  <a:pt x="1449" y="771"/>
                </a:lnTo>
                <a:lnTo>
                  <a:pt x="1473" y="768"/>
                </a:lnTo>
                <a:lnTo>
                  <a:pt x="1473" y="778"/>
                </a:lnTo>
                <a:lnTo>
                  <a:pt x="1526" y="781"/>
                </a:lnTo>
                <a:lnTo>
                  <a:pt x="1533" y="805"/>
                </a:lnTo>
                <a:lnTo>
                  <a:pt x="1553" y="807"/>
                </a:lnTo>
                <a:lnTo>
                  <a:pt x="1556" y="846"/>
                </a:lnTo>
                <a:lnTo>
                  <a:pt x="1574" y="843"/>
                </a:lnTo>
                <a:lnTo>
                  <a:pt x="1574" y="858"/>
                </a:lnTo>
                <a:lnTo>
                  <a:pt x="1590" y="861"/>
                </a:lnTo>
                <a:lnTo>
                  <a:pt x="1583" y="882"/>
                </a:lnTo>
                <a:lnTo>
                  <a:pt x="1598" y="885"/>
                </a:lnTo>
                <a:lnTo>
                  <a:pt x="1599" y="904"/>
                </a:lnTo>
                <a:lnTo>
                  <a:pt x="1731" y="903"/>
                </a:lnTo>
                <a:lnTo>
                  <a:pt x="1733" y="918"/>
                </a:lnTo>
                <a:lnTo>
                  <a:pt x="1751" y="916"/>
                </a:lnTo>
                <a:lnTo>
                  <a:pt x="1752" y="930"/>
                </a:lnTo>
                <a:lnTo>
                  <a:pt x="1767" y="933"/>
                </a:lnTo>
                <a:lnTo>
                  <a:pt x="1764" y="951"/>
                </a:lnTo>
                <a:lnTo>
                  <a:pt x="1772" y="957"/>
                </a:lnTo>
                <a:lnTo>
                  <a:pt x="1773" y="973"/>
                </a:lnTo>
                <a:lnTo>
                  <a:pt x="1785" y="978"/>
                </a:lnTo>
                <a:lnTo>
                  <a:pt x="1784" y="990"/>
                </a:lnTo>
                <a:lnTo>
                  <a:pt x="1794" y="993"/>
                </a:lnTo>
                <a:lnTo>
                  <a:pt x="1797" y="1006"/>
                </a:lnTo>
                <a:lnTo>
                  <a:pt x="1838" y="1008"/>
                </a:lnTo>
                <a:lnTo>
                  <a:pt x="1844" y="1021"/>
                </a:lnTo>
                <a:lnTo>
                  <a:pt x="1875" y="1023"/>
                </a:lnTo>
                <a:lnTo>
                  <a:pt x="1875" y="1036"/>
                </a:lnTo>
                <a:lnTo>
                  <a:pt x="1901" y="1036"/>
                </a:lnTo>
                <a:lnTo>
                  <a:pt x="1905" y="1053"/>
                </a:lnTo>
                <a:lnTo>
                  <a:pt x="1922" y="1054"/>
                </a:lnTo>
                <a:lnTo>
                  <a:pt x="1923" y="1068"/>
                </a:lnTo>
                <a:lnTo>
                  <a:pt x="1946" y="1069"/>
                </a:lnTo>
                <a:lnTo>
                  <a:pt x="1949" y="1089"/>
                </a:lnTo>
                <a:lnTo>
                  <a:pt x="1958" y="1089"/>
                </a:lnTo>
                <a:lnTo>
                  <a:pt x="1961" y="1102"/>
                </a:lnTo>
                <a:lnTo>
                  <a:pt x="1998" y="1102"/>
                </a:lnTo>
                <a:lnTo>
                  <a:pt x="2001" y="1117"/>
                </a:lnTo>
                <a:lnTo>
                  <a:pt x="2022" y="1119"/>
                </a:lnTo>
                <a:lnTo>
                  <a:pt x="2025" y="1156"/>
                </a:lnTo>
                <a:lnTo>
                  <a:pt x="2043" y="1153"/>
                </a:lnTo>
                <a:lnTo>
                  <a:pt x="2045" y="1170"/>
                </a:lnTo>
                <a:lnTo>
                  <a:pt x="2052" y="1173"/>
                </a:lnTo>
                <a:lnTo>
                  <a:pt x="2057" y="1192"/>
                </a:lnTo>
                <a:lnTo>
                  <a:pt x="2171" y="1189"/>
                </a:lnTo>
                <a:lnTo>
                  <a:pt x="2174" y="1209"/>
                </a:lnTo>
                <a:lnTo>
                  <a:pt x="2195" y="1207"/>
                </a:lnTo>
                <a:lnTo>
                  <a:pt x="2196" y="1225"/>
                </a:lnTo>
                <a:lnTo>
                  <a:pt x="2226" y="1228"/>
                </a:lnTo>
                <a:lnTo>
                  <a:pt x="2231" y="1251"/>
                </a:lnTo>
                <a:lnTo>
                  <a:pt x="2337" y="1248"/>
                </a:lnTo>
                <a:lnTo>
                  <a:pt x="2340" y="1269"/>
                </a:lnTo>
                <a:lnTo>
                  <a:pt x="2387" y="1272"/>
                </a:lnTo>
                <a:lnTo>
                  <a:pt x="2388" y="1291"/>
                </a:lnTo>
                <a:lnTo>
                  <a:pt x="2490" y="1296"/>
                </a:lnTo>
                <a:lnTo>
                  <a:pt x="2492" y="1320"/>
                </a:lnTo>
                <a:lnTo>
                  <a:pt x="2508" y="1324"/>
                </a:lnTo>
                <a:lnTo>
                  <a:pt x="2508" y="1351"/>
                </a:lnTo>
                <a:lnTo>
                  <a:pt x="2783" y="1350"/>
                </a:lnTo>
                <a:lnTo>
                  <a:pt x="2786" y="1389"/>
                </a:lnTo>
                <a:lnTo>
                  <a:pt x="2840" y="1389"/>
                </a:lnTo>
                <a:lnTo>
                  <a:pt x="2840" y="1431"/>
                </a:lnTo>
                <a:lnTo>
                  <a:pt x="3302" y="1429"/>
                </a:lnTo>
                <a:lnTo>
                  <a:pt x="3303" y="1587"/>
                </a:lnTo>
                <a:lnTo>
                  <a:pt x="3390" y="1585"/>
                </a:lnTo>
              </a:path>
            </a:pathLst>
          </a:custGeom>
          <a:noFill/>
          <a:ln w="2857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 name="Freeform 33">
            <a:extLst>
              <a:ext uri="{FF2B5EF4-FFF2-40B4-BE49-F238E27FC236}">
                <a16:creationId xmlns:a16="http://schemas.microsoft.com/office/drawing/2014/main" id="{2A97A28F-6FFD-46EB-8B7C-796FAF82E352}"/>
              </a:ext>
            </a:extLst>
          </p:cNvPr>
          <p:cNvSpPr>
            <a:spLocks/>
          </p:cNvSpPr>
          <p:nvPr/>
        </p:nvSpPr>
        <p:spPr bwMode="auto">
          <a:xfrm>
            <a:off x="2976726" y="3010837"/>
            <a:ext cx="5065712" cy="2613025"/>
          </a:xfrm>
          <a:custGeom>
            <a:avLst/>
            <a:gdLst>
              <a:gd name="T0" fmla="*/ 2147483646 w 3036"/>
              <a:gd name="T1" fmla="*/ 0 h 1612"/>
              <a:gd name="T2" fmla="*/ 2147483646 w 3036"/>
              <a:gd name="T3" fmla="*/ 2147483646 h 1612"/>
              <a:gd name="T4" fmla="*/ 2147483646 w 3036"/>
              <a:gd name="T5" fmla="*/ 2147483646 h 1612"/>
              <a:gd name="T6" fmla="*/ 2147483646 w 3036"/>
              <a:gd name="T7" fmla="*/ 2147483646 h 1612"/>
              <a:gd name="T8" fmla="*/ 2147483646 w 3036"/>
              <a:gd name="T9" fmla="*/ 2147483646 h 1612"/>
              <a:gd name="T10" fmla="*/ 2147483646 w 3036"/>
              <a:gd name="T11" fmla="*/ 2147483646 h 1612"/>
              <a:gd name="T12" fmla="*/ 2147483646 w 3036"/>
              <a:gd name="T13" fmla="*/ 2147483646 h 1612"/>
              <a:gd name="T14" fmla="*/ 2147483646 w 3036"/>
              <a:gd name="T15" fmla="*/ 2147483646 h 1612"/>
              <a:gd name="T16" fmla="*/ 2147483646 w 3036"/>
              <a:gd name="T17" fmla="*/ 2147483646 h 1612"/>
              <a:gd name="T18" fmla="*/ 2147483646 w 3036"/>
              <a:gd name="T19" fmla="*/ 2147483646 h 1612"/>
              <a:gd name="T20" fmla="*/ 2147483646 w 3036"/>
              <a:gd name="T21" fmla="*/ 2147483646 h 1612"/>
              <a:gd name="T22" fmla="*/ 2147483646 w 3036"/>
              <a:gd name="T23" fmla="*/ 2147483646 h 1612"/>
              <a:gd name="T24" fmla="*/ 2147483646 w 3036"/>
              <a:gd name="T25" fmla="*/ 2147483646 h 1612"/>
              <a:gd name="T26" fmla="*/ 2147483646 w 3036"/>
              <a:gd name="T27" fmla="*/ 2147483646 h 1612"/>
              <a:gd name="T28" fmla="*/ 2147483646 w 3036"/>
              <a:gd name="T29" fmla="*/ 2147483646 h 1612"/>
              <a:gd name="T30" fmla="*/ 2147483646 w 3036"/>
              <a:gd name="T31" fmla="*/ 2147483646 h 1612"/>
              <a:gd name="T32" fmla="*/ 2147483646 w 3036"/>
              <a:gd name="T33" fmla="*/ 2147483646 h 1612"/>
              <a:gd name="T34" fmla="*/ 2147483646 w 3036"/>
              <a:gd name="T35" fmla="*/ 2147483646 h 1612"/>
              <a:gd name="T36" fmla="*/ 2147483646 w 3036"/>
              <a:gd name="T37" fmla="*/ 2147483646 h 1612"/>
              <a:gd name="T38" fmla="*/ 2147483646 w 3036"/>
              <a:gd name="T39" fmla="*/ 2147483646 h 1612"/>
              <a:gd name="T40" fmla="*/ 2147483646 w 3036"/>
              <a:gd name="T41" fmla="*/ 2147483646 h 1612"/>
              <a:gd name="T42" fmla="*/ 2147483646 w 3036"/>
              <a:gd name="T43" fmla="*/ 2147483646 h 1612"/>
              <a:gd name="T44" fmla="*/ 2147483646 w 3036"/>
              <a:gd name="T45" fmla="*/ 2147483646 h 1612"/>
              <a:gd name="T46" fmla="*/ 2147483646 w 3036"/>
              <a:gd name="T47" fmla="*/ 2147483646 h 1612"/>
              <a:gd name="T48" fmla="*/ 2147483646 w 3036"/>
              <a:gd name="T49" fmla="*/ 2147483646 h 1612"/>
              <a:gd name="T50" fmla="*/ 2147483646 w 3036"/>
              <a:gd name="T51" fmla="*/ 2147483646 h 1612"/>
              <a:gd name="T52" fmla="*/ 2147483646 w 3036"/>
              <a:gd name="T53" fmla="*/ 2147483646 h 1612"/>
              <a:gd name="T54" fmla="*/ 2147483646 w 3036"/>
              <a:gd name="T55" fmla="*/ 2147483646 h 1612"/>
              <a:gd name="T56" fmla="*/ 2147483646 w 3036"/>
              <a:gd name="T57" fmla="*/ 2147483646 h 1612"/>
              <a:gd name="T58" fmla="*/ 2147483646 w 3036"/>
              <a:gd name="T59" fmla="*/ 2147483646 h 1612"/>
              <a:gd name="T60" fmla="*/ 2147483646 w 3036"/>
              <a:gd name="T61" fmla="*/ 2147483646 h 1612"/>
              <a:gd name="T62" fmla="*/ 2147483646 w 3036"/>
              <a:gd name="T63" fmla="*/ 2147483646 h 1612"/>
              <a:gd name="T64" fmla="*/ 2147483646 w 3036"/>
              <a:gd name="T65" fmla="*/ 2147483646 h 1612"/>
              <a:gd name="T66" fmla="*/ 2147483646 w 3036"/>
              <a:gd name="T67" fmla="*/ 2147483646 h 1612"/>
              <a:gd name="T68" fmla="*/ 2147483646 w 3036"/>
              <a:gd name="T69" fmla="*/ 2147483646 h 1612"/>
              <a:gd name="T70" fmla="*/ 2147483646 w 3036"/>
              <a:gd name="T71" fmla="*/ 2147483646 h 1612"/>
              <a:gd name="T72" fmla="*/ 2147483646 w 3036"/>
              <a:gd name="T73" fmla="*/ 2147483646 h 1612"/>
              <a:gd name="T74" fmla="*/ 2147483646 w 3036"/>
              <a:gd name="T75" fmla="*/ 2147483646 h 1612"/>
              <a:gd name="T76" fmla="*/ 2147483646 w 3036"/>
              <a:gd name="T77" fmla="*/ 2147483646 h 1612"/>
              <a:gd name="T78" fmla="*/ 2147483646 w 3036"/>
              <a:gd name="T79" fmla="*/ 2147483646 h 1612"/>
              <a:gd name="T80" fmla="*/ 2147483646 w 3036"/>
              <a:gd name="T81" fmla="*/ 2147483646 h 1612"/>
              <a:gd name="T82" fmla="*/ 2147483646 w 3036"/>
              <a:gd name="T83" fmla="*/ 2147483646 h 1612"/>
              <a:gd name="T84" fmla="*/ 2147483646 w 3036"/>
              <a:gd name="T85" fmla="*/ 2147483646 h 1612"/>
              <a:gd name="T86" fmla="*/ 2147483646 w 3036"/>
              <a:gd name="T87" fmla="*/ 2147483646 h 1612"/>
              <a:gd name="T88" fmla="*/ 2147483646 w 3036"/>
              <a:gd name="T89" fmla="*/ 2147483646 h 1612"/>
              <a:gd name="T90" fmla="*/ 2147483646 w 3036"/>
              <a:gd name="T91" fmla="*/ 2147483646 h 1612"/>
              <a:gd name="T92" fmla="*/ 2147483646 w 3036"/>
              <a:gd name="T93" fmla="*/ 2147483646 h 1612"/>
              <a:gd name="T94" fmla="*/ 2147483646 w 3036"/>
              <a:gd name="T95" fmla="*/ 2147483646 h 1612"/>
              <a:gd name="T96" fmla="*/ 2147483646 w 3036"/>
              <a:gd name="T97" fmla="*/ 2147483646 h 1612"/>
              <a:gd name="T98" fmla="*/ 2147483646 w 3036"/>
              <a:gd name="T99" fmla="*/ 2147483646 h 1612"/>
              <a:gd name="T100" fmla="*/ 2147483646 w 3036"/>
              <a:gd name="T101" fmla="*/ 2147483646 h 1612"/>
              <a:gd name="T102" fmla="*/ 2147483646 w 3036"/>
              <a:gd name="T103" fmla="*/ 2147483646 h 1612"/>
              <a:gd name="T104" fmla="*/ 2147483646 w 3036"/>
              <a:gd name="T105" fmla="*/ 2147483646 h 1612"/>
              <a:gd name="T106" fmla="*/ 2147483646 w 3036"/>
              <a:gd name="T107" fmla="*/ 2147483646 h 1612"/>
              <a:gd name="T108" fmla="*/ 2147483646 w 3036"/>
              <a:gd name="T109" fmla="*/ 2147483646 h 1612"/>
              <a:gd name="T110" fmla="*/ 2147483646 w 3036"/>
              <a:gd name="T111" fmla="*/ 2147483646 h 1612"/>
              <a:gd name="T112" fmla="*/ 2147483646 w 3036"/>
              <a:gd name="T113" fmla="*/ 2147483646 h 1612"/>
              <a:gd name="T114" fmla="*/ 2147483646 w 3036"/>
              <a:gd name="T115" fmla="*/ 2147483646 h 1612"/>
              <a:gd name="T116" fmla="*/ 2147483646 w 3036"/>
              <a:gd name="T117" fmla="*/ 2147483646 h 1612"/>
              <a:gd name="T118" fmla="*/ 2147483646 w 3036"/>
              <a:gd name="T119" fmla="*/ 2147483646 h 1612"/>
              <a:gd name="T120" fmla="*/ 2147483646 w 3036"/>
              <a:gd name="T121" fmla="*/ 2147483646 h 16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36"/>
              <a:gd name="T184" fmla="*/ 0 h 1612"/>
              <a:gd name="T185" fmla="*/ 3036 w 3036"/>
              <a:gd name="T186" fmla="*/ 1612 h 161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36" h="1612">
                <a:moveTo>
                  <a:pt x="0" y="0"/>
                </a:moveTo>
                <a:lnTo>
                  <a:pt x="60" y="0"/>
                </a:lnTo>
                <a:lnTo>
                  <a:pt x="67" y="18"/>
                </a:lnTo>
                <a:lnTo>
                  <a:pt x="96" y="18"/>
                </a:lnTo>
                <a:lnTo>
                  <a:pt x="97" y="58"/>
                </a:lnTo>
                <a:lnTo>
                  <a:pt x="141" y="61"/>
                </a:lnTo>
                <a:lnTo>
                  <a:pt x="141" y="88"/>
                </a:lnTo>
                <a:lnTo>
                  <a:pt x="159" y="90"/>
                </a:lnTo>
                <a:lnTo>
                  <a:pt x="166" y="115"/>
                </a:lnTo>
                <a:lnTo>
                  <a:pt x="195" y="114"/>
                </a:lnTo>
                <a:lnTo>
                  <a:pt x="193" y="127"/>
                </a:lnTo>
                <a:lnTo>
                  <a:pt x="219" y="129"/>
                </a:lnTo>
                <a:lnTo>
                  <a:pt x="222" y="141"/>
                </a:lnTo>
                <a:lnTo>
                  <a:pt x="243" y="142"/>
                </a:lnTo>
                <a:lnTo>
                  <a:pt x="246" y="171"/>
                </a:lnTo>
                <a:lnTo>
                  <a:pt x="301" y="175"/>
                </a:lnTo>
                <a:lnTo>
                  <a:pt x="301" y="196"/>
                </a:lnTo>
                <a:lnTo>
                  <a:pt x="345" y="199"/>
                </a:lnTo>
                <a:lnTo>
                  <a:pt x="346" y="226"/>
                </a:lnTo>
                <a:lnTo>
                  <a:pt x="421" y="231"/>
                </a:lnTo>
                <a:lnTo>
                  <a:pt x="421" y="288"/>
                </a:lnTo>
                <a:lnTo>
                  <a:pt x="514" y="286"/>
                </a:lnTo>
                <a:lnTo>
                  <a:pt x="519" y="312"/>
                </a:lnTo>
                <a:lnTo>
                  <a:pt x="531" y="313"/>
                </a:lnTo>
                <a:lnTo>
                  <a:pt x="529" y="340"/>
                </a:lnTo>
                <a:lnTo>
                  <a:pt x="540" y="340"/>
                </a:lnTo>
                <a:lnTo>
                  <a:pt x="544" y="367"/>
                </a:lnTo>
                <a:lnTo>
                  <a:pt x="574" y="366"/>
                </a:lnTo>
                <a:lnTo>
                  <a:pt x="573" y="376"/>
                </a:lnTo>
                <a:lnTo>
                  <a:pt x="588" y="381"/>
                </a:lnTo>
                <a:lnTo>
                  <a:pt x="592" y="412"/>
                </a:lnTo>
                <a:lnTo>
                  <a:pt x="612" y="414"/>
                </a:lnTo>
                <a:lnTo>
                  <a:pt x="613" y="433"/>
                </a:lnTo>
                <a:lnTo>
                  <a:pt x="637" y="433"/>
                </a:lnTo>
                <a:lnTo>
                  <a:pt x="639" y="471"/>
                </a:lnTo>
                <a:lnTo>
                  <a:pt x="678" y="475"/>
                </a:lnTo>
                <a:lnTo>
                  <a:pt x="681" y="510"/>
                </a:lnTo>
                <a:lnTo>
                  <a:pt x="693" y="510"/>
                </a:lnTo>
                <a:lnTo>
                  <a:pt x="694" y="538"/>
                </a:lnTo>
                <a:lnTo>
                  <a:pt x="759" y="537"/>
                </a:lnTo>
                <a:lnTo>
                  <a:pt x="766" y="567"/>
                </a:lnTo>
                <a:lnTo>
                  <a:pt x="783" y="565"/>
                </a:lnTo>
                <a:lnTo>
                  <a:pt x="786" y="585"/>
                </a:lnTo>
                <a:lnTo>
                  <a:pt x="840" y="588"/>
                </a:lnTo>
                <a:lnTo>
                  <a:pt x="838" y="604"/>
                </a:lnTo>
                <a:lnTo>
                  <a:pt x="864" y="607"/>
                </a:lnTo>
                <a:lnTo>
                  <a:pt x="864" y="634"/>
                </a:lnTo>
                <a:lnTo>
                  <a:pt x="886" y="637"/>
                </a:lnTo>
                <a:lnTo>
                  <a:pt x="890" y="657"/>
                </a:lnTo>
                <a:lnTo>
                  <a:pt x="911" y="658"/>
                </a:lnTo>
                <a:lnTo>
                  <a:pt x="909" y="673"/>
                </a:lnTo>
                <a:lnTo>
                  <a:pt x="923" y="673"/>
                </a:lnTo>
                <a:lnTo>
                  <a:pt x="923" y="696"/>
                </a:lnTo>
                <a:lnTo>
                  <a:pt x="966" y="699"/>
                </a:lnTo>
                <a:lnTo>
                  <a:pt x="966" y="727"/>
                </a:lnTo>
                <a:lnTo>
                  <a:pt x="1028" y="729"/>
                </a:lnTo>
                <a:lnTo>
                  <a:pt x="1032" y="754"/>
                </a:lnTo>
                <a:lnTo>
                  <a:pt x="1046" y="753"/>
                </a:lnTo>
                <a:lnTo>
                  <a:pt x="1049" y="768"/>
                </a:lnTo>
                <a:lnTo>
                  <a:pt x="1064" y="765"/>
                </a:lnTo>
                <a:lnTo>
                  <a:pt x="1070" y="784"/>
                </a:lnTo>
                <a:lnTo>
                  <a:pt x="1086" y="784"/>
                </a:lnTo>
                <a:lnTo>
                  <a:pt x="1083" y="807"/>
                </a:lnTo>
                <a:lnTo>
                  <a:pt x="1106" y="807"/>
                </a:lnTo>
                <a:lnTo>
                  <a:pt x="1106" y="846"/>
                </a:lnTo>
                <a:lnTo>
                  <a:pt x="1176" y="847"/>
                </a:lnTo>
                <a:lnTo>
                  <a:pt x="1188" y="891"/>
                </a:lnTo>
                <a:lnTo>
                  <a:pt x="1206" y="891"/>
                </a:lnTo>
                <a:lnTo>
                  <a:pt x="1212" y="912"/>
                </a:lnTo>
                <a:lnTo>
                  <a:pt x="1232" y="913"/>
                </a:lnTo>
                <a:lnTo>
                  <a:pt x="1235" y="940"/>
                </a:lnTo>
                <a:lnTo>
                  <a:pt x="1271" y="943"/>
                </a:lnTo>
                <a:lnTo>
                  <a:pt x="1272" y="957"/>
                </a:lnTo>
                <a:lnTo>
                  <a:pt x="1299" y="958"/>
                </a:lnTo>
                <a:lnTo>
                  <a:pt x="1299" y="990"/>
                </a:lnTo>
                <a:lnTo>
                  <a:pt x="1329" y="988"/>
                </a:lnTo>
                <a:lnTo>
                  <a:pt x="1323" y="1009"/>
                </a:lnTo>
                <a:lnTo>
                  <a:pt x="1341" y="1011"/>
                </a:lnTo>
                <a:lnTo>
                  <a:pt x="1334" y="1023"/>
                </a:lnTo>
                <a:lnTo>
                  <a:pt x="1347" y="1023"/>
                </a:lnTo>
                <a:lnTo>
                  <a:pt x="1353" y="1051"/>
                </a:lnTo>
                <a:lnTo>
                  <a:pt x="1394" y="1054"/>
                </a:lnTo>
                <a:lnTo>
                  <a:pt x="1394" y="1068"/>
                </a:lnTo>
                <a:lnTo>
                  <a:pt x="1430" y="1066"/>
                </a:lnTo>
                <a:lnTo>
                  <a:pt x="1431" y="1075"/>
                </a:lnTo>
                <a:lnTo>
                  <a:pt x="1466" y="1078"/>
                </a:lnTo>
                <a:lnTo>
                  <a:pt x="1466" y="1096"/>
                </a:lnTo>
                <a:lnTo>
                  <a:pt x="1472" y="1102"/>
                </a:lnTo>
                <a:lnTo>
                  <a:pt x="1503" y="1102"/>
                </a:lnTo>
                <a:lnTo>
                  <a:pt x="1503" y="1137"/>
                </a:lnTo>
                <a:lnTo>
                  <a:pt x="1521" y="1137"/>
                </a:lnTo>
                <a:lnTo>
                  <a:pt x="1521" y="1167"/>
                </a:lnTo>
                <a:lnTo>
                  <a:pt x="1631" y="1170"/>
                </a:lnTo>
                <a:lnTo>
                  <a:pt x="1634" y="1192"/>
                </a:lnTo>
                <a:lnTo>
                  <a:pt x="1751" y="1192"/>
                </a:lnTo>
                <a:lnTo>
                  <a:pt x="1752" y="1200"/>
                </a:lnTo>
                <a:lnTo>
                  <a:pt x="1773" y="1203"/>
                </a:lnTo>
                <a:lnTo>
                  <a:pt x="1781" y="1228"/>
                </a:lnTo>
                <a:lnTo>
                  <a:pt x="1856" y="1227"/>
                </a:lnTo>
                <a:lnTo>
                  <a:pt x="1859" y="1254"/>
                </a:lnTo>
                <a:lnTo>
                  <a:pt x="1914" y="1257"/>
                </a:lnTo>
                <a:lnTo>
                  <a:pt x="1910" y="1299"/>
                </a:lnTo>
                <a:lnTo>
                  <a:pt x="1973" y="1300"/>
                </a:lnTo>
                <a:lnTo>
                  <a:pt x="1980" y="1377"/>
                </a:lnTo>
                <a:lnTo>
                  <a:pt x="2031" y="1377"/>
                </a:lnTo>
                <a:lnTo>
                  <a:pt x="2036" y="1401"/>
                </a:lnTo>
                <a:lnTo>
                  <a:pt x="2156" y="1401"/>
                </a:lnTo>
                <a:lnTo>
                  <a:pt x="2157" y="1417"/>
                </a:lnTo>
                <a:lnTo>
                  <a:pt x="2358" y="1420"/>
                </a:lnTo>
                <a:lnTo>
                  <a:pt x="2360" y="1434"/>
                </a:lnTo>
                <a:lnTo>
                  <a:pt x="2409" y="1435"/>
                </a:lnTo>
                <a:lnTo>
                  <a:pt x="2411" y="1456"/>
                </a:lnTo>
                <a:lnTo>
                  <a:pt x="2453" y="1459"/>
                </a:lnTo>
                <a:lnTo>
                  <a:pt x="2453" y="1491"/>
                </a:lnTo>
                <a:lnTo>
                  <a:pt x="2493" y="1492"/>
                </a:lnTo>
                <a:lnTo>
                  <a:pt x="2496" y="1528"/>
                </a:lnTo>
                <a:lnTo>
                  <a:pt x="2550" y="1527"/>
                </a:lnTo>
                <a:lnTo>
                  <a:pt x="2553" y="1540"/>
                </a:lnTo>
                <a:lnTo>
                  <a:pt x="2567" y="1537"/>
                </a:lnTo>
                <a:lnTo>
                  <a:pt x="2567" y="1564"/>
                </a:lnTo>
                <a:lnTo>
                  <a:pt x="2735" y="1564"/>
                </a:lnTo>
                <a:lnTo>
                  <a:pt x="2735" y="1612"/>
                </a:lnTo>
                <a:lnTo>
                  <a:pt x="3036" y="1609"/>
                </a:lnTo>
              </a:path>
            </a:pathLst>
          </a:custGeom>
          <a:noFill/>
          <a:ln w="28575">
            <a:solidFill>
              <a:schemeClr val="accent3"/>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5" name="Line 35">
            <a:extLst>
              <a:ext uri="{FF2B5EF4-FFF2-40B4-BE49-F238E27FC236}">
                <a16:creationId xmlns:a16="http://schemas.microsoft.com/office/drawing/2014/main" id="{89336D11-F421-4559-A092-839829B83F52}"/>
              </a:ext>
            </a:extLst>
          </p:cNvPr>
          <p:cNvSpPr>
            <a:spLocks noChangeShapeType="1"/>
          </p:cNvSpPr>
          <p:nvPr/>
        </p:nvSpPr>
        <p:spPr bwMode="auto">
          <a:xfrm>
            <a:off x="4926176" y="4418950"/>
            <a:ext cx="0" cy="1331912"/>
          </a:xfrm>
          <a:prstGeom prst="line">
            <a:avLst/>
          </a:prstGeom>
          <a:noFill/>
          <a:ln w="31750">
            <a:solidFill>
              <a:schemeClr val="bg1"/>
            </a:solidFill>
            <a:prstDash val="sysDot"/>
            <a:round/>
            <a:headEnd type="none" w="sm" len="sm"/>
            <a:tailEnd type="none" w="sm" len="sm"/>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TextBox 3">
            <a:extLst>
              <a:ext uri="{FF2B5EF4-FFF2-40B4-BE49-F238E27FC236}">
                <a16:creationId xmlns:a16="http://schemas.microsoft.com/office/drawing/2014/main" id="{F5DEE3CE-336F-4A1C-BB91-62529FCD97C4}"/>
              </a:ext>
            </a:extLst>
          </p:cNvPr>
          <p:cNvSpPr txBox="1"/>
          <p:nvPr/>
        </p:nvSpPr>
        <p:spPr>
          <a:xfrm>
            <a:off x="7051098" y="4412114"/>
            <a:ext cx="3959995" cy="461665"/>
          </a:xfrm>
          <a:prstGeom prst="rect">
            <a:avLst/>
          </a:prstGeom>
          <a:noFill/>
        </p:spPr>
        <p:txBody>
          <a:bodyPr wrap="none" rtlCol="0">
            <a:sp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15873"/>
                </a:solidFill>
                <a:effectLst/>
                <a:uLnTx/>
                <a:uFillTx/>
                <a:latin typeface="Calibri" panose="020F0502020204030204" pitchFamily="34" charset="0"/>
                <a:ea typeface="ＭＳ Ｐゴシック" charset="0"/>
                <a:cs typeface="Calibri" panose="020F0502020204030204" pitchFamily="34" charset="0"/>
              </a:rPr>
              <a:t>Established SoC in HER2+ GEC</a:t>
            </a:r>
          </a:p>
        </p:txBody>
      </p:sp>
      <p:grpSp>
        <p:nvGrpSpPr>
          <p:cNvPr id="89" name="Group 88">
            <a:extLst>
              <a:ext uri="{FF2B5EF4-FFF2-40B4-BE49-F238E27FC236}">
                <a16:creationId xmlns:a16="http://schemas.microsoft.com/office/drawing/2014/main" id="{BFE00C1E-D7AD-4BE9-87C8-35EBF94B5283}"/>
              </a:ext>
            </a:extLst>
          </p:cNvPr>
          <p:cNvGrpSpPr/>
          <p:nvPr/>
        </p:nvGrpSpPr>
        <p:grpSpPr>
          <a:xfrm>
            <a:off x="9392911" y="6207927"/>
            <a:ext cx="2488502" cy="454909"/>
            <a:chOff x="9392911" y="6207927"/>
            <a:chExt cx="2488502" cy="454909"/>
          </a:xfrm>
        </p:grpSpPr>
        <p:pic>
          <p:nvPicPr>
            <p:cNvPr id="90" name="Picture 89" descr="A picture containing text, ax, wheel&#10;&#10;Description automatically generated">
              <a:extLst>
                <a:ext uri="{FF2B5EF4-FFF2-40B4-BE49-F238E27FC236}">
                  <a16:creationId xmlns:a16="http://schemas.microsoft.com/office/drawing/2014/main" id="{78DB0B7C-ABDA-4DE5-BBDB-669CAFF1CB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91" name="Rectangle 90">
              <a:extLst>
                <a:ext uri="{FF2B5EF4-FFF2-40B4-BE49-F238E27FC236}">
                  <a16:creationId xmlns:a16="http://schemas.microsoft.com/office/drawing/2014/main" id="{E07F93D4-AE6D-40A0-9AAA-01C7493D39D2}"/>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10894899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DBD86-C168-4912-BFF4-8AE09E7AB7B4}"/>
              </a:ext>
            </a:extLst>
          </p:cNvPr>
          <p:cNvSpPr>
            <a:spLocks noGrp="1"/>
          </p:cNvSpPr>
          <p:nvPr>
            <p:ph type="title"/>
          </p:nvPr>
        </p:nvSpPr>
        <p:spPr>
          <a:xfrm>
            <a:off x="412751" y="238127"/>
            <a:ext cx="11345862" cy="1103313"/>
          </a:xfrm>
        </p:spPr>
        <p:txBody>
          <a:bodyPr/>
          <a:lstStyle/>
          <a:p>
            <a:r>
              <a:rPr lang="en-US" sz="3200" b="0" dirty="0">
                <a:solidFill>
                  <a:srgbClr val="252171"/>
                </a:solidFill>
              </a:rPr>
              <a:t>DESTINY-Gastric01: Trastuzumab Deruxtecan </a:t>
            </a:r>
            <a:r>
              <a:rPr lang="en-US" sz="3200" b="0">
                <a:solidFill>
                  <a:srgbClr val="252171"/>
                </a:solidFill>
              </a:rPr>
              <a:t>in Previously </a:t>
            </a:r>
            <a:r>
              <a:rPr lang="en-US" sz="3200" b="0" dirty="0">
                <a:solidFill>
                  <a:srgbClr val="252171"/>
                </a:solidFill>
              </a:rPr>
              <a:t>Treated, HER2+ Gastric/GEJ Adenocarcinoma</a:t>
            </a:r>
          </a:p>
        </p:txBody>
      </p:sp>
      <p:sp>
        <p:nvSpPr>
          <p:cNvPr id="9" name="Content Placeholder 8">
            <a:extLst>
              <a:ext uri="{FF2B5EF4-FFF2-40B4-BE49-F238E27FC236}">
                <a16:creationId xmlns:a16="http://schemas.microsoft.com/office/drawing/2014/main" id="{65CA1E48-65C1-4942-B799-AEBBF7AF9BDC}"/>
              </a:ext>
            </a:extLst>
          </p:cNvPr>
          <p:cNvSpPr>
            <a:spLocks noGrp="1"/>
          </p:cNvSpPr>
          <p:nvPr>
            <p:ph idx="1"/>
          </p:nvPr>
        </p:nvSpPr>
        <p:spPr>
          <a:xfrm>
            <a:off x="604675" y="1513047"/>
            <a:ext cx="10877529" cy="4875868"/>
          </a:xfrm>
        </p:spPr>
        <p:txBody>
          <a:bodyPr/>
          <a:lstStyle/>
          <a:p>
            <a:pPr lvl="0">
              <a:spcAft>
                <a:spcPts val="0"/>
              </a:spcAft>
              <a:buClr>
                <a:srgbClr val="FF0000"/>
              </a:buClr>
            </a:pPr>
            <a:r>
              <a:rPr lang="en-US" sz="2000" dirty="0"/>
              <a:t>Multicenter, open-label, randomized phase II study</a:t>
            </a:r>
            <a:r>
              <a:rPr lang="en-US" sz="2000" baseline="30000" dirty="0"/>
              <a:t>1</a:t>
            </a:r>
          </a:p>
          <a:p>
            <a:pPr lvl="1">
              <a:spcAft>
                <a:spcPts val="0"/>
              </a:spcAft>
            </a:pPr>
            <a:r>
              <a:rPr lang="en-US" sz="1800" dirty="0"/>
              <a:t>Phase I trial: T-DXd 5.4 or 6.4 mg/kg associated with 43.2% ORR, 12.8 mo mOS in patients with advanced HER2+ gastric cancer (N = 44)</a:t>
            </a:r>
            <a:r>
              <a:rPr lang="en-US" sz="1800" baseline="30000" dirty="0"/>
              <a:t>2</a:t>
            </a:r>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lvl="1">
              <a:spcAft>
                <a:spcPts val="0"/>
              </a:spcAft>
            </a:pPr>
            <a:endParaRPr lang="en-US" sz="1800" baseline="30000" dirty="0"/>
          </a:p>
          <a:p>
            <a:pPr>
              <a:spcAft>
                <a:spcPts val="0"/>
              </a:spcAft>
              <a:buClr>
                <a:srgbClr val="FF0000"/>
              </a:buClr>
            </a:pPr>
            <a:r>
              <a:rPr lang="en-US" sz="2000" dirty="0">
                <a:solidFill>
                  <a:srgbClr val="000000"/>
                </a:solidFill>
              </a:rPr>
              <a:t>Primary endpoint: ORR by ICR (RECIST v1.1); secondary endpoints: OS (key), DoR, PFS, DCR, confirmed ORR, safety</a:t>
            </a:r>
          </a:p>
        </p:txBody>
      </p:sp>
      <p:sp>
        <p:nvSpPr>
          <p:cNvPr id="4" name="Text Box 15">
            <a:extLst>
              <a:ext uri="{FF2B5EF4-FFF2-40B4-BE49-F238E27FC236}">
                <a16:creationId xmlns:a16="http://schemas.microsoft.com/office/drawing/2014/main" id="{71677349-4335-410F-8773-7DF277E4546F}"/>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1. </a:t>
            </a:r>
            <a:r>
              <a:rPr kumimoji="0" lang="fr-FR" altLang="en-US" sz="1200" b="0" i="0" u="none" strike="noStrike" kern="1200" cap="none" spc="-1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Shitara. Lancet Oncol. 2019;20:827. 2. </a:t>
            </a:r>
            <a:r>
              <a:rPr kumimoji="0" lang="en-US" altLang="en-US" sz="1200" b="0" i="0" u="none" strike="noStrike" kern="1200" cap="none" spc="-10" normalizeH="0" baseline="0" noProof="0" dirty="0">
                <a:ln>
                  <a:noFill/>
                </a:ln>
                <a:solidFill>
                  <a:schemeClr val="bg1"/>
                </a:solidFill>
                <a:effectLst/>
                <a:uLnTx/>
                <a:uFillTx/>
                <a:latin typeface="Calibri" panose="020F0502020204030204" pitchFamily="34" charset="0"/>
                <a:ea typeface="+mn-ea"/>
                <a:cs typeface="Arial" panose="020B0604020202020204" pitchFamily="34" charset="0"/>
              </a:rPr>
              <a:t>Shitara. NEJM. 2020</a:t>
            </a:r>
            <a:r>
              <a:rPr kumimoji="0" lang="en-US" sz="1200" b="0" i="0" u="none" strike="noStrike" kern="1200" cap="none" spc="0" normalizeH="0" baseline="0" noProof="0" dirty="0">
                <a:ln>
                  <a:noFill/>
                </a:ln>
                <a:solidFill>
                  <a:schemeClr val="bg1"/>
                </a:solidFill>
                <a:effectLst/>
                <a:uLnTx/>
                <a:uFillTx/>
                <a:latin typeface="BlinkMacSystemFont"/>
                <a:ea typeface="+mn-ea"/>
                <a:cs typeface="Arial" panose="020B0604020202020204" pitchFamily="34" charset="0"/>
              </a:rPr>
              <a:t>;382:2419</a:t>
            </a:r>
            <a:r>
              <a:rPr kumimoji="0" lang="en-US" sz="1200" b="0" i="0" u="none" strike="noStrike" kern="1200" cap="none" spc="0" normalizeH="0" baseline="0" noProof="0" dirty="0">
                <a:ln>
                  <a:noFill/>
                </a:ln>
                <a:solidFill>
                  <a:srgbClr val="5B616B"/>
                </a:solidFill>
                <a:effectLst/>
                <a:uLnTx/>
                <a:uFillTx/>
                <a:latin typeface="BlinkMacSystemFont"/>
                <a:ea typeface="+mn-ea"/>
                <a:cs typeface="Arial" panose="020B0604020202020204" pitchFamily="34" charset="0"/>
              </a:rPr>
              <a:t>.</a:t>
            </a:r>
            <a:endParaRPr kumimoji="0" lang="en-US" altLang="en-US" sz="12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sp>
        <p:nvSpPr>
          <p:cNvPr id="11" name="Rectangle 49">
            <a:extLst>
              <a:ext uri="{FF2B5EF4-FFF2-40B4-BE49-F238E27FC236}">
                <a16:creationId xmlns:a16="http://schemas.microsoft.com/office/drawing/2014/main" id="{D2D5D9A1-B1CF-4ADC-8ABB-DBB9B4CE45BE}"/>
              </a:ext>
            </a:extLst>
          </p:cNvPr>
          <p:cNvSpPr>
            <a:spLocks noChangeArrowheads="1"/>
          </p:cNvSpPr>
          <p:nvPr/>
        </p:nvSpPr>
        <p:spPr bwMode="auto">
          <a:xfrm>
            <a:off x="4476208" y="2394917"/>
            <a:ext cx="4976252" cy="1225296"/>
          </a:xfrm>
          <a:prstGeom prst="rect">
            <a:avLst/>
          </a:prstGeom>
          <a:solidFill>
            <a:schemeClr val="accent1"/>
          </a:solidFill>
          <a:ln>
            <a:noFill/>
          </a:ln>
        </p:spPr>
        <p:txBody>
          <a:bodyPr wrap="non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T-DXd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6.4 mg/kg, 3-wk cycles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126)</a:t>
            </a:r>
          </a:p>
        </p:txBody>
      </p:sp>
      <p:sp>
        <p:nvSpPr>
          <p:cNvPr id="12" name="Rectangle 50">
            <a:extLst>
              <a:ext uri="{FF2B5EF4-FFF2-40B4-BE49-F238E27FC236}">
                <a16:creationId xmlns:a16="http://schemas.microsoft.com/office/drawing/2014/main" id="{63457C38-91C1-47FD-8416-CB72E84B5C73}"/>
              </a:ext>
            </a:extLst>
          </p:cNvPr>
          <p:cNvSpPr>
            <a:spLocks noChangeArrowheads="1"/>
          </p:cNvSpPr>
          <p:nvPr/>
        </p:nvSpPr>
        <p:spPr bwMode="auto">
          <a:xfrm>
            <a:off x="4476208" y="3775570"/>
            <a:ext cx="4976252" cy="1225940"/>
          </a:xfrm>
          <a:prstGeom prst="rect">
            <a:avLst/>
          </a:prstGeom>
          <a:solidFill>
            <a:schemeClr val="accent3"/>
          </a:solidFill>
          <a:ln>
            <a:noFill/>
          </a:ln>
        </p:spPr>
        <p:txBody>
          <a:bodyPr wrap="square" anchor="ctr" anchorCtr="1"/>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Physician’s choice:</a:t>
            </a:r>
            <a:b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Irinotecan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150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every 2 wk or </a:t>
            </a:r>
            <a:b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br>
            <a:r>
              <a:rPr kumimoji="0" lang="en-US" altLang="en-US"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Paclitaxel </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80 mg/m</a:t>
            </a:r>
            <a:r>
              <a:rPr kumimoji="0" lang="en-US" altLang="en-US" sz="1800" b="0" i="0" u="none" strike="noStrike" kern="1200" cap="none" spc="0" normalizeH="0" baseline="30000" noProof="0" dirty="0">
                <a:ln>
                  <a:noFill/>
                </a:ln>
                <a:solidFill>
                  <a:srgbClr val="FFFFFF"/>
                </a:solidFill>
                <a:effectLst/>
                <a:uLnTx/>
                <a:uFillTx/>
                <a:latin typeface="Calibri" panose="020F0502020204030204" pitchFamily="34" charset="0"/>
                <a:ea typeface="+mn-ea"/>
                <a:cs typeface="Arial" panose="020B0604020202020204" pitchFamily="34" charset="0"/>
              </a:rPr>
              <a:t>2</a:t>
            </a: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 Days 1, 8, 15 every 4 wk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rPr>
              <a:t>(n = 62)</a:t>
            </a:r>
          </a:p>
        </p:txBody>
      </p:sp>
      <p:sp>
        <p:nvSpPr>
          <p:cNvPr id="15" name="Line 53">
            <a:extLst>
              <a:ext uri="{FF2B5EF4-FFF2-40B4-BE49-F238E27FC236}">
                <a16:creationId xmlns:a16="http://schemas.microsoft.com/office/drawing/2014/main" id="{825C8A10-E73D-4060-ADE9-9102A5A382EA}"/>
              </a:ext>
            </a:extLst>
          </p:cNvPr>
          <p:cNvSpPr>
            <a:spLocks noChangeShapeType="1"/>
          </p:cNvSpPr>
          <p:nvPr/>
        </p:nvSpPr>
        <p:spPr bwMode="auto">
          <a:xfrm>
            <a:off x="3739608" y="4070377"/>
            <a:ext cx="622300" cy="350837"/>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6" name="Line 54">
            <a:extLst>
              <a:ext uri="{FF2B5EF4-FFF2-40B4-BE49-F238E27FC236}">
                <a16:creationId xmlns:a16="http://schemas.microsoft.com/office/drawing/2014/main" id="{7DB12716-DAE1-48AA-8265-4C9F976997AC}"/>
              </a:ext>
            </a:extLst>
          </p:cNvPr>
          <p:cNvSpPr>
            <a:spLocks noChangeShapeType="1"/>
          </p:cNvSpPr>
          <p:nvPr/>
        </p:nvSpPr>
        <p:spPr bwMode="auto">
          <a:xfrm flipV="1">
            <a:off x="3739608" y="2980427"/>
            <a:ext cx="622300" cy="347662"/>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7" name="Text Box 45">
            <a:extLst>
              <a:ext uri="{FF2B5EF4-FFF2-40B4-BE49-F238E27FC236}">
                <a16:creationId xmlns:a16="http://schemas.microsoft.com/office/drawing/2014/main" id="{84A286C3-6AF0-4EC4-BE8F-0E2B7A42A8A1}"/>
              </a:ext>
            </a:extLst>
          </p:cNvPr>
          <p:cNvSpPr txBox="1">
            <a:spLocks noChangeArrowheads="1"/>
          </p:cNvSpPr>
          <p:nvPr/>
        </p:nvSpPr>
        <p:spPr bwMode="auto">
          <a:xfrm>
            <a:off x="412751" y="2885109"/>
            <a:ext cx="30309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b="1" kern="1200">
                <a:solidFill>
                  <a:schemeClr val="tx1"/>
                </a:solidFill>
                <a:latin typeface="Arial" panose="020B0604020202020204" pitchFamily="34" charset="0"/>
                <a:ea typeface="+mn-ea"/>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Adult patients with HER2+*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locally advanced or metastatic gastric or GEJ cancer that progressed on </a:t>
            </a:r>
            <a:b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 prior regimens</a:t>
            </a:r>
            <a: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b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 188)</a:t>
            </a:r>
          </a:p>
        </p:txBody>
      </p:sp>
      <p:sp>
        <p:nvSpPr>
          <p:cNvPr id="18" name="TextBox 17">
            <a:extLst>
              <a:ext uri="{FF2B5EF4-FFF2-40B4-BE49-F238E27FC236}">
                <a16:creationId xmlns:a16="http://schemas.microsoft.com/office/drawing/2014/main" id="{DF822FCB-3FB0-47E8-A245-DDD7188D731F}"/>
              </a:ext>
            </a:extLst>
          </p:cNvPr>
          <p:cNvSpPr txBox="1"/>
          <p:nvPr/>
        </p:nvSpPr>
        <p:spPr bwMode="auto">
          <a:xfrm>
            <a:off x="4401804" y="5008780"/>
            <a:ext cx="761520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rtlCol="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*HER2+ based on IHC 3+ or IHC 2+/ISH+ according to ASCO/CAP guidelines. </a:t>
            </a:r>
            <a:b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4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a:t>
            </a: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Prior regimens included fluoropyrimidine, a platinum agent, and trastuzumab </a:t>
            </a:r>
            <a:b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br>
            <a:r>
              <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or approved biosimilar.</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30A025A4-6C33-41D9-B35D-2F565E7BE459}"/>
              </a:ext>
            </a:extLst>
          </p:cNvPr>
          <p:cNvSpPr txBox="1"/>
          <p:nvPr/>
        </p:nvSpPr>
        <p:spPr bwMode="auto">
          <a:xfrm>
            <a:off x="3370136" y="3459842"/>
            <a:ext cx="11060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rtlCol="0">
            <a:spAutoFit/>
          </a:body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Randomized</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2:1</a:t>
            </a:r>
          </a:p>
        </p:txBody>
      </p:sp>
      <p:sp>
        <p:nvSpPr>
          <p:cNvPr id="26" name="Line 52">
            <a:extLst>
              <a:ext uri="{FF2B5EF4-FFF2-40B4-BE49-F238E27FC236}">
                <a16:creationId xmlns:a16="http://schemas.microsoft.com/office/drawing/2014/main" id="{EECB5BD7-8531-471A-A69E-F1B78AFF437A}"/>
              </a:ext>
            </a:extLst>
          </p:cNvPr>
          <p:cNvSpPr>
            <a:spLocks noChangeShapeType="1"/>
          </p:cNvSpPr>
          <p:nvPr/>
        </p:nvSpPr>
        <p:spPr bwMode="auto">
          <a:xfrm>
            <a:off x="9249380" y="3703899"/>
            <a:ext cx="425998" cy="0"/>
          </a:xfrm>
          <a:prstGeom prst="line">
            <a:avLst/>
          </a:prstGeom>
          <a:noFill/>
          <a:ln w="28575">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7" name="Rectangle 46">
            <a:extLst>
              <a:ext uri="{FF2B5EF4-FFF2-40B4-BE49-F238E27FC236}">
                <a16:creationId xmlns:a16="http://schemas.microsoft.com/office/drawing/2014/main" id="{C6E19AB6-D02A-4106-8FF1-F4C9818A76B1}"/>
              </a:ext>
            </a:extLst>
          </p:cNvPr>
          <p:cNvSpPr>
            <a:spLocks noChangeArrowheads="1"/>
          </p:cNvSpPr>
          <p:nvPr/>
        </p:nvSpPr>
        <p:spPr bwMode="auto">
          <a:xfrm>
            <a:off x="9688393" y="3128694"/>
            <a:ext cx="203936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Until PD, unacceptable AEs, or patient withdrawal</a:t>
            </a:r>
          </a:p>
        </p:txBody>
      </p:sp>
      <p:grpSp>
        <p:nvGrpSpPr>
          <p:cNvPr id="20" name="Group 19">
            <a:extLst>
              <a:ext uri="{FF2B5EF4-FFF2-40B4-BE49-F238E27FC236}">
                <a16:creationId xmlns:a16="http://schemas.microsoft.com/office/drawing/2014/main" id="{FC6934D8-9E81-421E-9F96-99C896A016D6}"/>
              </a:ext>
            </a:extLst>
          </p:cNvPr>
          <p:cNvGrpSpPr/>
          <p:nvPr/>
        </p:nvGrpSpPr>
        <p:grpSpPr>
          <a:xfrm>
            <a:off x="9392911" y="6207927"/>
            <a:ext cx="2488502" cy="454909"/>
            <a:chOff x="9392911" y="6207927"/>
            <a:chExt cx="2488502" cy="454909"/>
          </a:xfrm>
        </p:grpSpPr>
        <p:pic>
          <p:nvPicPr>
            <p:cNvPr id="21" name="Picture 20" descr="A picture containing text, ax, wheel&#10;&#10;Description automatically generated">
              <a:extLst>
                <a:ext uri="{FF2B5EF4-FFF2-40B4-BE49-F238E27FC236}">
                  <a16:creationId xmlns:a16="http://schemas.microsoft.com/office/drawing/2014/main" id="{21BD0003-2D9A-4891-B55A-7E647243D6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22" name="Rectangle 21">
              <a:extLst>
                <a:ext uri="{FF2B5EF4-FFF2-40B4-BE49-F238E27FC236}">
                  <a16:creationId xmlns:a16="http://schemas.microsoft.com/office/drawing/2014/main" id="{7E508F3A-D153-4BC8-B977-5194CB79A39A}"/>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0868510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 name="Title 1">
            <a:extLst>
              <a:ext uri="{FF2B5EF4-FFF2-40B4-BE49-F238E27FC236}">
                <a16:creationId xmlns:a16="http://schemas.microsoft.com/office/drawing/2014/main" id="{A6AFEFF6-1E41-674C-91FF-12295F97C979}"/>
              </a:ext>
            </a:extLst>
          </p:cNvPr>
          <p:cNvSpPr>
            <a:spLocks noGrp="1"/>
          </p:cNvSpPr>
          <p:nvPr>
            <p:ph type="title"/>
          </p:nvPr>
        </p:nvSpPr>
        <p:spPr>
          <a:xfrm>
            <a:off x="-723900" y="434199"/>
            <a:ext cx="11899903" cy="1143000"/>
          </a:xfrm>
        </p:spPr>
        <p:txBody>
          <a:bodyPr/>
          <a:lstStyle/>
          <a:p>
            <a:r>
              <a:rPr lang="en-US" sz="3600" b="0" dirty="0">
                <a:solidFill>
                  <a:srgbClr val="252171"/>
                </a:solidFill>
              </a:rPr>
              <a:t>DESTINY-Gastric01: Final Overall Survival Analysis </a:t>
            </a:r>
          </a:p>
        </p:txBody>
      </p:sp>
      <p:sp>
        <p:nvSpPr>
          <p:cNvPr id="3" name="TextBox 2">
            <a:extLst>
              <a:ext uri="{FF2B5EF4-FFF2-40B4-BE49-F238E27FC236}">
                <a16:creationId xmlns:a16="http://schemas.microsoft.com/office/drawing/2014/main" id="{17A1B2CD-1602-6144-ADF9-036DFABA58D6}"/>
              </a:ext>
            </a:extLst>
          </p:cNvPr>
          <p:cNvSpPr txBox="1"/>
          <p:nvPr/>
        </p:nvSpPr>
        <p:spPr>
          <a:xfrm>
            <a:off x="184343" y="6116079"/>
            <a:ext cx="2781531" cy="2616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Yamaguchi K et al. ASCO 2021;Abstract 4048.</a:t>
            </a:r>
          </a:p>
        </p:txBody>
      </p:sp>
      <p:pic>
        <p:nvPicPr>
          <p:cNvPr id="4" name="Picture 3" descr="Chart, line chart&#10;&#10;Description automatically generated">
            <a:extLst>
              <a:ext uri="{FF2B5EF4-FFF2-40B4-BE49-F238E27FC236}">
                <a16:creationId xmlns:a16="http://schemas.microsoft.com/office/drawing/2014/main" id="{952069DB-5112-7C43-A465-197C498924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343" y="1413015"/>
            <a:ext cx="11814852" cy="3888432"/>
          </a:xfrm>
          <a:prstGeom prst="rect">
            <a:avLst/>
          </a:prstGeom>
        </p:spPr>
      </p:pic>
      <p:sp>
        <p:nvSpPr>
          <p:cNvPr id="5" name="TextBox 4">
            <a:extLst>
              <a:ext uri="{FF2B5EF4-FFF2-40B4-BE49-F238E27FC236}">
                <a16:creationId xmlns:a16="http://schemas.microsoft.com/office/drawing/2014/main" id="{86DC26DF-7009-0343-A665-02357F8F6797}"/>
              </a:ext>
            </a:extLst>
          </p:cNvPr>
          <p:cNvSpPr txBox="1"/>
          <p:nvPr/>
        </p:nvSpPr>
        <p:spPr>
          <a:xfrm>
            <a:off x="713644" y="5289150"/>
            <a:ext cx="11283062" cy="707886"/>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 in the primary analysis (101 OS events; 54.0% maturity), in this updated analysis (133 OS events; 71.1% maturity), T-</a:t>
            </a:r>
            <a:r>
              <a:rPr kumimoji="0" lang="en-US" sz="20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DXd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showed superior antitumor activity compared to PC</a:t>
            </a:r>
          </a:p>
        </p:txBody>
      </p:sp>
    </p:spTree>
    <p:custDataLst>
      <p:tags r:id="rId1"/>
    </p:custDataLst>
    <p:extLst>
      <p:ext uri="{BB962C8B-B14F-4D97-AF65-F5344CB8AC3E}">
        <p14:creationId xmlns:p14="http://schemas.microsoft.com/office/powerpoint/2010/main" val="741384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610350" y="3581400"/>
            <a:ext cx="5581650" cy="3019192"/>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Title 1">
            <a:extLst>
              <a:ext uri="{FF2B5EF4-FFF2-40B4-BE49-F238E27FC236}">
                <a16:creationId xmlns:a16="http://schemas.microsoft.com/office/drawing/2014/main" id="{05B05837-8DC5-2340-AE7C-97042109E9C5}"/>
              </a:ext>
            </a:extLst>
          </p:cNvPr>
          <p:cNvSpPr txBox="1">
            <a:spLocks/>
          </p:cNvSpPr>
          <p:nvPr/>
        </p:nvSpPr>
        <p:spPr bwMode="auto">
          <a:xfrm>
            <a:off x="0" y="315547"/>
            <a:ext cx="12191999" cy="1152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algn="l"/>
            <a:r>
              <a:rPr lang="en-US" sz="3200" b="0" kern="0" dirty="0">
                <a:solidFill>
                  <a:srgbClr val="252171"/>
                </a:solidFill>
              </a:rPr>
              <a:t>DESTINY-Gastric01: Exploratory Biomarker </a:t>
            </a:r>
            <a:r>
              <a:rPr lang="en-US" sz="3200" b="0" kern="0">
                <a:solidFill>
                  <a:srgbClr val="252171"/>
                </a:solidFill>
              </a:rPr>
              <a:t>Analysis of </a:t>
            </a:r>
            <a:r>
              <a:rPr lang="en-US" sz="3200" b="0" kern="0" dirty="0">
                <a:solidFill>
                  <a:srgbClr val="252171"/>
                </a:solidFill>
              </a:rPr>
              <a:t>Overall </a:t>
            </a:r>
            <a:r>
              <a:rPr lang="en-US" sz="3200" b="0" kern="0">
                <a:solidFill>
                  <a:srgbClr val="252171"/>
                </a:solidFill>
              </a:rPr>
              <a:t>Survival </a:t>
            </a:r>
          </a:p>
          <a:p>
            <a:pPr algn="l"/>
            <a:r>
              <a:rPr lang="en-US" sz="3200" b="0" kern="0">
                <a:solidFill>
                  <a:srgbClr val="252171"/>
                </a:solidFill>
              </a:rPr>
              <a:t>in </a:t>
            </a:r>
            <a:r>
              <a:rPr lang="en-US" sz="3200" b="0" kern="0" dirty="0">
                <a:solidFill>
                  <a:srgbClr val="252171"/>
                </a:solidFill>
              </a:rPr>
              <a:t>HER2-Positive or </a:t>
            </a:r>
            <a:r>
              <a:rPr lang="en-US" sz="3200" b="0" kern="0">
                <a:solidFill>
                  <a:srgbClr val="252171"/>
                </a:solidFill>
              </a:rPr>
              <a:t>HER2-Low Advanced </a:t>
            </a:r>
            <a:r>
              <a:rPr lang="en-US" sz="3200" b="0" kern="0" dirty="0">
                <a:solidFill>
                  <a:srgbClr val="252171"/>
                </a:solidFill>
              </a:rPr>
              <a:t>Gastric or GEJ Cancer</a:t>
            </a:r>
          </a:p>
        </p:txBody>
      </p:sp>
      <p:graphicFrame>
        <p:nvGraphicFramePr>
          <p:cNvPr id="4" name="Table 4">
            <a:extLst>
              <a:ext uri="{FF2B5EF4-FFF2-40B4-BE49-F238E27FC236}">
                <a16:creationId xmlns:a16="http://schemas.microsoft.com/office/drawing/2014/main" id="{94F09ECF-5809-554B-9E3D-7A95AC9B5E24}"/>
              </a:ext>
            </a:extLst>
          </p:cNvPr>
          <p:cNvGraphicFramePr>
            <a:graphicFrameLocks/>
          </p:cNvGraphicFramePr>
          <p:nvPr>
            <p:extLst>
              <p:ext uri="{D42A27DB-BD31-4B8C-83A1-F6EECF244321}">
                <p14:modId xmlns:p14="http://schemas.microsoft.com/office/powerpoint/2010/main" val="2158068312"/>
              </p:ext>
            </p:extLst>
          </p:nvPr>
        </p:nvGraphicFramePr>
        <p:xfrm>
          <a:off x="807331" y="1495989"/>
          <a:ext cx="7397428" cy="4221480"/>
        </p:xfrm>
        <a:graphic>
          <a:graphicData uri="http://schemas.openxmlformats.org/drawingml/2006/table">
            <a:tbl>
              <a:tblPr firstRow="1" bandRow="1">
                <a:tableStyleId>{21E4AEA4-8DFA-4A89-87EB-49C32662AFE0}</a:tableStyleId>
              </a:tblPr>
              <a:tblGrid>
                <a:gridCol w="4849323">
                  <a:extLst>
                    <a:ext uri="{9D8B030D-6E8A-4147-A177-3AD203B41FA5}">
                      <a16:colId xmlns:a16="http://schemas.microsoft.com/office/drawing/2014/main" val="1332960699"/>
                    </a:ext>
                  </a:extLst>
                </a:gridCol>
                <a:gridCol w="2548105">
                  <a:extLst>
                    <a:ext uri="{9D8B030D-6E8A-4147-A177-3AD203B41FA5}">
                      <a16:colId xmlns:a16="http://schemas.microsoft.com/office/drawing/2014/main" val="747439131"/>
                    </a:ext>
                  </a:extLst>
                </a:gridCol>
              </a:tblGrid>
              <a:tr h="579367">
                <a:tc>
                  <a:txBody>
                    <a:bodyPr/>
                    <a:lstStyle/>
                    <a:p>
                      <a:r>
                        <a:rPr lang="en-US" sz="1900" dirty="0">
                          <a:solidFill>
                            <a:schemeClr val="bg1"/>
                          </a:solidFill>
                        </a:rPr>
                        <a:t>Exploratory Biomarker in Primary </a:t>
                      </a:r>
                    </a:p>
                    <a:p>
                      <a:r>
                        <a:rPr lang="en-US" sz="1900" dirty="0">
                          <a:solidFill>
                            <a:schemeClr val="bg1"/>
                          </a:solidFill>
                        </a:rPr>
                        <a:t>HER2-Positive Cohort </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en-US" sz="1900" dirty="0">
                          <a:solidFill>
                            <a:schemeClr val="bg1"/>
                          </a:solidFill>
                        </a:rPr>
                        <a:t>Median Overall Survival</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626968382"/>
                  </a:ext>
                </a:extLst>
              </a:tr>
              <a:tr h="829548">
                <a:tc>
                  <a:txBody>
                    <a:bodyPr/>
                    <a:lstStyle/>
                    <a:p>
                      <a:r>
                        <a:rPr lang="en-US" sz="1900" dirty="0"/>
                        <a:t>Plasma HER2 amplification</a:t>
                      </a:r>
                    </a:p>
                    <a:p>
                      <a:r>
                        <a:rPr lang="en-US" sz="1900" dirty="0"/>
                        <a:t>   Not Amplified</a:t>
                      </a:r>
                    </a:p>
                    <a:p>
                      <a:r>
                        <a:rPr lang="en-US" sz="1900" dirty="0"/>
                        <a:t>   Amplified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1900" dirty="0"/>
                    </a:p>
                    <a:p>
                      <a:pPr algn="ctr"/>
                      <a:r>
                        <a:rPr lang="en-US" sz="1900" dirty="0"/>
                        <a:t>12.1 </a:t>
                      </a:r>
                      <a:r>
                        <a:rPr lang="en-US" sz="1900" dirty="0" err="1"/>
                        <a:t>mo</a:t>
                      </a:r>
                      <a:endParaRPr lang="en-US" sz="1900" dirty="0"/>
                    </a:p>
                    <a:p>
                      <a:pPr algn="ctr"/>
                      <a:r>
                        <a:rPr lang="en-US" sz="1900" dirty="0"/>
                        <a:t>13.0 </a:t>
                      </a:r>
                      <a:r>
                        <a:rPr lang="en-US" sz="1900" dirty="0" err="1"/>
                        <a:t>mo</a:t>
                      </a:r>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74058901"/>
                  </a:ext>
                </a:extLst>
              </a:tr>
              <a:tr h="829548">
                <a:tc>
                  <a:txBody>
                    <a:bodyPr/>
                    <a:lstStyle/>
                    <a:p>
                      <a:r>
                        <a:rPr lang="en-US" sz="1900" dirty="0"/>
                        <a:t>Plasma HER2 copy number*</a:t>
                      </a:r>
                    </a:p>
                    <a:p>
                      <a:r>
                        <a:rPr lang="en-US" sz="1900" dirty="0"/>
                        <a:t>   Above 6.0</a:t>
                      </a:r>
                    </a:p>
                    <a:p>
                      <a:r>
                        <a:rPr lang="en-US" sz="1900" dirty="0"/>
                        <a:t>   Below 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endParaRPr lang="en-US" sz="1900" dirty="0"/>
                    </a:p>
                    <a:p>
                      <a:pPr algn="ctr"/>
                      <a:r>
                        <a:rPr lang="en-US" sz="1900" dirty="0"/>
                        <a:t>21.2 </a:t>
                      </a:r>
                      <a:r>
                        <a:rPr lang="en-US" sz="1900" dirty="0" err="1"/>
                        <a:t>mo</a:t>
                      </a:r>
                      <a:endParaRPr lang="en-US" sz="1900" dirty="0"/>
                    </a:p>
                    <a:p>
                      <a:pPr algn="ctr"/>
                      <a:r>
                        <a:rPr lang="en-US" sz="1900" dirty="0"/>
                        <a:t>12.0 </a:t>
                      </a:r>
                      <a:r>
                        <a:rPr lang="en-US" sz="1900" dirty="0" err="1"/>
                        <a:t>mo</a:t>
                      </a:r>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475951304"/>
                  </a:ext>
                </a:extLst>
              </a:tr>
              <a:tr h="579367">
                <a:tc>
                  <a:txBody>
                    <a:bodyPr/>
                    <a:lstStyle/>
                    <a:p>
                      <a:r>
                        <a:rPr lang="en-US" sz="1900" b="1" dirty="0">
                          <a:solidFill>
                            <a:schemeClr val="bg1"/>
                          </a:solidFill>
                        </a:rPr>
                        <a:t>Exploratory Biomarker in Exploratory HER2-Low Cohort</a:t>
                      </a:r>
                    </a:p>
                  </a:txBody>
                  <a:tcPr anchor="b">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1900" dirty="0"/>
                    </a:p>
                  </a:txBody>
                  <a:tcPr anchor="b">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492256302"/>
                  </a:ext>
                </a:extLst>
              </a:tr>
              <a:tr h="829548">
                <a:tc>
                  <a:txBody>
                    <a:bodyPr/>
                    <a:lstStyle/>
                    <a:p>
                      <a:r>
                        <a:rPr lang="en-US" sz="1900" dirty="0"/>
                        <a:t>Plasma HER2 extracellular domain**</a:t>
                      </a:r>
                    </a:p>
                    <a:p>
                      <a:r>
                        <a:rPr lang="en-US" sz="1900" dirty="0"/>
                        <a:t>   Above 11.6 ng/mL</a:t>
                      </a:r>
                    </a:p>
                    <a:p>
                      <a:r>
                        <a:rPr lang="en-US" sz="1900" dirty="0"/>
                        <a:t>   Below 11.6 ng/mL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endParaRPr lang="en-US" sz="1900" dirty="0"/>
                    </a:p>
                    <a:p>
                      <a:pPr algn="ctr"/>
                      <a:r>
                        <a:rPr lang="en-US" sz="1900" dirty="0"/>
                        <a:t>10.1 </a:t>
                      </a:r>
                      <a:r>
                        <a:rPr lang="en-US" sz="1900" dirty="0" err="1"/>
                        <a:t>mo</a:t>
                      </a:r>
                      <a:endParaRPr lang="en-US" sz="1900" dirty="0"/>
                    </a:p>
                    <a:p>
                      <a:pPr algn="ctr"/>
                      <a:r>
                        <a:rPr lang="en-US" sz="1900" dirty="0"/>
                        <a:t>4.3 </a:t>
                      </a:r>
                      <a:r>
                        <a:rPr lang="en-US" sz="1900" dirty="0" err="1"/>
                        <a:t>mo</a:t>
                      </a:r>
                      <a:endParaRPr lang="en-US" sz="1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2408584291"/>
                  </a:ext>
                </a:extLst>
              </a:tr>
            </a:tbl>
          </a:graphicData>
        </a:graphic>
      </p:graphicFrame>
      <p:sp>
        <p:nvSpPr>
          <p:cNvPr id="5" name="TextBox 4">
            <a:extLst>
              <a:ext uri="{FF2B5EF4-FFF2-40B4-BE49-F238E27FC236}">
                <a16:creationId xmlns:a16="http://schemas.microsoft.com/office/drawing/2014/main" id="{D12E84A1-B931-AA40-9816-18E87D22049F}"/>
              </a:ext>
            </a:extLst>
          </p:cNvPr>
          <p:cNvSpPr txBox="1"/>
          <p:nvPr/>
        </p:nvSpPr>
        <p:spPr>
          <a:xfrm>
            <a:off x="723250" y="5399978"/>
            <a:ext cx="10601515" cy="1077218"/>
          </a:xfrm>
          <a:prstGeom prst="rect">
            <a:avLst/>
          </a:prstGeom>
          <a:solidFill>
            <a:schemeClr val="tx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 exploratory cutoff (copy number = 6.0) value was determined, which minimized p-value, estimated by log-rank test. Below 6.0 includes patients without amplification; **An exploratory cutoff value of 11.6 ng/mL in exploratory cohorts was determined, which minimized p-value, estimated by log-rank test.</a:t>
            </a:r>
          </a:p>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sp>
        <p:nvSpPr>
          <p:cNvPr id="6" name="TextBox 5">
            <a:extLst>
              <a:ext uri="{FF2B5EF4-FFF2-40B4-BE49-F238E27FC236}">
                <a16:creationId xmlns:a16="http://schemas.microsoft.com/office/drawing/2014/main" id="{EE468304-2E21-DB40-911C-5F05A37BD76C}"/>
              </a:ext>
            </a:extLst>
          </p:cNvPr>
          <p:cNvSpPr txBox="1"/>
          <p:nvPr/>
        </p:nvSpPr>
        <p:spPr>
          <a:xfrm>
            <a:off x="524279" y="6257670"/>
            <a:ext cx="5008102" cy="2616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Shitari</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K et al. ESMO World Congress on Gastrointestinal Cancer 2021;Abstract O-14.</a:t>
            </a:r>
          </a:p>
        </p:txBody>
      </p:sp>
    </p:spTree>
    <p:custDataLst>
      <p:tags r:id="rId1"/>
    </p:custDataLst>
    <p:extLst>
      <p:ext uri="{BB962C8B-B14F-4D97-AF65-F5344CB8AC3E}">
        <p14:creationId xmlns:p14="http://schemas.microsoft.com/office/powerpoint/2010/main" val="172347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14CA6-45EF-D640-B1CC-1DE48FB3B3C3}"/>
              </a:ext>
            </a:extLst>
          </p:cNvPr>
          <p:cNvSpPr>
            <a:spLocks noGrp="1"/>
          </p:cNvSpPr>
          <p:nvPr>
            <p:ph type="title"/>
          </p:nvPr>
        </p:nvSpPr>
        <p:spPr>
          <a:xfrm>
            <a:off x="-3009899" y="238127"/>
            <a:ext cx="14760714" cy="1103313"/>
          </a:xfrm>
        </p:spPr>
        <p:txBody>
          <a:bodyPr/>
          <a:lstStyle/>
          <a:p>
            <a:r>
              <a:rPr lang="en-US" b="0" dirty="0">
                <a:solidFill>
                  <a:srgbClr val="252171"/>
                </a:solidFill>
              </a:rPr>
              <a:t>KEYNOTE-811 Phase III Study Design</a:t>
            </a:r>
          </a:p>
        </p:txBody>
      </p:sp>
      <p:sp>
        <p:nvSpPr>
          <p:cNvPr id="3" name="TextBox 2">
            <a:extLst>
              <a:ext uri="{FF2B5EF4-FFF2-40B4-BE49-F238E27FC236}">
                <a16:creationId xmlns:a16="http://schemas.microsoft.com/office/drawing/2014/main" id="{63020F41-63CB-B644-A081-62C278CC85D1}"/>
              </a:ext>
            </a:extLst>
          </p:cNvPr>
          <p:cNvSpPr txBox="1"/>
          <p:nvPr/>
        </p:nvSpPr>
        <p:spPr>
          <a:xfrm>
            <a:off x="358721" y="6005814"/>
            <a:ext cx="5776541" cy="2616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err="1">
                <a:ln>
                  <a:noFill/>
                </a:ln>
                <a:solidFill>
                  <a:schemeClr val="bg1"/>
                </a:solidFill>
                <a:effectLst/>
                <a:uLnTx/>
                <a:uFillTx/>
                <a:latin typeface="Calibri" panose="020F0502020204030204" pitchFamily="34" charset="0"/>
                <a:ea typeface="MS PGothic" charset="0"/>
                <a:cs typeface="Calibri" panose="020F0502020204030204" pitchFamily="34" charset="0"/>
              </a:rPr>
              <a:t>Janjigian</a:t>
            </a:r>
            <a:r>
              <a:rPr kumimoji="0" lang="en-US" sz="1100" b="0" i="1"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 YY et al. ESMO World Congress on Gastrointestinal Cancers 2021;Abstract LBA4.</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AC0178AD-AD8A-3841-8076-31C3D08ABC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8721" y="1719117"/>
            <a:ext cx="11736918" cy="2880320"/>
          </a:xfrm>
          <a:prstGeom prst="rect">
            <a:avLst/>
          </a:prstGeom>
        </p:spPr>
      </p:pic>
    </p:spTree>
    <p:custDataLst>
      <p:tags r:id="rId1"/>
    </p:custDataLst>
    <p:extLst>
      <p:ext uri="{BB962C8B-B14F-4D97-AF65-F5344CB8AC3E}">
        <p14:creationId xmlns:p14="http://schemas.microsoft.com/office/powerpoint/2010/main" val="308189599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614CA6-45EF-D640-B1CC-1DE48FB3B3C3}"/>
              </a:ext>
            </a:extLst>
          </p:cNvPr>
          <p:cNvSpPr>
            <a:spLocks noGrp="1"/>
          </p:cNvSpPr>
          <p:nvPr>
            <p:ph type="title"/>
          </p:nvPr>
        </p:nvSpPr>
        <p:spPr>
          <a:xfrm>
            <a:off x="-1735762" y="411777"/>
            <a:ext cx="15663523" cy="1103313"/>
          </a:xfrm>
        </p:spPr>
        <p:txBody>
          <a:bodyPr/>
          <a:lstStyle/>
          <a:p>
            <a:pPr algn="l"/>
            <a:r>
              <a:rPr lang="en-US" sz="3600" b="0" dirty="0">
                <a:solidFill>
                  <a:srgbClr val="252171"/>
                </a:solidFill>
              </a:rPr>
              <a:t>KEYNOTE-811: Confirmed </a:t>
            </a:r>
            <a:r>
              <a:rPr lang="en-US" sz="3600" b="0">
                <a:solidFill>
                  <a:srgbClr val="252171"/>
                </a:solidFill>
              </a:rPr>
              <a:t>Response at </a:t>
            </a:r>
            <a:r>
              <a:rPr lang="en-US" sz="3600" b="0" dirty="0">
                <a:solidFill>
                  <a:srgbClr val="252171"/>
                </a:solidFill>
              </a:rPr>
              <a:t>First Interim Analysis</a:t>
            </a:r>
          </a:p>
        </p:txBody>
      </p:sp>
      <p:pic>
        <p:nvPicPr>
          <p:cNvPr id="4" name="Picture 3" descr="Chart&#10;&#10;Description automatically generated">
            <a:extLst>
              <a:ext uri="{FF2B5EF4-FFF2-40B4-BE49-F238E27FC236}">
                <a16:creationId xmlns:a16="http://schemas.microsoft.com/office/drawing/2014/main" id="{D1D34E93-DFDD-6C4C-B57B-C82F61787C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797" y="1988840"/>
            <a:ext cx="11964406" cy="3024336"/>
          </a:xfrm>
          <a:prstGeom prst="rect">
            <a:avLst/>
          </a:prstGeom>
        </p:spPr>
      </p:pic>
      <p:sp>
        <p:nvSpPr>
          <p:cNvPr id="5" name="TextBox 4">
            <a:extLst>
              <a:ext uri="{FF2B5EF4-FFF2-40B4-BE49-F238E27FC236}">
                <a16:creationId xmlns:a16="http://schemas.microsoft.com/office/drawing/2014/main" id="{7F49DFA1-A93F-E445-8DBC-7F33BA509B3A}"/>
              </a:ext>
            </a:extLst>
          </p:cNvPr>
          <p:cNvSpPr txBox="1"/>
          <p:nvPr/>
        </p:nvSpPr>
        <p:spPr>
          <a:xfrm>
            <a:off x="1487488" y="4398240"/>
            <a:ext cx="178446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333CC"/>
                </a:solidFill>
                <a:effectLst/>
                <a:uLnTx/>
                <a:uFillTx/>
                <a:latin typeface="Arial" pitchFamily="-72" charset="0"/>
                <a:ea typeface="MS PGothic" charset="0"/>
              </a:rPr>
              <a:t>ORR: 74.4%</a:t>
            </a:r>
          </a:p>
        </p:txBody>
      </p:sp>
      <p:sp>
        <p:nvSpPr>
          <p:cNvPr id="6" name="TextBox 5">
            <a:extLst>
              <a:ext uri="{FF2B5EF4-FFF2-40B4-BE49-F238E27FC236}">
                <a16:creationId xmlns:a16="http://schemas.microsoft.com/office/drawing/2014/main" id="{A3A08576-09A8-094F-91F8-1864D28DFD66}"/>
              </a:ext>
            </a:extLst>
          </p:cNvPr>
          <p:cNvSpPr txBox="1"/>
          <p:nvPr/>
        </p:nvSpPr>
        <p:spPr>
          <a:xfrm>
            <a:off x="7143539" y="4398239"/>
            <a:ext cx="1784463" cy="43088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3333CC"/>
                </a:solidFill>
                <a:effectLst/>
                <a:uLnTx/>
                <a:uFillTx/>
                <a:latin typeface="Arial" pitchFamily="-72" charset="0"/>
                <a:ea typeface="MS PGothic" charset="0"/>
              </a:rPr>
              <a:t>ORR: 51.9%</a:t>
            </a:r>
          </a:p>
        </p:txBody>
      </p:sp>
      <p:sp>
        <p:nvSpPr>
          <p:cNvPr id="7" name="TextBox 6">
            <a:extLst>
              <a:ext uri="{FF2B5EF4-FFF2-40B4-BE49-F238E27FC236}">
                <a16:creationId xmlns:a16="http://schemas.microsoft.com/office/drawing/2014/main" id="{F76BCBB0-1028-254E-B05C-39B0C54FF275}"/>
              </a:ext>
            </a:extLst>
          </p:cNvPr>
          <p:cNvSpPr txBox="1"/>
          <p:nvPr/>
        </p:nvSpPr>
        <p:spPr>
          <a:xfrm>
            <a:off x="113797" y="5952654"/>
            <a:ext cx="7470046" cy="2616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Janjigian</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YY et al. ESMO World Congress on Gastrointestinal Cancer 2021;Abstract LBA4.</a:t>
            </a:r>
          </a:p>
        </p:txBody>
      </p:sp>
    </p:spTree>
    <p:custDataLst>
      <p:tags r:id="rId1"/>
    </p:custDataLst>
    <p:extLst>
      <p:ext uri="{BB962C8B-B14F-4D97-AF65-F5344CB8AC3E}">
        <p14:creationId xmlns:p14="http://schemas.microsoft.com/office/powerpoint/2010/main" val="297848326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3" name="Title 2">
            <a:extLst>
              <a:ext uri="{FF2B5EF4-FFF2-40B4-BE49-F238E27FC236}">
                <a16:creationId xmlns:a16="http://schemas.microsoft.com/office/drawing/2014/main" id="{804AD70E-1B68-304E-92F9-A63509DDBE1C}"/>
              </a:ext>
            </a:extLst>
          </p:cNvPr>
          <p:cNvSpPr txBox="1">
            <a:spLocks/>
          </p:cNvSpPr>
          <p:nvPr/>
        </p:nvSpPr>
        <p:spPr bwMode="auto">
          <a:xfrm>
            <a:off x="501733" y="547376"/>
            <a:ext cx="1104451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pPr algn="l"/>
            <a:r>
              <a:rPr lang="en-US" sz="2800" b="0" kern="0" dirty="0">
                <a:solidFill>
                  <a:srgbClr val="252171"/>
                </a:solidFill>
              </a:rPr>
              <a:t>FDA Grants Accelerated Approval to </a:t>
            </a:r>
            <a:r>
              <a:rPr lang="en-US" sz="2800" b="0" kern="0" err="1">
                <a:solidFill>
                  <a:srgbClr val="252171"/>
                </a:solidFill>
              </a:rPr>
              <a:t>Pembrolizumab</a:t>
            </a:r>
            <a:r>
              <a:rPr lang="en-US" sz="2800" b="0" kern="0">
                <a:solidFill>
                  <a:srgbClr val="252171"/>
                </a:solidFill>
              </a:rPr>
              <a:t> with </a:t>
            </a:r>
            <a:r>
              <a:rPr lang="en-US" sz="2800" b="0" kern="0" dirty="0" err="1">
                <a:solidFill>
                  <a:srgbClr val="252171"/>
                </a:solidFill>
              </a:rPr>
              <a:t>Trastuzumab</a:t>
            </a:r>
            <a:r>
              <a:rPr lang="en-US" sz="2800" b="0" kern="0" dirty="0">
                <a:solidFill>
                  <a:srgbClr val="252171"/>
                </a:solidFill>
              </a:rPr>
              <a:t> and Chemotherapy as </a:t>
            </a:r>
            <a:r>
              <a:rPr lang="en-US" sz="2800" b="0" kern="0">
                <a:solidFill>
                  <a:srgbClr val="252171"/>
                </a:solidFill>
              </a:rPr>
              <a:t>First-Line Therapy </a:t>
            </a:r>
            <a:r>
              <a:rPr lang="en-US" sz="2800" b="0" kern="0" dirty="0">
                <a:solidFill>
                  <a:srgbClr val="252171"/>
                </a:solidFill>
              </a:rPr>
              <a:t>for HER2-Positive Gastric Cancer</a:t>
            </a:r>
            <a:br>
              <a:rPr lang="en-US" b="0" kern="0" dirty="0">
                <a:solidFill>
                  <a:srgbClr val="252171"/>
                </a:solidFill>
              </a:rPr>
            </a:br>
            <a:r>
              <a:rPr lang="en-US" sz="2200" b="0" kern="0" dirty="0">
                <a:solidFill>
                  <a:srgbClr val="252171"/>
                </a:solidFill>
              </a:rPr>
              <a:t>Press Release – May 5, 2021</a:t>
            </a:r>
          </a:p>
        </p:txBody>
      </p:sp>
      <p:sp>
        <p:nvSpPr>
          <p:cNvPr id="4" name="Content Placeholder 3">
            <a:extLst>
              <a:ext uri="{FF2B5EF4-FFF2-40B4-BE49-F238E27FC236}">
                <a16:creationId xmlns:a16="http://schemas.microsoft.com/office/drawing/2014/main" id="{B4BD42CF-632D-014E-A39E-19A903403642}"/>
              </a:ext>
            </a:extLst>
          </p:cNvPr>
          <p:cNvSpPr txBox="1">
            <a:spLocks/>
          </p:cNvSpPr>
          <p:nvPr/>
        </p:nvSpPr>
        <p:spPr>
          <a:xfrm>
            <a:off x="767408" y="1909354"/>
            <a:ext cx="10513168" cy="4769353"/>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384175" indent="-285750">
              <a:buClr>
                <a:srgbClr val="FF0000"/>
              </a:buClr>
            </a:pPr>
            <a:r>
              <a:rPr lang="en-US" sz="1800" b="0" kern="0" dirty="0"/>
              <a:t>“On May 5, 2021, the Food and Drug Administration granted accelerated approval to </a:t>
            </a:r>
            <a:r>
              <a:rPr lang="en-US" sz="1800" b="0" kern="0" dirty="0" err="1"/>
              <a:t>pembrolizumab</a:t>
            </a:r>
            <a:r>
              <a:rPr lang="en-US" sz="1800" b="0" kern="0" dirty="0"/>
              <a:t> in combination with </a:t>
            </a:r>
            <a:r>
              <a:rPr lang="en-US" sz="1800" b="0" kern="0" dirty="0" err="1"/>
              <a:t>trastuzumab</a:t>
            </a:r>
            <a:r>
              <a:rPr lang="en-US" sz="1800" b="0" kern="0" dirty="0"/>
              <a:t>, </a:t>
            </a:r>
            <a:r>
              <a:rPr lang="en-US" sz="1800" b="0" kern="0" dirty="0" err="1"/>
              <a:t>fluoropyrimidine</a:t>
            </a:r>
            <a:r>
              <a:rPr lang="en-US" sz="1800" b="0" kern="0" dirty="0"/>
              <a:t>- and platinum-containing chemotherapy for the first-line treatment of patients with locally advanced </a:t>
            </a:r>
            <a:r>
              <a:rPr lang="en-US" sz="1800" b="0" kern="0" dirty="0" err="1"/>
              <a:t>unresectable</a:t>
            </a:r>
            <a:r>
              <a:rPr lang="en-US" sz="1800" b="0" kern="0" dirty="0"/>
              <a:t> or metastatic HER2 positive gastric or gastroesophageal junction (GEJ) adenocarcinoma.</a:t>
            </a:r>
          </a:p>
          <a:p>
            <a:pPr marL="384175" indent="-285750">
              <a:buClr>
                <a:srgbClr val="FF0000"/>
              </a:buClr>
            </a:pPr>
            <a:r>
              <a:rPr lang="en-US" sz="1800" b="0" kern="0" dirty="0"/>
              <a:t>Approval was based on the </a:t>
            </a:r>
            <a:r>
              <a:rPr lang="en-US" sz="1800" b="0" kern="0" dirty="0" err="1"/>
              <a:t>prespecified</a:t>
            </a:r>
            <a:r>
              <a:rPr lang="en-US" sz="1800" b="0" kern="0" dirty="0"/>
              <a:t> interim analysis of the first 264 patients of the ongoing KEYNOTE-811 (NCT03615326) trial, a multicenter, randomized, double‑blind, placebo‑controlled trial in patients with HER2‑positive advanced gastric or gastroesophageal junction (GEJ) adenocarcinoma who had not previously received systemic therapy for metastatic disease. Patients were randomized (1:1) to receive </a:t>
            </a:r>
            <a:r>
              <a:rPr lang="en-US" sz="1800" b="0" kern="0" dirty="0" err="1"/>
              <a:t>pembrolizumab</a:t>
            </a:r>
            <a:r>
              <a:rPr lang="en-US" sz="1800" b="0" kern="0" dirty="0"/>
              <a:t> 200 mg or placebo every 3 weeks, in combination with </a:t>
            </a:r>
            <a:r>
              <a:rPr lang="en-US" sz="1800" b="0" kern="0" dirty="0" err="1"/>
              <a:t>trastuzumab</a:t>
            </a:r>
            <a:r>
              <a:rPr lang="en-US" sz="1800" b="0" kern="0" dirty="0"/>
              <a:t> and either fluorouracil plus cisplatin or </a:t>
            </a:r>
            <a:r>
              <a:rPr lang="en-US" sz="1800" b="0" kern="0" dirty="0" err="1"/>
              <a:t>capecitabine</a:t>
            </a:r>
            <a:r>
              <a:rPr lang="en-US" sz="1800" b="0" kern="0" dirty="0"/>
              <a:t> plus </a:t>
            </a:r>
            <a:r>
              <a:rPr lang="en-US" sz="1800" b="0" kern="0" dirty="0" err="1"/>
              <a:t>oxaliplatin</a:t>
            </a:r>
            <a:r>
              <a:rPr lang="en-US" sz="1800" b="0" kern="0" dirty="0"/>
              <a:t>.</a:t>
            </a:r>
          </a:p>
          <a:p>
            <a:pPr marL="384175" indent="-285750">
              <a:buClr>
                <a:srgbClr val="FF0000"/>
              </a:buClr>
            </a:pPr>
            <a:r>
              <a:rPr lang="en-US" sz="1800" b="0" kern="0" dirty="0"/>
              <a:t>The main efficacy measure for this analysis was overall response rate (ORR) assessed by blinded independent review committee. The ORR was 74% in the </a:t>
            </a:r>
            <a:r>
              <a:rPr lang="en-US" sz="1800" b="0" kern="0" dirty="0" err="1"/>
              <a:t>pembrolizumab</a:t>
            </a:r>
            <a:r>
              <a:rPr lang="en-US" sz="1800" b="0" kern="0" dirty="0"/>
              <a:t> arm and 52% in the placebo arm (one-sided </a:t>
            </a:r>
            <a:br>
              <a:rPr lang="en-US" sz="1800" b="0" kern="0" dirty="0"/>
            </a:br>
            <a:r>
              <a:rPr lang="en-US" sz="1800" b="0" kern="0" dirty="0"/>
              <a:t>p-value &lt; 0.0001, statistically significant). The median duration of response (</a:t>
            </a:r>
            <a:r>
              <a:rPr lang="en-US" sz="1800" b="0" kern="0" dirty="0" err="1"/>
              <a:t>DoR</a:t>
            </a:r>
            <a:r>
              <a:rPr lang="en-US" sz="1800" b="0" kern="0" dirty="0"/>
              <a:t>) was 10.6 months for patients treated with </a:t>
            </a:r>
            <a:r>
              <a:rPr lang="en-US" sz="1800" b="0" kern="0" dirty="0" err="1"/>
              <a:t>pembrolizumab</a:t>
            </a:r>
            <a:r>
              <a:rPr lang="en-US" sz="1800" b="0" kern="0" dirty="0"/>
              <a:t> and 9.5 months for those in the placebo arm.”</a:t>
            </a:r>
          </a:p>
        </p:txBody>
      </p:sp>
      <p:sp>
        <p:nvSpPr>
          <p:cNvPr id="5" name="TextBox 4">
            <a:extLst>
              <a:ext uri="{FF2B5EF4-FFF2-40B4-BE49-F238E27FC236}">
                <a16:creationId xmlns:a16="http://schemas.microsoft.com/office/drawing/2014/main" id="{31A956BD-F917-204F-A46D-53067BF76A29}"/>
              </a:ext>
            </a:extLst>
          </p:cNvPr>
          <p:cNvSpPr txBox="1"/>
          <p:nvPr/>
        </p:nvSpPr>
        <p:spPr>
          <a:xfrm>
            <a:off x="368119" y="6309320"/>
            <a:ext cx="10912457" cy="261610"/>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1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www.fda.gov</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/drugs/drug-approvals-and-databases/fda-grants-accelerated-approval-pembrolizumab-her2-positive-gastric-cancer</a:t>
            </a:r>
            <a:endPar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Tree>
    <p:custDataLst>
      <p:tags r:id="rId1"/>
    </p:custDataLst>
    <p:extLst>
      <p:ext uri="{BB962C8B-B14F-4D97-AF65-F5344CB8AC3E}">
        <p14:creationId xmlns:p14="http://schemas.microsoft.com/office/powerpoint/2010/main" val="2757820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1905000" y="238127"/>
            <a:ext cx="13387203"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r>
              <a:rPr lang="en-US" b="0" kern="0">
                <a:solidFill>
                  <a:srgbClr val="252171"/>
                </a:solidFill>
              </a:rPr>
              <a:t>Checkmate 577 early stage EC/GEJC</a:t>
            </a:r>
            <a:endParaRPr lang="en-US" b="0" kern="0" dirty="0">
              <a:solidFill>
                <a:srgbClr val="252171"/>
              </a:solidFill>
            </a:endParaRPr>
          </a:p>
        </p:txBody>
      </p:sp>
      <p:pic>
        <p:nvPicPr>
          <p:cNvPr id="4" name="Content Placeholder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3917" y="1059043"/>
            <a:ext cx="9610728" cy="4351338"/>
          </a:xfrm>
          <a:prstGeom prst="rect">
            <a:avLst/>
          </a:prstGeom>
        </p:spPr>
      </p:pic>
    </p:spTree>
    <p:custDataLst>
      <p:tags r:id="rId1"/>
    </p:custDataLst>
    <p:extLst>
      <p:ext uri="{BB962C8B-B14F-4D97-AF65-F5344CB8AC3E}">
        <p14:creationId xmlns:p14="http://schemas.microsoft.com/office/powerpoint/2010/main" val="4507792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6000750" y="238127"/>
            <a:ext cx="17482953"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1" compatLnSpc="1">
            <a:prstTxWarp prst="textNoShape">
              <a:avLst/>
            </a:prstTxWarp>
          </a:bodyPr>
          <a:lstStyle>
            <a:lvl1pPr algn="ctr" rtl="0" eaLnBrk="1" fontAlgn="base" hangingPunct="1">
              <a:spcBef>
                <a:spcPct val="0"/>
              </a:spcBef>
              <a:spcAft>
                <a:spcPct val="0"/>
              </a:spcAft>
              <a:defRPr sz="4000" b="1" cap="none">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a:lstStyle>
          <a:p>
            <a:r>
              <a:rPr lang="en-US" b="0" kern="0">
                <a:solidFill>
                  <a:srgbClr val="252171"/>
                </a:solidFill>
              </a:rPr>
              <a:t>Checkmate 577</a:t>
            </a:r>
            <a:endParaRPr lang="en-US" b="0" kern="0" dirty="0">
              <a:solidFill>
                <a:srgbClr val="25217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74050" y="1165807"/>
            <a:ext cx="9805750" cy="4364904"/>
          </a:xfrm>
          <a:prstGeom prst="rect">
            <a:avLst/>
          </a:prstGeom>
        </p:spPr>
      </p:pic>
    </p:spTree>
    <p:custDataLst>
      <p:tags r:id="rId1"/>
    </p:custDataLst>
    <p:extLst>
      <p:ext uri="{BB962C8B-B14F-4D97-AF65-F5344CB8AC3E}">
        <p14:creationId xmlns:p14="http://schemas.microsoft.com/office/powerpoint/2010/main" val="3517696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53539" y="1399922"/>
            <a:ext cx="4181475" cy="39433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17482" y="580494"/>
            <a:ext cx="7053590" cy="592052"/>
          </a:xfrm>
          <a:prstGeom prst="rect">
            <a:avLst/>
          </a:prstGeom>
        </p:spPr>
      </p:pic>
    </p:spTree>
    <p:custDataLst>
      <p:tags r:id="rId1"/>
    </p:custDataLst>
    <p:extLst>
      <p:ext uri="{BB962C8B-B14F-4D97-AF65-F5344CB8AC3E}">
        <p14:creationId xmlns:p14="http://schemas.microsoft.com/office/powerpoint/2010/main" val="20372796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96581" y="431956"/>
            <a:ext cx="14682603" cy="1103313"/>
          </a:xfrm>
        </p:spPr>
        <p:txBody>
          <a:bodyPr>
            <a:noAutofit/>
          </a:bodyPr>
          <a:lstStyle/>
          <a:p>
            <a:pPr algn="l"/>
            <a:r>
              <a:rPr lang="en-US" sz="3600" b="0" dirty="0">
                <a:solidFill>
                  <a:srgbClr val="252171"/>
                </a:solidFill>
              </a:rPr>
              <a:t>Checkmate 649 </a:t>
            </a:r>
            <a:r>
              <a:rPr lang="en-US" sz="3600" b="0" err="1">
                <a:solidFill>
                  <a:srgbClr val="252171"/>
                </a:solidFill>
              </a:rPr>
              <a:t>Nivo+chemo</a:t>
            </a:r>
            <a:r>
              <a:rPr lang="en-US" sz="3600" b="0">
                <a:solidFill>
                  <a:srgbClr val="252171"/>
                </a:solidFill>
              </a:rPr>
              <a:t> in </a:t>
            </a:r>
            <a:r>
              <a:rPr lang="en-US" sz="3600" b="0" dirty="0">
                <a:solidFill>
                  <a:srgbClr val="252171"/>
                </a:solidFill>
              </a:rPr>
              <a:t>1L gastric/GEJ/EAC</a:t>
            </a:r>
          </a:p>
        </p:txBody>
      </p:sp>
      <p:pic>
        <p:nvPicPr>
          <p:cNvPr id="4" name="Content Placeholder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8300" y="1535269"/>
            <a:ext cx="8212842" cy="3711137"/>
          </a:xfrm>
          <a:prstGeom prst="rect">
            <a:avLst/>
          </a:prstGeom>
        </p:spPr>
      </p:pic>
    </p:spTree>
    <p:custDataLst>
      <p:tags r:id="rId1"/>
    </p:custDataLst>
    <p:extLst>
      <p:ext uri="{BB962C8B-B14F-4D97-AF65-F5344CB8AC3E}">
        <p14:creationId xmlns:p14="http://schemas.microsoft.com/office/powerpoint/2010/main" val="109425177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384FC4-7F02-3E49-801A-2E07B799B8A6}"/>
              </a:ext>
            </a:extLst>
          </p:cNvPr>
          <p:cNvSpPr>
            <a:spLocks noGrp="1"/>
          </p:cNvSpPr>
          <p:nvPr>
            <p:ph type="title"/>
          </p:nvPr>
        </p:nvSpPr>
        <p:spPr>
          <a:xfrm>
            <a:off x="-980514" y="337643"/>
            <a:ext cx="13803932" cy="1143000"/>
          </a:xfrm>
        </p:spPr>
        <p:txBody>
          <a:bodyPr/>
          <a:lstStyle/>
          <a:p>
            <a:pPr algn="l"/>
            <a:r>
              <a:rPr lang="en-US" b="0" dirty="0" err="1">
                <a:solidFill>
                  <a:srgbClr val="252171"/>
                </a:solidFill>
              </a:rPr>
              <a:t>CheckMate</a:t>
            </a:r>
            <a:r>
              <a:rPr lang="en-US" b="0" dirty="0">
                <a:solidFill>
                  <a:srgbClr val="252171"/>
                </a:solidFill>
              </a:rPr>
              <a:t> 649 Dual Primary Endpoints</a:t>
            </a:r>
            <a:r>
              <a:rPr lang="en-US" b="0">
                <a:solidFill>
                  <a:srgbClr val="252171"/>
                </a:solidFill>
              </a:rPr>
              <a:t>: PFS </a:t>
            </a:r>
            <a:r>
              <a:rPr lang="en-US" b="0" dirty="0">
                <a:solidFill>
                  <a:srgbClr val="252171"/>
                </a:solidFill>
              </a:rPr>
              <a:t>and OS</a:t>
            </a:r>
          </a:p>
        </p:txBody>
      </p:sp>
      <p:sp>
        <p:nvSpPr>
          <p:cNvPr id="6" name="TextBox 5">
            <a:extLst>
              <a:ext uri="{FF2B5EF4-FFF2-40B4-BE49-F238E27FC236}">
                <a16:creationId xmlns:a16="http://schemas.microsoft.com/office/drawing/2014/main" id="{7C5506E0-A448-564C-8A5C-8694AFD2FA4E}"/>
              </a:ext>
            </a:extLst>
          </p:cNvPr>
          <p:cNvSpPr txBox="1"/>
          <p:nvPr/>
        </p:nvSpPr>
        <p:spPr>
          <a:xfrm>
            <a:off x="624523" y="5869086"/>
            <a:ext cx="2674130" cy="2616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Moehler</a:t>
            </a:r>
            <a:r>
              <a:rPr kumimoji="0" lang="en-US" sz="11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ASCO 2021;Abstract 4002.</a:t>
            </a:r>
          </a:p>
        </p:txBody>
      </p:sp>
      <p:pic>
        <p:nvPicPr>
          <p:cNvPr id="7" name="Picture 6" descr="Graphical user interface, chart&#10;&#10;Description automatically generated">
            <a:extLst>
              <a:ext uri="{FF2B5EF4-FFF2-40B4-BE49-F238E27FC236}">
                <a16:creationId xmlns:a16="http://schemas.microsoft.com/office/drawing/2014/main" id="{C8CB59F4-08BF-2044-9FF5-37ACCED95C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4196" y="1480643"/>
            <a:ext cx="9500762" cy="4050800"/>
          </a:xfrm>
          <a:prstGeom prst="rect">
            <a:avLst/>
          </a:prstGeom>
        </p:spPr>
      </p:pic>
    </p:spTree>
    <p:custDataLst>
      <p:tags r:id="rId1"/>
    </p:custDataLst>
    <p:extLst>
      <p:ext uri="{BB962C8B-B14F-4D97-AF65-F5344CB8AC3E}">
        <p14:creationId xmlns:p14="http://schemas.microsoft.com/office/powerpoint/2010/main" val="405977546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2" name="Title 1">
            <a:extLst>
              <a:ext uri="{FF2B5EF4-FFF2-40B4-BE49-F238E27FC236}">
                <a16:creationId xmlns:a16="http://schemas.microsoft.com/office/drawing/2014/main" id="{0E5F11A2-3AC8-7948-9FB7-6DB9410E2EE4}"/>
              </a:ext>
            </a:extLst>
          </p:cNvPr>
          <p:cNvSpPr>
            <a:spLocks noGrp="1"/>
          </p:cNvSpPr>
          <p:nvPr>
            <p:ph type="title"/>
          </p:nvPr>
        </p:nvSpPr>
        <p:spPr>
          <a:xfrm>
            <a:off x="0" y="510804"/>
            <a:ext cx="10358967" cy="1339189"/>
          </a:xfrm>
        </p:spPr>
        <p:txBody>
          <a:bodyPr/>
          <a:lstStyle/>
          <a:p>
            <a:pPr algn="l"/>
            <a:r>
              <a:rPr lang="en-US" altLang="en-US" b="0" dirty="0">
                <a:solidFill>
                  <a:srgbClr val="252171"/>
                </a:solidFill>
              </a:rPr>
              <a:t>FDA Approves Nivolumab with </a:t>
            </a:r>
            <a:r>
              <a:rPr lang="en-US" altLang="en-US" b="0">
                <a:solidFill>
                  <a:srgbClr val="252171"/>
                </a:solidFill>
              </a:rPr>
              <a:t>Chemotherapy </a:t>
            </a:r>
            <a:br>
              <a:rPr lang="en-US" altLang="en-US" b="0">
                <a:solidFill>
                  <a:srgbClr val="252171"/>
                </a:solidFill>
              </a:rPr>
            </a:br>
            <a:r>
              <a:rPr lang="en-US" altLang="en-US" b="0">
                <a:solidFill>
                  <a:srgbClr val="252171"/>
                </a:solidFill>
              </a:rPr>
              <a:t>for </a:t>
            </a:r>
            <a:r>
              <a:rPr lang="en-US" altLang="en-US" b="0" dirty="0">
                <a:solidFill>
                  <a:srgbClr val="252171"/>
                </a:solidFill>
              </a:rPr>
              <a:t>Front-Line Advanced Gastric Cancer</a:t>
            </a:r>
            <a:br>
              <a:rPr lang="en-US" altLang="en-US" sz="2300" b="0" dirty="0">
                <a:solidFill>
                  <a:srgbClr val="252171"/>
                </a:solidFill>
              </a:rPr>
            </a:br>
            <a:r>
              <a:rPr lang="en-US" altLang="en-US" sz="2200" b="0" dirty="0">
                <a:solidFill>
                  <a:srgbClr val="252171"/>
                </a:solidFill>
              </a:rPr>
              <a:t>Press Release – April 16, 2021</a:t>
            </a:r>
          </a:p>
        </p:txBody>
      </p:sp>
      <p:sp>
        <p:nvSpPr>
          <p:cNvPr id="3" name="Content Placeholder 2">
            <a:extLst>
              <a:ext uri="{FF2B5EF4-FFF2-40B4-BE49-F238E27FC236}">
                <a16:creationId xmlns:a16="http://schemas.microsoft.com/office/drawing/2014/main" id="{7C733E2A-8CC8-724C-BEEC-5983733585F5}"/>
              </a:ext>
            </a:extLst>
          </p:cNvPr>
          <p:cNvSpPr txBox="1">
            <a:spLocks/>
          </p:cNvSpPr>
          <p:nvPr/>
        </p:nvSpPr>
        <p:spPr>
          <a:xfrm>
            <a:off x="448427" y="2336092"/>
            <a:ext cx="10870742" cy="3494568"/>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441325">
              <a:buClr>
                <a:srgbClr val="FF0000"/>
              </a:buClr>
            </a:pPr>
            <a:r>
              <a:rPr lang="en-US" sz="2000" b="0" kern="0" dirty="0"/>
              <a:t>“The FDA approved </a:t>
            </a:r>
            <a:r>
              <a:rPr lang="en-US" sz="2000" b="0" kern="0" dirty="0" err="1"/>
              <a:t>nivolumab</a:t>
            </a:r>
            <a:r>
              <a:rPr lang="en-US" sz="2000" b="0" kern="0" dirty="0"/>
              <a:t> in combination with certain types of chemotherapy for the frontline treatment of patients with advanced or metastatic gastric cancer, gastroesophageal junction cancer and esophageal adenocarcinoma, making it the first approved immunotherapy for this patient population.</a:t>
            </a:r>
          </a:p>
          <a:p>
            <a:pPr marL="441325">
              <a:buClr>
                <a:srgbClr val="FF0000"/>
              </a:buClr>
            </a:pPr>
            <a:r>
              <a:rPr lang="en-US" sz="2000" b="0" kern="0" dirty="0"/>
              <a:t>The agency based the approval on data from the randomized, multicenter, open-label phase 3 CheckMate-649 trial, designed to evaluate </a:t>
            </a:r>
            <a:r>
              <a:rPr lang="en-US" sz="2000" b="0" kern="0" dirty="0" err="1"/>
              <a:t>nivolumab</a:t>
            </a:r>
            <a:r>
              <a:rPr lang="en-US" sz="2000" b="0" kern="0" dirty="0"/>
              <a:t> – a monoclonal antibody that inhibits tumor growth by enhancing T-cell function – plus chemotherapy in 1,581 patients with previously untreated advanced or metastatic gastric cancer, gastroesophageal junction cancer and esophageal adenocarcinoma. Of the 789 patients treated in the </a:t>
            </a:r>
            <a:r>
              <a:rPr lang="en-US" sz="2000" b="0" kern="0" dirty="0" err="1"/>
              <a:t>nivolumab</a:t>
            </a:r>
            <a:r>
              <a:rPr lang="en-US" sz="2000" b="0" kern="0" dirty="0"/>
              <a:t> arm, median overall survival was 13.8 months, compared with 11.6 months for patients who received chemotherapy alone.”</a:t>
            </a:r>
          </a:p>
        </p:txBody>
      </p:sp>
      <p:sp>
        <p:nvSpPr>
          <p:cNvPr id="4"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0" y="6050797"/>
            <a:ext cx="11767596" cy="379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ctr"/>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11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altLang="en-US" sz="11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www.cancernetwork.com</a:t>
            </a:r>
            <a:r>
              <a:rPr kumimoji="0" lang="en-US" altLang="en-US" sz="11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/view/fda-approves-nivolumab-plus-chemo-for-frontline-advanced-gastric-cancer?utm_source=</a:t>
            </a:r>
            <a:r>
              <a:rPr kumimoji="0" lang="en-US" altLang="en-US" sz="11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sfmc&amp;utm_medium</a:t>
            </a:r>
            <a:r>
              <a:rPr kumimoji="0" lang="en-US" altLang="en-US" sz="11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1100" b="0" i="1" u="none" strike="noStrike" kern="1200" cap="none" spc="0" normalizeH="0" baseline="0" noProof="0" dirty="0" err="1">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email&amp;utm_campaign</a:t>
            </a:r>
            <a:r>
              <a:rPr kumimoji="0" lang="en-US" altLang="en-US" sz="1100" b="0" i="1" u="none" strike="noStrike" kern="1200" cap="none" spc="0" normalizeH="0" baseline="0" noProof="0" dirty="0">
                <a:ln>
                  <a:noFill/>
                </a:ln>
                <a:solidFill>
                  <a:srgbClr val="00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=4.16.21_CN_Breaking&amp;eKey=Z2tlbGx5QHJlc2VhcmNodG9wcmFjdGljZS5jb20=</a:t>
            </a:r>
          </a:p>
        </p:txBody>
      </p:sp>
    </p:spTree>
    <p:custDataLst>
      <p:tags r:id="rId1"/>
    </p:custDataLst>
    <p:extLst>
      <p:ext uri="{BB962C8B-B14F-4D97-AF65-F5344CB8AC3E}">
        <p14:creationId xmlns:p14="http://schemas.microsoft.com/office/powerpoint/2010/main" val="31826366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C87184BF-ECD3-0647-ACEB-836B72453A00}"/>
              </a:ext>
            </a:extLst>
          </p:cNvPr>
          <p:cNvSpPr>
            <a:spLocks noGrp="1"/>
          </p:cNvSpPr>
          <p:nvPr>
            <p:ph type="title"/>
          </p:nvPr>
        </p:nvSpPr>
        <p:spPr>
          <a:xfrm>
            <a:off x="-2400300" y="238002"/>
            <a:ext cx="13961093" cy="1103313"/>
          </a:xfrm>
        </p:spPr>
        <p:txBody>
          <a:bodyPr/>
          <a:lstStyle/>
          <a:p>
            <a:r>
              <a:rPr lang="en-US" b="0" dirty="0">
                <a:solidFill>
                  <a:srgbClr val="252171"/>
                </a:solidFill>
              </a:rPr>
              <a:t>KEYNOTE-590: Overall Survival </a:t>
            </a:r>
          </a:p>
        </p:txBody>
      </p:sp>
      <p:sp>
        <p:nvSpPr>
          <p:cNvPr id="4" name="Rectangle 3">
            <a:extLst>
              <a:ext uri="{FF2B5EF4-FFF2-40B4-BE49-F238E27FC236}">
                <a16:creationId xmlns:a16="http://schemas.microsoft.com/office/drawing/2014/main" id="{581CD076-EE3D-EE4E-AEA8-1279BE5573E8}"/>
              </a:ext>
            </a:extLst>
          </p:cNvPr>
          <p:cNvSpPr/>
          <p:nvPr/>
        </p:nvSpPr>
        <p:spPr>
          <a:xfrm>
            <a:off x="670965" y="5990962"/>
            <a:ext cx="4128899" cy="276999"/>
          </a:xfrm>
          <a:prstGeom prst="rect">
            <a:avLst/>
          </a:prstGeom>
        </p:spPr>
        <p:txBody>
          <a:bodyPr wrap="square">
            <a:spAutoFit/>
          </a:bodyPr>
          <a:lstStyle/>
          <a:p>
            <a:pPr marL="98425" marR="0" lvl="0" indent="0" algn="l" defTabSz="455613" rtl="0" eaLnBrk="1" fontAlgn="base" latinLnBrk="0" hangingPunct="1">
              <a:lnSpc>
                <a:spcPct val="100000"/>
              </a:lnSpc>
              <a:spcBef>
                <a:spcPts val="444"/>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Calibri" panose="020F0502020204030204" pitchFamily="34" charset="0"/>
              </a:rPr>
              <a:t>Kato K et al. ESMO 2020;Abstract LBA8_PR. </a:t>
            </a:r>
          </a:p>
        </p:txBody>
      </p:sp>
      <p:pic>
        <p:nvPicPr>
          <p:cNvPr id="5" name="Picture 4" descr="Chart&#10;&#10;Description automatically generated">
            <a:extLst>
              <a:ext uri="{FF2B5EF4-FFF2-40B4-BE49-F238E27FC236}">
                <a16:creationId xmlns:a16="http://schemas.microsoft.com/office/drawing/2014/main" id="{12FAFA50-C258-FE48-B804-3E7B58895E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1599" y="1341315"/>
            <a:ext cx="9693893" cy="4117432"/>
          </a:xfrm>
          <a:prstGeom prst="rect">
            <a:avLst/>
          </a:prstGeom>
        </p:spPr>
      </p:pic>
    </p:spTree>
    <p:custDataLst>
      <p:tags r:id="rId1"/>
    </p:custDataLst>
    <p:extLst>
      <p:ext uri="{BB962C8B-B14F-4D97-AF65-F5344CB8AC3E}">
        <p14:creationId xmlns:p14="http://schemas.microsoft.com/office/powerpoint/2010/main" val="8218642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87184BF-ECD3-0647-ACEB-836B72453A00}"/>
              </a:ext>
            </a:extLst>
          </p:cNvPr>
          <p:cNvSpPr>
            <a:spLocks noGrp="1"/>
          </p:cNvSpPr>
          <p:nvPr>
            <p:ph type="title"/>
          </p:nvPr>
        </p:nvSpPr>
        <p:spPr>
          <a:xfrm>
            <a:off x="-647700" y="781163"/>
            <a:ext cx="11560313" cy="747900"/>
          </a:xfrm>
        </p:spPr>
        <p:txBody>
          <a:bodyPr/>
          <a:lstStyle/>
          <a:p>
            <a:r>
              <a:rPr lang="en-US" b="0" dirty="0">
                <a:solidFill>
                  <a:srgbClr val="252171"/>
                </a:solidFill>
              </a:rPr>
              <a:t>KEYNOTE-590: Progression-Free Survival </a:t>
            </a:r>
          </a:p>
        </p:txBody>
      </p:sp>
      <p:pic>
        <p:nvPicPr>
          <p:cNvPr id="3" name="Picture 2" descr="Graphical user interface&#10;&#10;Description automatically generated">
            <a:extLst>
              <a:ext uri="{FF2B5EF4-FFF2-40B4-BE49-F238E27FC236}">
                <a16:creationId xmlns:a16="http://schemas.microsoft.com/office/drawing/2014/main" id="{1D4A7F55-EB79-B942-9904-F42C5182B0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0773" y="1766087"/>
            <a:ext cx="9951840" cy="3640610"/>
          </a:xfrm>
          <a:prstGeom prst="rect">
            <a:avLst/>
          </a:prstGeom>
        </p:spPr>
      </p:pic>
      <p:sp>
        <p:nvSpPr>
          <p:cNvPr id="4" name="Rectangle 3">
            <a:extLst>
              <a:ext uri="{FF2B5EF4-FFF2-40B4-BE49-F238E27FC236}">
                <a16:creationId xmlns:a16="http://schemas.microsoft.com/office/drawing/2014/main" id="{1D4CC5E5-3B85-684F-B09E-EBC43523D07A}"/>
              </a:ext>
            </a:extLst>
          </p:cNvPr>
          <p:cNvSpPr/>
          <p:nvPr/>
        </p:nvSpPr>
        <p:spPr>
          <a:xfrm>
            <a:off x="443101" y="5643721"/>
            <a:ext cx="3087177" cy="261610"/>
          </a:xfrm>
          <a:prstGeom prst="rect">
            <a:avLst/>
          </a:prstGeom>
        </p:spPr>
        <p:txBody>
          <a:bodyPr wrap="square">
            <a:spAutoFit/>
          </a:bodyPr>
          <a:lstStyle/>
          <a:p>
            <a:pPr marL="98425" marR="0" lvl="0" indent="0" algn="l" defTabSz="455613" rtl="0" eaLnBrk="1" fontAlgn="base" latinLnBrk="0" hangingPunct="1">
              <a:lnSpc>
                <a:spcPct val="100000"/>
              </a:lnSpc>
              <a:spcBef>
                <a:spcPts val="444"/>
              </a:spcBef>
              <a:spcAft>
                <a:spcPts val="0"/>
              </a:spcAft>
              <a:buClrTx/>
              <a:buSzTx/>
              <a:buFontTx/>
              <a:buNone/>
              <a:tabLst/>
              <a:defRPr/>
            </a:pPr>
            <a:r>
              <a:rPr kumimoji="0" lang="en-US" sz="1100" b="0" i="1" u="none" strike="noStrike" kern="1200" cap="none" spc="0" normalizeH="0" baseline="0" noProof="0" dirty="0">
                <a:ln>
                  <a:noFill/>
                </a:ln>
                <a:solidFill>
                  <a:srgbClr val="252171"/>
                </a:solidFill>
                <a:effectLst/>
                <a:uLnTx/>
                <a:uFillTx/>
                <a:latin typeface="Calibri" panose="020F0502020204030204" pitchFamily="34" charset="0"/>
                <a:ea typeface="MS PGothic" charset="0"/>
                <a:cs typeface="Calibri" panose="020F0502020204030204" pitchFamily="34" charset="0"/>
              </a:rPr>
              <a:t>Kato K et al. ESMO 2020;Abstract LBA8_PR. </a:t>
            </a:r>
          </a:p>
        </p:txBody>
      </p:sp>
    </p:spTree>
    <p:custDataLst>
      <p:tags r:id="rId1"/>
    </p:custDataLst>
    <p:extLst>
      <p:ext uri="{BB962C8B-B14F-4D97-AF65-F5344CB8AC3E}">
        <p14:creationId xmlns:p14="http://schemas.microsoft.com/office/powerpoint/2010/main" val="5546479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sp>
        <p:nvSpPr>
          <p:cNvPr id="6" name="Title 1">
            <a:extLst>
              <a:ext uri="{FF2B5EF4-FFF2-40B4-BE49-F238E27FC236}">
                <a16:creationId xmlns:a16="http://schemas.microsoft.com/office/drawing/2014/main" id="{0E5F11A2-3AC8-7948-9FB7-6DB9410E2EE4}"/>
              </a:ext>
            </a:extLst>
          </p:cNvPr>
          <p:cNvSpPr>
            <a:spLocks noGrp="1"/>
          </p:cNvSpPr>
          <p:nvPr>
            <p:ph type="title"/>
          </p:nvPr>
        </p:nvSpPr>
        <p:spPr>
          <a:xfrm>
            <a:off x="164847" y="459317"/>
            <a:ext cx="11795900" cy="1725208"/>
          </a:xfrm>
        </p:spPr>
        <p:txBody>
          <a:bodyPr/>
          <a:lstStyle/>
          <a:p>
            <a:pPr algn="l"/>
            <a:r>
              <a:rPr lang="en-US" altLang="en-US" b="0" dirty="0">
                <a:solidFill>
                  <a:srgbClr val="252171"/>
                </a:solidFill>
              </a:rPr>
              <a:t>FDA Approves Pembrolizumab in </a:t>
            </a:r>
            <a:r>
              <a:rPr lang="en-US" altLang="en-US" b="0">
                <a:solidFill>
                  <a:srgbClr val="252171"/>
                </a:solidFill>
              </a:rPr>
              <a:t>Combination with </a:t>
            </a:r>
            <a:r>
              <a:rPr lang="en-US" altLang="en-US" b="0" dirty="0">
                <a:solidFill>
                  <a:srgbClr val="252171"/>
                </a:solidFill>
              </a:rPr>
              <a:t>Chemotherapy</a:t>
            </a:r>
            <a:r>
              <a:rPr lang="en-US" b="0" dirty="0">
                <a:solidFill>
                  <a:srgbClr val="252171"/>
                </a:solidFill>
              </a:rPr>
              <a:t> for Esophageal or GEJ Carcinoma</a:t>
            </a:r>
            <a:br>
              <a:rPr lang="en-US" altLang="en-US" b="0" dirty="0">
                <a:solidFill>
                  <a:srgbClr val="252171"/>
                </a:solidFill>
              </a:rPr>
            </a:br>
            <a:r>
              <a:rPr lang="en-US" altLang="en-US" sz="2200" b="0" dirty="0">
                <a:solidFill>
                  <a:srgbClr val="252171"/>
                </a:solidFill>
              </a:rPr>
              <a:t>Press Release – March 22, 2021</a:t>
            </a:r>
          </a:p>
        </p:txBody>
      </p:sp>
      <p:sp>
        <p:nvSpPr>
          <p:cNvPr id="7" name="Content Placeholder 2">
            <a:extLst>
              <a:ext uri="{FF2B5EF4-FFF2-40B4-BE49-F238E27FC236}">
                <a16:creationId xmlns:a16="http://schemas.microsoft.com/office/drawing/2014/main" id="{7C733E2A-8CC8-724C-BEEC-5983733585F5}"/>
              </a:ext>
            </a:extLst>
          </p:cNvPr>
          <p:cNvSpPr txBox="1">
            <a:spLocks/>
          </p:cNvSpPr>
          <p:nvPr/>
        </p:nvSpPr>
        <p:spPr>
          <a:xfrm>
            <a:off x="534421" y="2352242"/>
            <a:ext cx="11426326" cy="3415202"/>
          </a:xfrm>
          <a:prstGeom prst="rect">
            <a:avLst/>
          </a:prstGeom>
        </p:spPr>
        <p:txBody>
          <a:bodyPr/>
          <a:lst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pPr marL="441325">
              <a:buClr>
                <a:srgbClr val="FF0000"/>
              </a:buClr>
            </a:pPr>
            <a:r>
              <a:rPr lang="en-US" sz="2000" b="0" kern="0" dirty="0"/>
              <a:t>“On March 22, 2021, the Food and Drug Administration approved </a:t>
            </a:r>
            <a:r>
              <a:rPr lang="en-US" sz="2000" b="0" kern="0" dirty="0" err="1"/>
              <a:t>pembrolizumab</a:t>
            </a:r>
            <a:r>
              <a:rPr lang="en-US" sz="2000" b="0" kern="0" dirty="0"/>
              <a:t> in combination with platinum and </a:t>
            </a:r>
            <a:r>
              <a:rPr lang="en-US" sz="2000" b="0" kern="0" dirty="0" err="1"/>
              <a:t>fluoropyrimidine</a:t>
            </a:r>
            <a:r>
              <a:rPr lang="en-US" sz="2000" b="0" kern="0" dirty="0"/>
              <a:t>-based chemotherapy for patients with metastatic or locally advanced esophageal or gastroesophageal (GEJ) (tumors with epicenter 1 to 5 centimeters above the gastroesophageal junction) carcinoma who are not candidates for surgical resection or definitive </a:t>
            </a:r>
            <a:r>
              <a:rPr lang="en-US" sz="2000" b="0" kern="0" dirty="0" err="1"/>
              <a:t>chemoradiation</a:t>
            </a:r>
            <a:r>
              <a:rPr lang="en-US" sz="2000" b="0" kern="0" dirty="0"/>
              <a:t>.</a:t>
            </a:r>
          </a:p>
          <a:p>
            <a:pPr marL="441325">
              <a:buClr>
                <a:srgbClr val="FF0000"/>
              </a:buClr>
            </a:pPr>
            <a:r>
              <a:rPr lang="en-US" sz="2000" b="0" kern="0" dirty="0"/>
              <a:t>Efficacy was evaluated in KEYNOTE-590 (NCT03189719), a multicenter, randomized, placebo-controlled trial that enrolled 749 patients with metastatic or locally advanced esophageal or gastroesophageal junction carcinoma  who were not candidates for surgical resection or definitive </a:t>
            </a:r>
            <a:r>
              <a:rPr lang="en-US" sz="2000" b="0" kern="0" dirty="0" err="1"/>
              <a:t>chemoradiation</a:t>
            </a:r>
            <a:r>
              <a:rPr lang="en-US" sz="2000" b="0" kern="0" dirty="0"/>
              <a:t>. </a:t>
            </a:r>
          </a:p>
          <a:p>
            <a:pPr marL="441325">
              <a:buClr>
                <a:srgbClr val="FF0000"/>
              </a:buClr>
            </a:pPr>
            <a:r>
              <a:rPr lang="en-US" sz="2000" b="0" kern="0" dirty="0"/>
              <a:t>The recommended </a:t>
            </a:r>
            <a:r>
              <a:rPr lang="en-US" sz="2000" b="0" kern="0" dirty="0" err="1"/>
              <a:t>pembrolizumab</a:t>
            </a:r>
            <a:r>
              <a:rPr lang="en-US" sz="2000" b="0" kern="0" dirty="0"/>
              <a:t> dose for esophageal cancer is 200 mg every 3 weeks or 400 mg every 6 weeks.”</a:t>
            </a:r>
          </a:p>
        </p:txBody>
      </p:sp>
      <p:sp>
        <p:nvSpPr>
          <p:cNvPr id="8" name="TextBox 6">
            <a:extLst>
              <a:ext uri="{FF2B5EF4-FFF2-40B4-BE49-F238E27FC236}">
                <a16:creationId xmlns:a16="http://schemas.microsoft.com/office/drawing/2014/main" id="{4BF9AB02-D2AB-5F4A-8B04-D1C212C89A2B}"/>
              </a:ext>
            </a:extLst>
          </p:cNvPr>
          <p:cNvSpPr txBox="1">
            <a:spLocks noChangeArrowheads="1"/>
          </p:cNvSpPr>
          <p:nvPr/>
        </p:nvSpPr>
        <p:spPr bwMode="auto">
          <a:xfrm>
            <a:off x="0" y="5935161"/>
            <a:ext cx="7751180" cy="49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0" rIns="182880" bIns="91440" anchor="ctr"/>
          <a:lstStyle>
            <a:lvl1pPr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1pPr>
            <a:lvl2pPr marL="742950" indent="-28575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2pPr>
            <a:lvl3pPr marL="11430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3pPr>
            <a:lvl4pPr marL="16002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4pPr>
            <a:lvl5pPr marL="2057400" indent="-228600" defTabSz="457200" eaLnBrk="0" hangingPunct="0">
              <a:spcBef>
                <a:spcPct val="20000"/>
              </a:spcBef>
              <a:buChar char="»"/>
              <a:defRPr sz="25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Char char="»"/>
              <a:defRPr sz="2500">
                <a:solidFill>
                  <a:schemeClr val="bg1"/>
                </a:solidFill>
                <a:latin typeface="Arial" panose="020B0604020202020204" pitchFamily="34" charset="0"/>
                <a:ea typeface="ＭＳ Ｐゴシック" panose="020B0600070205080204" pitchFamily="34" charset="-128"/>
              </a:defRPr>
            </a:lvl9pPr>
          </a:lstStyle>
          <a:p>
            <a:pPr marL="0" marR="0" lvl="0" indent="0" algn="l" defTabSz="457200" rtl="0" eaLnBrk="0" fontAlgn="base" latinLnBrk="0" hangingPunct="0">
              <a:lnSpc>
                <a:spcPct val="90000"/>
              </a:lnSpc>
              <a:spcBef>
                <a:spcPct val="0"/>
              </a:spcBef>
              <a:spcAft>
                <a:spcPct val="0"/>
              </a:spcAft>
              <a:buClrTx/>
              <a:buSzTx/>
              <a:buFontTx/>
              <a:buNone/>
              <a:tabLst/>
              <a:defRPr/>
            </a:pPr>
            <a:r>
              <a:rPr kumimoji="0" lang="en-US" altLang="en-US" sz="1200" b="0" i="1"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https://</a:t>
            </a:r>
            <a:r>
              <a:rPr kumimoji="0" lang="en-US" altLang="en-US" sz="1200" b="0" i="1"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www.fda.gov</a:t>
            </a:r>
            <a:r>
              <a:rPr kumimoji="0" lang="en-US" altLang="en-US" sz="1200" b="0" i="1"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/drugs/resources-information-approved-drugs/fda-approves-pembrolizumab-esophageal-or-gej-carcinoma?utm_medium=</a:t>
            </a:r>
            <a:r>
              <a:rPr kumimoji="0" lang="en-US" altLang="en-US" sz="1200" b="0" i="1"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email&amp;utm_source</a:t>
            </a:r>
            <a:r>
              <a:rPr kumimoji="0" lang="en-US" altLang="en-US" sz="1200" b="0" i="1"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a:t>
            </a:r>
            <a:r>
              <a:rPr kumimoji="0" lang="en-US" altLang="en-US" sz="1200" b="0" i="1" u="none" strike="noStrike" kern="1200" cap="none" spc="0" normalizeH="0" baseline="0" noProof="0" dirty="0" err="1">
                <a:ln>
                  <a:noFill/>
                </a:ln>
                <a:effectLst/>
                <a:uLnTx/>
                <a:uFillTx/>
                <a:latin typeface="Calibri" panose="020F0502020204030204" pitchFamily="34" charset="0"/>
                <a:ea typeface="ＭＳ Ｐゴシック" panose="020B0600070205080204" pitchFamily="34" charset="-128"/>
                <a:cs typeface="Calibri" panose="020F0502020204030204" pitchFamily="34" charset="0"/>
              </a:rPr>
              <a:t>govdelivery</a:t>
            </a:r>
            <a:endParaRPr kumimoji="0" lang="en-US" altLang="en-US" sz="1200" b="0" i="1" u="none" strike="noStrike" kern="1200" cap="none" spc="0" normalizeH="0" baseline="0" noProof="0" dirty="0">
              <a:ln>
                <a:noFill/>
              </a:ln>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773738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493" y="281192"/>
            <a:ext cx="11069452" cy="1103313"/>
          </a:xfrm>
        </p:spPr>
        <p:txBody>
          <a:bodyPr/>
          <a:lstStyle/>
          <a:p>
            <a:r>
              <a:rPr lang="en-US" sz="4000" b="0" dirty="0">
                <a:solidFill>
                  <a:srgbClr val="252171"/>
                </a:solidFill>
              </a:rPr>
              <a:t>FDA-Approved Indications for Checkpoint </a:t>
            </a:r>
            <a:r>
              <a:rPr lang="en-US" sz="4000" b="0">
                <a:solidFill>
                  <a:srgbClr val="252171"/>
                </a:solidFill>
              </a:rPr>
              <a:t>Inhibitors in </a:t>
            </a:r>
            <a:r>
              <a:rPr lang="en-US" sz="4000" b="0" dirty="0">
                <a:solidFill>
                  <a:srgbClr val="252171"/>
                </a:solidFill>
              </a:rPr>
              <a:t>Advanced Gastroesophageal Cancers</a:t>
            </a:r>
          </a:p>
        </p:txBody>
      </p:sp>
      <p:graphicFrame>
        <p:nvGraphicFramePr>
          <p:cNvPr id="7" name="Group 3">
            <a:extLst>
              <a:ext uri="{FF2B5EF4-FFF2-40B4-BE49-F238E27FC236}">
                <a16:creationId xmlns:a16="http://schemas.microsoft.com/office/drawing/2014/main" id="{99F9475C-B8B5-4BD9-9C45-B09516A1C6E6}"/>
              </a:ext>
            </a:extLst>
          </p:cNvPr>
          <p:cNvGraphicFramePr>
            <a:graphicFrameLocks/>
          </p:cNvGraphicFramePr>
          <p:nvPr/>
        </p:nvGraphicFramePr>
        <p:xfrm>
          <a:off x="719138" y="1593058"/>
          <a:ext cx="10787062" cy="4587304"/>
        </p:xfrm>
        <a:graphic>
          <a:graphicData uri="http://schemas.openxmlformats.org/drawingml/2006/table">
            <a:tbl>
              <a:tblPr/>
              <a:tblGrid>
                <a:gridCol w="1248748">
                  <a:extLst>
                    <a:ext uri="{9D8B030D-6E8A-4147-A177-3AD203B41FA5}">
                      <a16:colId xmlns:a16="http://schemas.microsoft.com/office/drawing/2014/main" val="20000"/>
                    </a:ext>
                  </a:extLst>
                </a:gridCol>
                <a:gridCol w="6025305">
                  <a:extLst>
                    <a:ext uri="{9D8B030D-6E8A-4147-A177-3AD203B41FA5}">
                      <a16:colId xmlns:a16="http://schemas.microsoft.com/office/drawing/2014/main" val="20001"/>
                    </a:ext>
                  </a:extLst>
                </a:gridCol>
                <a:gridCol w="3513009">
                  <a:extLst>
                    <a:ext uri="{9D8B030D-6E8A-4147-A177-3AD203B41FA5}">
                      <a16:colId xmlns:a16="http://schemas.microsoft.com/office/drawing/2014/main" val="20002"/>
                    </a:ext>
                  </a:extLst>
                </a:gridCol>
              </a:tblGrid>
              <a:tr h="316394">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GB" sz="1600" b="1" i="0" u="none" strike="noStrike" cap="none" normalizeH="0" baseline="0" dirty="0">
                          <a:ln>
                            <a:noFill/>
                          </a:ln>
                          <a:solidFill>
                            <a:schemeClr val="tx1"/>
                          </a:solidFill>
                          <a:effectLst/>
                          <a:latin typeface="Calibri" panose="020F0502020204030204" pitchFamily="34" charset="0"/>
                        </a:rPr>
                        <a:t>Indication</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Pembrolizumab</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1" i="0" u="none" strike="noStrike" cap="none" normalizeH="0" baseline="0" dirty="0">
                          <a:ln>
                            <a:noFill/>
                          </a:ln>
                          <a:solidFill>
                            <a:schemeClr val="tx1"/>
                          </a:solidFill>
                          <a:effectLst/>
                          <a:latin typeface="Calibri" panose="020F0502020204030204" pitchFamily="34" charset="0"/>
                        </a:rPr>
                        <a:t>Nivolumab</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69695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Gastric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600" b="1" i="0" u="none" strike="noStrike" cap="none" normalizeH="0" baseline="0" dirty="0">
                          <a:ln>
                            <a:noFill/>
                          </a:ln>
                          <a:solidFill>
                            <a:schemeClr val="bg2">
                              <a:lumMod val="10000"/>
                            </a:schemeClr>
                          </a:solidFill>
                          <a:effectLst/>
                          <a:latin typeface="Calibri" panose="020F0502020204030204" pitchFamily="34" charset="0"/>
                        </a:rPr>
                        <a:t>HER2-positive</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locally advanced unresectable or metastatic gastric or GEJ adenocarcinoma (with trastuzumab and fluoropyrimidine- and platinum-containing CT) </a:t>
                      </a:r>
                      <a:r>
                        <a:rPr kumimoji="0" lang="en-US" sz="1600" b="0" i="0" u="sng" strike="noStrike" cap="none" normalizeH="0" baseline="0" dirty="0">
                          <a:ln>
                            <a:noFill/>
                          </a:ln>
                          <a:solidFill>
                            <a:schemeClr val="bg2">
                              <a:lumMod val="10000"/>
                            </a:schemeClr>
                          </a:solidFill>
                          <a:effectLst/>
                          <a:latin typeface="Calibri" panose="020F0502020204030204" pitchFamily="34" charset="0"/>
                        </a:rPr>
                        <a:t>as first-line therapy</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1" i="0" u="none" strike="noStrike" cap="none" normalizeH="0" baseline="0" dirty="0">
                          <a:ln>
                            <a:noFill/>
                          </a:ln>
                          <a:solidFill>
                            <a:schemeClr val="bg2">
                              <a:lumMod val="10000"/>
                            </a:schemeClr>
                          </a:solidFill>
                          <a:effectLst/>
                          <a:latin typeface="Calibri" panose="020F0502020204030204" pitchFamily="34" charset="0"/>
                        </a:rPr>
                        <a:t>PD-L1 CPS ≥1 </a:t>
                      </a:r>
                      <a:r>
                        <a:rPr kumimoji="0" lang="en-US" sz="1600" b="0" i="0" u="none" strike="noStrike" cap="none" normalizeH="0" baseline="0" dirty="0">
                          <a:ln>
                            <a:noFill/>
                          </a:ln>
                          <a:solidFill>
                            <a:schemeClr val="bg2">
                              <a:lumMod val="10000"/>
                            </a:schemeClr>
                          </a:solidFill>
                          <a:effectLst/>
                          <a:latin typeface="Calibri" panose="020F0502020204030204" pitchFamily="34" charset="0"/>
                        </a:rPr>
                        <a:t>recurrent locally advanced or metastatic gastric or GEJ adenocarcinoma </a:t>
                      </a:r>
                      <a:r>
                        <a:rPr kumimoji="0" lang="en-US" sz="1600" b="0" i="0" u="sng" strike="noStrike" cap="none" normalizeH="0" baseline="0" dirty="0">
                          <a:ln>
                            <a:noFill/>
                          </a:ln>
                          <a:solidFill>
                            <a:schemeClr val="bg2">
                              <a:lumMod val="10000"/>
                            </a:schemeClr>
                          </a:solidFill>
                          <a:effectLst/>
                          <a:latin typeface="Calibri" panose="020F0502020204030204" pitchFamily="34" charset="0"/>
                        </a:rPr>
                        <a:t>with PD on or after ≥2 previous therapies</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including fluoropyrimidine- and platinum-containing CT and, if appropriate, HER2-targeted therapy</a:t>
                      </a: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tc>
                  <a:txBody>
                    <a:bodyPr/>
                    <a:lstStyle/>
                    <a:p>
                      <a:pPr marL="398463"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1600" b="0" i="0" u="none" strike="noStrike" kern="1200" cap="none" spc="0" normalizeH="0" baseline="0" dirty="0">
                          <a:ln>
                            <a:noFill/>
                          </a:ln>
                          <a:solidFill>
                            <a:srgbClr val="455560">
                              <a:lumMod val="10000"/>
                            </a:srgbClr>
                          </a:solidFill>
                          <a:effectLst/>
                          <a:uLnTx/>
                          <a:uFillTx/>
                          <a:latin typeface="Calibri" panose="020F0502020204030204" pitchFamily="34" charset="0"/>
                          <a:ea typeface="+mn-ea"/>
                          <a:cs typeface="+mn-cs"/>
                        </a:rPr>
                        <a:t>Advanced or metastatic gastric or GEJ cancer and esophageal adenocarcinoma with fluoropyrimidine- and platinum-containing CT</a:t>
                      </a: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CDCDCF"/>
                    </a:solidFill>
                  </a:tcPr>
                </a:tc>
                <a:extLst>
                  <a:ext uri="{0D108BD9-81ED-4DB2-BD59-A6C34878D82A}">
                    <a16:rowId xmlns:a16="http://schemas.microsoft.com/office/drawing/2014/main" val="10002"/>
                  </a:ext>
                </a:extLst>
              </a:tr>
              <a:tr h="1538768">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Esophageal</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Locally advanced or metastatic esophageal or GEJ carcinoma:</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platinum- and fluoropyrimidine-based CT</a:t>
                      </a:r>
                    </a:p>
                    <a:p>
                      <a:pPr marL="742950" marR="0" lvl="1" indent="-285750" algn="l" defTabSz="914400" rtl="0" eaLnBrk="1" fontAlgn="base" latinLnBrk="0" hangingPunct="1">
                        <a:lnSpc>
                          <a:spcPct val="100000"/>
                        </a:lnSpc>
                        <a:spcBef>
                          <a:spcPct val="0"/>
                        </a:spcBef>
                        <a:spcAft>
                          <a:spcPct val="0"/>
                        </a:spcAft>
                        <a:buClrTx/>
                        <a:buSzTx/>
                        <a:buFont typeface="Courier New" panose="02070309020205020404" pitchFamily="49" charset="0"/>
                        <a:buChar char="o"/>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For</a:t>
                      </a:r>
                      <a:r>
                        <a:rPr kumimoji="0" lang="en-US" sz="1600" b="1" i="0" u="none" strike="noStrike" cap="none" normalizeH="0" baseline="0" dirty="0">
                          <a:ln>
                            <a:noFill/>
                          </a:ln>
                          <a:solidFill>
                            <a:schemeClr val="bg2">
                              <a:lumMod val="10000"/>
                            </a:schemeClr>
                          </a:solidFill>
                          <a:effectLst/>
                          <a:latin typeface="Calibri" panose="020F0502020204030204" pitchFamily="34" charset="0"/>
                        </a:rPr>
                        <a:t> PD-L1 CPS ≥10 </a:t>
                      </a:r>
                      <a:r>
                        <a:rPr kumimoji="0" lang="en-US" sz="1600" b="0" i="1" u="none" strike="noStrike" cap="none" normalizeH="0" baseline="0" dirty="0">
                          <a:ln>
                            <a:noFill/>
                          </a:ln>
                          <a:solidFill>
                            <a:schemeClr val="bg2">
                              <a:lumMod val="10000"/>
                            </a:schemeClr>
                          </a:solidFill>
                          <a:effectLst/>
                          <a:latin typeface="Calibri" panose="020F0502020204030204" pitchFamily="34" charset="0"/>
                        </a:rPr>
                        <a:t>squamous</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carcinoma </a:t>
                      </a:r>
                      <a:r>
                        <a:rPr kumimoji="0" lang="en-US" sz="1600" b="0" i="0" u="sng" strike="noStrike" cap="none" normalizeH="0" baseline="0" dirty="0">
                          <a:ln>
                            <a:noFill/>
                          </a:ln>
                          <a:solidFill>
                            <a:schemeClr val="bg2">
                              <a:lumMod val="10000"/>
                            </a:schemeClr>
                          </a:solidFill>
                          <a:effectLst/>
                          <a:latin typeface="Calibri" panose="020F0502020204030204" pitchFamily="34" charset="0"/>
                        </a:rPr>
                        <a:t>after ≥1 line(s)</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of systemic therapy</a:t>
                      </a: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tc>
                  <a:txBody>
                    <a:bodyPr/>
                    <a:lstStyle/>
                    <a:p>
                      <a:pPr marL="398463"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r>
                        <a:rPr kumimoji="0" lang="en-US" sz="1600" b="0" i="0" u="none" strike="noStrike" cap="none" normalizeH="0" baseline="0" dirty="0">
                          <a:ln>
                            <a:noFill/>
                          </a:ln>
                          <a:solidFill>
                            <a:schemeClr val="bg2">
                              <a:lumMod val="10000"/>
                            </a:schemeClr>
                          </a:solidFill>
                          <a:effectLst/>
                          <a:latin typeface="Calibri" panose="020F0502020204030204" pitchFamily="34" charset="0"/>
                        </a:rPr>
                        <a:t>Unresectable advanced, recurrent, or metastatic esophageal </a:t>
                      </a:r>
                      <a:r>
                        <a:rPr kumimoji="0" lang="en-US" sz="1600" b="0" i="1" u="none" strike="noStrike" cap="none" normalizeH="0" baseline="0" dirty="0">
                          <a:ln>
                            <a:noFill/>
                          </a:ln>
                          <a:solidFill>
                            <a:schemeClr val="bg2">
                              <a:lumMod val="10000"/>
                            </a:schemeClr>
                          </a:solidFill>
                          <a:effectLst/>
                          <a:latin typeface="Calibri" panose="020F0502020204030204" pitchFamily="34" charset="0"/>
                        </a:rPr>
                        <a:t>squamous</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cell carcinoma </a:t>
                      </a:r>
                      <a:r>
                        <a:rPr kumimoji="0" lang="en-US" sz="1600" b="0" i="0" u="sng" strike="noStrike" cap="none" normalizeH="0" baseline="0" dirty="0">
                          <a:ln>
                            <a:noFill/>
                          </a:ln>
                          <a:solidFill>
                            <a:schemeClr val="bg2">
                              <a:lumMod val="10000"/>
                            </a:schemeClr>
                          </a:solidFill>
                          <a:effectLst/>
                          <a:latin typeface="Calibri" panose="020F0502020204030204" pitchFamily="34" charset="0"/>
                        </a:rPr>
                        <a:t>after prior</a:t>
                      </a:r>
                      <a:r>
                        <a:rPr kumimoji="0" lang="en-US" sz="1600" b="0" i="0" u="none" strike="noStrike" cap="none" normalizeH="0" baseline="0" dirty="0">
                          <a:ln>
                            <a:noFill/>
                          </a:ln>
                          <a:solidFill>
                            <a:schemeClr val="bg2">
                              <a:lumMod val="10000"/>
                            </a:schemeClr>
                          </a:solidFill>
                          <a:effectLst/>
                          <a:latin typeface="Calibri" panose="020F0502020204030204" pitchFamily="34" charset="0"/>
                        </a:rPr>
                        <a:t> fluoropyrimidine- and platinum-based CT</a:t>
                      </a:r>
                    </a:p>
                    <a:p>
                      <a:pPr marL="398463" marR="0" lvl="0" indent="-285750" algn="l" defTabSz="914400" rtl="0" eaLnBrk="1" fontAlgn="base" latinLnBrk="0" hangingPunct="1">
                        <a:lnSpc>
                          <a:spcPct val="100000"/>
                        </a:lnSpc>
                        <a:spcBef>
                          <a:spcPts val="600"/>
                        </a:spcBef>
                        <a:spcAft>
                          <a:spcPct val="0"/>
                        </a:spcAft>
                        <a:buClrTx/>
                        <a:buSzTx/>
                        <a:buFont typeface="Wingdings" pitchFamily="2" charset="2"/>
                        <a:buChar char="§"/>
                        <a:tabLst/>
                        <a:defRPr/>
                      </a:pPr>
                      <a:r>
                        <a:rPr kumimoji="0" lang="en-US" sz="1600" b="0" i="0" u="none" strike="noStrike" cap="none" normalizeH="0" baseline="0" dirty="0">
                          <a:ln>
                            <a:noFill/>
                          </a:ln>
                          <a:solidFill>
                            <a:schemeClr val="bg2">
                              <a:lumMod val="10000"/>
                            </a:schemeClr>
                          </a:solidFill>
                          <a:effectLst/>
                          <a:latin typeface="Calibri" panose="020F0502020204030204" pitchFamily="34" charset="0"/>
                        </a:rPr>
                        <a:t>See above</a:t>
                      </a: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3"/>
                  </a:ext>
                </a:extLst>
              </a:tr>
              <a:tr h="776582">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pitchFamily="2" charset="2"/>
                        <a:buNone/>
                        <a:tabLst/>
                      </a:pPr>
                      <a:r>
                        <a:rPr kumimoji="0" lang="en-US" sz="1600" b="0" i="0" u="none" strike="noStrike" cap="none" normalizeH="0" baseline="0" dirty="0">
                          <a:ln>
                            <a:noFill/>
                          </a:ln>
                          <a:solidFill>
                            <a:schemeClr val="bg2">
                              <a:lumMod val="10000"/>
                            </a:schemeClr>
                          </a:solidFill>
                          <a:effectLst/>
                          <a:latin typeface="Calibri" panose="020F0502020204030204" pitchFamily="34" charset="0"/>
                        </a:rPr>
                        <a:t>Tumor agnostic</a:t>
                      </a:r>
                    </a:p>
                  </a:txBody>
                  <a:tcPr marL="121699" marR="121699" marT="45728" marB="4572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600" b="1" i="0" u="none" strike="noStrike" cap="none" normalizeH="0" baseline="0" dirty="0">
                          <a:ln>
                            <a:noFill/>
                          </a:ln>
                          <a:solidFill>
                            <a:schemeClr val="bg2">
                              <a:lumMod val="10000"/>
                            </a:schemeClr>
                          </a:solidFill>
                          <a:effectLst/>
                          <a:latin typeface="Calibri" panose="020F0502020204030204" pitchFamily="34" charset="0"/>
                        </a:rPr>
                        <a:t>MSI-H or MMR deficient or TMB-H </a:t>
                      </a:r>
                      <a:r>
                        <a:rPr kumimoji="0" lang="en-US" sz="1600" b="0" i="0" u="none" strike="noStrike" cap="none" normalizeH="0" baseline="0" dirty="0">
                          <a:ln>
                            <a:noFill/>
                          </a:ln>
                          <a:solidFill>
                            <a:schemeClr val="bg2">
                              <a:lumMod val="10000"/>
                            </a:schemeClr>
                          </a:solidFill>
                          <a:effectLst/>
                          <a:latin typeface="Calibri" panose="020F0502020204030204" pitchFamily="34" charset="0"/>
                        </a:rPr>
                        <a:t>(≥10 mut/Mb) unresectable or metastatic solid tumors </a:t>
                      </a:r>
                      <a:r>
                        <a:rPr kumimoji="0" lang="en-US" sz="1600" b="0" i="0" u="sng" strike="noStrike" cap="none" normalizeH="0" baseline="0" dirty="0">
                          <a:ln>
                            <a:noFill/>
                          </a:ln>
                          <a:solidFill>
                            <a:schemeClr val="bg2">
                              <a:lumMod val="10000"/>
                            </a:schemeClr>
                          </a:solidFill>
                          <a:effectLst/>
                          <a:latin typeface="Calibri" panose="020F0502020204030204" pitchFamily="34" charset="0"/>
                        </a:rPr>
                        <a:t>with PD after previous treatment </a:t>
                      </a:r>
                      <a:r>
                        <a:rPr kumimoji="0" lang="en-US" sz="1600" b="0" i="0" u="none" strike="noStrike" cap="none" normalizeH="0" baseline="0" dirty="0">
                          <a:ln>
                            <a:noFill/>
                          </a:ln>
                          <a:solidFill>
                            <a:schemeClr val="bg2">
                              <a:lumMod val="10000"/>
                            </a:schemeClr>
                          </a:solidFill>
                          <a:effectLst/>
                          <a:latin typeface="Calibri" panose="020F0502020204030204" pitchFamily="34" charset="0"/>
                        </a:rPr>
                        <a:t>with no satisfactory alternative treatment options</a:t>
                      </a: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98463" marR="0" lvl="0" indent="-285750" algn="l" defTabSz="914400" rtl="0" eaLnBrk="1" fontAlgn="base" latinLnBrk="0" hangingPunct="1">
                        <a:lnSpc>
                          <a:spcPct val="100000"/>
                        </a:lnSpc>
                        <a:spcBef>
                          <a:spcPct val="0"/>
                        </a:spcBef>
                        <a:spcAft>
                          <a:spcPct val="0"/>
                        </a:spcAft>
                        <a:buClrTx/>
                        <a:buSzTx/>
                        <a:buFont typeface="Wingdings" pitchFamily="2" charset="2"/>
                        <a:buChar char="§"/>
                        <a:tabLst/>
                        <a:defRPr/>
                      </a:pPr>
                      <a:endParaRPr kumimoji="0" lang="en-US" sz="1600" b="0" i="0" u="none" strike="noStrike" cap="none" normalizeH="0" baseline="0" dirty="0">
                        <a:ln>
                          <a:noFill/>
                        </a:ln>
                        <a:solidFill>
                          <a:schemeClr val="bg2">
                            <a:lumMod val="10000"/>
                          </a:schemeClr>
                        </a:solidFill>
                        <a:effectLst/>
                        <a:latin typeface="Calibri" panose="020F0502020204030204" pitchFamily="34" charset="0"/>
                      </a:endParaRPr>
                    </a:p>
                  </a:txBody>
                  <a:tcPr marL="121699" marR="121699" marT="45728" marB="4572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bl>
          </a:graphicData>
        </a:graphic>
      </p:graphicFrame>
      <p:sp>
        <p:nvSpPr>
          <p:cNvPr id="9" name="Text Box 15">
            <a:extLst>
              <a:ext uri="{FF2B5EF4-FFF2-40B4-BE49-F238E27FC236}">
                <a16:creationId xmlns:a16="http://schemas.microsoft.com/office/drawing/2014/main" id="{3F685700-560F-4B16-9DC2-1A4ABDD3D26C}"/>
              </a:ext>
            </a:extLst>
          </p:cNvPr>
          <p:cNvSpPr txBox="1">
            <a:spLocks noChangeArrowheads="1"/>
          </p:cNvSpPr>
          <p:nvPr/>
        </p:nvSpPr>
        <p:spPr bwMode="auto">
          <a:xfrm>
            <a:off x="412751" y="6388915"/>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1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Pembrolizumab PI. Nivolumab PI. </a:t>
            </a:r>
          </a:p>
        </p:txBody>
      </p:sp>
      <p:grpSp>
        <p:nvGrpSpPr>
          <p:cNvPr id="8" name="Group 7">
            <a:extLst>
              <a:ext uri="{FF2B5EF4-FFF2-40B4-BE49-F238E27FC236}">
                <a16:creationId xmlns:a16="http://schemas.microsoft.com/office/drawing/2014/main" id="{42C5D9EC-F4C7-470F-9C4F-459879FC61E0}"/>
              </a:ext>
            </a:extLst>
          </p:cNvPr>
          <p:cNvGrpSpPr/>
          <p:nvPr/>
        </p:nvGrpSpPr>
        <p:grpSpPr>
          <a:xfrm>
            <a:off x="9392911" y="6207927"/>
            <a:ext cx="2488502" cy="454909"/>
            <a:chOff x="9392911" y="6207927"/>
            <a:chExt cx="2488502" cy="454909"/>
          </a:xfrm>
        </p:grpSpPr>
        <p:pic>
          <p:nvPicPr>
            <p:cNvPr id="10" name="Picture 9" descr="A picture containing text, ax, wheel&#10;&#10;Description automatically generated">
              <a:extLst>
                <a:ext uri="{FF2B5EF4-FFF2-40B4-BE49-F238E27FC236}">
                  <a16:creationId xmlns:a16="http://schemas.microsoft.com/office/drawing/2014/main" id="{D3A746E3-054C-4E9E-8903-8744CECAFD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8699" y="6207927"/>
              <a:ext cx="569914" cy="187003"/>
            </a:xfrm>
            <a:prstGeom prst="rect">
              <a:avLst/>
            </a:prstGeom>
          </p:spPr>
        </p:pic>
        <p:sp>
          <p:nvSpPr>
            <p:cNvPr id="11" name="Rectangle 10">
              <a:extLst>
                <a:ext uri="{FF2B5EF4-FFF2-40B4-BE49-F238E27FC236}">
                  <a16:creationId xmlns:a16="http://schemas.microsoft.com/office/drawing/2014/main" id="{64B622D2-2DD7-4745-A932-C365EB99E35C}"/>
                </a:ext>
              </a:extLst>
            </p:cNvPr>
            <p:cNvSpPr>
              <a:spLocks noChangeArrowheads="1"/>
            </p:cNvSpPr>
            <p:nvPr/>
          </p:nvSpPr>
          <p:spPr bwMode="auto">
            <a:xfrm>
              <a:off x="9392911" y="6355059"/>
              <a:ext cx="24885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rPr>
                <a:t>Slide credit: </a:t>
              </a:r>
              <a:r>
                <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hlinkClick r:id="rId5"/>
                </a:rPr>
                <a:t>clinicaloptions.com</a:t>
              </a:r>
              <a:endParaRPr kumimoji="0" lang="en-US" altLang="en-US" sz="1400" b="0" i="0" u="none" strike="noStrike" kern="1200" cap="none" spc="0" normalizeH="0" baseline="0" noProof="0" dirty="0">
                <a:ln>
                  <a:noFill/>
                </a:ln>
                <a:solidFill>
                  <a:srgbClr val="455560"/>
                </a:solidFill>
                <a:effectLst/>
                <a:uLnTx/>
                <a:uFillTx/>
                <a:latin typeface="Calibri" panose="020F0502020204030204" pitchFamily="34" charset="0"/>
                <a:ea typeface="+mn-ea"/>
                <a:cs typeface="Arial" panose="020B0604020202020204" pitchFamily="34" charset="0"/>
              </a:endParaRPr>
            </a:p>
          </p:txBody>
        </p:sp>
      </p:grpSp>
    </p:spTree>
    <p:custDataLst>
      <p:tags r:id="rId1"/>
    </p:custDataLst>
    <p:extLst>
      <p:ext uri="{BB962C8B-B14F-4D97-AF65-F5344CB8AC3E}">
        <p14:creationId xmlns:p14="http://schemas.microsoft.com/office/powerpoint/2010/main" val="388073213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391150" y="3581400"/>
            <a:ext cx="6800850" cy="3019192"/>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225" y="381713"/>
            <a:ext cx="8848725" cy="5762625"/>
          </a:xfrm>
          <a:prstGeom prst="rect">
            <a:avLst/>
          </a:prstGeom>
        </p:spPr>
      </p:pic>
      <p:sp>
        <p:nvSpPr>
          <p:cNvPr id="4" name="Title 4">
            <a:extLst>
              <a:ext uri="{FF2B5EF4-FFF2-40B4-BE49-F238E27FC236}">
                <a16:creationId xmlns:a16="http://schemas.microsoft.com/office/drawing/2014/main" id="{3D36D444-E594-434C-B4C0-4D6F3178EF04}"/>
              </a:ext>
            </a:extLst>
          </p:cNvPr>
          <p:cNvSpPr>
            <a:spLocks noGrp="1"/>
          </p:cNvSpPr>
          <p:nvPr>
            <p:ph type="title"/>
          </p:nvPr>
        </p:nvSpPr>
        <p:spPr>
          <a:xfrm>
            <a:off x="9276489" y="2340761"/>
            <a:ext cx="2915511" cy="2860431"/>
          </a:xfrm>
        </p:spPr>
        <p:txBody>
          <a:bodyPr/>
          <a:lstStyle/>
          <a:p>
            <a:pPr algn="l"/>
            <a:r>
              <a:rPr lang="en-US" sz="3200" b="0" dirty="0">
                <a:solidFill>
                  <a:srgbClr val="252171"/>
                </a:solidFill>
              </a:rPr>
              <a:t>FDA approved PD-L1 companion diagnostic assays</a:t>
            </a:r>
            <a:endParaRPr lang="en-US" sz="3200" dirty="0">
              <a:solidFill>
                <a:srgbClr val="252171"/>
              </a:solidFill>
            </a:endParaRPr>
          </a:p>
        </p:txBody>
      </p:sp>
      <p:sp>
        <p:nvSpPr>
          <p:cNvPr id="5" name="Rectangle 4"/>
          <p:cNvSpPr/>
          <p:nvPr/>
        </p:nvSpPr>
        <p:spPr>
          <a:xfrm>
            <a:off x="258423" y="6144338"/>
            <a:ext cx="3067840" cy="261610"/>
          </a:xfrm>
          <a:prstGeom prst="rect">
            <a:avLst/>
          </a:prstGeom>
        </p:spPr>
        <p:txBody>
          <a:bodyPr wrap="square">
            <a:spAutoFit/>
          </a:bodyPr>
          <a:lstStyle/>
          <a:p>
            <a:r>
              <a:rPr lang="en-US" sz="1100" b="0" i="1" dirty="0">
                <a:solidFill>
                  <a:schemeClr val="bg1"/>
                </a:solidFill>
                <a:latin typeface="Calibri" panose="020F0502020204030204" pitchFamily="34" charset="0"/>
                <a:cs typeface="Calibri" panose="020F0502020204030204" pitchFamily="34" charset="0"/>
              </a:rPr>
              <a:t>Wang Y, et al., Front. </a:t>
            </a:r>
            <a:r>
              <a:rPr lang="en-US" sz="1100" b="0" i="1" dirty="0" err="1">
                <a:solidFill>
                  <a:schemeClr val="bg1"/>
                </a:solidFill>
                <a:latin typeface="Calibri" panose="020F0502020204030204" pitchFamily="34" charset="0"/>
                <a:cs typeface="Calibri" panose="020F0502020204030204" pitchFamily="34" charset="0"/>
              </a:rPr>
              <a:t>Oncol</a:t>
            </a:r>
            <a:r>
              <a:rPr lang="en-US" sz="1100" b="0" i="1" dirty="0">
                <a:solidFill>
                  <a:schemeClr val="bg1"/>
                </a:solidFill>
                <a:latin typeface="Calibri" panose="020F0502020204030204" pitchFamily="34" charset="0"/>
                <a:cs typeface="Calibri" panose="020F0502020204030204" pitchFamily="34" charset="0"/>
              </a:rPr>
              <a:t>. 2021, 11:683419</a:t>
            </a:r>
          </a:p>
        </p:txBody>
      </p:sp>
      <p:sp>
        <p:nvSpPr>
          <p:cNvPr id="6" name="Rectangle 5"/>
          <p:cNvSpPr/>
          <p:nvPr/>
        </p:nvSpPr>
        <p:spPr>
          <a:xfrm>
            <a:off x="640213" y="1562044"/>
            <a:ext cx="8542640" cy="49350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50651" y="3505213"/>
            <a:ext cx="8532202" cy="531529"/>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876762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5448300" y="3611024"/>
            <a:ext cx="6745094" cy="2989566"/>
          </a:xfrm>
          <a:prstGeom prst="rect">
            <a:avLst/>
          </a:prstGeom>
          <a:solidFill>
            <a:schemeClr val="tx1"/>
          </a:solidFill>
          <a:ln w="0">
            <a:noFill/>
            <a:miter lim="800000"/>
            <a:headEnd/>
            <a:tailEnd/>
          </a:ln>
        </p:spPr>
        <p:txBody>
          <a:bodyPr rtlCol="0" anchor="b"/>
          <a:lstStyle/>
          <a:p>
            <a:pPr algn="ctr" eaLnBrk="1" hangingPunct="1">
              <a:spcBef>
                <a:spcPct val="35000"/>
              </a:spcBef>
              <a:spcAft>
                <a:spcPct val="25000"/>
              </a:spcAft>
              <a:buClr>
                <a:schemeClr val="folHlink"/>
              </a:buClr>
              <a:buNone/>
            </a:pPr>
            <a:endParaRPr lang="en-US" sz="1800" b="0" dirty="0">
              <a:solidFill>
                <a:schemeClr val="tx1"/>
              </a:solidFill>
              <a:latin typeface="Calibri" panose="020F050202020403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5689" y="910119"/>
            <a:ext cx="3495675" cy="52006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31001" y="1587781"/>
            <a:ext cx="6851772" cy="4521332"/>
          </a:xfrm>
          <a:prstGeom prst="rect">
            <a:avLst/>
          </a:prstGeom>
        </p:spPr>
      </p:pic>
      <p:sp>
        <p:nvSpPr>
          <p:cNvPr id="5" name="Rectangle 4"/>
          <p:cNvSpPr/>
          <p:nvPr/>
        </p:nvSpPr>
        <p:spPr>
          <a:xfrm>
            <a:off x="7574565" y="6166878"/>
            <a:ext cx="4618829" cy="307777"/>
          </a:xfrm>
          <a:prstGeom prst="rect">
            <a:avLst/>
          </a:prstGeom>
        </p:spPr>
        <p:txBody>
          <a:bodyPr wrap="none">
            <a:spAutoFit/>
          </a:bodyPr>
          <a:lstStyle/>
          <a:p>
            <a:r>
              <a:rPr lang="en-US" sz="1400" b="0" i="1" dirty="0" err="1">
                <a:solidFill>
                  <a:schemeClr val="bg1"/>
                </a:solidFill>
                <a:latin typeface="Calibri" panose="020F0502020204030204" pitchFamily="34" charset="0"/>
                <a:cs typeface="Calibri" panose="020F0502020204030204" pitchFamily="34" charset="0"/>
              </a:rPr>
              <a:t>Doroshow</a:t>
            </a:r>
            <a:r>
              <a:rPr lang="en-US" sz="1400" b="0" i="1" dirty="0">
                <a:solidFill>
                  <a:schemeClr val="bg1"/>
                </a:solidFill>
                <a:latin typeface="Calibri" panose="020F0502020204030204" pitchFamily="34" charset="0"/>
                <a:cs typeface="Calibri" panose="020F0502020204030204" pitchFamily="34" charset="0"/>
              </a:rPr>
              <a:t> D.B., et al., Nat Rev </a:t>
            </a:r>
            <a:r>
              <a:rPr lang="en-US" sz="1400" b="0" i="1" dirty="0" err="1">
                <a:solidFill>
                  <a:schemeClr val="bg1"/>
                </a:solidFill>
                <a:latin typeface="Calibri" panose="020F0502020204030204" pitchFamily="34" charset="0"/>
                <a:cs typeface="Calibri" panose="020F0502020204030204" pitchFamily="34" charset="0"/>
              </a:rPr>
              <a:t>Clin</a:t>
            </a:r>
            <a:r>
              <a:rPr lang="en-US" sz="1400" b="0" i="1" dirty="0">
                <a:solidFill>
                  <a:schemeClr val="bg1"/>
                </a:solidFill>
                <a:latin typeface="Calibri" panose="020F0502020204030204" pitchFamily="34" charset="0"/>
                <a:cs typeface="Calibri" panose="020F0502020204030204" pitchFamily="34" charset="0"/>
              </a:rPr>
              <a:t> </a:t>
            </a:r>
            <a:r>
              <a:rPr lang="en-US" sz="1400" b="0" i="1" dirty="0" err="1">
                <a:solidFill>
                  <a:schemeClr val="bg1"/>
                </a:solidFill>
                <a:latin typeface="Calibri" panose="020F0502020204030204" pitchFamily="34" charset="0"/>
                <a:cs typeface="Calibri" panose="020F0502020204030204" pitchFamily="34" charset="0"/>
              </a:rPr>
              <a:t>Oncol</a:t>
            </a:r>
            <a:r>
              <a:rPr lang="en-US" sz="1400" b="0" i="1" dirty="0">
                <a:solidFill>
                  <a:schemeClr val="bg1"/>
                </a:solidFill>
                <a:latin typeface="Calibri" panose="020F0502020204030204" pitchFamily="34" charset="0"/>
                <a:cs typeface="Calibri" panose="020F0502020204030204" pitchFamily="34" charset="0"/>
              </a:rPr>
              <a:t>. 2021, 18: 345-362. </a:t>
            </a:r>
          </a:p>
        </p:txBody>
      </p:sp>
      <p:sp>
        <p:nvSpPr>
          <p:cNvPr id="6" name="Rectangle 5"/>
          <p:cNvSpPr/>
          <p:nvPr/>
        </p:nvSpPr>
        <p:spPr>
          <a:xfrm>
            <a:off x="4319973" y="1499946"/>
            <a:ext cx="7162800" cy="452133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schemeClr val="bg1"/>
              </a:solidFill>
              <a:latin typeface="Calibri" panose="020F0502020204030204" pitchFamily="34" charset="0"/>
              <a:cs typeface="Calibri" panose="020F0502020204030204" pitchFamily="34" charset="0"/>
            </a:endParaRPr>
          </a:p>
        </p:txBody>
      </p:sp>
      <p:sp>
        <p:nvSpPr>
          <p:cNvPr id="7" name="Rectangle 6"/>
          <p:cNvSpPr/>
          <p:nvPr/>
        </p:nvSpPr>
        <p:spPr>
          <a:xfrm>
            <a:off x="575690" y="106664"/>
            <a:ext cx="7701518" cy="769441"/>
          </a:xfrm>
          <a:prstGeom prst="rect">
            <a:avLst/>
          </a:prstGeom>
        </p:spPr>
        <p:txBody>
          <a:bodyPr wrap="square">
            <a:spAutoFit/>
          </a:bodyPr>
          <a:lstStyle/>
          <a:p>
            <a:r>
              <a:rPr lang="en-US" sz="4400" b="0" dirty="0">
                <a:solidFill>
                  <a:srgbClr val="252171"/>
                </a:solidFill>
                <a:latin typeface="Calibri" panose="020F0502020204030204" pitchFamily="34" charset="0"/>
                <a:cs typeface="Calibri" panose="020F0502020204030204" pitchFamily="34" charset="0"/>
              </a:rPr>
              <a:t>PD-L1 Scoring In General </a:t>
            </a:r>
          </a:p>
        </p:txBody>
      </p:sp>
    </p:spTree>
    <p:custDataLst>
      <p:tags r:id="rId1"/>
    </p:custDataLst>
    <p:extLst>
      <p:ext uri="{BB962C8B-B14F-4D97-AF65-F5344CB8AC3E}">
        <p14:creationId xmlns:p14="http://schemas.microsoft.com/office/powerpoint/2010/main" val="33203940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940" y="692918"/>
            <a:ext cx="4902048" cy="769441"/>
          </a:xfrm>
          <a:prstGeom prst="rect">
            <a:avLst/>
          </a:prstGeom>
        </p:spPr>
        <p:txBody>
          <a:bodyPr wrap="none">
            <a:spAutoFit/>
          </a:bodyPr>
          <a:lstStyle/>
          <a:p>
            <a:r>
              <a:rPr lang="en-US" sz="4400" b="0" dirty="0">
                <a:solidFill>
                  <a:srgbClr val="252171"/>
                </a:solidFill>
                <a:latin typeface="Calibri" panose="020F0502020204030204" pitchFamily="34" charset="0"/>
                <a:cs typeface="Calibri" panose="020F0502020204030204" pitchFamily="34" charset="0"/>
              </a:rPr>
              <a:t>PD-L1 IHC Reporting</a:t>
            </a:r>
          </a:p>
        </p:txBody>
      </p:sp>
      <p:sp>
        <p:nvSpPr>
          <p:cNvPr id="4" name="TextBox 3"/>
          <p:cNvSpPr txBox="1"/>
          <p:nvPr/>
        </p:nvSpPr>
        <p:spPr>
          <a:xfrm>
            <a:off x="762940" y="1800216"/>
            <a:ext cx="10363200" cy="3539430"/>
          </a:xfrm>
          <a:prstGeom prst="rect">
            <a:avLst/>
          </a:prstGeom>
          <a:noFill/>
        </p:spPr>
        <p:txBody>
          <a:bodyPr wrap="square" rtlCol="0">
            <a:spAutoFit/>
          </a:bodyPr>
          <a:lstStyle/>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Assay and tumor site specific criteria </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Companion or complimentary test</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Analytical concordance among different assays</a:t>
            </a:r>
          </a:p>
          <a:p>
            <a:pPr>
              <a:buClr>
                <a:srgbClr val="FF0000"/>
              </a:buClr>
            </a:pPr>
            <a:r>
              <a:rPr lang="en-US" sz="2800" b="0" dirty="0">
                <a:solidFill>
                  <a:schemeClr val="bg1"/>
                </a:solidFill>
                <a:latin typeface="Calibri" panose="020F0502020204030204" pitchFamily="34" charset="0"/>
                <a:cs typeface="Calibri" panose="020F0502020204030204" pitchFamily="34" charset="0"/>
              </a:rPr>
              <a:t>     - three assays (28-8, 22C3, and SP263) have similar levels  </a:t>
            </a:r>
          </a:p>
          <a:p>
            <a:pPr>
              <a:buClr>
                <a:srgbClr val="FF0000"/>
              </a:buClr>
            </a:pPr>
            <a:r>
              <a:rPr lang="en-US" sz="2800" b="0" dirty="0">
                <a:solidFill>
                  <a:schemeClr val="bg1"/>
                </a:solidFill>
                <a:latin typeface="Calibri" panose="020F0502020204030204" pitchFamily="34" charset="0"/>
                <a:cs typeface="Calibri" panose="020F0502020204030204" pitchFamily="34" charset="0"/>
              </a:rPr>
              <a:t>     of analytical performance</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Inter-observer variability (tumor cells &gt; immune cells, higher cutoff &gt; lower cutoff values) </a:t>
            </a:r>
          </a:p>
          <a:p>
            <a:pPr marL="457200" indent="-457200">
              <a:buClr>
                <a:srgbClr val="FF0000"/>
              </a:buClr>
              <a:buFont typeface="Wingdings" panose="05000000000000000000" pitchFamily="2" charset="2"/>
              <a:buChar char="§"/>
            </a:pPr>
            <a:r>
              <a:rPr lang="en-US" sz="2800" b="0" dirty="0">
                <a:solidFill>
                  <a:schemeClr val="bg1"/>
                </a:solidFill>
                <a:latin typeface="Calibri" panose="020F0502020204030204" pitchFamily="34" charset="0"/>
                <a:cs typeface="Calibri" panose="020F0502020204030204" pitchFamily="34" charset="0"/>
              </a:rPr>
              <a:t>Tumor heterogeneity</a:t>
            </a:r>
          </a:p>
        </p:txBody>
      </p:sp>
    </p:spTree>
    <p:custDataLst>
      <p:tags r:id="rId1"/>
    </p:custDataLst>
    <p:extLst>
      <p:ext uri="{BB962C8B-B14F-4D97-AF65-F5344CB8AC3E}">
        <p14:creationId xmlns:p14="http://schemas.microsoft.com/office/powerpoint/2010/main" val="1807530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3 - &amp;quot;Title-Arial-36-Bold-Yellow. Title may continue on 2 lines keep text at 36pt&amp;quot;&quot;/&gt;&lt;property id=&quot;20307&quot; value=&quot;257&quot;/&gt;&lt;/object&gt;&lt;object type=&quot;3&quot; unique_id=&quot;10006&quot;&gt;&lt;property id=&quot;20148&quot; value=&quot;5&quot;/&gt;&lt;property id=&quot;20300&quot; value=&quot;Slide 4 - &amp;quot;Text and Margin Consistency&amp;quot;&quot;/&gt;&lt;property id=&quot;20307&quot; value=&quot;267&quot;/&gt;&lt;/object&gt;&lt;object type=&quot;3&quot; unique_id=&quot;10007&quot;&gt;&lt;property id=&quot;20148&quot; value=&quot;5&quot;/&gt;&lt;property id=&quot;20300&quot; value=&quot;Slide 5 - &amp;quot;Transition Title &amp;#x0D;&amp;#x0A;for next topic of discussion &amp;#x0D;&amp;#x0A;or can be used as closer slide &amp;#x0D;&amp;#x0A;(ie: Q&amp;amp;A)&amp;#x0D;&amp;#x0A;(Arial-40-Bold-White-Cent&quot;/&gt;&lt;property id=&quot;20307&quot; value=&quot;261&quot;/&gt;&lt;/object&gt;&lt;object type=&quot;3&quot; unique_id=&quot;10008&quot;&gt;&lt;property id=&quot;20148&quot; value=&quot;5&quot;/&gt;&lt;property id=&quot;20300&quot; value=&quot;Slide 6 - &amp;quot;RGB Pallet&amp;quot;&quot;/&gt;&lt;property id=&quot;20307&quot; value=&quot;258&quot;/&gt;&lt;/object&gt;&lt;object type=&quot;3&quot; unique_id=&quot;10009&quot;&gt;&lt;property id=&quot;20148&quot; value=&quot;5&quot;/&gt;&lt;property id=&quot;20300&quot; value=&quot;Slide 7 - &amp;quot;Example Graph&amp;quot;&quot;/&gt;&lt;property id=&quot;20307&quot; value=&quot;286&quot;/&gt;&lt;/object&gt;&lt;object type=&quot;3&quot; unique_id=&quot;10010&quot;&gt;&lt;property id=&quot;20148&quot; value=&quot;5&quot;/&gt;&lt;property id=&quot;20300&quot; value=&quot;Slide 8 - &amp;quot;Example Graph and Text&amp;quot;&quot;/&gt;&lt;property id=&quot;20307&quot; value=&quot;288&quot;/&gt;&lt;/object&gt;&lt;object type=&quot;3&quot; unique_id=&quot;10011&quot;&gt;&lt;property id=&quot;20148&quot; value=&quot;5&quot;/&gt;&lt;property id=&quot;20300&quot; value=&quot;Slide 9 - &amp;quot;Example Line Graph&amp;quot;&quot;/&gt;&lt;property id=&quot;20307&quot; value=&quot;287&quot;/&gt;&lt;/object&gt;&lt;object type=&quot;3&quot; unique_id=&quot;10012&quot;&gt;&lt;property id=&quot;20148&quot; value=&quot;5&quot;/&gt;&lt;property id=&quot;20300&quot; value=&quot;Slide 10 - &amp;quot;Example Line Graph with Data Values&amp;quot;&quot;/&gt;&lt;property id=&quot;20307&quot; value=&quot;292&quot;/&gt;&lt;/object&gt;&lt;object type=&quot;3&quot; unique_id=&quot;10013&quot;&gt;&lt;property id=&quot;20148&quot; value=&quot;5&quot;/&gt;&lt;property id=&quot;20300&quot; value=&quot;Slide 11 - &amp;quot;Example Line Graph with Color &amp;#x0D;&amp;#x0A;Data Values&amp;quot;&quot;/&gt;&lt;property id=&quot;20307&quot; value=&quot;309&quot;/&gt;&lt;/object&gt;&lt;object type=&quot;3&quot; unique_id=&quot;10014&quot;&gt;&lt;property id=&quot;20148&quot; value=&quot;5&quot;/&gt;&lt;property id=&quot;20300&quot; value=&quot;Slide 12 - &amp;quot;Example Schematic&amp;quot;&quot;/&gt;&lt;property id=&quot;20307&quot; value=&quot;262&quot;/&gt;&lt;/object&gt;&lt;object type=&quot;3&quot; unique_id=&quot;10015&quot;&gt;&lt;property id=&quot;20148&quot; value=&quot;5&quot;/&gt;&lt;property id=&quot;20300&quot; value=&quot;Slide 13 - &amp;quot;Example Schematic Continued&amp;quot;&quot;/&gt;&lt;property id=&quot;20307&quot; value=&quot;263&quot;/&gt;&lt;/object&gt;&lt;object type=&quot;3&quot; unique_id=&quot;10016&quot;&gt;&lt;property id=&quot;20148&quot; value=&quot;5&quot;/&gt;&lt;property id=&quot;20300&quot; value=&quot;Slide 14 - &amp;quot;Example Tables&amp;quot;&quot;/&gt;&lt;property id=&quot;20307&quot; value=&quot;311&quot;/&gt;&lt;/object&gt;&lt;object type=&quot;3&quot; unique_id=&quot;10017&quot;&gt;&lt;property id=&quot;20148&quot; value=&quot;5&quot;/&gt;&lt;property id=&quot;20300&quot; value=&quot;Slide 15 - &amp;quot;Example Tables Continued&amp;quot;&quot;/&gt;&lt;property id=&quot;20307&quot; value=&quot;312&quot;/&gt;&lt;/object&gt;&lt;object type=&quot;3&quot; unique_id=&quot;10018&quot;&gt;&lt;property id=&quot;20148&quot; value=&quot;5&quot;/&gt;&lt;property id=&quot;20300&quot; value=&quot;Slide 16 - &amp;quot;Example Tables Continued&amp;quot;&quot;/&gt;&lt;property id=&quot;20307&quot; value=&quot;313&quot;/&gt;&lt;/object&gt;&lt;object type=&quot;3&quot; unique_id=&quot;10019&quot;&gt;&lt;property id=&quot;20148&quot; value=&quot;5&quot;/&gt;&lt;property id=&quot;20300&quot; value=&quot;Slide 17 - &amp;quot;Example Tables Continued&amp;quot;&quot;/&gt;&lt;property id=&quot;20307&quot; value=&quot;314&quot;/&gt;&lt;/object&gt;&lt;object type=&quot;3&quot; unique_id=&quot;10020&quot;&gt;&lt;property id=&quot;20148&quot; value=&quot;5&quot;/&gt;&lt;property id=&quot;20300&quot; value=&quot;Slide 21 - &amp;quot;Additional Formatting Notes&amp;quot;&quot;/&gt;&lt;property id=&quot;20307&quot; value=&quot;270&quot;/&gt;&lt;/object&gt;&lt;object type=&quot;3&quot; unique_id=&quot;10021&quot;&gt;&lt;property id=&quot;20148&quot; value=&quot;5&quot;/&gt;&lt;property id=&quot;20300&quot; value=&quot;Slide 22 - &amp;quot;“Polish Stage” Notes&amp;quot;&quot;/&gt;&lt;property id=&quot;20307&quot; value=&quot;272&quot;/&gt;&lt;/object&gt;&lt;object type=&quot;3&quot; unique_id=&quot;10022&quot;&gt;&lt;property id=&quot;20148&quot; value=&quot;5&quot;/&gt;&lt;property id=&quot;20300&quot; value=&quot;Slide 23 - &amp;quot;For Black and White Print Slides&amp;quot;&quot;/&gt;&lt;property id=&quot;20307&quot; value=&quot;290&quot;/&gt;&lt;/object&gt;&lt;object type=&quot;3&quot; unique_id=&quot;10023&quot;&gt;&lt;property id=&quot;20148&quot; value=&quot;5&quot;/&gt;&lt;property id=&quot;20300&quot; value=&quot;Slide 24 - &amp;quot;For Black and White Print Slides&amp;quot;&quot;/&gt;&lt;property id=&quot;20307&quot; value=&quot;291&quot;/&gt;&lt;/object&gt;&lt;object type=&quot;3&quot; unique_id=&quot;10024&quot;&gt;&lt;property id=&quot;20148&quot; value=&quot;5&quot;/&gt;&lt;property id=&quot;20300&quot; value=&quot;Slide 25 - &amp;quot;CME Slides for Designer and Editorial Reference…&amp;quot;&quot;/&gt;&lt;property id=&quot;20307&quot; value=&quot;273&quot;/&gt;&lt;/object&gt;&lt;object type=&quot;3&quot; unique_id=&quot;10025&quot;&gt;&lt;property id=&quot;20148&quot; value=&quot;5&quot;/&gt;&lt;property id=&quot;20300&quot; value=&quot;Slide 26 - &amp;quot;About These Slides&amp;quot;&quot;/&gt;&lt;property id=&quot;20307&quot; value=&quot;308&quot;/&gt;&lt;/object&gt;&lt;object type=&quot;3&quot; unique_id=&quot;10026&quot;&gt;&lt;property id=&quot;20148&quot; value=&quot;5&quot;/&gt;&lt;property id=&quot;20300&quot; value=&quot;Slide 27 - &amp;quot;Faculty&amp;quot;&quot;/&gt;&lt;property id=&quot;20307&quot; value=&quot;294&quot;/&gt;&lt;/object&gt;&lt;object type=&quot;3&quot; unique_id=&quot;10027&quot;&gt;&lt;property id=&quot;20148&quot; value=&quot;5&quot;/&gt;&lt;property id=&quot;20300&quot; value=&quot;Slide 28 - &amp;quot;Disclosure of Conflicts of Interest&amp;quot;&quot;/&gt;&lt;property id=&quot;20307&quot; value=&quot;295&quot;/&gt;&lt;/object&gt;&lt;object type=&quot;3&quot; unique_id=&quot;10028&quot;&gt;&lt;property id=&quot;20148&quot; value=&quot;5&quot;/&gt;&lt;property id=&quot;20300&quot; value=&quot;Slide 29 - &amp;quot;Disclosures&amp;quot;&quot;/&gt;&lt;property id=&quot;20307&quot; value=&quot;296&quot;/&gt;&lt;/object&gt;&lt;object type=&quot;3&quot; unique_id=&quot;10029&quot;&gt;&lt;property id=&quot;20148&quot; value=&quot;5&quot;/&gt;&lt;property id=&quot;20300&quot; value=&quot;Slide 30 - &amp;quot;Disclosure of Unlabeled Use&amp;quot;&quot;/&gt;&lt;property id=&quot;20307&quot; value=&quot;297&quot;/&gt;&lt;/object&gt;&lt;object type=&quot;3&quot; unique_id=&quot;10030&quot;&gt;&lt;property id=&quot;20148&quot; value=&quot;5&quot;/&gt;&lt;property id=&quot;20300&quot; value=&quot;Slide 31&quot;/&gt;&lt;property id=&quot;20307&quot; value=&quot;298&quot;/&gt;&lt;/object&gt;&lt;object type=&quot;3&quot; unique_id=&quot;10031&quot;&gt;&lt;property id=&quot;20148&quot; value=&quot;5&quot;/&gt;&lt;property id=&quot;20300&quot; value=&quot;Slide 32 - &amp;quot;Physician Continuing Medical Education&amp;quot;&quot;/&gt;&lt;property id=&quot;20307&quot; value=&quot;299&quot;/&gt;&lt;/object&gt;&lt;object type=&quot;3&quot; unique_id=&quot;10032&quot;&gt;&lt;property id=&quot;20148&quot; value=&quot;5&quot;/&gt;&lt;property id=&quot;20300&quot; value=&quot;Slide 33 - &amp;quot;Pharmacist Continuing Education&amp;quot;&quot;/&gt;&lt;property id=&quot;20307&quot; value=&quot;300&quot;/&gt;&lt;/object&gt;&lt;object type=&quot;3&quot; unique_id=&quot;10033&quot;&gt;&lt;property id=&quot;20148&quot; value=&quot;5&quot;/&gt;&lt;property id=&quot;20300&quot; value=&quot;Slide 34 - &amp;quot;Nursing Continuing Education&amp;quot;&quot;/&gt;&lt;property id=&quot;20307&quot; value=&quot;301&quot;/&gt;&lt;/object&gt;&lt;object type=&quot;3&quot; unique_id=&quot;10034&quot;&gt;&lt;property id=&quot;20148&quot; value=&quot;5&quot;/&gt;&lt;property id=&quot;20300&quot; value=&quot;Slide 35 - &amp;quot;Please review the following important &amp;#x0D;&amp;#x0A;CME information in your handout&amp;quot;&quot;/&gt;&lt;property id=&quot;20307&quot; value=&quot;310&quot;/&gt;&lt;/object&gt;&lt;object type=&quot;3&quot; unique_id=&quot;10036&quot;&gt;&lt;property id=&quot;20148&quot; value=&quot;5&quot;/&gt;&lt;property id=&quot;20300&quot; value=&quot;Slide 37 - &amp;quot;Instructions for Credit&amp;quot;&quot;/&gt;&lt;property id=&quot;20307&quot; value=&quot;303&quot;/&gt;&lt;/object&gt;&lt;object type=&quot;3&quot; unique_id=&quot;10037&quot;&gt;&lt;property id=&quot;20148&quot; value=&quot;5&quot;/&gt;&lt;property id=&quot;20300&quot; value=&quot;Slide 38 - &amp;quot;Now Take the Test . . .&amp;quot;&quot;/&gt;&lt;property id=&quot;20307&quot; value=&quot;304&quot;/&gt;&lt;/object&gt;&lt;object type=&quot;3&quot; unique_id=&quot;10040&quot;&gt;&lt;property id=&quot;20148&quot; value=&quot;5&quot;/&gt;&lt;property id=&quot;20300&quot; value=&quot;Slide 39 - &amp;quot;General Information&amp;quot;&quot;/&gt;&lt;property id=&quot;20307&quot; value=&quot;315&quot;/&gt;&lt;/object&gt;&lt;object type=&quot;3&quot; unique_id=&quot;10041&quot;&gt;&lt;property id=&quot;20148&quot; value=&quot;5&quot;/&gt;&lt;property id=&quot;20300&quot; value=&quot;Slide 40 - &amp;quot;Please review the slide notes &amp;#x0D;&amp;#x0A;for analysis of each study &amp;#x0D;&amp;#x0A;by expert faculty &amp;lt;Insert Name, MD&amp;gt;, &amp;#x0D;&amp;#x0A;and &amp;lt;Insert Name,&quot;/&gt;&lt;property id=&quot;20307&quot; value=&quot;316&quot;/&gt;&lt;/object&gt;&lt;object type=&quot;3&quot; unique_id=&quot;10042&quot;&gt;&lt;property id=&quot;20148&quot; value=&quot;5&quot;/&gt;&lt;property id=&quot;20300&quot; value=&quot;Slide 41 - &amp;quot;Promo Slide Reference&amp;#x0D;&amp;#x0A;(Placed as the last slide in a slideset, &amp;#x0D;&amp;#x0A;if requested)&amp;quot;&quot;/&gt;&lt;property id=&quot;20307&quot; value=&quot;307&quot;/&gt;&lt;/object&gt;&lt;object type=&quot;3&quot; unique_id=&quot;12121&quot;&gt;&lt;property id=&quot;20148&quot; value=&quot;5&quot;/&gt;&lt;property id=&quot;20300&quot; value=&quot;Slide 36 - &amp;quot;Disclaimer&amp;quot;&quot;/&gt;&lt;property id=&quot;20307&quot; value=&quot;317&quot;/&gt;&lt;/object&gt;&lt;object type=&quot;3&quot; unique_id=&quot;12122&quot;&gt;&lt;property id=&quot;20148&quot; value=&quot;5&quot;/&gt;&lt;property id=&quot;20300&quot; value=&quot;Slide 1 - &amp;quot;Title of the program and will possibly take &amp;#x0D;&amp;#x0A;up three lines. It is presented in Arial-39-Bold-White.&amp;quot;&quot;/&gt;&lt;property id=&quot;20307&quot; value=&quot;321&quot;/&gt;&lt;/object&gt;&lt;object type=&quot;3&quot; unique_id=&quot;12123&quot;&gt;&lt;property id=&quot;20148&quot; value=&quot;5&quot;/&gt;&lt;property id=&quot;20300&quot; value=&quot;Slide 2 - &amp;quot;Title of the program and will possibly take up three lines. It is presented in Arial-39-Bold-White.&amp;quot;&quot;/&gt;&lt;property id=&quot;20307&quot; value=&quot;322&quot;/&gt;&lt;/object&gt;&lt;object type=&quot;3&quot; unique_id=&quot;12124&quot;&gt;&lt;property id=&quot;20148&quot; value=&quot;5&quot;/&gt;&lt;property id=&quot;20300&quot; value=&quot;Slide 18 - &amp;quot;Outcomes Analysis: What Did You Learn?&amp;quot;&quot;/&gt;&lt;property id=&quot;20307&quot; value=&quot;324&quot;/&gt;&lt;/object&gt;&lt;object type=&quot;3&quot; unique_id=&quot;12125&quot;&gt;&lt;property id=&quot;20148&quot; value=&quot;5&quot;/&gt;&lt;property id=&quot;20300&quot; value=&quot;Slide 19 - &amp;quot;Outcomes Questions&amp;quot;&quot;/&gt;&lt;property id=&quot;20307&quot; value=&quot;320&quot;/&gt;&lt;/object&gt;&lt;object type=&quot;3&quot; unique_id=&quot;12126&quot;&gt;&lt;property id=&quot;20148&quot; value=&quot;5&quot;/&gt;&lt;property id=&quot;20300&quot; value=&quot;Slide 20 - &amp;quot;How many patients with XXX do you provide care for in a typical week?&amp;quot;&quot;/&gt;&lt;property id=&quot;20307&quot; value=&quot;323&quot;/&gt;&lt;/object&gt;&lt;object type=&quot;3&quot; unique_id=&quot;12127&quot;&gt;&lt;property id=&quot;20148&quot; value=&quot;5&quot;/&gt;&lt;property id=&quot;20300&quot; value=&quot;Slide 42 - &amp;quot;Go Online for More CCO &amp;#x0D;&amp;#x0A;Coverage of XXXXXXXXXXXX!&amp;quot;&quot;/&gt;&lt;property id=&quot;20307&quot; value=&quot;318&quot;/&gt;&lt;/object&gt;&lt;/object&gt;&lt;/object&gt;&lt;/database&gt;"/>
  <p:tag name="ARTICULATE_DESIGN_ID_2017_HTAA_DIABETES" val="k94JLtUI"/>
  <p:tag name="ARTICULATE_PROJECT_OPEN" val="0"/>
  <p:tag name="ARTICULATE_SLIDE_COUNT" val="13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Amgen Proprietary - Confidential"/>
  <p:tag name="BJHEADERFOOTERTEXTMARKING" val="Amgen Proprietary - Confidential"/>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0">
          <a:solidFill>
            <a:schemeClr val="bg1"/>
          </a:solidFill>
          <a:miter lim="800000"/>
          <a:headEnd/>
          <a:tailEnd/>
        </a:ln>
      </a:spPr>
      <a:bodyPr anchor="b"/>
      <a:lstStyle>
        <a:defPPr algn="ctr" eaLnBrk="1" hangingPunct="1">
          <a:spcBef>
            <a:spcPct val="35000"/>
          </a:spcBef>
          <a:spcAft>
            <a:spcPct val="25000"/>
          </a:spcAft>
          <a:buClr>
            <a:schemeClr val="folHlink"/>
          </a:buClr>
          <a:buNone/>
          <a:defRPr sz="1800" b="0" dirty="0">
            <a:solidFill>
              <a:schemeClr val="tx1"/>
            </a:solidFill>
            <a:latin typeface="Calibri" panose="020F0502020204030204" pitchFamily="34" charset="0"/>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B0FC60E050344CA0F68E7F60C72540" ma:contentTypeVersion="12" ma:contentTypeDescription="Create a new document." ma:contentTypeScope="" ma:versionID="2453859eff743db274527eddd0bdf109">
  <xsd:schema xmlns:xsd="http://www.w3.org/2001/XMLSchema" xmlns:xs="http://www.w3.org/2001/XMLSchema" xmlns:p="http://schemas.microsoft.com/office/2006/metadata/properties" xmlns:ns2="09efff56-9a87-492c-a769-efb2c1bc6c53" xmlns:ns3="d4af17e3-0071-4763-b416-915f7472ced4" targetNamespace="http://schemas.microsoft.com/office/2006/metadata/properties" ma:root="true" ma:fieldsID="19e71e33a96cffc56fcb769b77c9105e" ns2:_="" ns3:_="">
    <xsd:import namespace="09efff56-9a87-492c-a769-efb2c1bc6c53"/>
    <xsd:import namespace="d4af17e3-0071-4763-b416-915f7472c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efff56-9a87-492c-a769-efb2c1bc6c5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af17e3-0071-4763-b416-915f7472ced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3A18F4D2-3653-4F4F-B917-116198900D9C}">
  <ds:schemaRefs>
    <ds:schemaRef ds:uri="http://schemas.microsoft.com/sharepoint/v3/contenttype/forms"/>
  </ds:schemaRefs>
</ds:datastoreItem>
</file>

<file path=customXml/itemProps2.xml><?xml version="1.0" encoding="utf-8"?>
<ds:datastoreItem xmlns:ds="http://schemas.openxmlformats.org/officeDocument/2006/customXml" ds:itemID="{FE99928C-E0A0-404F-81EF-05B04CDFB5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efff56-9a87-492c-a769-efb2c1bc6c53"/>
    <ds:schemaRef ds:uri="d4af17e3-0071-4763-b416-915f7472c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A55BC3-5A03-47C2-8EC3-D964C3B5E779}">
  <ds:schemaRefs>
    <ds:schemaRef ds:uri="http://purl.org/dc/elements/1.1/"/>
    <ds:schemaRef ds:uri="http://schemas.microsoft.com/office/2006/metadata/properties"/>
    <ds:schemaRef ds:uri="d54cbe69-32bd-412a-b004-9152f949605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a5bcc91-63cd-43bc-8541-74f7f3dbc8e6"/>
    <ds:schemaRef ds:uri="http://www.w3.org/XML/1998/namespace"/>
    <ds:schemaRef ds:uri="http://purl.org/dc/dcmitype/"/>
  </ds:schemaRefs>
</ds:datastoreItem>
</file>

<file path=customXml/itemProps4.xml><?xml version="1.0" encoding="utf-8"?>
<ds:datastoreItem xmlns:ds="http://schemas.openxmlformats.org/officeDocument/2006/customXml" ds:itemID="{65E151B5-E2EE-4BEC-82C3-105A302A3BE7}">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
  <TotalTime>5855</TotalTime>
  <Words>9715</Words>
  <Application>Microsoft Office PowerPoint</Application>
  <PresentationFormat>Widescreen</PresentationFormat>
  <Paragraphs>1540</Paragraphs>
  <Slides>131</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131</vt:i4>
      </vt:variant>
    </vt:vector>
  </HeadingPairs>
  <TitlesOfParts>
    <vt:vector size="140" baseType="lpstr">
      <vt:lpstr>Arial</vt:lpstr>
      <vt:lpstr>BlinkMacSystemFont</vt:lpstr>
      <vt:lpstr>Calibri</vt:lpstr>
      <vt:lpstr>Courier New</vt:lpstr>
      <vt:lpstr>Roboto</vt:lpstr>
      <vt:lpstr>StarSymbol</vt:lpstr>
      <vt:lpstr>Tahoma</vt:lpstr>
      <vt:lpstr>Wingdings</vt:lpstr>
      <vt:lpstr>2017_HTAA_Diabetes</vt:lpstr>
      <vt:lpstr>Multidisciplinary Approach to Diagnosis  and Biomarker Testing</vt:lpstr>
      <vt:lpstr>PowerPoint Presentation</vt:lpstr>
      <vt:lpstr>PowerPoint Presentation</vt:lpstr>
      <vt:lpstr>Today’s videoconference</vt:lpstr>
      <vt:lpstr>PowerPoint Presentation</vt:lpstr>
      <vt:lpstr>PowerPoint Presentation</vt:lpstr>
      <vt:lpstr>PowerPoint Presentation</vt:lpstr>
      <vt:lpstr>PowerPoint Presentation</vt:lpstr>
      <vt:lpstr>PowerPoint Presentation</vt:lpstr>
      <vt:lpstr>PowerPoint Presentation</vt:lpstr>
      <vt:lpstr>General Treatment Algorithm for Metastatic CRC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Screening  for LS in CRC </vt:lpstr>
      <vt:lpstr>PowerPoint Presentation</vt:lpstr>
      <vt:lpstr>Stage II Colon Cancer MSI Status is Prognostic</vt:lpstr>
      <vt:lpstr>PowerPoint Presentation</vt:lpstr>
      <vt:lpstr>PowerPoint Presentation</vt:lpstr>
      <vt:lpstr>PowerPoint Presentation</vt:lpstr>
      <vt:lpstr>Clinical Benefit of Pembrolizumab Treatment in CRC  According to Mismatch-Repair Status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RAS Mutations (KRAS, NRAS, HRAS)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Biomarker Testing in Gastroesophageal Cancers</vt:lpstr>
      <vt:lpstr>ToGA: First-line Trastuzumab + Chemotherapy in Advanced HER2+ Gastric Cancer</vt:lpstr>
      <vt:lpstr>DESTINY-Gastric01: Trastuzumab Deruxtecan in Previously Treated, HER2+ Gastric/GEJ Adenocarcinoma</vt:lpstr>
      <vt:lpstr>DESTINY-Gastric01: Final Overall Survival Analysis </vt:lpstr>
      <vt:lpstr>PowerPoint Presentation</vt:lpstr>
      <vt:lpstr>KEYNOTE-811 Phase III Study Design</vt:lpstr>
      <vt:lpstr>KEYNOTE-811: Confirmed Response at First Interim Analysis</vt:lpstr>
      <vt:lpstr>PowerPoint Presentation</vt:lpstr>
      <vt:lpstr>PowerPoint Presentation</vt:lpstr>
      <vt:lpstr>PowerPoint Presentation</vt:lpstr>
      <vt:lpstr>Checkmate 649 Nivo+chemo in 1L gastric/GEJ/EAC</vt:lpstr>
      <vt:lpstr>CheckMate 649 Dual Primary Endpoints: PFS and OS</vt:lpstr>
      <vt:lpstr>FDA Approves Nivolumab with Chemotherapy  for Front-Line Advanced Gastric Cancer Press Release – April 16, 2021</vt:lpstr>
      <vt:lpstr>KEYNOTE-590: Overall Survival </vt:lpstr>
      <vt:lpstr>KEYNOTE-590: Progression-Free Survival </vt:lpstr>
      <vt:lpstr>FDA Approves Pembrolizumab in Combination with Chemotherapy for Esophageal or GEJ Carcinoma Press Release – March 22, 2021</vt:lpstr>
      <vt:lpstr>FDA-Approved Indications for Checkpoint Inhibitors in Advanced Gastroesophageal Cancers</vt:lpstr>
      <vt:lpstr>FDA approved PD-L1 companion diagnostic assays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Targeted Approaches for BTC</vt:lpstr>
      <vt:lpstr>FIGHT-202: Pemigatinib in Previously Treated Cholangiocarcinoma With FGFR2 Fusions</vt:lpstr>
      <vt:lpstr>PowerPoint Presentation</vt:lpstr>
      <vt:lpstr>Infigratinib for Advanced Cholangiocarcinoma with FGFR2 Fusion/Rearrangement</vt:lpstr>
      <vt:lpstr>Infigratinib in Advanced Cholangiocarcinoma with FGFR2 Fusion/Rearrangement: Outcomes</vt:lpstr>
      <vt:lpstr>PowerPoint Presentation</vt:lpstr>
      <vt:lpstr>PowerPoint Presentation</vt:lpstr>
      <vt:lpstr>PowerPoint Presentation</vt:lpstr>
      <vt:lpstr>PowerPoint Presentation</vt:lpstr>
      <vt:lpstr>Pancreatic Cancers DO Harbor Actionable Mutations</vt:lpstr>
      <vt:lpstr>Gold Standard: Overall Survival Benefit</vt:lpstr>
      <vt:lpstr>DDR Mutations in Pancreatic Cancer</vt:lpstr>
      <vt:lpstr>DDR Deficiencies Predict OS Improvement in Platinum-Treated Pancreatic Adenocarcinoma</vt:lpstr>
      <vt:lpstr>BRCA1/2 Mutations in Pancreatic Cancer</vt:lpstr>
      <vt:lpstr>POLO: Maintenance Olaparib vs Placebo after First-line Platinum-based Therapy in Metastatic Pancreatic Cancer </vt:lpstr>
      <vt:lpstr>POLO: PFS and OS</vt:lpstr>
      <vt:lpstr>POLO: Final OS</vt:lpstr>
      <vt:lpstr>PowerPoint Presentation</vt:lpstr>
      <vt:lpstr>PowerPoint Presentation</vt:lpstr>
      <vt:lpstr>PowerPoint Presentation</vt:lpstr>
      <vt:lpstr>CodeBreaK100 (Sotorasib): Tumor Burden Change from Baseline in CRC Cohort</vt:lpstr>
      <vt:lpstr>PowerPoint Presentation</vt:lpstr>
      <vt:lpstr>PowerPoint Presentation</vt:lpstr>
      <vt:lpstr>Multidisciplinary Approach to Diagnosis  and Biomarker Testing</vt:lpstr>
    </vt:vector>
  </TitlesOfParts>
  <Company>Preferred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CCO IntMed Slide Template</dc:title>
  <dc:creator>Preferred User</dc:creator>
  <cp:lastModifiedBy>Kellie Beumer</cp:lastModifiedBy>
  <cp:revision>688</cp:revision>
  <cp:lastPrinted>2016-09-26T20:21:49Z</cp:lastPrinted>
  <dcterms:created xsi:type="dcterms:W3CDTF">2005-05-27T15:08:01Z</dcterms:created>
  <dcterms:modified xsi:type="dcterms:W3CDTF">2022-02-14T19:29:37Z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gs">
    <vt:lpwstr/>
  </property>
  <property fmtid="{D5CDD505-2E9C-101B-9397-08002B2CF9AE}" pid="3" name="display_urn:schemas-microsoft-com:office:office#Editor">
    <vt:lpwstr>Melanie Couton</vt:lpwstr>
  </property>
  <property fmtid="{D5CDD505-2E9C-101B-9397-08002B2CF9AE}" pid="4" name="display_urn:schemas-microsoft-com:office:office#Author">
    <vt:lpwstr>Melanie Couton</vt:lpwstr>
  </property>
  <property fmtid="{D5CDD505-2E9C-101B-9397-08002B2CF9AE}" pid="5" name="_dlc_DocId">
    <vt:lpwstr>56M7VY3CDVN5-387186687-1</vt:lpwstr>
  </property>
  <property fmtid="{D5CDD505-2E9C-101B-9397-08002B2CF9AE}" pid="6" name="_dlc_DocIdItemGuid">
    <vt:lpwstr>65fc82cc-2416-4637-b75f-049ec2d45967</vt:lpwstr>
  </property>
  <property fmtid="{D5CDD505-2E9C-101B-9397-08002B2CF9AE}" pid="7" name="_dlc_DocIdUrl">
    <vt:lpwstr>https://intranet.clinicaloptions.com/mews/oncology/ASH_ALL_Satellite-TU_2016/Template/_layouts/15/DocIdRedir.aspx?ID=56M7VY3CDVN5-387186687-1, 56M7VY3CDVN5-387186687-1</vt:lpwstr>
  </property>
  <property fmtid="{D5CDD505-2E9C-101B-9397-08002B2CF9AE}" pid="8" name="ContentTypeId">
    <vt:lpwstr>0x0101001EB0FC60E050344CA0F68E7F60C72540</vt:lpwstr>
  </property>
  <property fmtid="{D5CDD505-2E9C-101B-9397-08002B2CF9AE}" pid="9" name="ArticulateGUID">
    <vt:lpwstr>FC5BDD1B-158A-4F4E-9C48-A113A79ABD70</vt:lpwstr>
  </property>
  <property fmtid="{D5CDD505-2E9C-101B-9397-08002B2CF9AE}" pid="10" name="ArticulatePath">
    <vt:lpwstr>ONC2021_GI_Biomarkers_with_ASCP_SlideTemplate_Live</vt:lpwstr>
  </property>
</Properties>
</file>